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Hlávka" userId="84c1f4a7-7c19-4b69-aa04-d875a55298ba" providerId="ADAL" clId="{5969DAC5-9A3B-4544-BD6A-8074CE1F903C}"/>
    <pc:docChg chg="custSel delSld modSld">
      <pc:chgData name="Petr Hlávka" userId="84c1f4a7-7c19-4b69-aa04-d875a55298ba" providerId="ADAL" clId="{5969DAC5-9A3B-4544-BD6A-8074CE1F903C}" dt="2024-05-14T12:44:51.808" v="78" actId="47"/>
      <pc:docMkLst>
        <pc:docMk/>
      </pc:docMkLst>
      <pc:sldChg chg="modSp mod">
        <pc:chgData name="Petr Hlávka" userId="84c1f4a7-7c19-4b69-aa04-d875a55298ba" providerId="ADAL" clId="{5969DAC5-9A3B-4544-BD6A-8074CE1F903C}" dt="2024-05-14T12:44:40.015" v="77" actId="20577"/>
        <pc:sldMkLst>
          <pc:docMk/>
          <pc:sldMk cId="2839615728" sldId="268"/>
        </pc:sldMkLst>
        <pc:spChg chg="mod">
          <ac:chgData name="Petr Hlávka" userId="84c1f4a7-7c19-4b69-aa04-d875a55298ba" providerId="ADAL" clId="{5969DAC5-9A3B-4544-BD6A-8074CE1F903C}" dt="2024-05-14T12:44:40.015" v="77" actId="20577"/>
          <ac:spMkLst>
            <pc:docMk/>
            <pc:sldMk cId="2839615728" sldId="268"/>
            <ac:spMk id="3" creationId="{A24AF44A-4B43-38C5-4AA6-75AC268A6BD0}"/>
          </ac:spMkLst>
        </pc:spChg>
      </pc:sldChg>
      <pc:sldChg chg="del">
        <pc:chgData name="Petr Hlávka" userId="84c1f4a7-7c19-4b69-aa04-d875a55298ba" providerId="ADAL" clId="{5969DAC5-9A3B-4544-BD6A-8074CE1F903C}" dt="2024-05-14T12:44:51.808" v="78" actId="47"/>
        <pc:sldMkLst>
          <pc:docMk/>
          <pc:sldMk cId="2630839804" sldId="27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</a:t>
            </a:r>
            <a:r>
              <a:rPr lang="en-US"/>
              <a:t>očet lidí</a:t>
            </a:r>
            <a:r>
              <a:rPr lang="cs-CZ"/>
              <a:t> v USA identifikující</a:t>
            </a:r>
            <a:r>
              <a:rPr lang="cs-CZ" baseline="0"/>
              <a:t> se jako transgender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List1!$C$12</c:f>
              <c:strCache>
                <c:ptCount val="1"/>
                <c:pt idx="0">
                  <c:v>počet lidí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List1!$B$13:$B$15</c:f>
              <c:strCache>
                <c:ptCount val="3"/>
                <c:pt idx="0">
                  <c:v>13-24 let</c:v>
                </c:pt>
                <c:pt idx="1">
                  <c:v>25-64 let</c:v>
                </c:pt>
                <c:pt idx="2">
                  <c:v>65+ let</c:v>
                </c:pt>
              </c:strCache>
            </c:strRef>
          </c:cat>
          <c:val>
            <c:numRef>
              <c:f>List1!$C$13:$C$15</c:f>
              <c:numCache>
                <c:formatCode>#,##0</c:formatCode>
                <c:ptCount val="3"/>
                <c:pt idx="0">
                  <c:v>699000</c:v>
                </c:pt>
                <c:pt idx="1">
                  <c:v>766500</c:v>
                </c:pt>
                <c:pt idx="2">
                  <c:v>171000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7C-495B-A8C4-6793473C39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5459808"/>
        <c:axId val="120152720"/>
      </c:barChart>
      <c:catAx>
        <c:axId val="12545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0152720"/>
        <c:crosses val="autoZero"/>
        <c:auto val="1"/>
        <c:lblAlgn val="ctr"/>
        <c:lblOffset val="100"/>
        <c:noMultiLvlLbl val="0"/>
      </c:catAx>
      <c:valAx>
        <c:axId val="12015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545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BDF29-A7A9-77CB-8525-5D2AFC8E7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5393C0E-A646-7435-0377-E4479C289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7FA3A2-73C6-A7DE-2FDD-2FFC62BBF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FE43-A7DE-4B94-BDBA-C9C72EE04598}" type="datetimeFigureOut">
              <a:rPr lang="cs-CZ" smtClean="0"/>
              <a:t>14.05.2024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3409D9-5215-520C-E911-4ADC8F21D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BBE6CC-4C67-00C1-CFE5-89A7F54D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48E4-225C-4E2E-B2AA-AC9104EB03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67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92E748-9152-F836-E910-77F7F1D46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9B7DDA1-17EF-E7CC-8CD1-42067228A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7CC2FF-E84A-2711-4ECB-136035D5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FE43-A7DE-4B94-BDBA-C9C72EE04598}" type="datetimeFigureOut">
              <a:rPr lang="cs-CZ" smtClean="0"/>
              <a:t>14.05.2024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703EE6-5A21-7B25-C8F0-6502BAEA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412352-639F-BC7C-4E51-7EAE92BBE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48E4-225C-4E2E-B2AA-AC9104EB03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87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71604B1-B00B-21BF-7AF4-7B84E21CE2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984BC84-2979-DCEA-2890-7B9DEBE37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33904C-745E-84C7-6673-3D4078099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FE43-A7DE-4B94-BDBA-C9C72EE04598}" type="datetimeFigureOut">
              <a:rPr lang="cs-CZ" smtClean="0"/>
              <a:t>14.05.2024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9FB8F2-6B19-46AE-252D-657C42552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D9A15D-2556-D094-60DA-20813079A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48E4-225C-4E2E-B2AA-AC9104EB03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85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B71B1D-0580-FCD0-8CB3-5791EC811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E8705B-D9B4-172F-38D1-35C103EF5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58D80C-9537-FBC8-E6B2-6078BCA0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FE43-A7DE-4B94-BDBA-C9C72EE04598}" type="datetimeFigureOut">
              <a:rPr lang="cs-CZ" smtClean="0"/>
              <a:t>14.05.2024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C2B027-9B58-A183-77DB-A5B1E3629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610657-D633-B80B-2FC4-CECAD666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48E4-225C-4E2E-B2AA-AC9104EB03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66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1F2EEA-BA9F-72AB-09A7-448DB1EE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32C497-1722-8388-D494-5FA0F29F2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335732-6855-4A46-9BDB-F28946D95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FE43-A7DE-4B94-BDBA-C9C72EE04598}" type="datetimeFigureOut">
              <a:rPr lang="cs-CZ" smtClean="0"/>
              <a:t>14.05.2024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5C2C69-C7B1-EA95-7766-1704DF8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2F1D14-564B-5EFB-613D-91F21418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48E4-225C-4E2E-B2AA-AC9104EB03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73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B56173-A85F-3293-6F68-A615C208F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F1C099-CA08-BB72-3111-9D7DAD109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DB16F3F-806D-8C09-7935-49981FB91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42DFF7-00C7-B1AC-30D1-295AFBC2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FE43-A7DE-4B94-BDBA-C9C72EE04598}" type="datetimeFigureOut">
              <a:rPr lang="cs-CZ" smtClean="0"/>
              <a:t>14.05.2024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267DEE-09A7-CEC8-7B26-57CE9056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C54EC0-4B00-8DF3-5EAE-429EC32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48E4-225C-4E2E-B2AA-AC9104EB03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2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2EA762-882A-ADDB-FF43-A8CACDBF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C3606E-DEBE-1FB5-0DD1-AED57080C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0064EAE-7076-E885-A663-DC5A6EEE9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CDA672C-D3B4-57CD-39FA-E69220628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E3AE0E2-41D7-3B32-EB4A-B4ED8F9C76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9616E5D-CDE4-10DB-2C5A-51A810AB8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FE43-A7DE-4B94-BDBA-C9C72EE04598}" type="datetimeFigureOut">
              <a:rPr lang="cs-CZ" smtClean="0"/>
              <a:t>14.05.2024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9C971A4-97B4-8FFA-FB60-A1E8BB91A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BB9ECAB-F6E4-E69F-1CC1-97B52B95D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48E4-225C-4E2E-B2AA-AC9104EB03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07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452913-BE79-3271-67C4-93227381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C254F20-43F7-5654-CE1A-0A4287C38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FE43-A7DE-4B94-BDBA-C9C72EE04598}" type="datetimeFigureOut">
              <a:rPr lang="cs-CZ" smtClean="0"/>
              <a:t>14.05.2024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E71DC4-AF8F-1FC4-85CE-22AA24C4E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9A01F0E-714E-EEA9-0EF0-FD37F2C9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48E4-225C-4E2E-B2AA-AC9104EB03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59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C55A78E-57B1-337C-4C07-2C0FDC0D4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FE43-A7DE-4B94-BDBA-C9C72EE04598}" type="datetimeFigureOut">
              <a:rPr lang="cs-CZ" smtClean="0"/>
              <a:t>14.05.2024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9434694-A0B0-5D4C-F85A-FEC381969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15B8CC-C777-BFA3-9640-A142E789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48E4-225C-4E2E-B2AA-AC9104EB03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82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A06328-72AB-8AAA-3AB5-C1EE00E8B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205FBA-D181-569E-4528-73B92B684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64E2742-BAE3-3A86-5C15-BCBEB3985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5347C0-011A-C287-EC1B-0E5B86426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FE43-A7DE-4B94-BDBA-C9C72EE04598}" type="datetimeFigureOut">
              <a:rPr lang="cs-CZ" smtClean="0"/>
              <a:t>14.05.2024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ADAE481-7553-8A24-7446-C6EA3F7C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AEEFD2-F0C7-F731-F08A-0CA994C9A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48E4-225C-4E2E-B2AA-AC9104EB03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68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0B9DD-ED2F-39EC-947B-90DC2D264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79EE5D0-2A00-F968-A414-9442990F2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283A692-E5B2-9523-A7B4-A937E3B2B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7D72339-FB92-D8F4-314F-67D8DA818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FE43-A7DE-4B94-BDBA-C9C72EE04598}" type="datetimeFigureOut">
              <a:rPr lang="cs-CZ" smtClean="0"/>
              <a:t>14.05.2024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21618F-A183-BF14-BDB9-DD2D914F1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39D2FAC-49CA-CDD8-E0C5-6A03FECA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48E4-225C-4E2E-B2AA-AC9104EB03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03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1E5064D-D6D4-67A7-CC3F-54BA06381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5EB5352-01DE-9E81-A764-09EC5B33A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278DC4-D47B-BD84-7D97-4D7003B50E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5FE43-A7DE-4B94-BDBA-C9C72EE04598}" type="datetimeFigureOut">
              <a:rPr lang="cs-CZ" smtClean="0"/>
              <a:t>14.05.2024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0E163B-4AD3-BC8A-57B4-A28EB043E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16C944-8795-6E5A-131C-C53DC6FE8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48E4-225C-4E2E-B2AA-AC9104EB03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03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Druh%C3%A1_sv%C4%9Btov%C3%A1_v%C3%A1lka" TargetMode="External"/><Relationship Id="rId2" Type="http://schemas.openxmlformats.org/officeDocument/2006/relationships/hyperlink" Target="https://cs.wikipedia.org/wiki/Spole%C4%8Dnos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Gilles_Lipovetsky" TargetMode="External"/><Relationship Id="rId2" Type="http://schemas.openxmlformats.org/officeDocument/2006/relationships/hyperlink" Target="https://cs.wikipedia.org/wiki/Ekonomi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Gnozeologie" TargetMode="External"/><Relationship Id="rId2" Type="http://schemas.openxmlformats.org/officeDocument/2006/relationships/hyperlink" Target="https://cs.wikipedia.org/wiki/Postmodernismu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s://cs.wikipedia.org/wiki/Etik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Jazyk_(lingvistika)" TargetMode="External"/><Relationship Id="rId2" Type="http://schemas.openxmlformats.org/officeDocument/2006/relationships/hyperlink" Target="https://cs.wikipedia.org/wiki/Diskur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klipart, Grafika, kreslené, grafický design&#10;&#10;Popis byl vytvořen automaticky">
            <a:extLst>
              <a:ext uri="{FF2B5EF4-FFF2-40B4-BE49-F238E27FC236}">
                <a16:creationId xmlns:a16="http://schemas.microsoft.com/office/drawing/2014/main" id="{FFCA60FC-3DEC-2E59-67DF-2EA081538E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" t="22048" r="2641" b="-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13EAB9-8404-DFF9-35DE-1BAF8D27A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cs-CZ" sz="6600">
                <a:solidFill>
                  <a:schemeClr val="bg1"/>
                </a:solidFill>
              </a:rPr>
              <a:t>Postmoderna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BF65870-BC44-96AB-173E-160FA8038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7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40AC3A-31B3-25D3-ABBE-B034E0629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cs-CZ" dirty="0">
                <a:latin typeface="Amasis MT Pro Black" panose="02040A04050005020304" pitchFamily="18" charset="-18"/>
              </a:rPr>
              <a:t>Moc a vědění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81847B-595F-FBF8-FA5C-2A35E825C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cs-CZ" sz="1100" b="0" i="0" dirty="0">
                <a:effectLst/>
                <a:latin typeface="Amasis MT Pro Black" panose="02040A04050005020304" pitchFamily="18" charset="-18"/>
              </a:rPr>
              <a:t>Moc v pojetí </a:t>
            </a:r>
            <a:r>
              <a:rPr lang="cs-CZ" sz="1100" b="0" i="0" dirty="0" err="1">
                <a:effectLst/>
                <a:latin typeface="Amasis MT Pro Black" panose="02040A04050005020304" pitchFamily="18" charset="-18"/>
              </a:rPr>
              <a:t>Foucaulta</a:t>
            </a:r>
            <a:r>
              <a:rPr lang="cs-CZ" sz="1100" b="0" i="0" dirty="0">
                <a:effectLst/>
                <a:latin typeface="Amasis MT Pro Black" panose="02040A04050005020304" pitchFamily="18" charset="-18"/>
              </a:rPr>
              <a:t> je vždy vztahový fenomén. Je všudypřítomná, není pouze represivní, ale je produktivní. Nelze ji rozumět pouze jako atributu státu a vládnoucích struktur. Je uplatňována v rámci celé společnosti.</a:t>
            </a:r>
          </a:p>
          <a:p>
            <a:r>
              <a:rPr lang="cs-CZ" sz="1100" b="0" i="0" dirty="0">
                <a:effectLst/>
                <a:latin typeface="Amasis MT Pro Black" panose="02040A04050005020304" pitchFamily="18" charset="-18"/>
              </a:rPr>
              <a:t>Moc je „způsob jednání, jímž jedni působí na druhé“. Odlišuje vztahy násilí od mocenských vztahů, které nejsou v jeho pojetí totožné. Žádný výkon moci se bez jednoho či druhého nemůže obejít, přičemž toto jednání podněcuje, ovlivňuje, odvádí, usnadňuje či ztěžuje, rozšiřuje či omezuje, činí více či méně pravděpodobným; v extrémním případě zabraňuje či zakazuje chování subjektu.</a:t>
            </a:r>
          </a:p>
          <a:p>
            <a:r>
              <a:rPr lang="cs-CZ" sz="1100" b="0" i="0" dirty="0">
                <a:effectLst/>
                <a:latin typeface="Amasis MT Pro Black" panose="02040A04050005020304" pitchFamily="18" charset="-18"/>
              </a:rPr>
              <a:t>Moc souvisí s </a:t>
            </a:r>
            <a:r>
              <a:rPr lang="cs-CZ" sz="1100" b="0" i="1" dirty="0">
                <a:effectLst/>
                <a:latin typeface="Amasis MT Pro Black" panose="02040A04050005020304" pitchFamily="18" charset="-18"/>
              </a:rPr>
              <a:t>vládnutím. </a:t>
            </a:r>
            <a:r>
              <a:rPr lang="cs-CZ" sz="1100" b="0" i="0" dirty="0">
                <a:effectLst/>
                <a:latin typeface="Amasis MT Pro Black" panose="02040A04050005020304" pitchFamily="18" charset="-18"/>
              </a:rPr>
              <a:t>Tento pojem nechápe v souvislosti s politickými strukturami, ale používá ho jako způsob, jak řídit chování jednotlivců či skupin. Jedná se o dohled nad společnostmi, který není vykonáván centrálně, ale rozptýleně prostřednictvím medicíny, vzdělávání, sociální politiky apod.</a:t>
            </a:r>
          </a:p>
          <a:p>
            <a:r>
              <a:rPr lang="cs-CZ" sz="1100" b="0" i="0" dirty="0">
                <a:effectLst/>
                <a:latin typeface="Amasis MT Pro Black" panose="02040A04050005020304" pitchFamily="18" charset="-18"/>
              </a:rPr>
              <a:t>Dalším typem mocenských vztahů dle </a:t>
            </a:r>
            <a:r>
              <a:rPr lang="cs-CZ" sz="1100" b="0" i="0" dirty="0" err="1">
                <a:effectLst/>
                <a:latin typeface="Amasis MT Pro Black" panose="02040A04050005020304" pitchFamily="18" charset="-18"/>
              </a:rPr>
              <a:t>Foucaulta</a:t>
            </a:r>
            <a:r>
              <a:rPr lang="cs-CZ" sz="1100" b="0" i="0" dirty="0">
                <a:effectLst/>
                <a:latin typeface="Amasis MT Pro Black" panose="02040A04050005020304" pitchFamily="18" charset="-18"/>
              </a:rPr>
              <a:t> je </a:t>
            </a:r>
            <a:r>
              <a:rPr lang="cs-CZ" sz="1100" b="0" i="1" dirty="0">
                <a:effectLst/>
                <a:latin typeface="Amasis MT Pro Black" panose="02040A04050005020304" pitchFamily="18" charset="-18"/>
              </a:rPr>
              <a:t>dominance</a:t>
            </a:r>
            <a:r>
              <a:rPr lang="cs-CZ" sz="1100" b="0" i="0" dirty="0">
                <a:effectLst/>
                <a:latin typeface="Amasis MT Pro Black" panose="02040A04050005020304" pitchFamily="18" charset="-18"/>
              </a:rPr>
              <a:t>. Dominance je v jeho pojetí „takový asymetrický vztah moci, ve kterém mají podřízené osoby malý prostor k manévrování, protože jejich rozpětí svobody je extrémně limitováno v důsledku moci“ Dominantní osoby se naopak snaží ovlivňovat rozhodování podřízených osob a udávat pravidla jednání. Dominance je neměnná v průběhu dějin, je ustálená v rituálech a jiných procesech, které vnucují práva a povinnosti.</a:t>
            </a:r>
          </a:p>
          <a:p>
            <a:endParaRPr lang="cs-CZ" sz="11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1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4A6914-4749-A75B-3029-719AC57A7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 dirty="0">
                <a:latin typeface="Amasis MT Pro Black" panose="02040A04050005020304" pitchFamily="18" charset="-18"/>
              </a:rPr>
              <a:t>Dohlížet a trestat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4AF44A-4B43-38C5-4AA6-75AC268A6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cs-CZ" sz="800" b="0" i="0" dirty="0">
                <a:effectLst/>
                <a:latin typeface="Amasis MT Pro Black" panose="02040A04050005020304" pitchFamily="18" charset="-18"/>
              </a:rPr>
              <a:t>V knize </a:t>
            </a:r>
            <a:r>
              <a:rPr lang="cs-CZ" sz="800" b="0" i="1" dirty="0">
                <a:effectLst/>
                <a:latin typeface="Amasis MT Pro Black" panose="02040A04050005020304" pitchFamily="18" charset="-18"/>
              </a:rPr>
              <a:t>Dohlížet a trestat</a:t>
            </a:r>
            <a:r>
              <a:rPr lang="cs-CZ" sz="800" b="0" i="0" dirty="0">
                <a:effectLst/>
                <a:latin typeface="Amasis MT Pro Black" panose="02040A04050005020304" pitchFamily="18" charset="-18"/>
              </a:rPr>
              <a:t> </a:t>
            </a:r>
            <a:r>
              <a:rPr lang="cs-CZ" sz="800" b="0" i="0" dirty="0" err="1">
                <a:effectLst/>
                <a:latin typeface="Amasis MT Pro Black" panose="02040A04050005020304" pitchFamily="18" charset="-18"/>
              </a:rPr>
              <a:t>Foucault</a:t>
            </a:r>
            <a:r>
              <a:rPr lang="cs-CZ" sz="800" b="0" i="0" dirty="0">
                <a:effectLst/>
                <a:latin typeface="Amasis MT Pro Black" panose="02040A04050005020304" pitchFamily="18" charset="-18"/>
              </a:rPr>
              <a:t> analyzuje vznik novodobé instituce vězení: ta se podle jeho analýz objevuje ve chvíli, kdy se právo trestat zvrtává v disciplinární právo dohlížet, střežit (tj. během 18.století). Každé individuum je disciplinováno v příslušné sérii podléhající fungující normě. </a:t>
            </a:r>
          </a:p>
          <a:p>
            <a:r>
              <a:rPr lang="cs-CZ" sz="800" b="0" i="0" dirty="0">
                <a:effectLst/>
                <a:latin typeface="Amasis MT Pro Black" panose="02040A04050005020304" pitchFamily="18" charset="-18"/>
              </a:rPr>
              <a:t>Cílem této přeměny je dosáhnout proměny lidí, která je učiní konformními se společenskými normami. Za tímto účelem se vyvíjí příslušné prostředky: jako např. povinná práce, fungující na principu pravidelnosti časového rozvrhu, nebo shromažďování veškerých informací o vězni, které má vést k společensky užitečné proměně delikventa. </a:t>
            </a:r>
          </a:p>
          <a:p>
            <a:r>
              <a:rPr lang="cs-CZ" sz="800" dirty="0">
                <a:latin typeface="Amasis MT Pro Black" panose="02040A04050005020304" pitchFamily="18" charset="-18"/>
              </a:rPr>
              <a:t>T</a:t>
            </a:r>
            <a:r>
              <a:rPr lang="cs-CZ" sz="800" b="0" i="0" dirty="0">
                <a:effectLst/>
                <a:latin typeface="Amasis MT Pro Black" panose="02040A04050005020304" pitchFamily="18" charset="-18"/>
              </a:rPr>
              <a:t>restní systém se otevírá metodám kontroly vypracovaným v různých oblastech tehdejší společnosti (vojenství, školství, nemocnice); všechny tyto techniky moci jsou založeny na rozřazení individuí v přesně strukturovaném prostoru a přísně uspořádaném čase</a:t>
            </a:r>
          </a:p>
          <a:p>
            <a:r>
              <a:rPr lang="cs-CZ" sz="800" b="0" i="0" dirty="0">
                <a:effectLst/>
                <a:latin typeface="Amasis MT Pro Black" panose="02040A04050005020304" pitchFamily="18" charset="-18"/>
              </a:rPr>
              <a:t>Nové mocenské vztahy jsou spjaty s pozitivním fungováním normy, která si postupně podřizuje všechny životní projevy člověka. </a:t>
            </a:r>
          </a:p>
          <a:p>
            <a:r>
              <a:rPr lang="cs-CZ" sz="800" dirty="0">
                <a:latin typeface="Amasis MT Pro Black" panose="02040A04050005020304" pitchFamily="18" charset="-18"/>
              </a:rPr>
              <a:t>D</a:t>
            </a:r>
            <a:r>
              <a:rPr lang="cs-CZ" sz="800" b="0" i="0" dirty="0">
                <a:effectLst/>
                <a:latin typeface="Amasis MT Pro Black" panose="02040A04050005020304" pitchFamily="18" charset="-18"/>
              </a:rPr>
              <a:t>isciplína je pouze typ moci, technologie, jež protíná společně se souřadnicemi jiných strategií určitou instituci či aparát. To dle </a:t>
            </a:r>
            <a:r>
              <a:rPr lang="cs-CZ" sz="800" b="0" i="0" dirty="0" err="1">
                <a:effectLst/>
                <a:latin typeface="Amasis MT Pro Black" panose="02040A04050005020304" pitchFamily="18" charset="-18"/>
              </a:rPr>
              <a:t>Foucaulta</a:t>
            </a:r>
            <a:r>
              <a:rPr lang="cs-CZ" sz="800" b="0" i="0" dirty="0">
                <a:effectLst/>
                <a:latin typeface="Amasis MT Pro Black" panose="02040A04050005020304" pitchFamily="18" charset="-18"/>
              </a:rPr>
              <a:t> platí i pro jiné jednotlivé části, které jsou např. evidentně součástí státu, jako policie nebo vězení: “Ačkoli policie jako instituce byla organizována ve formě státního aparátu a ačkoli byla přímo spojena s centrem politické suverenity, typ moci, který praktikuje, mechanismy, které uvádí do pohybu, a prvky, na které je aplikuje, jsou specifické a jejich úkolem je způsobit pronikání disciplíny až do nejmenšího detailu sociálního pole, čímž právě svědčí o její relativní nezávislosti na soudním a politickém aparátu. </a:t>
            </a:r>
            <a:endParaRPr lang="cs-CZ" sz="800" dirty="0"/>
          </a:p>
        </p:txBody>
      </p:sp>
      <p:pic>
        <p:nvPicPr>
          <p:cNvPr id="5" name="Obrázek 4" descr="Obsah obrázku kresba, umění, obraz, Moderní umění&#10;&#10;Popis byl vytvořen automaticky">
            <a:extLst>
              <a:ext uri="{FF2B5EF4-FFF2-40B4-BE49-F238E27FC236}">
                <a16:creationId xmlns:a16="http://schemas.microsoft.com/office/drawing/2014/main" id="{75CDC6F0-6E9C-19AC-18AB-FC9950BDE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3" r="130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9735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4A6914-4749-A75B-3029-719AC57A7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cs-CZ" dirty="0">
                <a:latin typeface="Amasis MT Pro Black" panose="02040A04050005020304" pitchFamily="18" charset="-18"/>
              </a:rPr>
              <a:t>Postfeminismus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4AF44A-4B43-38C5-4AA6-75AC268A6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+mj-lt"/>
              </a:rPr>
              <a:t>Kategorie žena přestala být pro feministky revolučně zajímavá</a:t>
            </a:r>
          </a:p>
          <a:p>
            <a:r>
              <a:rPr lang="cs-CZ" sz="1800" dirty="0">
                <a:latin typeface="+mj-lt"/>
              </a:rPr>
              <a:t>Judith Butler „Gender in Trouble“</a:t>
            </a:r>
          </a:p>
          <a:p>
            <a:r>
              <a:rPr lang="cs-CZ" sz="1800" dirty="0">
                <a:latin typeface="+mj-lt"/>
              </a:rPr>
              <a:t>Ten narativ tvrdí, že pohlaví není biologicky determinované, ale mocensky, sociálně konstruované</a:t>
            </a:r>
          </a:p>
          <a:p>
            <a:r>
              <a:rPr lang="cs-CZ" sz="1800" dirty="0">
                <a:latin typeface="+mj-lt"/>
              </a:rPr>
              <a:t>Prosazování nárůstu počtu alternativních pohlaví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Obrázek 5" descr="Obsah obrázku osoba, Lidská tvář, úsměv, zeď&#10;&#10;Popis byl vytvořen automaticky">
            <a:extLst>
              <a:ext uri="{FF2B5EF4-FFF2-40B4-BE49-F238E27FC236}">
                <a16:creationId xmlns:a16="http://schemas.microsoft.com/office/drawing/2014/main" id="{53F188A0-4249-09AA-3305-A672C2284E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0" r="8750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15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text, řada/pruh, diagram, Písmo&#10;&#10;Popis byl vytvořen automaticky">
            <a:extLst>
              <a:ext uri="{FF2B5EF4-FFF2-40B4-BE49-F238E27FC236}">
                <a16:creationId xmlns:a16="http://schemas.microsoft.com/office/drawing/2014/main" id="{AC43E8BE-3FA0-E052-CCD8-18CCEFE18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204" y="643466"/>
            <a:ext cx="8985591" cy="5571067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36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Graf 3">
            <a:extLst>
              <a:ext uri="{FF2B5EF4-FFF2-40B4-BE49-F238E27FC236}">
                <a16:creationId xmlns:a16="http://schemas.microsoft.com/office/drawing/2014/main" id="{589FF39F-D918-8688-7F9F-EA3E620981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5553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473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3B3AB1-142B-8064-B988-CE6D429E0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 fontScale="90000"/>
          </a:bodyPr>
          <a:lstStyle/>
          <a:p>
            <a:r>
              <a:rPr lang="cs-CZ" sz="4400" dirty="0">
                <a:latin typeface="Amasis MT Pro Black" panose="02040A04050005020304" pitchFamily="18" charset="-18"/>
              </a:rPr>
              <a:t>Konec velkých příběhů</a:t>
            </a:r>
            <a:br>
              <a:rPr lang="cs-CZ" sz="4400" dirty="0">
                <a:latin typeface="Amasis MT Pro Black" panose="02040A04050005020304" pitchFamily="18" charset="-18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EC3D3A-A5FF-AFA3-6D02-5EDFB679D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cs-CZ" sz="1400" dirty="0">
                <a:latin typeface="Amasis MT Pro Black" panose="02040A04050005020304" pitchFamily="18" charset="-18"/>
              </a:rPr>
              <a:t>Je věda stále pokrok? Nebo je hodnocena jen úspěšností a dosahováním cílů? (</a:t>
            </a:r>
            <a:r>
              <a:rPr lang="cs-CZ" sz="1400" dirty="0" err="1">
                <a:latin typeface="Amasis MT Pro Black" panose="02040A04050005020304" pitchFamily="18" charset="-18"/>
              </a:rPr>
              <a:t>Feyerabend</a:t>
            </a:r>
            <a:r>
              <a:rPr lang="cs-CZ" sz="1400" dirty="0">
                <a:latin typeface="Amasis MT Pro Black" panose="02040A04050005020304" pitchFamily="18" charset="-18"/>
              </a:rPr>
              <a:t>)</a:t>
            </a:r>
          </a:p>
          <a:p>
            <a:r>
              <a:rPr lang="cs-CZ" sz="1400" dirty="0">
                <a:latin typeface="Amasis MT Pro Black" panose="02040A04050005020304" pitchFamily="18" charset="-18"/>
              </a:rPr>
              <a:t>Umberto </a:t>
            </a:r>
            <a:r>
              <a:rPr lang="cs-CZ" sz="1400" dirty="0" err="1">
                <a:latin typeface="Amasis MT Pro Black" panose="02040A04050005020304" pitchFamily="18" charset="-18"/>
              </a:rPr>
              <a:t>Eco</a:t>
            </a:r>
            <a:r>
              <a:rPr lang="cs-CZ" sz="1400" dirty="0">
                <a:latin typeface="Amasis MT Pro Black" panose="02040A04050005020304" pitchFamily="18" charset="-18"/>
              </a:rPr>
              <a:t>- postmoderní je taková doba v níž chci říct miluji vás, ale ta věta je směšná, píše se stále v červené knihovně. Člověk si musí být vědom že ta věta už tu byla. Odstup od toho co říkám, od té masy napsaných slov, na níž odkazujeme, to je postmodernismus.</a:t>
            </a:r>
          </a:p>
          <a:p>
            <a:r>
              <a:rPr lang="cs-CZ" sz="1400" dirty="0" err="1">
                <a:latin typeface="Amasis MT Pro Black" panose="02040A04050005020304" pitchFamily="18" charset="-18"/>
              </a:rPr>
              <a:t>F</a:t>
            </a:r>
            <a:r>
              <a:rPr lang="cs-CZ" sz="1400" b="0" i="0" dirty="0" err="1">
                <a:effectLst/>
                <a:latin typeface="Amasis MT Pro Black" panose="02040A04050005020304" pitchFamily="18" charset="-18"/>
              </a:rPr>
              <a:t>ragmentarizací</a:t>
            </a:r>
            <a:r>
              <a:rPr lang="cs-CZ" sz="1400" b="0" i="0" dirty="0">
                <a:effectLst/>
                <a:latin typeface="Amasis MT Pro Black" panose="02040A04050005020304" pitchFamily="18" charset="-18"/>
              </a:rPr>
              <a:t> života.</a:t>
            </a:r>
          </a:p>
        </p:txBody>
      </p:sp>
      <p:pic>
        <p:nvPicPr>
          <p:cNvPr id="7" name="Obrázek 6" descr="Obsah obrázku Lidská tvář, brýle, Lidské vousy, obraz&#10;&#10;Popis byl vytvořen automaticky">
            <a:extLst>
              <a:ext uri="{FF2B5EF4-FFF2-40B4-BE49-F238E27FC236}">
                <a16:creationId xmlns:a16="http://schemas.microsoft.com/office/drawing/2014/main" id="{4514FC25-4F11-7FC9-1143-503F7965B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7" t="1304" r="43849" b="-130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0738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AAD1FD-1B1A-D168-1502-F4EB025D6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 dirty="0">
                <a:latin typeface="Amasis MT Pro Black" panose="02040A04050005020304" pitchFamily="18" charset="-18"/>
              </a:rPr>
              <a:t>Moderna vs. postmoderna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76D1AF-2DC8-9D17-BBF5-3D092942F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 fontScale="77500" lnSpcReduction="20000"/>
          </a:bodyPr>
          <a:lstStyle/>
          <a:p>
            <a:r>
              <a:rPr lang="cs-CZ" sz="2000" b="0" i="0" dirty="0">
                <a:effectLst/>
                <a:latin typeface="Amasis MT Pro Black" panose="02040A04050005020304" pitchFamily="18" charset="-18"/>
              </a:rPr>
              <a:t>Moderní doba o sobě podle něj přemýšlela jako o „projektu“, který má svůj společenský cíl</a:t>
            </a:r>
          </a:p>
          <a:p>
            <a:r>
              <a:rPr lang="cs-CZ" sz="2000" dirty="0">
                <a:latin typeface="Amasis MT Pro Black" panose="02040A04050005020304" pitchFamily="18" charset="-18"/>
              </a:rPr>
              <a:t>P</a:t>
            </a:r>
            <a:r>
              <a:rPr lang="cs-CZ" sz="2000" b="0" i="0" dirty="0">
                <a:effectLst/>
                <a:latin typeface="Amasis MT Pro Black" panose="02040A04050005020304" pitchFamily="18" charset="-18"/>
              </a:rPr>
              <a:t>ostmoderní společnost je pak zánikem projektu a vytvořením dílčích cílů a epizod, které spolu vzájemně nesouvisejí. </a:t>
            </a:r>
            <a:r>
              <a:rPr lang="cs-CZ" sz="2000" dirty="0">
                <a:latin typeface="Amasis MT Pro Black" panose="02040A04050005020304" pitchFamily="18" charset="-18"/>
              </a:rPr>
              <a:t> </a:t>
            </a:r>
          </a:p>
          <a:p>
            <a:r>
              <a:rPr lang="cs-CZ" sz="2000" dirty="0">
                <a:latin typeface="Amasis MT Pro Black" panose="02040A04050005020304" pitchFamily="18" charset="-18"/>
              </a:rPr>
              <a:t>Postmoderna je neschopnost čehokoli</a:t>
            </a:r>
          </a:p>
          <a:p>
            <a:r>
              <a:rPr lang="cs-CZ" sz="2000" b="0" i="0" strike="noStrike" dirty="0">
                <a:effectLst/>
                <a:latin typeface="Amasis MT Pro Black" panose="02040A04050005020304" pitchFamily="18" charset="-18"/>
                <a:hlinkClick r:id="rId2" tooltip="Společno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Společnost</a:t>
            </a:r>
            <a:r>
              <a:rPr lang="cs-CZ" sz="2000" b="0" i="0" dirty="0">
                <a:effectLst/>
                <a:latin typeface="Amasis MT Pro Black" panose="02040A04050005020304" pitchFamily="18" charset="-18"/>
              </a:rPr>
              <a:t> žije v období výrazné odloučenosti od minulosti a </a:t>
            </a:r>
            <a:r>
              <a:rPr lang="cs-CZ" sz="2000" b="0" i="0" dirty="0" err="1">
                <a:effectLst/>
                <a:latin typeface="Amasis MT Pro Black" panose="02040A04050005020304" pitchFamily="18" charset="-18"/>
              </a:rPr>
              <a:t>časoprostorovosti</a:t>
            </a:r>
            <a:endParaRPr lang="cs-CZ" sz="2000" dirty="0">
              <a:latin typeface="Amasis MT Pro Black" panose="02040A04050005020304" pitchFamily="18" charset="-18"/>
            </a:endParaRPr>
          </a:p>
          <a:p>
            <a:r>
              <a:rPr lang="cs-CZ" sz="2000" b="0" i="0" dirty="0">
                <a:effectLst/>
                <a:latin typeface="Amasis MT Pro Black" panose="02040A04050005020304" pitchFamily="18" charset="-18"/>
              </a:rPr>
              <a:t>zaměřuje se na trendy soudobých sociálních změn.</a:t>
            </a:r>
          </a:p>
          <a:p>
            <a:r>
              <a:rPr lang="cs-CZ" sz="2000" b="0" i="0" dirty="0">
                <a:effectLst/>
                <a:latin typeface="Amasis MT Pro Black" panose="02040A04050005020304" pitchFamily="18" charset="-18"/>
              </a:rPr>
              <a:t>Jiní zase tvrdí, že něco jako postmoderní společnost neexistuje. Jako konec moderní a vznik postmoderní společnosti se nejčastěji uvádí </a:t>
            </a:r>
            <a:r>
              <a:rPr lang="cs-CZ" sz="2000" b="0" i="0" strike="noStrike" dirty="0">
                <a:effectLst/>
                <a:latin typeface="Amasis MT Pro Black" panose="02040A04050005020304" pitchFamily="18" charset="-18"/>
                <a:hlinkClick r:id="rId3" tooltip="Druhá světová vál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druhá světová válka</a:t>
            </a:r>
            <a:r>
              <a:rPr lang="cs-CZ" sz="2000" b="0" i="0" dirty="0">
                <a:effectLst/>
                <a:latin typeface="Amasis MT Pro Black" panose="02040A04050005020304" pitchFamily="18" charset="-18"/>
              </a:rPr>
              <a:t>.</a:t>
            </a:r>
          </a:p>
          <a:p>
            <a:endParaRPr lang="cs-CZ" sz="2000" dirty="0">
              <a:latin typeface="Amasis MT Pro Black" panose="02040A04050005020304" pitchFamily="18" charset="-18"/>
            </a:endParaRPr>
          </a:p>
        </p:txBody>
      </p:sp>
      <p:pic>
        <p:nvPicPr>
          <p:cNvPr id="5" name="Obrázek 4" descr="Obsah obrázku obraz, kreslené, umění, Lidská tvář&#10;&#10;Popis byl vytvořen automaticky">
            <a:extLst>
              <a:ext uri="{FF2B5EF4-FFF2-40B4-BE49-F238E27FC236}">
                <a16:creationId xmlns:a16="http://schemas.microsoft.com/office/drawing/2014/main" id="{6C5D169D-2108-EA16-CAEC-0DA4B31AC6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3" r="-1" b="731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3786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3ADDEA-1E24-F592-720A-29DA43501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 dirty="0">
                <a:latin typeface="Amasis MT Pro Black" panose="02040A04050005020304" pitchFamily="18" charset="-18"/>
              </a:rPr>
              <a:t>Máme současnost v rukou?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58993C-F212-9B4D-BA3A-39E913527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1400" b="0" i="0" dirty="0">
                <a:effectLst/>
                <a:latin typeface="Amasis MT Pro Black" panose="02040A04050005020304" pitchFamily="18" charset="-18"/>
              </a:rPr>
              <a:t>Je to hlavně myšlenkový směr konce 20. století. </a:t>
            </a:r>
          </a:p>
          <a:p>
            <a:pPr algn="just"/>
            <a:r>
              <a:rPr lang="cs-CZ" sz="1400" b="0" i="0" dirty="0">
                <a:effectLst/>
                <a:latin typeface="Amasis MT Pro Black" panose="02040A04050005020304" pitchFamily="18" charset="-18"/>
              </a:rPr>
              <a:t>Podle </a:t>
            </a:r>
            <a:r>
              <a:rPr lang="cs-CZ" sz="1400" b="0" i="0" u="none" strike="noStrike" dirty="0">
                <a:effectLst/>
                <a:latin typeface="Amasis MT Pro Black" panose="02040A04050005020304" pitchFamily="18" charset="-18"/>
                <a:hlinkClick r:id="rId2" tooltip="Ekonomie"/>
              </a:rPr>
              <a:t>ekonomie</a:t>
            </a:r>
            <a:r>
              <a:rPr lang="cs-CZ" sz="1400" b="0" i="0" dirty="0">
                <a:effectLst/>
                <a:latin typeface="Amasis MT Pro Black" panose="02040A04050005020304" pitchFamily="18" charset="-18"/>
              </a:rPr>
              <a:t> je tato společnost založena především na globálním trhu. </a:t>
            </a:r>
          </a:p>
          <a:p>
            <a:pPr algn="just"/>
            <a:r>
              <a:rPr lang="cs-CZ" sz="1400" b="0" i="0" dirty="0">
                <a:effectLst/>
                <a:latin typeface="Amasis MT Pro Black" panose="02040A04050005020304" pitchFamily="18" charset="-18"/>
              </a:rPr>
              <a:t>Francouzský sociolog </a:t>
            </a:r>
            <a:r>
              <a:rPr lang="cs-CZ" sz="1400" b="0" i="0" u="none" strike="noStrike" dirty="0" err="1">
                <a:effectLst/>
                <a:latin typeface="Amasis MT Pro Black" panose="02040A04050005020304" pitchFamily="18" charset="-18"/>
                <a:hlinkClick r:id="rId3" tooltip="Gilles Lipovetsky"/>
              </a:rPr>
              <a:t>Gilles</a:t>
            </a:r>
            <a:r>
              <a:rPr lang="cs-CZ" sz="1400" b="0" i="0" u="none" strike="noStrike" dirty="0">
                <a:effectLst/>
                <a:latin typeface="Amasis MT Pro Black" panose="02040A04050005020304" pitchFamily="18" charset="-18"/>
                <a:hlinkClick r:id="rId3" tooltip="Gilles Lipovetsky"/>
              </a:rPr>
              <a:t> </a:t>
            </a:r>
            <a:r>
              <a:rPr lang="cs-CZ" sz="1400" b="0" i="0" u="none" strike="noStrike" dirty="0" err="1">
                <a:effectLst/>
                <a:latin typeface="Amasis MT Pro Black" panose="02040A04050005020304" pitchFamily="18" charset="-18"/>
                <a:hlinkClick r:id="rId3" tooltip="Gilles Lipovetsky"/>
              </a:rPr>
              <a:t>Lipovetsky</a:t>
            </a:r>
            <a:r>
              <a:rPr lang="cs-CZ" sz="1400" b="0" i="0" dirty="0">
                <a:effectLst/>
                <a:latin typeface="Amasis MT Pro Black" panose="02040A04050005020304" pitchFamily="18" charset="-18"/>
              </a:rPr>
              <a:t> tvrdí, že </a:t>
            </a:r>
            <a:r>
              <a:rPr lang="cs-CZ" sz="1400" b="0" i="1" dirty="0">
                <a:effectLst/>
                <a:latin typeface="Amasis MT Pro Black" panose="02040A04050005020304" pitchFamily="18" charset="-18"/>
              </a:rPr>
              <a:t>„..v postmoderní společnosti (na rozdíl od moderní) převládá individuální nad všeobecným, psychologické nad ideologickým, komunikace nad politizací, různost nad stejnorodostí, permisivnost nad donucováním.“</a:t>
            </a:r>
            <a:endParaRPr lang="cs-CZ" sz="1400" b="0" i="0" dirty="0">
              <a:effectLst/>
              <a:latin typeface="Amasis MT Pro Black" panose="02040A04050005020304" pitchFamily="18" charset="-18"/>
            </a:endParaRPr>
          </a:p>
          <a:p>
            <a:pPr algn="just"/>
            <a:r>
              <a:rPr lang="cs-CZ" sz="1400" b="0" i="1" dirty="0">
                <a:effectLst/>
                <a:latin typeface="Amasis MT Pro Black" panose="02040A04050005020304" pitchFamily="18" charset="-18"/>
              </a:rPr>
              <a:t>Jednou z charakteristik </a:t>
            </a:r>
            <a:r>
              <a:rPr lang="cs-CZ" sz="1400" b="1" i="1" dirty="0">
                <a:effectLst/>
                <a:latin typeface="Amasis MT Pro Black" panose="02040A04050005020304" pitchFamily="18" charset="-18"/>
              </a:rPr>
              <a:t>postmoderní společnosti</a:t>
            </a:r>
            <a:r>
              <a:rPr lang="cs-CZ" sz="1400" b="0" i="1" dirty="0">
                <a:effectLst/>
                <a:latin typeface="Amasis MT Pro Black" panose="02040A04050005020304" pitchFamily="18" charset="-18"/>
              </a:rPr>
              <a:t> je ztráta zájmu o věci veřejné - politiku a společnost. </a:t>
            </a:r>
            <a:r>
              <a:rPr lang="cs-CZ" sz="1400" b="0" i="1" dirty="0" err="1">
                <a:effectLst/>
                <a:latin typeface="Amasis MT Pro Black" panose="02040A04050005020304" pitchFamily="18" charset="-18"/>
              </a:rPr>
              <a:t>Lipovetský</a:t>
            </a:r>
            <a:r>
              <a:rPr lang="cs-CZ" sz="1400" b="0" i="1" dirty="0">
                <a:effectLst/>
                <a:latin typeface="Amasis MT Pro Black" panose="02040A04050005020304" pitchFamily="18" charset="-18"/>
              </a:rPr>
              <a:t> tento jev nazývá společenskou dezercí a dává jej za vinu médiím a stále sílící globalizaci, která v lidech vyvolává strach z neurčité blížící se katastrofy (války, terorismu, hospodářské krize, ekologické katastrofy).</a:t>
            </a:r>
            <a:r>
              <a:rPr lang="cs-CZ" sz="1400" b="0" i="0" dirty="0">
                <a:effectLst/>
                <a:latin typeface="Amasis MT Pro Black" panose="02040A04050005020304" pitchFamily="18" charset="-18"/>
              </a:rPr>
              <a:t> </a:t>
            </a:r>
          </a:p>
          <a:p>
            <a:endParaRPr lang="cs-CZ" sz="1100" dirty="0"/>
          </a:p>
        </p:txBody>
      </p:sp>
      <p:pic>
        <p:nvPicPr>
          <p:cNvPr id="5" name="Obrázek 4" descr="Obsah obrázku obloha, budova, venku, voda&#10;&#10;Popis byl vytvořen automaticky">
            <a:extLst>
              <a:ext uri="{FF2B5EF4-FFF2-40B4-BE49-F238E27FC236}">
                <a16:creationId xmlns:a16="http://schemas.microsoft.com/office/drawing/2014/main" id="{ED1C870C-AA9A-C80D-4225-D60CA60D6D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3" r="10069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78507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B80A1B-36FC-7A48-C707-D0B6D89F5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 dirty="0">
                <a:latin typeface="Amasis MT Pro Black" panose="02040A04050005020304" pitchFamily="18" charset="-18"/>
              </a:rPr>
              <a:t>Existují pravidla?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D41599-D02A-C4EC-3CE3-9A93217E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700" b="0" i="0" dirty="0">
                <a:effectLst/>
                <a:latin typeface="Amasis MT Pro Black" panose="02040A04050005020304" pitchFamily="18" charset="-18"/>
              </a:rPr>
              <a:t>bezmocnost, kterou pociťují jednotlivci ve vztahu ke globalizujícím trendům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700" b="0" i="0" u="sng" dirty="0">
                <a:effectLst/>
                <a:latin typeface="Amasis MT Pro Black" panose="02040A04050005020304" pitchFamily="18" charset="-18"/>
                <a:hlinkClick r:id="rId2"/>
              </a:rPr>
              <a:t>postmodernismus</a:t>
            </a:r>
            <a:r>
              <a:rPr lang="cs-CZ" sz="1700" b="0" i="0" dirty="0">
                <a:effectLst/>
                <a:latin typeface="Amasis MT Pro Black" panose="02040A04050005020304" pitchFamily="18" charset="-18"/>
              </a:rPr>
              <a:t> jako konec </a:t>
            </a:r>
            <a:r>
              <a:rPr lang="cs-CZ" sz="1700" b="0" i="0" u="none" strike="noStrike" dirty="0">
                <a:effectLst/>
                <a:latin typeface="Amasis MT Pro Black" panose="02040A04050005020304" pitchFamily="18" charset="-18"/>
                <a:hlinkClick r:id="rId3" tooltip="Gnozeologie"/>
              </a:rPr>
              <a:t>epistemologie</a:t>
            </a:r>
            <a:r>
              <a:rPr lang="cs-CZ" sz="1700" b="0" i="0" dirty="0">
                <a:effectLst/>
                <a:latin typeface="Amasis MT Pro Black" panose="02040A04050005020304" pitchFamily="18" charset="-18"/>
              </a:rPr>
              <a:t> a </a:t>
            </a:r>
            <a:r>
              <a:rPr lang="cs-CZ" sz="1700" b="0" i="0" u="none" strike="noStrike" dirty="0">
                <a:effectLst/>
                <a:latin typeface="Amasis MT Pro Black" panose="02040A04050005020304" pitchFamily="18" charset="-18"/>
                <a:hlinkClick r:id="rId4" tooltip="Etika"/>
              </a:rPr>
              <a:t>etiky</a:t>
            </a:r>
            <a:r>
              <a:rPr lang="cs-CZ" sz="1700" b="0" i="0" dirty="0">
                <a:effectLst/>
                <a:latin typeface="Amasis MT Pro Black" panose="02040A04050005020304" pitchFamily="18" charset="-18"/>
              </a:rPr>
              <a:t>, jelikož se společnost místo univerzitními pravidly řídí zdravým rozumem, není tak utvářen etický systém a upadá morálka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700" b="0" i="0" dirty="0">
                <a:effectLst/>
                <a:latin typeface="Amasis MT Pro Black" panose="02040A04050005020304" pitchFamily="18" charset="-18"/>
              </a:rPr>
              <a:t>odmítavý postoj k základům, za které bojovala společnost moderní: například k industrializaci, rychlé a rozšířené výstavby měst a odmítání zásad z předchozích let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700" b="0" i="0" dirty="0">
                <a:effectLst/>
                <a:latin typeface="Amasis MT Pro Black" panose="02040A04050005020304" pitchFamily="18" charset="-18"/>
              </a:rPr>
              <a:t>pluralita různorodých tvrzení, přičemž věda mezi nimi nemá privilegované postavení</a:t>
            </a:r>
          </a:p>
          <a:p>
            <a:endParaRPr lang="cs-CZ" sz="1700" dirty="0"/>
          </a:p>
        </p:txBody>
      </p:sp>
      <p:pic>
        <p:nvPicPr>
          <p:cNvPr id="5" name="Obrázek 4" descr="Obsah obrázku kresba, obraz, ilustrace, umění&#10;&#10;Popis byl vytvořen automaticky">
            <a:extLst>
              <a:ext uri="{FF2B5EF4-FFF2-40B4-BE49-F238E27FC236}">
                <a16:creationId xmlns:a16="http://schemas.microsoft.com/office/drawing/2014/main" id="{AE7C7C2D-807C-52EC-BC90-36ED24970F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8" r="12627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387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E5F5FD-F9C4-59CF-1DED-1D7904C91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 dirty="0">
                <a:latin typeface="Amasis MT Pro Black" panose="02040A04050005020304" pitchFamily="18" charset="-18"/>
              </a:rPr>
              <a:t>Společenské proměny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305BC2-C5A0-F682-1583-C0E721DD2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 fontScale="92500" lnSpcReduction="10000"/>
          </a:bodyPr>
          <a:lstStyle/>
          <a:p>
            <a:r>
              <a:rPr lang="cs-CZ" sz="1700" b="0" dirty="0">
                <a:effectLst/>
                <a:latin typeface="Amasis MT Pro Black" panose="02040A04050005020304" pitchFamily="18" charset="-18"/>
              </a:rPr>
              <a:t>S nástupem </a:t>
            </a:r>
            <a:r>
              <a:rPr lang="cs-CZ" sz="1700" b="0" u="none" strike="noStrike" dirty="0">
                <a:effectLst/>
                <a:latin typeface="Amasis MT Pro Black" panose="02040A04050005020304" pitchFamily="18" charset="-18"/>
              </a:rPr>
              <a:t>postmodernismu</a:t>
            </a:r>
            <a:r>
              <a:rPr lang="cs-CZ" sz="1700" b="0" dirty="0">
                <a:effectLst/>
                <a:latin typeface="Amasis MT Pro Black" panose="02040A04050005020304" pitchFamily="18" charset="-18"/>
              </a:rPr>
              <a:t> se začínají vyskytovat „single“ rodiče a dochází k úpadku dominantního rodinného modelu.</a:t>
            </a:r>
          </a:p>
          <a:p>
            <a:r>
              <a:rPr lang="cs-CZ" sz="1700" b="0" dirty="0">
                <a:effectLst/>
                <a:latin typeface="Amasis MT Pro Black" panose="02040A04050005020304" pitchFamily="18" charset="-18"/>
              </a:rPr>
              <a:t> Na rozdíl od moderní doby, kde je známější tzv. </a:t>
            </a:r>
            <a:r>
              <a:rPr lang="cs-CZ" sz="1700" b="0" u="none" strike="noStrike" dirty="0">
                <a:effectLst/>
                <a:latin typeface="Amasis MT Pro Black" panose="02040A04050005020304" pitchFamily="18" charset="-18"/>
              </a:rPr>
              <a:t>nukleární rodina</a:t>
            </a:r>
            <a:r>
              <a:rPr lang="cs-CZ" sz="1700" b="0" dirty="0">
                <a:effectLst/>
                <a:latin typeface="Amasis MT Pro Black" panose="02040A04050005020304" pitchFamily="18" charset="-18"/>
              </a:rPr>
              <a:t>, která se skládá z matky, otce a dětí, v </a:t>
            </a:r>
            <a:r>
              <a:rPr lang="cs-CZ" sz="1700" b="1" dirty="0">
                <a:effectLst/>
                <a:latin typeface="Amasis MT Pro Black" panose="02040A04050005020304" pitchFamily="18" charset="-18"/>
              </a:rPr>
              <a:t>postmoderní společnosti</a:t>
            </a:r>
            <a:r>
              <a:rPr lang="cs-CZ" sz="1700" b="0" dirty="0">
                <a:effectLst/>
                <a:latin typeface="Amasis MT Pro Black" panose="02040A04050005020304" pitchFamily="18" charset="-18"/>
              </a:rPr>
              <a:t> se vyskytují zejména „single“ matky (např. v USA je okolo 12 miliónů „single“ rodičů s dětmi pod 18 let, z nichž 80% tvoří jen matky samoživitelky).</a:t>
            </a:r>
            <a:endParaRPr lang="cs-CZ" sz="1700" b="0" baseline="30000" dirty="0">
              <a:effectLst/>
              <a:latin typeface="Amasis MT Pro Black" panose="02040A04050005020304" pitchFamily="18" charset="-18"/>
            </a:endParaRPr>
          </a:p>
          <a:p>
            <a:r>
              <a:rPr lang="cs-CZ" sz="1700" b="0" dirty="0">
                <a:effectLst/>
                <a:latin typeface="Amasis MT Pro Black" panose="02040A04050005020304" pitchFamily="18" charset="-18"/>
              </a:rPr>
              <a:t>Charakteristickým rysem pro tento model rodiny je větší míra demokratičnosti, která vede k nestabilitě, nejistotě a jejímu možnému rozpadu.</a:t>
            </a:r>
            <a:endParaRPr lang="cs-CZ" sz="1700" dirty="0">
              <a:latin typeface="Amasis MT Pro Black" panose="02040A04050005020304" pitchFamily="18" charset="-18"/>
            </a:endParaRPr>
          </a:p>
        </p:txBody>
      </p:sp>
      <p:pic>
        <p:nvPicPr>
          <p:cNvPr id="5" name="Obrázek 4" descr="Obsah obrázku kresba, Dětské kresby, květina, obraz&#10;&#10;Popis byl vytvořen automaticky">
            <a:extLst>
              <a:ext uri="{FF2B5EF4-FFF2-40B4-BE49-F238E27FC236}">
                <a16:creationId xmlns:a16="http://schemas.microsoft.com/office/drawing/2014/main" id="{5D028674-2FEA-5D69-B331-111885A4DF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5" r="1931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7522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94D91B-78D2-C518-EB1E-F2BA5D384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 dirty="0" err="1">
                <a:latin typeface="Amasis MT Pro Black" panose="02040A04050005020304" pitchFamily="18" charset="-18"/>
              </a:rPr>
              <a:t>Zygmut</a:t>
            </a:r>
            <a:r>
              <a:rPr lang="cs-CZ" dirty="0">
                <a:latin typeface="Amasis MT Pro Black" panose="02040A04050005020304" pitchFamily="18" charset="-18"/>
              </a:rPr>
              <a:t> </a:t>
            </a:r>
            <a:r>
              <a:rPr lang="cs-CZ" dirty="0" err="1">
                <a:latin typeface="Amasis MT Pro Black" panose="02040A04050005020304" pitchFamily="18" charset="-18"/>
              </a:rPr>
              <a:t>Bauman</a:t>
            </a:r>
            <a:endParaRPr lang="cs-CZ" dirty="0">
              <a:latin typeface="Amasis MT Pro Black" panose="02040A04050005020304" pitchFamily="18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FF2FE2-C410-2B12-144F-21BB159A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400" dirty="0">
                <a:latin typeface="Amasis MT Pro Black" panose="02040A04050005020304" pitchFamily="18" charset="-18"/>
              </a:rPr>
              <a:t>Soudobé společnosti připisuje charakter tekuté modernity a poukazuje na rychlou změnu od modernity pevné, kterou lze pozorovat jak na celé společnosti, tak na jedincích samotných.</a:t>
            </a:r>
          </a:p>
          <a:p>
            <a:pPr marL="0" indent="0">
              <a:buNone/>
            </a:pPr>
            <a:r>
              <a:rPr lang="cs-CZ" sz="1400" dirty="0">
                <a:latin typeface="Amasis MT Pro Black" panose="02040A04050005020304" pitchFamily="18" charset="-18"/>
              </a:rPr>
              <a:t>Základem života se stává neustálá změna způsobená globalizací, která je dle </a:t>
            </a:r>
            <a:r>
              <a:rPr lang="cs-CZ" sz="1400" dirty="0" err="1">
                <a:latin typeface="Amasis MT Pro Black" panose="02040A04050005020304" pitchFamily="18" charset="-18"/>
              </a:rPr>
              <a:t>Baumana</a:t>
            </a:r>
            <a:r>
              <a:rPr lang="cs-CZ" sz="1400" dirty="0">
                <a:latin typeface="Amasis MT Pro Black" panose="02040A04050005020304" pitchFamily="18" charset="-18"/>
              </a:rPr>
              <a:t> považována za hlavní důsledek modernity. </a:t>
            </a:r>
          </a:p>
          <a:p>
            <a:pPr marL="0" indent="0">
              <a:buNone/>
            </a:pPr>
            <a:r>
              <a:rPr lang="cs-CZ" sz="1400" dirty="0">
                <a:latin typeface="Amasis MT Pro Black" panose="02040A04050005020304" pitchFamily="18" charset="-18"/>
              </a:rPr>
              <a:t>To způsobilo změnu povahy společnosti, způsobenou na základě míry přizpůsobivosti jednotlivce. </a:t>
            </a:r>
          </a:p>
          <a:p>
            <a:pPr marL="0" indent="0">
              <a:buNone/>
            </a:pPr>
            <a:r>
              <a:rPr lang="cs-CZ" sz="1400" dirty="0">
                <a:latin typeface="Amasis MT Pro Black" panose="02040A04050005020304" pitchFamily="18" charset="-18"/>
              </a:rPr>
              <a:t>Předěl těchto dvou etap, lze označit jako radikální změnu celé společnosti i jedince, jeho smyslu života a cílů. </a:t>
            </a:r>
          </a:p>
          <a:p>
            <a:pPr marL="0" indent="0">
              <a:buNone/>
            </a:pPr>
            <a:r>
              <a:rPr lang="cs-CZ" sz="1400" dirty="0">
                <a:latin typeface="Amasis MT Pro Black" panose="02040A04050005020304" pitchFamily="18" charset="-18"/>
              </a:rPr>
              <a:t>Ze sociálního hlediska dochází ke změně jednání a chování. Tvoření životních plánů v moderní společnosti je z hlediska neustálých změn požadujících okamžité reakce a přizpůsobení se nereálné.</a:t>
            </a:r>
          </a:p>
        </p:txBody>
      </p:sp>
      <p:pic>
        <p:nvPicPr>
          <p:cNvPr id="5" name="Obrázek 4" descr="Obsah obrázku osoba, Lidská tvář, oblečení, muž&#10;&#10;Popis byl vytvořen automaticky">
            <a:extLst>
              <a:ext uri="{FF2B5EF4-FFF2-40B4-BE49-F238E27FC236}">
                <a16:creationId xmlns:a16="http://schemas.microsoft.com/office/drawing/2014/main" id="{A65CE398-FE95-2F19-B21A-896B0F53DC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3" r="15444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0330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B060B4-6C7F-5048-D9A8-E756AADDA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 dirty="0">
                <a:latin typeface="Amasis MT Pro Black" panose="02040A04050005020304" pitchFamily="18" charset="-18"/>
              </a:rPr>
              <a:t>Globalizace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FDEAF2-8C24-BB00-CB04-103238838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400" dirty="0">
                <a:latin typeface="Amasis MT Pro Black" panose="02040A04050005020304" pitchFamily="18" charset="-18"/>
              </a:rPr>
              <a:t>Čas se v období modernity odděluje od prostoru, je vnímán jako něco tekutého, tvárného. Je vnímán jako možnost k pokoření prostoru. Stalo se tak díky moderním dopravním prostředkům, díky nimž se čas oddělil od prostoru. </a:t>
            </a:r>
          </a:p>
          <a:p>
            <a:pPr marL="0" indent="0" algn="just">
              <a:buNone/>
            </a:pPr>
            <a:r>
              <a:rPr lang="cs-CZ" sz="1400" dirty="0">
                <a:latin typeface="Amasis MT Pro Black" panose="02040A04050005020304" pitchFamily="18" charset="-18"/>
              </a:rPr>
              <a:t>Díky tvárnosti času mohlo být dosaženo prostoru, který bylo možné chápat i jako možnost k porovnání moci. </a:t>
            </a:r>
          </a:p>
          <a:p>
            <a:pPr marL="0" indent="0" algn="just">
              <a:buNone/>
            </a:pPr>
            <a:r>
              <a:rPr lang="cs-CZ" sz="1400" dirty="0">
                <a:latin typeface="Amasis MT Pro Black" panose="02040A04050005020304" pitchFamily="18" charset="-18"/>
              </a:rPr>
              <a:t>Prostor však přestával být atraktivní, z hlediska ztráty jeho hodnoty kvůli možnosti dosáhnout jej kdykoli. To způsobilo změnu ve vnímání moci, jejíž hodnotou už není prostor, ale umění manipulovat s časem.</a:t>
            </a:r>
          </a:p>
        </p:txBody>
      </p:sp>
      <p:pic>
        <p:nvPicPr>
          <p:cNvPr id="7" name="Obrázek 6" descr="Obsah obrázku obraz, text, kresba, umění&#10;&#10;Popis byl vytvořen automaticky">
            <a:extLst>
              <a:ext uri="{FF2B5EF4-FFF2-40B4-BE49-F238E27FC236}">
                <a16:creationId xmlns:a16="http://schemas.microsoft.com/office/drawing/2014/main" id="{BAEADF1C-5D41-A7FF-0690-B3810E751E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8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9013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4CAF5B-C38A-F224-3FB0-63E61FB8D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 dirty="0">
                <a:latin typeface="Amasis MT Pro Black" panose="02040A04050005020304" pitchFamily="18" charset="-18"/>
              </a:rPr>
              <a:t>Michel </a:t>
            </a:r>
            <a:r>
              <a:rPr lang="cs-CZ" dirty="0" err="1">
                <a:latin typeface="Amasis MT Pro Black" panose="02040A04050005020304" pitchFamily="18" charset="-18"/>
              </a:rPr>
              <a:t>Foucault</a:t>
            </a:r>
            <a:endParaRPr lang="cs-CZ" dirty="0">
              <a:latin typeface="Amasis MT Pro Black" panose="02040A04050005020304" pitchFamily="18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31D25A-6154-41BE-F425-2B7AA11C9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 lnSpcReduction="10000"/>
          </a:bodyPr>
          <a:lstStyle/>
          <a:p>
            <a:r>
              <a:rPr lang="cs-CZ" sz="1200" b="0" i="0" dirty="0">
                <a:effectLst/>
                <a:latin typeface="Amasis MT Pro Black" panose="02040A04050005020304" pitchFamily="18" charset="-18"/>
              </a:rPr>
              <a:t>Jeden z hybatelů postmoderního obratu ve filozofii. </a:t>
            </a:r>
          </a:p>
          <a:p>
            <a:r>
              <a:rPr lang="cs-CZ" sz="1200" b="0" i="0" dirty="0">
                <a:effectLst/>
                <a:latin typeface="Amasis MT Pro Black" panose="02040A04050005020304" pitchFamily="18" charset="-18"/>
              </a:rPr>
              <a:t>Jeho historicky orientované práce jsou zaměřeny na rekonstrukci </a:t>
            </a:r>
            <a:r>
              <a:rPr lang="cs-CZ" sz="1200" b="0" i="0" dirty="0" err="1">
                <a:effectLst/>
                <a:latin typeface="Amasis MT Pro Black" panose="02040A04050005020304" pitchFamily="18" charset="-18"/>
              </a:rPr>
              <a:t>uspořádávacích</a:t>
            </a:r>
            <a:r>
              <a:rPr lang="cs-CZ" sz="1200" b="0" i="0" dirty="0">
                <a:effectLst/>
                <a:latin typeface="Amasis MT Pro Black" panose="02040A04050005020304" pitchFamily="18" charset="-18"/>
              </a:rPr>
              <a:t> forem vědění</a:t>
            </a:r>
            <a:r>
              <a:rPr lang="cs-CZ" sz="1200" dirty="0">
                <a:latin typeface="Amasis MT Pro Black" panose="02040A04050005020304" pitchFamily="18" charset="-18"/>
              </a:rPr>
              <a:t> a diskurzu.</a:t>
            </a:r>
            <a:endParaRPr lang="cs-CZ" sz="1200" b="0" i="0" dirty="0">
              <a:effectLst/>
              <a:latin typeface="Amasis MT Pro Black" panose="02040A04050005020304" pitchFamily="18" charset="-18"/>
            </a:endParaRPr>
          </a:p>
          <a:p>
            <a:r>
              <a:rPr lang="cs-CZ" sz="1200" b="0" i="0" u="none" strike="noStrike" dirty="0">
                <a:effectLst/>
                <a:latin typeface="Amasis MT Pro Black" panose="02040A04050005020304" pitchFamily="18" charset="-18"/>
                <a:hlinkClick r:id="rId2" tooltip="Diskurz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Diskurz</a:t>
            </a:r>
            <a:r>
              <a:rPr lang="cs-CZ" sz="1200" b="0" i="0" dirty="0">
                <a:effectLst/>
                <a:latin typeface="Amasis MT Pro Black" panose="02040A04050005020304" pitchFamily="18" charset="-18"/>
              </a:rPr>
              <a:t> se podle něj ukazuje jako prostředek k prosazení moci (pojem </a:t>
            </a:r>
            <a:r>
              <a:rPr lang="cs-CZ" sz="1200" b="0" i="1" dirty="0">
                <a:effectLst/>
                <a:latin typeface="Amasis MT Pro Black" panose="02040A04050005020304" pitchFamily="18" charset="-18"/>
              </a:rPr>
              <a:t>bio-moc</a:t>
            </a:r>
            <a:r>
              <a:rPr lang="cs-CZ" sz="1200" b="0" i="0" dirty="0">
                <a:effectLst/>
                <a:latin typeface="Amasis MT Pro Black" panose="02040A04050005020304" pitchFamily="18" charset="-18"/>
              </a:rPr>
              <a:t>), která utváří vědění, společenský řád i individuální pochopení. Moc je podle něj nadlidským faktorem. </a:t>
            </a:r>
          </a:p>
          <a:p>
            <a:r>
              <a:rPr lang="cs-CZ" sz="1200" b="0" i="0" dirty="0">
                <a:effectLst/>
                <a:latin typeface="Amasis MT Pro Black" panose="02040A04050005020304" pitchFamily="18" charset="-18"/>
              </a:rPr>
              <a:t>Rozum je v jeho podání subjekt, který se transformuje sám od sebe na základě náhodných mutací.</a:t>
            </a:r>
          </a:p>
          <a:p>
            <a:r>
              <a:rPr lang="cs-CZ" sz="1200" b="0" i="0" dirty="0">
                <a:effectLst/>
                <a:latin typeface="Amasis MT Pro Black" panose="02040A04050005020304" pitchFamily="18" charset="-18"/>
              </a:rPr>
              <a:t>Při soustavném studiu starých textů si francouzský filosof </a:t>
            </a:r>
            <a:r>
              <a:rPr lang="cs-CZ" sz="1200" b="0" i="0" u="none" strike="noStrike" dirty="0">
                <a:effectLst/>
                <a:latin typeface="Amasis MT Pro Black" panose="02040A04050005020304" pitchFamily="18" charset="-18"/>
              </a:rPr>
              <a:t>Michel</a:t>
            </a:r>
            <a:r>
              <a:rPr lang="cs-CZ" sz="1200" b="0" i="0" u="none" strike="noStrike" dirty="0">
                <a:solidFill>
                  <a:srgbClr val="0563C1"/>
                </a:solidFill>
                <a:effectLst/>
                <a:latin typeface="Amasis MT Pro Black" panose="02040A04050005020304" pitchFamily="18" charset="-18"/>
              </a:rPr>
              <a:t> </a:t>
            </a:r>
            <a:r>
              <a:rPr lang="cs-CZ" sz="1200" b="0" i="0" u="none" strike="noStrike" dirty="0" err="1">
                <a:effectLst/>
                <a:latin typeface="Amasis MT Pro Black" panose="02040A04050005020304" pitchFamily="18" charset="-18"/>
              </a:rPr>
              <a:t>Foucault</a:t>
            </a:r>
            <a:r>
              <a:rPr lang="cs-CZ" sz="1200" b="0" i="0" dirty="0">
                <a:effectLst/>
                <a:latin typeface="Amasis MT Pro Black" panose="02040A04050005020304" pitchFamily="18" charset="-18"/>
              </a:rPr>
              <a:t> všiml, jak se liší jejich </a:t>
            </a:r>
            <a:r>
              <a:rPr lang="cs-CZ" sz="1200" b="0" i="0" u="none" strike="noStrike" dirty="0">
                <a:effectLst/>
                <a:latin typeface="Amasis MT Pro Black" panose="02040A04050005020304" pitchFamily="18" charset="-18"/>
                <a:hlinkClick r:id="rId3" tooltip="Jazyk (lingvistika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jazyk</a:t>
            </a:r>
            <a:r>
              <a:rPr lang="cs-CZ" sz="1200" b="0" i="0" dirty="0">
                <a:effectLst/>
                <a:latin typeface="Amasis MT Pro Black" panose="02040A04050005020304" pitchFamily="18" charset="-18"/>
              </a:rPr>
              <a:t> a jak se tento jazykový rozdíl projevuje i v tom, o čem se v různých dobách hovoří a o čem se nehovoří, případně co se o věcech dá a nedá říci. Každý jazykový projev vykazuje znaky svého kulturního prostředí a doby, jež se do jazyka promítají a zároveň působí jako odosobněná struktura řeči ovlivňující a omezující autora.</a:t>
            </a:r>
          </a:p>
          <a:p>
            <a:pPr marL="0" indent="0">
              <a:buNone/>
            </a:pPr>
            <a:endParaRPr lang="cs-CZ" sz="1300" dirty="0"/>
          </a:p>
        </p:txBody>
      </p:sp>
      <p:pic>
        <p:nvPicPr>
          <p:cNvPr id="5" name="Obrázek 4" descr="Obsah obrázku osoba, Lidská tvář, interiér, oblečení&#10;&#10;Popis byl vytvořen automaticky">
            <a:extLst>
              <a:ext uri="{FF2B5EF4-FFF2-40B4-BE49-F238E27FC236}">
                <a16:creationId xmlns:a16="http://schemas.microsoft.com/office/drawing/2014/main" id="{05978866-8310-FF39-AC7E-AFAABCC54B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2" r="18042" b="-29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301254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1385</Words>
  <Application>Microsoft Office PowerPoint</Application>
  <PresentationFormat>Širokoúhlá obrazovka</PresentationFormat>
  <Paragraphs>59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Amasis MT Pro Black</vt:lpstr>
      <vt:lpstr>Arial</vt:lpstr>
      <vt:lpstr>Calibri</vt:lpstr>
      <vt:lpstr>Calibri Light</vt:lpstr>
      <vt:lpstr>Motiv Office</vt:lpstr>
      <vt:lpstr>Postmoderna</vt:lpstr>
      <vt:lpstr>Konec velkých příběhů </vt:lpstr>
      <vt:lpstr>Moderna vs. postmoderna</vt:lpstr>
      <vt:lpstr>Máme současnost v rukou?</vt:lpstr>
      <vt:lpstr>Existují pravidla?</vt:lpstr>
      <vt:lpstr>Společenské proměny</vt:lpstr>
      <vt:lpstr>Zygmut Bauman</vt:lpstr>
      <vt:lpstr>Globalizace</vt:lpstr>
      <vt:lpstr>Michel Foucault</vt:lpstr>
      <vt:lpstr>Moc a vědění</vt:lpstr>
      <vt:lpstr>Dohlížet a trestat</vt:lpstr>
      <vt:lpstr>Postfeminismus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Postmoderna</dc:title>
  <dc:creator>Petr Hlávka</dc:creator>
  <cp:lastModifiedBy>Petr Hlávka</cp:lastModifiedBy>
  <cp:revision>2</cp:revision>
  <dcterms:created xsi:type="dcterms:W3CDTF">2023-10-30T19:24:09Z</dcterms:created>
  <dcterms:modified xsi:type="dcterms:W3CDTF">2024-05-14T12:44:52Z</dcterms:modified>
</cp:coreProperties>
</file>