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1" r:id="rId4"/>
    <p:sldId id="262" r:id="rId5"/>
    <p:sldId id="259" r:id="rId6"/>
    <p:sldId id="258" r:id="rId7"/>
    <p:sldId id="260" r:id="rId8"/>
    <p:sldId id="271" r:id="rId9"/>
    <p:sldId id="278" r:id="rId10"/>
    <p:sldId id="268" r:id="rId11"/>
    <p:sldId id="263" r:id="rId12"/>
    <p:sldId id="264" r:id="rId13"/>
    <p:sldId id="265" r:id="rId14"/>
    <p:sldId id="266" r:id="rId15"/>
    <p:sldId id="267" r:id="rId16"/>
    <p:sldId id="272" r:id="rId17"/>
    <p:sldId id="270" r:id="rId18"/>
    <p:sldId id="269" r:id="rId19"/>
    <p:sldId id="274" r:id="rId20"/>
    <p:sldId id="275" r:id="rId21"/>
    <p:sldId id="279" r:id="rId22"/>
    <p:sldId id="276" r:id="rId23"/>
    <p:sldId id="27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Hlávka" userId="84c1f4a7-7c19-4b69-aa04-d875a55298ba" providerId="ADAL" clId="{CF9663A1-F416-4C94-85AC-10B848FB1B8A}"/>
    <pc:docChg chg="delSld">
      <pc:chgData name="Petr Hlávka" userId="84c1f4a7-7c19-4b69-aa04-d875a55298ba" providerId="ADAL" clId="{CF9663A1-F416-4C94-85AC-10B848FB1B8A}" dt="2024-05-14T12:41:19.577" v="0" actId="47"/>
      <pc:docMkLst>
        <pc:docMk/>
      </pc:docMkLst>
      <pc:sldChg chg="del">
        <pc:chgData name="Petr Hlávka" userId="84c1f4a7-7c19-4b69-aa04-d875a55298ba" providerId="ADAL" clId="{CF9663A1-F416-4C94-85AC-10B848FB1B8A}" dt="2024-05-14T12:41:19.577" v="0" actId="47"/>
        <pc:sldMkLst>
          <pc:docMk/>
          <pc:sldMk cId="1835202916" sldId="28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CAC6D-EF80-4A23-9D6A-A6748783571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6B88123-F59C-417D-932A-1A9C5E11C50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i="0"/>
            <a:t>deskripce (popis)</a:t>
          </a:r>
          <a:endParaRPr lang="en-US"/>
        </a:p>
      </dgm:t>
    </dgm:pt>
    <dgm:pt modelId="{16F4F9C4-A45A-454D-9483-F1F5C5764CCB}" type="parTrans" cxnId="{919C9B02-2B68-4579-9824-1C9B312351DB}">
      <dgm:prSet/>
      <dgm:spPr/>
      <dgm:t>
        <a:bodyPr/>
        <a:lstStyle/>
        <a:p>
          <a:endParaRPr lang="en-US"/>
        </a:p>
      </dgm:t>
    </dgm:pt>
    <dgm:pt modelId="{3D563594-C48E-4DC9-A0D4-8546EC2FB9A0}" type="sibTrans" cxnId="{919C9B02-2B68-4579-9824-1C9B312351DB}">
      <dgm:prSet/>
      <dgm:spPr/>
      <dgm:t>
        <a:bodyPr/>
        <a:lstStyle/>
        <a:p>
          <a:endParaRPr lang="en-US"/>
        </a:p>
      </dgm:t>
    </dgm:pt>
    <dgm:pt modelId="{55DC2858-2D16-4D09-93BC-693D73C3333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i="0" dirty="0"/>
            <a:t>explanace (vysvětlení)</a:t>
          </a:r>
          <a:endParaRPr lang="en-US" dirty="0"/>
        </a:p>
      </dgm:t>
    </dgm:pt>
    <dgm:pt modelId="{4F262941-8A19-4C11-B2A0-1864A8EFFCA4}" type="parTrans" cxnId="{BDE2AE0F-7418-4734-ADEE-84CAE1BAE6AD}">
      <dgm:prSet/>
      <dgm:spPr/>
      <dgm:t>
        <a:bodyPr/>
        <a:lstStyle/>
        <a:p>
          <a:endParaRPr lang="en-US"/>
        </a:p>
      </dgm:t>
    </dgm:pt>
    <dgm:pt modelId="{9C713CBE-8E6E-435C-A98D-6B5F95B6A1F3}" type="sibTrans" cxnId="{BDE2AE0F-7418-4734-ADEE-84CAE1BAE6AD}">
      <dgm:prSet/>
      <dgm:spPr/>
      <dgm:t>
        <a:bodyPr/>
        <a:lstStyle/>
        <a:p>
          <a:endParaRPr lang="en-US"/>
        </a:p>
      </dgm:t>
    </dgm:pt>
    <dgm:pt modelId="{2F96A013-0284-4264-ACA5-3777250204E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i="0"/>
            <a:t>predikace (předpověď)</a:t>
          </a:r>
          <a:endParaRPr lang="en-US"/>
        </a:p>
      </dgm:t>
    </dgm:pt>
    <dgm:pt modelId="{6CBBA8CC-ABFA-45ED-8598-ECE325B80852}" type="parTrans" cxnId="{074CD5D3-C838-4E38-AF77-03EA08CE321F}">
      <dgm:prSet/>
      <dgm:spPr/>
      <dgm:t>
        <a:bodyPr/>
        <a:lstStyle/>
        <a:p>
          <a:endParaRPr lang="en-US"/>
        </a:p>
      </dgm:t>
    </dgm:pt>
    <dgm:pt modelId="{73988F93-E42F-4566-836B-A457DE970707}" type="sibTrans" cxnId="{074CD5D3-C838-4E38-AF77-03EA08CE321F}">
      <dgm:prSet/>
      <dgm:spPr/>
      <dgm:t>
        <a:bodyPr/>
        <a:lstStyle/>
        <a:p>
          <a:endParaRPr lang="en-US"/>
        </a:p>
      </dgm:t>
    </dgm:pt>
    <dgm:pt modelId="{600C82D3-6CFF-4A2D-8AEF-0824DB0F613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i="0"/>
            <a:t>pochopení událostí</a:t>
          </a:r>
          <a:endParaRPr lang="en-US"/>
        </a:p>
      </dgm:t>
    </dgm:pt>
    <dgm:pt modelId="{5B7BEC6D-FBFE-48AA-8C87-537E196A5385}" type="parTrans" cxnId="{3B627C29-FC4E-4645-82F6-19784B034926}">
      <dgm:prSet/>
      <dgm:spPr/>
      <dgm:t>
        <a:bodyPr/>
        <a:lstStyle/>
        <a:p>
          <a:endParaRPr lang="en-US"/>
        </a:p>
      </dgm:t>
    </dgm:pt>
    <dgm:pt modelId="{974F695B-CE09-4CAF-8806-0BE2FCCD829C}" type="sibTrans" cxnId="{3B627C29-FC4E-4645-82F6-19784B034926}">
      <dgm:prSet/>
      <dgm:spPr/>
      <dgm:t>
        <a:bodyPr/>
        <a:lstStyle/>
        <a:p>
          <a:endParaRPr lang="en-US"/>
        </a:p>
      </dgm:t>
    </dgm:pt>
    <dgm:pt modelId="{A38473DE-FCFB-4913-9837-5E812065EAB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i="0"/>
            <a:t>řízení</a:t>
          </a:r>
          <a:endParaRPr lang="en-US"/>
        </a:p>
      </dgm:t>
    </dgm:pt>
    <dgm:pt modelId="{4A716C7E-FB98-4117-A85A-05E670A155FD}" type="parTrans" cxnId="{6559FC47-EACD-4A06-BB69-78242C1BD4F2}">
      <dgm:prSet/>
      <dgm:spPr/>
      <dgm:t>
        <a:bodyPr/>
        <a:lstStyle/>
        <a:p>
          <a:endParaRPr lang="en-US"/>
        </a:p>
      </dgm:t>
    </dgm:pt>
    <dgm:pt modelId="{1134D526-6E0D-4035-8229-D5FEBBBF2A38}" type="sibTrans" cxnId="{6559FC47-EACD-4A06-BB69-78242C1BD4F2}">
      <dgm:prSet/>
      <dgm:spPr/>
      <dgm:t>
        <a:bodyPr/>
        <a:lstStyle/>
        <a:p>
          <a:endParaRPr lang="en-US"/>
        </a:p>
      </dgm:t>
    </dgm:pt>
    <dgm:pt modelId="{887E14F0-E328-4275-AA77-373086EC25D5}" type="pres">
      <dgm:prSet presAssocID="{7D4CAC6D-EF80-4A23-9D6A-A67487835716}" presName="root" presStyleCnt="0">
        <dgm:presLayoutVars>
          <dgm:dir/>
          <dgm:resizeHandles val="exact"/>
        </dgm:presLayoutVars>
      </dgm:prSet>
      <dgm:spPr/>
    </dgm:pt>
    <dgm:pt modelId="{6F928C19-C2D1-483B-8031-C57340ACC4B3}" type="pres">
      <dgm:prSet presAssocID="{56B88123-F59C-417D-932A-1A9C5E11C50C}" presName="compNode" presStyleCnt="0"/>
      <dgm:spPr/>
    </dgm:pt>
    <dgm:pt modelId="{633A820E-FC0E-4035-A92A-1DFBC65B9291}" type="pres">
      <dgm:prSet presAssocID="{56B88123-F59C-417D-932A-1A9C5E11C50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7A891EE9-C12A-4766-9729-84744022CAE4}" type="pres">
      <dgm:prSet presAssocID="{56B88123-F59C-417D-932A-1A9C5E11C50C}" presName="spaceRect" presStyleCnt="0"/>
      <dgm:spPr/>
    </dgm:pt>
    <dgm:pt modelId="{0DC5F0BC-591D-4F1C-8C86-289A5DCEE940}" type="pres">
      <dgm:prSet presAssocID="{56B88123-F59C-417D-932A-1A9C5E11C50C}" presName="textRect" presStyleLbl="revTx" presStyleIdx="0" presStyleCnt="5">
        <dgm:presLayoutVars>
          <dgm:chMax val="1"/>
          <dgm:chPref val="1"/>
        </dgm:presLayoutVars>
      </dgm:prSet>
      <dgm:spPr/>
    </dgm:pt>
    <dgm:pt modelId="{1C902F75-85A5-4516-916A-0543CE5FD547}" type="pres">
      <dgm:prSet presAssocID="{3D563594-C48E-4DC9-A0D4-8546EC2FB9A0}" presName="sibTrans" presStyleCnt="0"/>
      <dgm:spPr/>
    </dgm:pt>
    <dgm:pt modelId="{8C0E9D65-4D38-475C-B691-E134CFFBEC40}" type="pres">
      <dgm:prSet presAssocID="{55DC2858-2D16-4D09-93BC-693D73C33339}" presName="compNode" presStyleCnt="0"/>
      <dgm:spPr/>
    </dgm:pt>
    <dgm:pt modelId="{7BC0B297-3BC8-4EFD-AF14-6829B303B65D}" type="pres">
      <dgm:prSet presAssocID="{55DC2858-2D16-4D09-93BC-693D73C3333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35745C6-C1A0-4F5C-905E-D8B9B4AA5485}" type="pres">
      <dgm:prSet presAssocID="{55DC2858-2D16-4D09-93BC-693D73C33339}" presName="spaceRect" presStyleCnt="0"/>
      <dgm:spPr/>
    </dgm:pt>
    <dgm:pt modelId="{5F838DCF-EBE0-412E-B21B-694309E1EB35}" type="pres">
      <dgm:prSet presAssocID="{55DC2858-2D16-4D09-93BC-693D73C33339}" presName="textRect" presStyleLbl="revTx" presStyleIdx="1" presStyleCnt="5">
        <dgm:presLayoutVars>
          <dgm:chMax val="1"/>
          <dgm:chPref val="1"/>
        </dgm:presLayoutVars>
      </dgm:prSet>
      <dgm:spPr/>
    </dgm:pt>
    <dgm:pt modelId="{46F349E4-F900-43A2-B609-F3CF296950AD}" type="pres">
      <dgm:prSet presAssocID="{9C713CBE-8E6E-435C-A98D-6B5F95B6A1F3}" presName="sibTrans" presStyleCnt="0"/>
      <dgm:spPr/>
    </dgm:pt>
    <dgm:pt modelId="{DE56E7AE-0332-4888-8108-73D786C2FDE8}" type="pres">
      <dgm:prSet presAssocID="{2F96A013-0284-4264-ACA5-3777250204EE}" presName="compNode" presStyleCnt="0"/>
      <dgm:spPr/>
    </dgm:pt>
    <dgm:pt modelId="{8A8DD96E-F5AC-4452-92EC-29097C0671C6}" type="pres">
      <dgm:prSet presAssocID="{2F96A013-0284-4264-ACA5-3777250204E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ha"/>
        </a:ext>
      </dgm:extLst>
    </dgm:pt>
    <dgm:pt modelId="{7317506A-7476-401F-955B-5AC8EC515A2B}" type="pres">
      <dgm:prSet presAssocID="{2F96A013-0284-4264-ACA5-3777250204EE}" presName="spaceRect" presStyleCnt="0"/>
      <dgm:spPr/>
    </dgm:pt>
    <dgm:pt modelId="{EBB051B3-BB23-4E82-B959-72153C4CACE4}" type="pres">
      <dgm:prSet presAssocID="{2F96A013-0284-4264-ACA5-3777250204EE}" presName="textRect" presStyleLbl="revTx" presStyleIdx="2" presStyleCnt="5">
        <dgm:presLayoutVars>
          <dgm:chMax val="1"/>
          <dgm:chPref val="1"/>
        </dgm:presLayoutVars>
      </dgm:prSet>
      <dgm:spPr/>
    </dgm:pt>
    <dgm:pt modelId="{A7702BB3-CD48-4416-8E2C-204E26F8F66D}" type="pres">
      <dgm:prSet presAssocID="{73988F93-E42F-4566-836B-A457DE970707}" presName="sibTrans" presStyleCnt="0"/>
      <dgm:spPr/>
    </dgm:pt>
    <dgm:pt modelId="{0005C929-64DE-4678-84EE-A2F12D5C1707}" type="pres">
      <dgm:prSet presAssocID="{600C82D3-6CFF-4A2D-8AEF-0824DB0F613F}" presName="compNode" presStyleCnt="0"/>
      <dgm:spPr/>
    </dgm:pt>
    <dgm:pt modelId="{8C337F7C-DA67-4AAA-9F6A-A1877D0AD10D}" type="pres">
      <dgm:prSet presAssocID="{600C82D3-6CFF-4A2D-8AEF-0824DB0F61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82E191D-FD33-433F-8BED-F7D9FAD9EE8A}" type="pres">
      <dgm:prSet presAssocID="{600C82D3-6CFF-4A2D-8AEF-0824DB0F613F}" presName="spaceRect" presStyleCnt="0"/>
      <dgm:spPr/>
    </dgm:pt>
    <dgm:pt modelId="{AD3663BD-3423-4704-BDD3-6DD9B92401BC}" type="pres">
      <dgm:prSet presAssocID="{600C82D3-6CFF-4A2D-8AEF-0824DB0F613F}" presName="textRect" presStyleLbl="revTx" presStyleIdx="3" presStyleCnt="5">
        <dgm:presLayoutVars>
          <dgm:chMax val="1"/>
          <dgm:chPref val="1"/>
        </dgm:presLayoutVars>
      </dgm:prSet>
      <dgm:spPr/>
    </dgm:pt>
    <dgm:pt modelId="{28053ECA-12AD-4265-A0B3-09051C5F308C}" type="pres">
      <dgm:prSet presAssocID="{974F695B-CE09-4CAF-8806-0BE2FCCD829C}" presName="sibTrans" presStyleCnt="0"/>
      <dgm:spPr/>
    </dgm:pt>
    <dgm:pt modelId="{C05C3C4D-C8D4-4B40-9F5E-070D9C657663}" type="pres">
      <dgm:prSet presAssocID="{A38473DE-FCFB-4913-9837-5E812065EAB3}" presName="compNode" presStyleCnt="0"/>
      <dgm:spPr/>
    </dgm:pt>
    <dgm:pt modelId="{C7CE553E-B7CE-4794-B9E0-9E36CE3C3CCC}" type="pres">
      <dgm:prSet presAssocID="{A38473DE-FCFB-4913-9837-5E812065EAB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B13082A8-76BF-4B74-B0A8-C2496A700B45}" type="pres">
      <dgm:prSet presAssocID="{A38473DE-FCFB-4913-9837-5E812065EAB3}" presName="spaceRect" presStyleCnt="0"/>
      <dgm:spPr/>
    </dgm:pt>
    <dgm:pt modelId="{BE3BD505-D715-446E-9150-FC4EB826C32A}" type="pres">
      <dgm:prSet presAssocID="{A38473DE-FCFB-4913-9837-5E812065EAB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3681302-A1E3-4D59-A4B0-8F98B0ED65E7}" type="presOf" srcId="{2F96A013-0284-4264-ACA5-3777250204EE}" destId="{EBB051B3-BB23-4E82-B959-72153C4CACE4}" srcOrd="0" destOrd="0" presId="urn:microsoft.com/office/officeart/2018/2/layout/IconLabelList"/>
    <dgm:cxn modelId="{919C9B02-2B68-4579-9824-1C9B312351DB}" srcId="{7D4CAC6D-EF80-4A23-9D6A-A67487835716}" destId="{56B88123-F59C-417D-932A-1A9C5E11C50C}" srcOrd="0" destOrd="0" parTransId="{16F4F9C4-A45A-454D-9483-F1F5C5764CCB}" sibTransId="{3D563594-C48E-4DC9-A0D4-8546EC2FB9A0}"/>
    <dgm:cxn modelId="{BDE2AE0F-7418-4734-ADEE-84CAE1BAE6AD}" srcId="{7D4CAC6D-EF80-4A23-9D6A-A67487835716}" destId="{55DC2858-2D16-4D09-93BC-693D73C33339}" srcOrd="1" destOrd="0" parTransId="{4F262941-8A19-4C11-B2A0-1864A8EFFCA4}" sibTransId="{9C713CBE-8E6E-435C-A98D-6B5F95B6A1F3}"/>
    <dgm:cxn modelId="{3B627C29-FC4E-4645-82F6-19784B034926}" srcId="{7D4CAC6D-EF80-4A23-9D6A-A67487835716}" destId="{600C82D3-6CFF-4A2D-8AEF-0824DB0F613F}" srcOrd="3" destOrd="0" parTransId="{5B7BEC6D-FBFE-48AA-8C87-537E196A5385}" sibTransId="{974F695B-CE09-4CAF-8806-0BE2FCCD829C}"/>
    <dgm:cxn modelId="{FA57A531-0BE7-423C-BEA1-F82C20A6D05B}" type="presOf" srcId="{600C82D3-6CFF-4A2D-8AEF-0824DB0F613F}" destId="{AD3663BD-3423-4704-BDD3-6DD9B92401BC}" srcOrd="0" destOrd="0" presId="urn:microsoft.com/office/officeart/2018/2/layout/IconLabelList"/>
    <dgm:cxn modelId="{6559FC47-EACD-4A06-BB69-78242C1BD4F2}" srcId="{7D4CAC6D-EF80-4A23-9D6A-A67487835716}" destId="{A38473DE-FCFB-4913-9837-5E812065EAB3}" srcOrd="4" destOrd="0" parTransId="{4A716C7E-FB98-4117-A85A-05E670A155FD}" sibTransId="{1134D526-6E0D-4035-8229-D5FEBBBF2A38}"/>
    <dgm:cxn modelId="{77138554-70BE-4464-9D9E-5F0E120A204B}" type="presOf" srcId="{55DC2858-2D16-4D09-93BC-693D73C33339}" destId="{5F838DCF-EBE0-412E-B21B-694309E1EB35}" srcOrd="0" destOrd="0" presId="urn:microsoft.com/office/officeart/2018/2/layout/IconLabelList"/>
    <dgm:cxn modelId="{012012CB-A4E3-4C14-9C9A-F612BA372ACC}" type="presOf" srcId="{7D4CAC6D-EF80-4A23-9D6A-A67487835716}" destId="{887E14F0-E328-4275-AA77-373086EC25D5}" srcOrd="0" destOrd="0" presId="urn:microsoft.com/office/officeart/2018/2/layout/IconLabelList"/>
    <dgm:cxn modelId="{0B77DAD1-01C1-4032-B3B4-E30D3B718E10}" type="presOf" srcId="{A38473DE-FCFB-4913-9837-5E812065EAB3}" destId="{BE3BD505-D715-446E-9150-FC4EB826C32A}" srcOrd="0" destOrd="0" presId="urn:microsoft.com/office/officeart/2018/2/layout/IconLabelList"/>
    <dgm:cxn modelId="{074CD5D3-C838-4E38-AF77-03EA08CE321F}" srcId="{7D4CAC6D-EF80-4A23-9D6A-A67487835716}" destId="{2F96A013-0284-4264-ACA5-3777250204EE}" srcOrd="2" destOrd="0" parTransId="{6CBBA8CC-ABFA-45ED-8598-ECE325B80852}" sibTransId="{73988F93-E42F-4566-836B-A457DE970707}"/>
    <dgm:cxn modelId="{C412DAE1-D6B9-446B-A2FC-0C783ADF7FB5}" type="presOf" srcId="{56B88123-F59C-417D-932A-1A9C5E11C50C}" destId="{0DC5F0BC-591D-4F1C-8C86-289A5DCEE940}" srcOrd="0" destOrd="0" presId="urn:microsoft.com/office/officeart/2018/2/layout/IconLabelList"/>
    <dgm:cxn modelId="{18C8E574-3FD0-4F6F-A338-7F0B8578EBD8}" type="presParOf" srcId="{887E14F0-E328-4275-AA77-373086EC25D5}" destId="{6F928C19-C2D1-483B-8031-C57340ACC4B3}" srcOrd="0" destOrd="0" presId="urn:microsoft.com/office/officeart/2018/2/layout/IconLabelList"/>
    <dgm:cxn modelId="{D97DF134-CB7D-4DDD-99C0-0324FDBAA02F}" type="presParOf" srcId="{6F928C19-C2D1-483B-8031-C57340ACC4B3}" destId="{633A820E-FC0E-4035-A92A-1DFBC65B9291}" srcOrd="0" destOrd="0" presId="urn:microsoft.com/office/officeart/2018/2/layout/IconLabelList"/>
    <dgm:cxn modelId="{EC900281-E82F-4452-817F-CD786ABC101D}" type="presParOf" srcId="{6F928C19-C2D1-483B-8031-C57340ACC4B3}" destId="{7A891EE9-C12A-4766-9729-84744022CAE4}" srcOrd="1" destOrd="0" presId="urn:microsoft.com/office/officeart/2018/2/layout/IconLabelList"/>
    <dgm:cxn modelId="{979E3168-DCBE-463E-B050-FF3CBF5A52BA}" type="presParOf" srcId="{6F928C19-C2D1-483B-8031-C57340ACC4B3}" destId="{0DC5F0BC-591D-4F1C-8C86-289A5DCEE940}" srcOrd="2" destOrd="0" presId="urn:microsoft.com/office/officeart/2018/2/layout/IconLabelList"/>
    <dgm:cxn modelId="{11BF0BAB-EFE7-4C5C-992C-3A5302A02A6D}" type="presParOf" srcId="{887E14F0-E328-4275-AA77-373086EC25D5}" destId="{1C902F75-85A5-4516-916A-0543CE5FD547}" srcOrd="1" destOrd="0" presId="urn:microsoft.com/office/officeart/2018/2/layout/IconLabelList"/>
    <dgm:cxn modelId="{07AC7660-86DB-4269-98CC-3B889C6B04D3}" type="presParOf" srcId="{887E14F0-E328-4275-AA77-373086EC25D5}" destId="{8C0E9D65-4D38-475C-B691-E134CFFBEC40}" srcOrd="2" destOrd="0" presId="urn:microsoft.com/office/officeart/2018/2/layout/IconLabelList"/>
    <dgm:cxn modelId="{7CE8EDEF-2330-4ADB-8C97-6C972DED40CE}" type="presParOf" srcId="{8C0E9D65-4D38-475C-B691-E134CFFBEC40}" destId="{7BC0B297-3BC8-4EFD-AF14-6829B303B65D}" srcOrd="0" destOrd="0" presId="urn:microsoft.com/office/officeart/2018/2/layout/IconLabelList"/>
    <dgm:cxn modelId="{19A9E24B-3E87-4A6F-95FD-5D2070BABEA0}" type="presParOf" srcId="{8C0E9D65-4D38-475C-B691-E134CFFBEC40}" destId="{B35745C6-C1A0-4F5C-905E-D8B9B4AA5485}" srcOrd="1" destOrd="0" presId="urn:microsoft.com/office/officeart/2018/2/layout/IconLabelList"/>
    <dgm:cxn modelId="{55E40AD3-0231-4F36-9720-679A69257EFB}" type="presParOf" srcId="{8C0E9D65-4D38-475C-B691-E134CFFBEC40}" destId="{5F838DCF-EBE0-412E-B21B-694309E1EB35}" srcOrd="2" destOrd="0" presId="urn:microsoft.com/office/officeart/2018/2/layout/IconLabelList"/>
    <dgm:cxn modelId="{874F244A-A524-42BB-BD37-FE0B79015242}" type="presParOf" srcId="{887E14F0-E328-4275-AA77-373086EC25D5}" destId="{46F349E4-F900-43A2-B609-F3CF296950AD}" srcOrd="3" destOrd="0" presId="urn:microsoft.com/office/officeart/2018/2/layout/IconLabelList"/>
    <dgm:cxn modelId="{D5A908AD-C5E9-4B1C-A20E-2671DA796810}" type="presParOf" srcId="{887E14F0-E328-4275-AA77-373086EC25D5}" destId="{DE56E7AE-0332-4888-8108-73D786C2FDE8}" srcOrd="4" destOrd="0" presId="urn:microsoft.com/office/officeart/2018/2/layout/IconLabelList"/>
    <dgm:cxn modelId="{69BD850C-63CD-43F4-86FA-7BA3826F4B16}" type="presParOf" srcId="{DE56E7AE-0332-4888-8108-73D786C2FDE8}" destId="{8A8DD96E-F5AC-4452-92EC-29097C0671C6}" srcOrd="0" destOrd="0" presId="urn:microsoft.com/office/officeart/2018/2/layout/IconLabelList"/>
    <dgm:cxn modelId="{637B61E7-C2AB-4B86-8754-2C83AF50BB88}" type="presParOf" srcId="{DE56E7AE-0332-4888-8108-73D786C2FDE8}" destId="{7317506A-7476-401F-955B-5AC8EC515A2B}" srcOrd="1" destOrd="0" presId="urn:microsoft.com/office/officeart/2018/2/layout/IconLabelList"/>
    <dgm:cxn modelId="{EC43216C-3656-408A-855A-250C1A09CDD7}" type="presParOf" srcId="{DE56E7AE-0332-4888-8108-73D786C2FDE8}" destId="{EBB051B3-BB23-4E82-B959-72153C4CACE4}" srcOrd="2" destOrd="0" presId="urn:microsoft.com/office/officeart/2018/2/layout/IconLabelList"/>
    <dgm:cxn modelId="{D2A793C1-91B3-43E2-B34C-CFAD5873CDF1}" type="presParOf" srcId="{887E14F0-E328-4275-AA77-373086EC25D5}" destId="{A7702BB3-CD48-4416-8E2C-204E26F8F66D}" srcOrd="5" destOrd="0" presId="urn:microsoft.com/office/officeart/2018/2/layout/IconLabelList"/>
    <dgm:cxn modelId="{92C2E1AB-16C6-484E-B017-E2CDA4AF6203}" type="presParOf" srcId="{887E14F0-E328-4275-AA77-373086EC25D5}" destId="{0005C929-64DE-4678-84EE-A2F12D5C1707}" srcOrd="6" destOrd="0" presId="urn:microsoft.com/office/officeart/2018/2/layout/IconLabelList"/>
    <dgm:cxn modelId="{A1901D31-EB9D-453F-A1C9-AF9D8515E4B3}" type="presParOf" srcId="{0005C929-64DE-4678-84EE-A2F12D5C1707}" destId="{8C337F7C-DA67-4AAA-9F6A-A1877D0AD10D}" srcOrd="0" destOrd="0" presId="urn:microsoft.com/office/officeart/2018/2/layout/IconLabelList"/>
    <dgm:cxn modelId="{948D0168-736A-48EF-969C-210D93B5961E}" type="presParOf" srcId="{0005C929-64DE-4678-84EE-A2F12D5C1707}" destId="{482E191D-FD33-433F-8BED-F7D9FAD9EE8A}" srcOrd="1" destOrd="0" presId="urn:microsoft.com/office/officeart/2018/2/layout/IconLabelList"/>
    <dgm:cxn modelId="{3C9490CC-C3E5-43EB-AD57-F3D32882C45B}" type="presParOf" srcId="{0005C929-64DE-4678-84EE-A2F12D5C1707}" destId="{AD3663BD-3423-4704-BDD3-6DD9B92401BC}" srcOrd="2" destOrd="0" presId="urn:microsoft.com/office/officeart/2018/2/layout/IconLabelList"/>
    <dgm:cxn modelId="{F738E4F5-D868-4471-A0C8-29AC4437165C}" type="presParOf" srcId="{887E14F0-E328-4275-AA77-373086EC25D5}" destId="{28053ECA-12AD-4265-A0B3-09051C5F308C}" srcOrd="7" destOrd="0" presId="urn:microsoft.com/office/officeart/2018/2/layout/IconLabelList"/>
    <dgm:cxn modelId="{5E98EB5E-848C-4AAE-9024-5E5FB7EB5153}" type="presParOf" srcId="{887E14F0-E328-4275-AA77-373086EC25D5}" destId="{C05C3C4D-C8D4-4B40-9F5E-070D9C657663}" srcOrd="8" destOrd="0" presId="urn:microsoft.com/office/officeart/2018/2/layout/IconLabelList"/>
    <dgm:cxn modelId="{DE3EF6B7-6B60-4672-82F1-94027593F055}" type="presParOf" srcId="{C05C3C4D-C8D4-4B40-9F5E-070D9C657663}" destId="{C7CE553E-B7CE-4794-B9E0-9E36CE3C3CCC}" srcOrd="0" destOrd="0" presId="urn:microsoft.com/office/officeart/2018/2/layout/IconLabelList"/>
    <dgm:cxn modelId="{12235C79-B529-4268-B483-754AB474822C}" type="presParOf" srcId="{C05C3C4D-C8D4-4B40-9F5E-070D9C657663}" destId="{B13082A8-76BF-4B74-B0A8-C2496A700B45}" srcOrd="1" destOrd="0" presId="urn:microsoft.com/office/officeart/2018/2/layout/IconLabelList"/>
    <dgm:cxn modelId="{D5E1309D-1B00-4307-8130-62986CFFE105}" type="presParOf" srcId="{C05C3C4D-C8D4-4B40-9F5E-070D9C657663}" destId="{BE3BD505-D715-446E-9150-FC4EB826C32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A820E-FC0E-4035-A92A-1DFBC65B9291}">
      <dsp:nvSpPr>
        <dsp:cNvPr id="0" name=""/>
        <dsp:cNvSpPr/>
      </dsp:nvSpPr>
      <dsp:spPr>
        <a:xfrm>
          <a:off x="822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F0BC-591D-4F1C-8C86-289A5DCEE940}">
      <dsp:nvSpPr>
        <dsp:cNvPr id="0" name=""/>
        <dsp:cNvSpPr/>
      </dsp:nvSpPr>
      <dsp:spPr>
        <a:xfrm>
          <a:off x="327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0" kern="1200"/>
            <a:t>deskripce (popis)</a:t>
          </a:r>
          <a:endParaRPr lang="en-US" sz="2400" kern="1200"/>
        </a:p>
      </dsp:txBody>
      <dsp:txXfrm>
        <a:off x="327934" y="1919516"/>
        <a:ext cx="1800000" cy="720000"/>
      </dsp:txXfrm>
    </dsp:sp>
    <dsp:sp modelId="{7BC0B297-3BC8-4EFD-AF14-6829B303B65D}">
      <dsp:nvSpPr>
        <dsp:cNvPr id="0" name=""/>
        <dsp:cNvSpPr/>
      </dsp:nvSpPr>
      <dsp:spPr>
        <a:xfrm>
          <a:off x="2937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38DCF-EBE0-412E-B21B-694309E1EB35}">
      <dsp:nvSpPr>
        <dsp:cNvPr id="0" name=""/>
        <dsp:cNvSpPr/>
      </dsp:nvSpPr>
      <dsp:spPr>
        <a:xfrm>
          <a:off x="2442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0" kern="1200" dirty="0"/>
            <a:t>explanace (vysvětlení)</a:t>
          </a:r>
          <a:endParaRPr lang="en-US" sz="2400" kern="1200" dirty="0"/>
        </a:p>
      </dsp:txBody>
      <dsp:txXfrm>
        <a:off x="2442934" y="1919516"/>
        <a:ext cx="1800000" cy="720000"/>
      </dsp:txXfrm>
    </dsp:sp>
    <dsp:sp modelId="{8A8DD96E-F5AC-4452-92EC-29097C0671C6}">
      <dsp:nvSpPr>
        <dsp:cNvPr id="0" name=""/>
        <dsp:cNvSpPr/>
      </dsp:nvSpPr>
      <dsp:spPr>
        <a:xfrm>
          <a:off x="5052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051B3-BB23-4E82-B959-72153C4CACE4}">
      <dsp:nvSpPr>
        <dsp:cNvPr id="0" name=""/>
        <dsp:cNvSpPr/>
      </dsp:nvSpPr>
      <dsp:spPr>
        <a:xfrm>
          <a:off x="4557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0" kern="1200"/>
            <a:t>predikace (předpověď)</a:t>
          </a:r>
          <a:endParaRPr lang="en-US" sz="2400" kern="1200"/>
        </a:p>
      </dsp:txBody>
      <dsp:txXfrm>
        <a:off x="4557934" y="1919516"/>
        <a:ext cx="1800000" cy="720000"/>
      </dsp:txXfrm>
    </dsp:sp>
    <dsp:sp modelId="{8C337F7C-DA67-4AAA-9F6A-A1877D0AD10D}">
      <dsp:nvSpPr>
        <dsp:cNvPr id="0" name=""/>
        <dsp:cNvSpPr/>
      </dsp:nvSpPr>
      <dsp:spPr>
        <a:xfrm>
          <a:off x="7167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663BD-3423-4704-BDD3-6DD9B92401BC}">
      <dsp:nvSpPr>
        <dsp:cNvPr id="0" name=""/>
        <dsp:cNvSpPr/>
      </dsp:nvSpPr>
      <dsp:spPr>
        <a:xfrm>
          <a:off x="6672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0" kern="1200"/>
            <a:t>pochopení událostí</a:t>
          </a:r>
          <a:endParaRPr lang="en-US" sz="2400" kern="1200"/>
        </a:p>
      </dsp:txBody>
      <dsp:txXfrm>
        <a:off x="6672934" y="1919516"/>
        <a:ext cx="1800000" cy="720000"/>
      </dsp:txXfrm>
    </dsp:sp>
    <dsp:sp modelId="{C7CE553E-B7CE-4794-B9E0-9E36CE3C3CCC}">
      <dsp:nvSpPr>
        <dsp:cNvPr id="0" name=""/>
        <dsp:cNvSpPr/>
      </dsp:nvSpPr>
      <dsp:spPr>
        <a:xfrm>
          <a:off x="9282934" y="83942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BD505-D715-446E-9150-FC4EB826C32A}">
      <dsp:nvSpPr>
        <dsp:cNvPr id="0" name=""/>
        <dsp:cNvSpPr/>
      </dsp:nvSpPr>
      <dsp:spPr>
        <a:xfrm>
          <a:off x="8787934" y="191951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i="0" kern="1200"/>
            <a:t>řízení</a:t>
          </a:r>
          <a:endParaRPr lang="en-US" sz="2400" kern="1200"/>
        </a:p>
      </dsp:txBody>
      <dsp:txXfrm>
        <a:off x="8787934" y="191951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4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8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7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6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6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rvy v pohybu od dolní části obrazu">
            <a:extLst>
              <a:ext uri="{FF2B5EF4-FFF2-40B4-BE49-F238E27FC236}">
                <a16:creationId xmlns:a16="http://schemas.microsoft.com/office/drawing/2014/main" id="{E20B9691-7E21-833A-0FCB-FCD0A52E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76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AD6AF7-C8D1-4AA6-9000-2D1E220FD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Metodologie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A14465-7FDA-6E33-F38A-C855DAC60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Mgr. et Mgr. Petr Hlávka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335324-3E42-B0C1-E211-C191BC14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7200"/>
              <a:t>paradigma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D9DE6-1F5A-BBD7-D401-3F74AAA89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Kuhn (struktura vědeckých revolucí)</a:t>
            </a:r>
          </a:p>
          <a:p>
            <a:r>
              <a:rPr lang="cs-CZ" dirty="0" err="1"/>
              <a:t>Popper</a:t>
            </a:r>
            <a:r>
              <a:rPr lang="cs-CZ" dirty="0"/>
              <a:t> (falzifikace)</a:t>
            </a:r>
          </a:p>
          <a:p>
            <a:r>
              <a:rPr lang="cs-CZ" dirty="0" err="1"/>
              <a:t>Feyerabend</a:t>
            </a:r>
            <a:r>
              <a:rPr lang="cs-CZ" dirty="0"/>
              <a:t> (anarchismus)</a:t>
            </a:r>
          </a:p>
        </p:txBody>
      </p:sp>
      <p:pic>
        <p:nvPicPr>
          <p:cNvPr id="5" name="Picture 4" descr="Weiße Glühbirnen mit einer gelben, die hervorsteht">
            <a:extLst>
              <a:ext uri="{FF2B5EF4-FFF2-40B4-BE49-F238E27FC236}">
                <a16:creationId xmlns:a16="http://schemas.microsoft.com/office/drawing/2014/main" id="{21849883-285C-3569-C299-8DB506299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2" r="2432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576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28BBE8-5BA8-70FD-E32E-AF2FF11B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Věda vs. Zdravý rozum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42F0F7-6D74-5AC9-2492-F8866EE39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Systematičnost vs zkušenost</a:t>
            </a:r>
          </a:p>
          <a:p>
            <a:r>
              <a:rPr lang="cs-CZ" dirty="0"/>
              <a:t>Zdroje pro vědění</a:t>
            </a:r>
          </a:p>
          <a:p>
            <a:r>
              <a:rPr lang="cs-CZ" dirty="0"/>
              <a:t>Expanzivnost vs konzervativnost</a:t>
            </a:r>
          </a:p>
          <a:p>
            <a:r>
              <a:rPr lang="cs-CZ" dirty="0"/>
              <a:t>Inkluzivní vs exkluzivní</a:t>
            </a:r>
          </a:p>
        </p:txBody>
      </p:sp>
      <p:pic>
        <p:nvPicPr>
          <p:cNvPr id="5" name="Picture 4" descr="3D vykreslení buněk">
            <a:extLst>
              <a:ext uri="{FF2B5EF4-FFF2-40B4-BE49-F238E27FC236}">
                <a16:creationId xmlns:a16="http://schemas.microsoft.com/office/drawing/2014/main" id="{7411EC08-9733-11A2-73F6-ED9041A5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6" r="3345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270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E628ED-7452-1563-8184-BB5BD999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Velká francouzská revoluce</a:t>
            </a:r>
          </a:p>
        </p:txBody>
      </p:sp>
      <p:sp>
        <p:nvSpPr>
          <p:cNvPr id="104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B74F2-E2C3-970B-A899-F72EC7CC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Zásadní sociální a politické změny</a:t>
            </a:r>
          </a:p>
          <a:p>
            <a:r>
              <a:rPr lang="cs-CZ" dirty="0"/>
              <a:t>Osvícenství </a:t>
            </a:r>
          </a:p>
          <a:p>
            <a:r>
              <a:rPr lang="cs-CZ" dirty="0"/>
              <a:t>Vědecké řízení společnosti</a:t>
            </a:r>
          </a:p>
          <a:p>
            <a:r>
              <a:rPr lang="cs-CZ" dirty="0"/>
              <a:t>egalitářství</a:t>
            </a:r>
          </a:p>
        </p:txBody>
      </p:sp>
      <p:pic>
        <p:nvPicPr>
          <p:cNvPr id="1026" name="Picture 2" descr="Alternativní historie: Co kdyby kráčela Francouzská revoluce jinými  uličkami? - Prima Zoom">
            <a:extLst>
              <a:ext uri="{FF2B5EF4-FFF2-40B4-BE49-F238E27FC236}">
                <a16:creationId xmlns:a16="http://schemas.microsoft.com/office/drawing/2014/main" id="{B7AE9705-0C62-25EF-D763-78E8FE085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7" r="1686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5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0A4AED-4FFD-983B-9D81-56AC1C61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7200"/>
              <a:t>pozitivismus</a:t>
            </a:r>
          </a:p>
        </p:txBody>
      </p:sp>
      <p:sp>
        <p:nvSpPr>
          <p:cNvPr id="206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53D1C-3F14-027C-15C0-79DB70EAD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Společnost je organismus</a:t>
            </a:r>
          </a:p>
          <a:p>
            <a:r>
              <a:rPr lang="cs-CZ" dirty="0"/>
              <a:t>Každé myšlení, jednání, cítění je ovlivněno společností a je nadindividuální</a:t>
            </a:r>
          </a:p>
          <a:p>
            <a:r>
              <a:rPr lang="cs-CZ" dirty="0"/>
              <a:t>Vše je projevem společnosti</a:t>
            </a:r>
          </a:p>
        </p:txBody>
      </p:sp>
      <p:pic>
        <p:nvPicPr>
          <p:cNvPr id="2050" name="Picture 2" descr="Scopulariopsis | Mycology | University of Adelaide">
            <a:extLst>
              <a:ext uri="{FF2B5EF4-FFF2-40B4-BE49-F238E27FC236}">
                <a16:creationId xmlns:a16="http://schemas.microsoft.com/office/drawing/2014/main" id="{8875A46F-C46A-06A4-5CF9-F535EF92E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6" r="1508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9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27A158-F9CA-F453-41A8-816376A2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Interperativní sociologie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990C4-8E1D-A458-486B-EE56FFC1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Společnost je tvořena lidmi</a:t>
            </a:r>
          </a:p>
          <a:p>
            <a:r>
              <a:rPr lang="cs-CZ" dirty="0"/>
              <a:t>Funguje jako šance</a:t>
            </a:r>
          </a:p>
          <a:p>
            <a:r>
              <a:rPr lang="cs-CZ" dirty="0"/>
              <a:t>Člověk je producent a propůjčuje v interakci věcem význam</a:t>
            </a:r>
          </a:p>
        </p:txBody>
      </p:sp>
      <p:pic>
        <p:nvPicPr>
          <p:cNvPr id="5" name="Picture 4" descr="Velká skupina parašutistů ve vzduchu">
            <a:extLst>
              <a:ext uri="{FF2B5EF4-FFF2-40B4-BE49-F238E27FC236}">
                <a16:creationId xmlns:a16="http://schemas.microsoft.com/office/drawing/2014/main" id="{5ACA6745-DBEA-B596-0352-D493AA8B5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8" r="2703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801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CB544F-7A3D-8663-11BD-6AC6D0A9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Kvalitativní výzkum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82186-893C-A020-1B99-B2F613EE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Nesugestivní</a:t>
            </a:r>
          </a:p>
          <a:p>
            <a:r>
              <a:rPr lang="cs-CZ" dirty="0"/>
              <a:t>Indukce</a:t>
            </a:r>
          </a:p>
          <a:p>
            <a:r>
              <a:rPr lang="cs-CZ" dirty="0"/>
              <a:t>Vytváří teorii</a:t>
            </a:r>
          </a:p>
        </p:txBody>
      </p:sp>
      <p:pic>
        <p:nvPicPr>
          <p:cNvPr id="5" name="Picture 4" descr="Laboratorní skleněné odměrky obsahující roztoky">
            <a:extLst>
              <a:ext uri="{FF2B5EF4-FFF2-40B4-BE49-F238E27FC236}">
                <a16:creationId xmlns:a16="http://schemas.microsoft.com/office/drawing/2014/main" id="{CD424441-6629-14A7-1DD8-69BCE48C1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" r="470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861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43F205-2502-1FAB-811A-7CC8C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Výzkmná otázka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091D473-8E42-CE1B-F04F-6F8B085D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 err="1"/>
              <a:t>Konfliktologické</a:t>
            </a:r>
            <a:r>
              <a:rPr lang="cs-CZ" dirty="0"/>
              <a:t> směry</a:t>
            </a:r>
          </a:p>
          <a:p>
            <a:r>
              <a:rPr lang="cs-CZ" dirty="0"/>
              <a:t>Ideologizace vědy- aktivismus</a:t>
            </a:r>
          </a:p>
          <a:p>
            <a:r>
              <a:rPr lang="cs-CZ" dirty="0"/>
              <a:t>Narušování sociální stability a hazardování s etickými aspekty</a:t>
            </a:r>
          </a:p>
        </p:txBody>
      </p:sp>
      <p:pic>
        <p:nvPicPr>
          <p:cNvPr id="5" name="Picture 4" descr="Otazník na zeleném pastelovém pozadí">
            <a:extLst>
              <a:ext uri="{FF2B5EF4-FFF2-40B4-BE49-F238E27FC236}">
                <a16:creationId xmlns:a16="http://schemas.microsoft.com/office/drawing/2014/main" id="{0BF7088B-AAC7-96FF-8C0E-6FA6BF9C8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38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9A0267-7936-836A-BCFA-D27556AB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vzorek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EB122B-368B-4D51-A256-2507E43F6F49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 err="1">
                <a:effectLst/>
              </a:rPr>
              <a:t>Vzorek</a:t>
            </a:r>
            <a:r>
              <a:rPr lang="en-US" sz="2000" b="0" dirty="0">
                <a:effectLst/>
              </a:rPr>
              <a:t> = </a:t>
            </a:r>
            <a:r>
              <a:rPr lang="en-US" sz="2000" b="0" dirty="0" err="1">
                <a:effectLst/>
              </a:rPr>
              <a:t>skupina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jednotek</a:t>
            </a:r>
            <a:r>
              <a:rPr lang="en-US" sz="2000" b="0" dirty="0">
                <a:effectLst/>
              </a:rPr>
              <a:t>, které </a:t>
            </a:r>
            <a:r>
              <a:rPr lang="en-US" sz="2000" b="0" dirty="0" err="1">
                <a:effectLst/>
              </a:rPr>
              <a:t>skutečně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pozorujeme</a:t>
            </a:r>
            <a:r>
              <a:rPr lang="en-US" sz="2000" b="0" dirty="0">
                <a:effectLst/>
              </a:rPr>
              <a:t>.</a:t>
            </a:r>
            <a:endParaRPr lang="cs-CZ" sz="2000" b="0" dirty="0">
              <a:effectLst/>
            </a:endParaRPr>
          </a:p>
          <a:p>
            <a:pPr marL="114300" indent="-34290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effectLst/>
              </a:rPr>
              <a:t>Populace (</a:t>
            </a:r>
            <a:r>
              <a:rPr lang="en-US" sz="2000" b="0" dirty="0" err="1">
                <a:effectLst/>
              </a:rPr>
              <a:t>základní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soubor</a:t>
            </a:r>
            <a:r>
              <a:rPr lang="en-US" sz="2000" b="0" dirty="0">
                <a:effectLst/>
              </a:rPr>
              <a:t>) = </a:t>
            </a:r>
            <a:r>
              <a:rPr lang="en-US" sz="2000" b="0" dirty="0" err="1">
                <a:effectLst/>
              </a:rPr>
              <a:t>soubor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jednotek</a:t>
            </a:r>
            <a:r>
              <a:rPr lang="en-US" sz="2000" b="0" dirty="0">
                <a:effectLst/>
              </a:rPr>
              <a:t>, o </a:t>
            </a:r>
            <a:r>
              <a:rPr lang="en-US" sz="2000" b="0" dirty="0" err="1">
                <a:effectLst/>
              </a:rPr>
              <a:t>němž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předpokládáme</a:t>
            </a:r>
            <a:r>
              <a:rPr lang="en-US" sz="2000" b="0" dirty="0">
                <a:effectLst/>
              </a:rPr>
              <a:t>, že jsou pro </a:t>
            </a:r>
            <a:r>
              <a:rPr lang="en-US" sz="2000" b="0" dirty="0" err="1">
                <a:effectLst/>
              </a:rPr>
              <a:t>něj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naše</a:t>
            </a:r>
            <a:r>
              <a:rPr lang="cs-CZ" sz="2000" dirty="0"/>
              <a:t> </a:t>
            </a:r>
            <a:r>
              <a:rPr lang="en-US" sz="2000" b="0" dirty="0" err="1">
                <a:effectLst/>
              </a:rPr>
              <a:t>závěry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platné</a:t>
            </a:r>
            <a:r>
              <a:rPr lang="en-US" sz="2000" b="0" dirty="0">
                <a:effectLst/>
              </a:rPr>
              <a:t>.</a:t>
            </a:r>
          </a:p>
          <a:p>
            <a:pPr marL="114300" indent="-342900" algn="just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 err="1">
                <a:effectLst/>
              </a:rPr>
              <a:t>Abychom</a:t>
            </a:r>
            <a:r>
              <a:rPr lang="en-US" sz="2000" b="0" dirty="0">
                <a:effectLst/>
              </a:rPr>
              <a:t> z </a:t>
            </a:r>
            <a:r>
              <a:rPr lang="en-US" sz="2000" b="0" dirty="0" err="1">
                <a:effectLst/>
              </a:rPr>
              <a:t>chování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vzorku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mohli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usuzovat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na</a:t>
            </a:r>
            <a:r>
              <a:rPr lang="en-US" sz="2000" b="0" dirty="0">
                <a:effectLst/>
              </a:rPr>
              <a:t> </a:t>
            </a:r>
            <a:r>
              <a:rPr lang="en-US" sz="2000" b="0" dirty="0" err="1">
                <a:effectLst/>
              </a:rPr>
              <a:t>chování</a:t>
            </a:r>
            <a:r>
              <a:rPr lang="en-US" sz="2000" b="0" dirty="0">
                <a:effectLst/>
              </a:rPr>
              <a:t> populace, </a:t>
            </a:r>
            <a:r>
              <a:rPr lang="en-US" sz="2000" b="1" dirty="0" err="1">
                <a:effectLst/>
              </a:rPr>
              <a:t>musí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jeho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struktura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imitovat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složení</a:t>
            </a:r>
            <a:r>
              <a:rPr lang="en-US" sz="2000" b="1" dirty="0">
                <a:effectLst/>
              </a:rPr>
              <a:t> populace </a:t>
            </a:r>
            <a:r>
              <a:rPr lang="en-US" sz="2000" b="1" dirty="0" err="1">
                <a:effectLst/>
              </a:rPr>
              <a:t>tak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přesně</a:t>
            </a:r>
            <a:r>
              <a:rPr lang="en-US" sz="2000" b="1" dirty="0">
                <a:effectLst/>
              </a:rPr>
              <a:t>, jak je to </a:t>
            </a:r>
            <a:r>
              <a:rPr lang="en-US" sz="2000" b="1" dirty="0" err="1">
                <a:effectLst/>
              </a:rPr>
              <a:t>jen</a:t>
            </a:r>
            <a:r>
              <a:rPr lang="en-US" sz="2000" b="1" dirty="0">
                <a:effectLst/>
              </a:rPr>
              <a:t> možné.</a:t>
            </a:r>
          </a:p>
        </p:txBody>
      </p:sp>
      <p:pic>
        <p:nvPicPr>
          <p:cNvPr id="5" name="Picture 4" descr="První pohled na pipety nalijte vzorky na zkumavku">
            <a:extLst>
              <a:ext uri="{FF2B5EF4-FFF2-40B4-BE49-F238E27FC236}">
                <a16:creationId xmlns:a16="http://schemas.microsoft.com/office/drawing/2014/main" id="{36B00970-8574-D821-0013-3D7FB449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2" r="2497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91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32A526-BF96-9F43-C4AC-4C27A472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/>
              <a:t>Kvalitativní</a:t>
            </a:r>
            <a:r>
              <a:rPr lang="en-US" sz="5600" dirty="0"/>
              <a:t> </a:t>
            </a:r>
            <a:r>
              <a:rPr lang="en-US" sz="5600" dirty="0" err="1"/>
              <a:t>výzkum</a:t>
            </a:r>
            <a:endParaRPr lang="en-US" sz="5600" dirty="0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B5BDF9A-B0C2-47BF-BF86-6DC211A1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 err="1"/>
              <a:t>Konfliktologické</a:t>
            </a:r>
            <a:r>
              <a:rPr lang="cs-CZ" dirty="0"/>
              <a:t> směry</a:t>
            </a:r>
          </a:p>
          <a:p>
            <a:r>
              <a:rPr lang="cs-CZ" dirty="0"/>
              <a:t>Ideologizace vědy- aktivismus</a:t>
            </a:r>
          </a:p>
          <a:p>
            <a:r>
              <a:rPr lang="cs-CZ" dirty="0"/>
              <a:t>Narušování sociální stability a hazardování s etickými aspekty</a:t>
            </a:r>
          </a:p>
        </p:txBody>
      </p:sp>
      <p:pic>
        <p:nvPicPr>
          <p:cNvPr id="16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00240DB6-7083-8B95-A2DB-A0A8325E8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5" r="2769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17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43F205-2502-1FAB-811A-7CC8CAE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Výzkmná otázka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3129039-8BD6-4DF2-463C-2424F6A8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 err="1"/>
              <a:t>Konfliktologické</a:t>
            </a:r>
            <a:r>
              <a:rPr lang="cs-CZ" dirty="0"/>
              <a:t> směry</a:t>
            </a:r>
          </a:p>
          <a:p>
            <a:r>
              <a:rPr lang="cs-CZ" dirty="0"/>
              <a:t>Ideologizace vědy- aktivismus</a:t>
            </a:r>
          </a:p>
          <a:p>
            <a:r>
              <a:rPr lang="cs-CZ" dirty="0"/>
              <a:t>Narušování sociální stability a hazardování s etickými aspekty</a:t>
            </a:r>
          </a:p>
        </p:txBody>
      </p:sp>
      <p:pic>
        <p:nvPicPr>
          <p:cNvPr id="5" name="Picture 4" descr="Otazník na zeleném pastelovém pozadí">
            <a:extLst>
              <a:ext uri="{FF2B5EF4-FFF2-40B4-BE49-F238E27FC236}">
                <a16:creationId xmlns:a16="http://schemas.microsoft.com/office/drawing/2014/main" id="{8EDABDDA-53A0-FAFB-4616-1EEF569C1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21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t rakety">
            <a:extLst>
              <a:ext uri="{FF2B5EF4-FFF2-40B4-BE49-F238E27FC236}">
                <a16:creationId xmlns:a16="http://schemas.microsoft.com/office/drawing/2014/main" id="{044C34B3-52E9-DDC8-9FB8-C204A1F5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2D5BF7-6998-E6B4-7F8E-676075C1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9200">
                <a:solidFill>
                  <a:schemeClr val="bg1"/>
                </a:solidFill>
              </a:rPr>
              <a:t>Jak poznáváme ve vědě?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9A0267-7936-836A-BCFA-D27556AB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vzorek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E2F4E08-82E5-6E34-6434-76594A043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 err="1"/>
              <a:t>Konfliktologické</a:t>
            </a:r>
            <a:r>
              <a:rPr lang="cs-CZ" dirty="0"/>
              <a:t> směry</a:t>
            </a:r>
          </a:p>
          <a:p>
            <a:r>
              <a:rPr lang="cs-CZ" dirty="0"/>
              <a:t>Ideologizace vědy- aktivismus</a:t>
            </a:r>
          </a:p>
          <a:p>
            <a:r>
              <a:rPr lang="cs-CZ" dirty="0"/>
              <a:t>Narušování sociální stability a hazardování s etickými aspekty</a:t>
            </a:r>
          </a:p>
        </p:txBody>
      </p:sp>
      <p:pic>
        <p:nvPicPr>
          <p:cNvPr id="5" name="Picture 4" descr="První pohled na pipety nalijte vzorky na zkumavku">
            <a:extLst>
              <a:ext uri="{FF2B5EF4-FFF2-40B4-BE49-F238E27FC236}">
                <a16:creationId xmlns:a16="http://schemas.microsoft.com/office/drawing/2014/main" id="{36BCE63A-2D8D-76CD-47F5-35BDD3992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81" r="1416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89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E4EC6E-471F-C536-95AD-181328FA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/>
              <a:t>Analýza dat</a:t>
            </a:r>
          </a:p>
        </p:txBody>
      </p:sp>
      <p:sp>
        <p:nvSpPr>
          <p:cNvPr id="308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012432-F4FF-C27A-BF63-0CB50DD1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/>
              <a:t>Vysoká validita</a:t>
            </a:r>
          </a:p>
          <a:p>
            <a:r>
              <a:rPr lang="cs-CZ" dirty="0"/>
              <a:t>Nízká reliabilita</a:t>
            </a:r>
          </a:p>
        </p:txBody>
      </p:sp>
      <p:pic>
        <p:nvPicPr>
          <p:cNvPr id="6" name="Obrázek 5" descr="Obsah obrázku osoba, computer, interiér, Osobní počítač&#10;&#10;Popis byl vytvořen automaticky">
            <a:extLst>
              <a:ext uri="{FF2B5EF4-FFF2-40B4-BE49-F238E27FC236}">
                <a16:creationId xmlns:a16="http://schemas.microsoft.com/office/drawing/2014/main" id="{16D1737C-2EB7-0954-563D-FF0810EA0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1969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9983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F3F0C8-A7A7-D99F-EAC5-A87B9114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/>
              <a:t>Zneužití vědy</a:t>
            </a:r>
          </a:p>
        </p:txBody>
      </p:sp>
      <p:sp>
        <p:nvSpPr>
          <p:cNvPr id="410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5442A-CA13-C475-697F-AA598A9F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 err="1"/>
              <a:t>Konfliktologické</a:t>
            </a:r>
            <a:r>
              <a:rPr lang="cs-CZ" dirty="0"/>
              <a:t> směry</a:t>
            </a:r>
          </a:p>
          <a:p>
            <a:r>
              <a:rPr lang="cs-CZ" dirty="0"/>
              <a:t>Ideologizace vědy- aktivismus</a:t>
            </a:r>
          </a:p>
          <a:p>
            <a:r>
              <a:rPr lang="cs-CZ" dirty="0"/>
              <a:t>Narušování sociální stability a hazardování s etickými aspekty</a:t>
            </a:r>
          </a:p>
        </p:txBody>
      </p:sp>
      <p:pic>
        <p:nvPicPr>
          <p:cNvPr id="4098" name="Picture 2" descr="Why Karl Marx Was One of the Most Influential and Destructive Thinkers In  History | HowStuffWorks">
            <a:extLst>
              <a:ext uri="{FF2B5EF4-FFF2-40B4-BE49-F238E27FC236}">
                <a16:creationId xmlns:a16="http://schemas.microsoft.com/office/drawing/2014/main" id="{FA9FDA24-B8E6-3E8F-03F8-13D8981DF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2093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9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67661A-B3D2-118E-304F-4E921D5C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/>
              <a:t>Navrhněte výzkum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7EA00-7839-8CC3-E612-70B9ECBA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dirty="0"/>
              <a:t>Co zkoumat (PROČ?)</a:t>
            </a:r>
          </a:p>
          <a:p>
            <a:r>
              <a:rPr lang="cs-CZ" dirty="0"/>
              <a:t>JAKÁ JE VÝZKUMNÁ OTÁZKA?</a:t>
            </a:r>
          </a:p>
          <a:p>
            <a:r>
              <a:rPr lang="cs-CZ" dirty="0"/>
              <a:t>VÝZKUMNÝ VZOREK?</a:t>
            </a:r>
          </a:p>
          <a:p>
            <a:r>
              <a:rPr lang="cs-CZ" dirty="0"/>
              <a:t>JAK UDĚLÁTE ANALÝZU?</a:t>
            </a:r>
          </a:p>
          <a:p>
            <a:endParaRPr lang="cs-CZ" dirty="0"/>
          </a:p>
        </p:txBody>
      </p:sp>
      <p:pic>
        <p:nvPicPr>
          <p:cNvPr id="5" name="Picture 4" descr="Pipeta plnící tácek se vzorky">
            <a:extLst>
              <a:ext uri="{FF2B5EF4-FFF2-40B4-BE49-F238E27FC236}">
                <a16:creationId xmlns:a16="http://schemas.microsoft.com/office/drawing/2014/main" id="{EA3956A5-39AC-CAEF-E439-328AABC85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9" r="2685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9966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018CD0-F97D-D4CB-5AF3-79226D44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7200" dirty="0"/>
              <a:t>Co je to věda?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FB4B1-3FAC-2273-12A2-68653758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Věda je systém metodicky podložených, objektivních vět o určité předmětné oblasti</a:t>
            </a:r>
          </a:p>
          <a:p>
            <a:pPr>
              <a:lnSpc>
                <a:spcPct val="100000"/>
              </a:lnSpc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Předmětem může přitom být každý 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fakt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uchopitelný buďto bezprostředně, anebo pomocí </a:t>
            </a:r>
            <a:r>
              <a:rPr lang="cs-CZ" sz="20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instrumentálních</a:t>
            </a: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pomocných prostředků.</a:t>
            </a:r>
            <a:endParaRPr lang="cs-CZ" sz="2000" dirty="0"/>
          </a:p>
        </p:txBody>
      </p:sp>
      <p:pic>
        <p:nvPicPr>
          <p:cNvPr id="5" name="Picture 4" descr="Obsah obrázku text, rukopis, černá tabule, křída&#10;&#10;Popis byl vytvořen automaticky">
            <a:extLst>
              <a:ext uri="{FF2B5EF4-FFF2-40B4-BE49-F238E27FC236}">
                <a16:creationId xmlns:a16="http://schemas.microsoft.com/office/drawing/2014/main" id="{85CDE616-7C04-3788-2C3C-FBF3F3BAD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2" r="3735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492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BA8DE1-2CFF-593B-1123-E719476D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cs-CZ" sz="6600" dirty="0">
                <a:highlight>
                  <a:srgbClr val="FFFFFF"/>
                </a:highlight>
              </a:rPr>
              <a:t>Cíle vědy</a:t>
            </a:r>
            <a:br>
              <a:rPr lang="cs-CZ" sz="4000" dirty="0">
                <a:highlight>
                  <a:srgbClr val="FFFFFF"/>
                </a:highlight>
                <a:latin typeface="Georgia" panose="02040502050405020303" pitchFamily="18" charset="0"/>
              </a:rPr>
            </a:br>
            <a:endParaRPr lang="cs-CZ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4925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37F41C38-9F47-C592-8E17-CF478A888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30401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01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808246-61D0-A2C2-3EEA-8E15093D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7200" dirty="0"/>
              <a:t>metodologie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FFD62-E0BE-7696-CB71-034E8D1A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metodologie </a:t>
            </a:r>
            <a:r>
              <a:rPr lang="cs-CZ" sz="22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matematiky a matematické logiky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charakterizovaná přítomností </a:t>
            </a:r>
            <a:r>
              <a:rPr lang="cs-CZ" sz="22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axiomů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a </a:t>
            </a:r>
            <a:r>
              <a:rPr lang="cs-CZ" sz="22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deduktivními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postupy;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metodologie </a:t>
            </a:r>
            <a:r>
              <a:rPr lang="cs-CZ" sz="22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přírodních věd</a:t>
            </a:r>
            <a:r>
              <a:rPr lang="cs-CZ" sz="2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charakterizovaná </a:t>
            </a:r>
            <a:r>
              <a:rPr lang="cs-CZ" sz="22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induktivními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postupy na základě </a:t>
            </a:r>
            <a:r>
              <a:rPr lang="cs-CZ" sz="22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hypotézy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a </a:t>
            </a:r>
            <a:r>
              <a:rPr lang="cs-CZ" sz="22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experimentálních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výsledků (</a:t>
            </a:r>
            <a:r>
              <a:rPr lang="cs-CZ" sz="22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měření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);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metodologie </a:t>
            </a:r>
            <a:r>
              <a:rPr lang="cs-CZ" sz="22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společenských věd</a:t>
            </a:r>
            <a:r>
              <a:rPr lang="cs-CZ" sz="22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kde se často rozlišují metody kvantitativní (založené na měřeních) a kvalitativní;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metodologie </a:t>
            </a:r>
            <a:r>
              <a:rPr lang="cs-CZ" sz="22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humanitních věd a filozofie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kde hraje významnou roli kritika pramenů a </a:t>
            </a:r>
            <a:r>
              <a:rPr lang="cs-CZ" sz="2200" b="0" i="0" u="none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interpretace</a:t>
            </a:r>
            <a:r>
              <a:rPr lang="cs-CZ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cs-CZ" sz="1500" dirty="0"/>
          </a:p>
        </p:txBody>
      </p:sp>
      <p:pic>
        <p:nvPicPr>
          <p:cNvPr id="5" name="Picture 4" descr="Calculus vzorec">
            <a:extLst>
              <a:ext uri="{FF2B5EF4-FFF2-40B4-BE49-F238E27FC236}">
                <a16:creationId xmlns:a16="http://schemas.microsoft.com/office/drawing/2014/main" id="{795F458A-A083-938F-2524-95E41BBD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3" r="3035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26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F1DEB8-2AFD-B093-7B9A-D28D3B07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 dirty="0">
                <a:highlight>
                  <a:srgbClr val="FFFFFF"/>
                </a:highlight>
              </a:rPr>
              <a:t>Úloha metodologie </a:t>
            </a:r>
            <a:endParaRPr lang="cs-CZ" sz="56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1B2B2-F05F-5289-B3AF-B8470A5E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systematické vytváření, formulace a řazení metod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kritické posouzení předností a nedostatků různých metod, jejich možností a omezení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diskuse vhodnosti metod pro daný účel nebo zkoumání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5" name="Picture 4" descr="Mnoho otazníků na černém pozadí">
            <a:extLst>
              <a:ext uri="{FF2B5EF4-FFF2-40B4-BE49-F238E27FC236}">
                <a16:creationId xmlns:a16="http://schemas.microsoft.com/office/drawing/2014/main" id="{16D0EE80-285A-3A0A-44E5-78CE9156F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3" r="2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791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AB043A-7C56-27EE-D4DB-8B6C0EED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cs-CZ" sz="7200" dirty="0"/>
              <a:t>Výzvy vědeckého zkoumání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DD6FE-D55F-9587-89B4-D0EADE36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15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Ve 20. století však filozofická epistemologie musela čelit řadě výzev ze strany rozvíjející se vědy, která se svými objevy dotýkala některých základních otázek předpokladů a limitů poznávání, </a:t>
            </a:r>
            <a:r>
              <a:rPr lang="cs-CZ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ať už to byla </a:t>
            </a:r>
            <a:r>
              <a:rPr lang="cs-CZ" sz="1500" b="1" i="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psychoanalýza</a:t>
            </a:r>
            <a:r>
              <a:rPr lang="cs-CZ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  <a:r>
              <a:rPr lang="cs-CZ" sz="15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 jejím důrazem na iracionální (pudovou) stránku lidské psychiky, </a:t>
            </a:r>
            <a:r>
              <a:rPr lang="cs-CZ" sz="1500" b="0" i="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sociologie</a:t>
            </a:r>
            <a:r>
              <a:rPr lang="cs-CZ" sz="15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s jejím důrazem na </a:t>
            </a:r>
            <a:r>
              <a:rPr lang="cs-CZ" sz="1500" b="0" i="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sociálně-konstruktivistickou</a:t>
            </a:r>
            <a:r>
              <a:rPr lang="cs-CZ" sz="15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povahu člověka, </a:t>
            </a:r>
            <a:r>
              <a:rPr lang="cs-CZ" sz="1500" b="0" i="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biologie</a:t>
            </a:r>
            <a:r>
              <a:rPr lang="cs-CZ" sz="15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s jejími novými objevy fyziologie mozku</a:t>
            </a:r>
          </a:p>
          <a:p>
            <a:pPr algn="just">
              <a:lnSpc>
                <a:spcPct val="100000"/>
              </a:lnSpc>
            </a:pPr>
            <a:r>
              <a:rPr lang="cs-CZ" sz="1500" b="1" dirty="0">
                <a:highlight>
                  <a:srgbClr val="FFFFFF"/>
                </a:highlight>
                <a:latin typeface="Arial" panose="020B0604020202020204" pitchFamily="34" charset="0"/>
              </a:rPr>
              <a:t>F</a:t>
            </a:r>
            <a:r>
              <a:rPr lang="cs-CZ" sz="1500" b="1" i="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yzika</a:t>
            </a:r>
            <a:r>
              <a:rPr lang="cs-CZ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která svou </a:t>
            </a:r>
            <a:r>
              <a:rPr lang="cs-CZ" sz="1500" b="1" i="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kvantovou mechanikou</a:t>
            </a:r>
            <a:r>
              <a:rPr lang="cs-CZ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nebo </a:t>
            </a:r>
            <a:r>
              <a:rPr lang="cs-CZ" sz="1500" b="1" i="0" strike="noStrike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teorií relativity</a:t>
            </a:r>
            <a:r>
              <a:rPr lang="cs-CZ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přišla se zcela inovativními přístupy k pojmům </a:t>
            </a:r>
            <a:r>
              <a:rPr lang="cs-CZ" sz="15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jako je vnímání či skutečnost, a ukázala jejich závislost na fyzikálních silách a stavech hmoty</a:t>
            </a:r>
          </a:p>
        </p:txBody>
      </p:sp>
      <p:pic>
        <p:nvPicPr>
          <p:cNvPr id="5" name="Picture 4" descr="Jedna svítící žárovka v moři nerozsvícených žárovek">
            <a:extLst>
              <a:ext uri="{FF2B5EF4-FFF2-40B4-BE49-F238E27FC236}">
                <a16:creationId xmlns:a16="http://schemas.microsoft.com/office/drawing/2014/main" id="{75B7DEE4-F8C7-0356-9803-642FB5CBF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0" r="2214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699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A11A95-4DDD-613A-4A51-3879FEE1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Příklad psychologie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A2552-DDD5-C9EF-E967-F3A4A5753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dirty="0"/>
              <a:t>Behaviorismus (ne pocity, ale chování)</a:t>
            </a:r>
          </a:p>
          <a:p>
            <a:r>
              <a:rPr lang="cs-CZ" dirty="0"/>
              <a:t>Psychoanalýza (ID, EGO, Superego) x (vědomí, </a:t>
            </a:r>
            <a:r>
              <a:rPr lang="cs-CZ" dirty="0" err="1"/>
              <a:t>předvědoí</a:t>
            </a:r>
            <a:r>
              <a:rPr lang="cs-CZ" dirty="0"/>
              <a:t>, nevědomí)</a:t>
            </a:r>
          </a:p>
          <a:p>
            <a:r>
              <a:rPr lang="cs-CZ" dirty="0"/>
              <a:t>Jung (skladba osobnosti)- extrovert vs. Introvert</a:t>
            </a:r>
          </a:p>
          <a:p>
            <a:r>
              <a:rPr lang="cs-CZ" dirty="0"/>
              <a:t>Kognitivní procesy- vnitřní obrazy vnějšího světa</a:t>
            </a:r>
          </a:p>
        </p:txBody>
      </p:sp>
      <p:pic>
        <p:nvPicPr>
          <p:cNvPr id="5" name="Picture 4" descr="Skupina barevných dřevěných figurek">
            <a:extLst>
              <a:ext uri="{FF2B5EF4-FFF2-40B4-BE49-F238E27FC236}">
                <a16:creationId xmlns:a16="http://schemas.microsoft.com/office/drawing/2014/main" id="{60D73413-80AE-56B8-9651-1EFFB2A88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0" r="3355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920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19C2FF-1850-4D84-63D0-91806BE9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Problém korelace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E6E96"/>
          </a:solidFill>
          <a:ln w="38100" cap="rnd">
            <a:solidFill>
              <a:srgbClr val="EE6E9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7D163-0F97-CFD9-818A-0CB5E8FC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300" b="1" i="1" dirty="0">
                <a:effectLst/>
                <a:latin typeface="Times New Roman" panose="02020603050405020304" pitchFamily="18" charset="0"/>
              </a:rPr>
              <a:t>Nepravá korelace</a:t>
            </a:r>
            <a:r>
              <a:rPr lang="cs-CZ" sz="1300" b="1" i="0" dirty="0">
                <a:effectLst/>
                <a:latin typeface="Times New Roman" panose="02020603050405020304" pitchFamily="18" charset="0"/>
              </a:rPr>
              <a:t>: </a:t>
            </a:r>
            <a:r>
              <a:rPr lang="cs-CZ" sz="1300" b="0" i="0" dirty="0">
                <a:effectLst/>
                <a:latin typeface="Times New Roman" panose="02020603050405020304" pitchFamily="18" charset="0"/>
              </a:rPr>
              <a:t>zdá se, že x koreluje s y (</a:t>
            </a:r>
            <a:r>
              <a:rPr lang="cs-CZ" sz="1300" b="0" i="0" dirty="0" err="1">
                <a:effectLst/>
                <a:latin typeface="Times New Roman" panose="02020603050405020304" pitchFamily="18" charset="0"/>
              </a:rPr>
              <a:t>x→y</a:t>
            </a:r>
            <a:r>
              <a:rPr lang="cs-CZ" sz="1300" b="0" i="0" dirty="0">
                <a:effectLst/>
                <a:latin typeface="Times New Roman" panose="02020603050405020304" pitchFamily="18" charset="0"/>
              </a:rPr>
              <a:t>), ale ve skutečnosti nesouvisí, jen jsou shodně ovlivňovány třetí proměnnou z (</a:t>
            </a:r>
            <a:r>
              <a:rPr lang="cs-CZ" sz="1300" b="0" i="0" dirty="0" err="1">
                <a:effectLst/>
                <a:latin typeface="Times New Roman" panose="02020603050405020304" pitchFamily="18" charset="0"/>
              </a:rPr>
              <a:t>z→</a:t>
            </a:r>
            <a:r>
              <a:rPr lang="cs-CZ" sz="1300" b="0" i="0" dirty="0" err="1">
                <a:effectLst/>
                <a:latin typeface="Times New Roman, serif"/>
              </a:rPr>
              <a:t>x</a:t>
            </a:r>
            <a:r>
              <a:rPr lang="cs-CZ" sz="1300" b="0" i="0" dirty="0">
                <a:effectLst/>
                <a:latin typeface="Times New Roman, serif"/>
              </a:rPr>
              <a:t> ^ </a:t>
            </a:r>
            <a:r>
              <a:rPr lang="cs-CZ" sz="1300" b="0" i="0" dirty="0" err="1">
                <a:effectLst/>
                <a:latin typeface="Times New Roman, serif"/>
              </a:rPr>
              <a:t>z→y</a:t>
            </a:r>
            <a:r>
              <a:rPr lang="cs-CZ" sz="1300" b="0" i="0" dirty="0">
                <a:effectLst/>
                <a:latin typeface="Times New Roman, serif"/>
              </a:rPr>
              <a:t>). Př.: počet čápů, porodnost a (z =) kvalita ŽP.</a:t>
            </a:r>
            <a:endParaRPr lang="cs-CZ" sz="13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300" b="1" i="1" dirty="0">
                <a:effectLst/>
                <a:latin typeface="Times New Roman" panose="02020603050405020304" pitchFamily="18" charset="0"/>
              </a:rPr>
              <a:t>Vývojová sekvence</a:t>
            </a:r>
            <a:r>
              <a:rPr lang="cs-CZ" sz="1300" b="0" i="0" dirty="0">
                <a:effectLst/>
                <a:latin typeface="Times New Roman" panose="02020603050405020304" pitchFamily="18" charset="0"/>
              </a:rPr>
              <a:t>: proměnná x, ovlivňující y, je určována nepozorovanou proměnnou z (zdá se </a:t>
            </a:r>
            <a:r>
              <a:rPr lang="cs-CZ" sz="1300" b="0" i="0" dirty="0" err="1">
                <a:effectLst/>
                <a:latin typeface="Times New Roman" panose="02020603050405020304" pitchFamily="18" charset="0"/>
              </a:rPr>
              <a:t>x→</a:t>
            </a:r>
            <a:r>
              <a:rPr lang="cs-CZ" sz="1300" b="0" i="0" dirty="0" err="1">
                <a:effectLst/>
                <a:latin typeface="Times New Roman, serif"/>
              </a:rPr>
              <a:t>y</a:t>
            </a:r>
            <a:r>
              <a:rPr lang="cs-CZ" sz="1300" b="0" i="0" dirty="0">
                <a:effectLst/>
                <a:latin typeface="Times New Roman, serif"/>
              </a:rPr>
              <a:t>, je </a:t>
            </a:r>
            <a:r>
              <a:rPr lang="cs-CZ" sz="1300" b="0" i="0" dirty="0" err="1">
                <a:effectLst/>
                <a:latin typeface="Times New Roman, serif"/>
              </a:rPr>
              <a:t>z→x→y</a:t>
            </a:r>
            <a:r>
              <a:rPr lang="cs-CZ" sz="1300" b="0" i="0" dirty="0">
                <a:effectLst/>
                <a:latin typeface="Times New Roman, serif"/>
              </a:rPr>
              <a:t>). Toto opomenutí je nutné, někdy ale může způsobit chybu v interpretaci, zvláště, hledáme-li kořen problému, abychom jej odstranili.</a:t>
            </a:r>
            <a:endParaRPr lang="cs-CZ" sz="13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300" b="1" i="1" dirty="0">
                <a:effectLst/>
                <a:latin typeface="Times New Roman" panose="02020603050405020304" pitchFamily="18" charset="0"/>
              </a:rPr>
              <a:t>Chybějící střední člen</a:t>
            </a:r>
            <a:r>
              <a:rPr lang="cs-CZ" sz="1300" b="0" i="0" dirty="0">
                <a:effectLst/>
                <a:latin typeface="Times New Roman" panose="02020603050405020304" pitchFamily="18" charset="0"/>
              </a:rPr>
              <a:t>: mezi nezávisle proměnnou x a závislou y je nepozorovaná proměnná z (zdá se </a:t>
            </a:r>
            <a:r>
              <a:rPr lang="cs-CZ" sz="1300" b="0" i="0" dirty="0" err="1">
                <a:effectLst/>
                <a:latin typeface="Times New Roman" panose="02020603050405020304" pitchFamily="18" charset="0"/>
              </a:rPr>
              <a:t>x→</a:t>
            </a:r>
            <a:r>
              <a:rPr lang="cs-CZ" sz="1300" b="0" i="0" dirty="0" err="1">
                <a:effectLst/>
                <a:latin typeface="Times New Roman, serif"/>
              </a:rPr>
              <a:t>y</a:t>
            </a:r>
            <a:r>
              <a:rPr lang="cs-CZ" sz="1300" b="0" i="0" dirty="0">
                <a:effectLst/>
                <a:latin typeface="Times New Roman, serif"/>
              </a:rPr>
              <a:t>, je </a:t>
            </a:r>
            <a:r>
              <a:rPr lang="cs-CZ" sz="1300" b="0" i="0" dirty="0" err="1">
                <a:effectLst/>
                <a:latin typeface="Times New Roman, serif"/>
              </a:rPr>
              <a:t>x→z→y</a:t>
            </a:r>
            <a:r>
              <a:rPr lang="cs-CZ" sz="1300" b="0" i="0" dirty="0">
                <a:effectLst/>
                <a:latin typeface="Times New Roman, serif"/>
              </a:rPr>
              <a:t>). Př.: </a:t>
            </a:r>
            <a:r>
              <a:rPr lang="cs-CZ" sz="1300" b="0" i="0" dirty="0" err="1">
                <a:effectLst/>
                <a:latin typeface="Times New Roman, serif"/>
              </a:rPr>
              <a:t>pohlaví→odlišná</a:t>
            </a:r>
            <a:r>
              <a:rPr lang="cs-CZ" sz="1300" b="0" i="0" dirty="0">
                <a:effectLst/>
                <a:latin typeface="Times New Roman, serif"/>
              </a:rPr>
              <a:t> </a:t>
            </a:r>
            <a:r>
              <a:rPr lang="cs-CZ" sz="1300" b="0" i="0" dirty="0" err="1">
                <a:effectLst/>
                <a:latin typeface="Times New Roman, serif"/>
              </a:rPr>
              <a:t>socializace→výsledek</a:t>
            </a:r>
            <a:r>
              <a:rPr lang="cs-CZ" sz="1300" b="0" i="0" dirty="0">
                <a:effectLst/>
                <a:latin typeface="Times New Roman, serif"/>
              </a:rPr>
              <a:t> v testu IQ (vytvořeném muži).</a:t>
            </a:r>
            <a:endParaRPr lang="cs-CZ" sz="13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300" b="1" i="1" dirty="0">
                <a:effectLst/>
                <a:latin typeface="Times New Roman" panose="02020603050405020304" pitchFamily="18" charset="0"/>
              </a:rPr>
              <a:t>Dvojí příčina</a:t>
            </a:r>
            <a:r>
              <a:rPr lang="cs-CZ" sz="1300" b="0" i="0" dirty="0">
                <a:effectLst/>
                <a:latin typeface="Times New Roman" panose="02020603050405020304" pitchFamily="18" charset="0"/>
              </a:rPr>
              <a:t>: závislá proměnná y má dvě příčiny, ale jen jedna, x, je zahrnuta do výzkumu, pročež chování y nelze z chování (samotného) x odvodit a zdá se, že mezi nimi žádný vtah není. Př.: </a:t>
            </a:r>
            <a:r>
              <a:rPr lang="cs-CZ" sz="1300" b="0" i="0" dirty="0" err="1">
                <a:effectLst/>
                <a:latin typeface="Times New Roman" panose="02020603050405020304" pitchFamily="18" charset="0"/>
              </a:rPr>
              <a:t>vzdělání+seniorita→</a:t>
            </a:r>
            <a:r>
              <a:rPr lang="cs-CZ" sz="1300" b="0" i="0" dirty="0" err="1">
                <a:effectLst/>
                <a:latin typeface="Times New Roman, serif"/>
              </a:rPr>
              <a:t>plat</a:t>
            </a:r>
            <a:r>
              <a:rPr lang="cs-CZ" sz="1300" b="0" i="0" dirty="0">
                <a:effectLst/>
                <a:latin typeface="Times New Roman, serif"/>
              </a:rPr>
              <a:t>.</a:t>
            </a:r>
            <a:endParaRPr lang="cs-CZ" sz="1300" b="0" i="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1300" b="0" i="0" dirty="0">
                <a:effectLst/>
                <a:latin typeface="Times New Roman, serif"/>
              </a:rPr>
              <a:t>Možnosti výzkum jsou objektivně omezeny, proto musíme pracovat s redukovaným popisem reality</a:t>
            </a:r>
            <a:r>
              <a:rPr lang="cs-CZ" sz="1300" dirty="0">
                <a:latin typeface="Times New Roman, serif"/>
              </a:rPr>
              <a:t>.</a:t>
            </a:r>
            <a:endParaRPr lang="cs-CZ" sz="1300" dirty="0"/>
          </a:p>
        </p:txBody>
      </p:sp>
      <p:pic>
        <p:nvPicPr>
          <p:cNvPr id="15" name="Picture 4" descr="Kovové kameny pro hraní piškvorek">
            <a:extLst>
              <a:ext uri="{FF2B5EF4-FFF2-40B4-BE49-F238E27FC236}">
                <a16:creationId xmlns:a16="http://schemas.microsoft.com/office/drawing/2014/main" id="{D0CC1847-3F45-C0F5-63C0-96F7437D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5" r="3130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526921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752</Words>
  <Application>Microsoft Office PowerPoint</Application>
  <PresentationFormat>Širokoúhlá obrazovka</PresentationFormat>
  <Paragraphs>93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Courier New</vt:lpstr>
      <vt:lpstr>Georgia</vt:lpstr>
      <vt:lpstr>Modern Love</vt:lpstr>
      <vt:lpstr>The Hand</vt:lpstr>
      <vt:lpstr>Times New Roman</vt:lpstr>
      <vt:lpstr>Times New Roman, serif</vt:lpstr>
      <vt:lpstr>SketchyVTI</vt:lpstr>
      <vt:lpstr>Metodologie </vt:lpstr>
      <vt:lpstr>Jak poznáváme ve vědě?</vt:lpstr>
      <vt:lpstr>Co je to věda?</vt:lpstr>
      <vt:lpstr>Cíle vědy </vt:lpstr>
      <vt:lpstr>metodologie</vt:lpstr>
      <vt:lpstr>Úloha metodologie </vt:lpstr>
      <vt:lpstr>Výzvy vědeckého zkoumání</vt:lpstr>
      <vt:lpstr>Příklad psychologie</vt:lpstr>
      <vt:lpstr>Problém korelace</vt:lpstr>
      <vt:lpstr>paradigma</vt:lpstr>
      <vt:lpstr>Věda vs. Zdravý rozum</vt:lpstr>
      <vt:lpstr>Velká francouzská revoluce</vt:lpstr>
      <vt:lpstr>pozitivismus</vt:lpstr>
      <vt:lpstr>Interperativní sociologie</vt:lpstr>
      <vt:lpstr>Kvalitativní výzkum</vt:lpstr>
      <vt:lpstr>Výzkmná otázka</vt:lpstr>
      <vt:lpstr>vzorek</vt:lpstr>
      <vt:lpstr>Kvalitativní výzkum</vt:lpstr>
      <vt:lpstr>Výzkmná otázka</vt:lpstr>
      <vt:lpstr>vzorek</vt:lpstr>
      <vt:lpstr>Analýza dat</vt:lpstr>
      <vt:lpstr>Zneužití vědy</vt:lpstr>
      <vt:lpstr>Navrhněte výzkum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</dc:title>
  <dc:creator>Petr Hlávka</dc:creator>
  <cp:lastModifiedBy>Petr Hlávka</cp:lastModifiedBy>
  <cp:revision>1</cp:revision>
  <dcterms:created xsi:type="dcterms:W3CDTF">2024-04-26T08:13:16Z</dcterms:created>
  <dcterms:modified xsi:type="dcterms:W3CDTF">2024-05-14T12:41:19Z</dcterms:modified>
</cp:coreProperties>
</file>