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8"/>
  </p:notesMasterIdLst>
  <p:handoutMasterIdLst>
    <p:handoutMasterId r:id="rId39"/>
  </p:handoutMasterIdLst>
  <p:sldIdLst>
    <p:sldId id="256" r:id="rId5"/>
    <p:sldId id="318" r:id="rId6"/>
    <p:sldId id="557" r:id="rId7"/>
    <p:sldId id="587" r:id="rId8"/>
    <p:sldId id="622" r:id="rId9"/>
    <p:sldId id="586" r:id="rId10"/>
    <p:sldId id="571" r:id="rId11"/>
    <p:sldId id="570" r:id="rId12"/>
    <p:sldId id="573" r:id="rId13"/>
    <p:sldId id="627" r:id="rId14"/>
    <p:sldId id="628" r:id="rId15"/>
    <p:sldId id="568" r:id="rId16"/>
    <p:sldId id="585" r:id="rId17"/>
    <p:sldId id="574" r:id="rId18"/>
    <p:sldId id="577" r:id="rId19"/>
    <p:sldId id="578" r:id="rId20"/>
    <p:sldId id="566" r:id="rId21"/>
    <p:sldId id="575" r:id="rId22"/>
    <p:sldId id="564" r:id="rId23"/>
    <p:sldId id="576" r:id="rId24"/>
    <p:sldId id="563" r:id="rId25"/>
    <p:sldId id="607" r:id="rId26"/>
    <p:sldId id="609" r:id="rId27"/>
    <p:sldId id="610" r:id="rId28"/>
    <p:sldId id="612" r:id="rId29"/>
    <p:sldId id="611" r:id="rId30"/>
    <p:sldId id="613" r:id="rId31"/>
    <p:sldId id="615" r:id="rId32"/>
    <p:sldId id="621" r:id="rId33"/>
    <p:sldId id="617" r:id="rId34"/>
    <p:sldId id="619" r:id="rId35"/>
    <p:sldId id="620" r:id="rId36"/>
    <p:sldId id="501" r:id="rId3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17" userDrawn="1">
          <p15:clr>
            <a:srgbClr val="A4A3A4"/>
          </p15:clr>
        </p15:guide>
        <p15:guide id="2" pos="4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dvíková Pavla" initials="LP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99"/>
    <a:srgbClr val="D10202"/>
    <a:srgbClr val="D50202"/>
    <a:srgbClr val="CCFF99"/>
    <a:srgbClr val="99FFCC"/>
    <a:srgbClr val="0066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6807" autoAdjust="0"/>
  </p:normalViewPr>
  <p:slideViewPr>
    <p:cSldViewPr snapToGrid="0" snapToObjects="1">
      <p:cViewPr>
        <p:scale>
          <a:sx n="80" d="100"/>
          <a:sy n="80" d="100"/>
        </p:scale>
        <p:origin x="-1086" y="-48"/>
      </p:cViewPr>
      <p:guideLst>
        <p:guide orient="horz" pos="3317"/>
        <p:guide pos="499"/>
      </p:guideLst>
    </p:cSldViewPr>
  </p:slideViewPr>
  <p:outlineViewPr>
    <p:cViewPr>
      <p:scale>
        <a:sx n="33" d="100"/>
        <a:sy n="33" d="100"/>
      </p:scale>
      <p:origin x="0" y="-201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376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700B-6DB9-4E6E-8308-1B81A615A0C7}" type="datetimeFigureOut">
              <a:rPr lang="cs-CZ" smtClean="0"/>
              <a:t>18.2.2024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AA3FD-3C58-4BC6-86FC-A8729BC07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71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DBD41-9FAA-4C3D-A3D8-9976A4942FA3}" type="datetimeFigureOut">
              <a:rPr lang="cs-CZ" smtClean="0"/>
              <a:t>18.2.2024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90784-34DA-4799-BFD9-C6E9ED2461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7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0784-34DA-4799-BFD9-C6E9ED24610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43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42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5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80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88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8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4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5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07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5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08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28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9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1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2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19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60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9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3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43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97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85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1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1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4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98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88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6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4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43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10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4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12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1EB3-18E5-3B48-B1FD-09B9226D6C2A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9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2/18/2024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creativeguerrillamarketing.com/guerrilla-marketing/122-must-see-guerilla-marketing-examples/" TargetMode="Externa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mam.ihned.cz/c1-44977040-ambientni-media-jsou-v-cechach-spise-raritou" TargetMode="Externa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350" y="2566220"/>
            <a:ext cx="7607505" cy="2362040"/>
          </a:xfrm>
          <a:noFill/>
        </p:spPr>
        <p:txBody>
          <a:bodyPr lIns="0" tIns="0" rIns="0" bIns="0" anchor="t" anchorCtr="0">
            <a:normAutofit fontScale="90000"/>
          </a:bodyPr>
          <a:lstStyle/>
          <a:p>
            <a:pPr algn="l">
              <a:spcBef>
                <a:spcPts val="1200"/>
              </a:spcBef>
            </a:pPr>
            <a:r>
              <a:rPr lang="cs-CZ" sz="36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MARKETINGOVÁ KOMUNIKACE  </a:t>
            </a:r>
            <a:r>
              <a:rPr lang="cs-CZ" sz="36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(XMK</a:t>
            </a:r>
            <a:r>
              <a:rPr lang="cs-CZ" sz="36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)</a:t>
            </a:r>
            <a:r>
              <a:rPr lang="cs-CZ" sz="36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6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6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6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3. </a:t>
            </a: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cvičení</a:t>
            </a:r>
            <a:r>
              <a:rPr lang="cs-CZ" sz="33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3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3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Téma: </a:t>
            </a: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Guerilla marketing </a:t>
            </a:r>
            <a:b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        + nové trendy marketingové komunikace</a:t>
            </a:r>
            <a:r>
              <a:rPr lang="cs-CZ" sz="33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3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endParaRPr lang="en-US" sz="3300" dirty="0">
              <a:solidFill>
                <a:srgbClr val="D10202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88350" y="5170132"/>
            <a:ext cx="2928245" cy="10525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 smtClean="0">
                <a:cs typeface="Arial"/>
              </a:rPr>
              <a:t>Renáta Pavlíčková</a:t>
            </a:r>
            <a:endParaRPr lang="cs-CZ" sz="1600" dirty="0">
              <a:cs typeface="Arial"/>
            </a:endParaRPr>
          </a:p>
          <a:p>
            <a:pPr algn="l"/>
            <a:r>
              <a:rPr lang="cs-CZ" sz="1600" dirty="0">
                <a:cs typeface="Arial"/>
              </a:rPr>
              <a:t>renata.pavlickova@mvso.cz</a:t>
            </a:r>
          </a:p>
          <a:p>
            <a:pPr algn="l"/>
            <a:endParaRPr lang="cs-CZ" sz="1600" dirty="0">
              <a:cs typeface="Arial"/>
            </a:endParaRPr>
          </a:p>
          <a:p>
            <a:pPr algn="l"/>
            <a:r>
              <a:rPr lang="cs-CZ" sz="1600" dirty="0">
                <a:cs typeface="Arial"/>
              </a:rPr>
              <a:t>Olomouc, </a:t>
            </a:r>
            <a:r>
              <a:rPr lang="cs-CZ" sz="1600" dirty="0" smtClean="0">
                <a:cs typeface="Arial"/>
              </a:rPr>
              <a:t>LS </a:t>
            </a:r>
            <a:r>
              <a:rPr lang="cs-CZ" sz="1600" dirty="0" smtClean="0">
                <a:cs typeface="Arial"/>
              </a:rPr>
              <a:t>2023/2024</a:t>
            </a:r>
            <a:endParaRPr lang="cs-CZ" sz="1600" dirty="0" smtClean="0">
              <a:cs typeface="Arial"/>
            </a:endParaRPr>
          </a:p>
          <a:p>
            <a:pPr algn="l"/>
            <a:endParaRPr lang="en-US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0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4394"/>
            <a:ext cx="8229600" cy="693243"/>
          </a:xfrm>
        </p:spPr>
        <p:txBody>
          <a:bodyPr>
            <a:normAutofit/>
          </a:bodyPr>
          <a:lstStyle/>
          <a:p>
            <a:r>
              <a:rPr lang="cs-CZ" sz="2400" i="1" dirty="0" smtClean="0"/>
              <a:t>Příklad dobré i špatné praxe</a:t>
            </a:r>
            <a:endParaRPr lang="cs-CZ" sz="2400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41526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54" y="2162159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78" y="1556518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122655"/>
            <a:ext cx="2485244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28" y="4395789"/>
            <a:ext cx="2781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51" y="3735284"/>
            <a:ext cx="2781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6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4394"/>
            <a:ext cx="8229600" cy="693243"/>
          </a:xfrm>
        </p:spPr>
        <p:txBody>
          <a:bodyPr>
            <a:normAutofit/>
          </a:bodyPr>
          <a:lstStyle/>
          <a:p>
            <a:r>
              <a:rPr lang="cs-CZ" sz="2400" i="1" dirty="0" smtClean="0"/>
              <a:t>Příklad dobré praxe</a:t>
            </a:r>
            <a:endParaRPr lang="cs-CZ" sz="24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8894"/>
            <a:ext cx="36228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1" y="1678894"/>
            <a:ext cx="4090989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82586"/>
            <a:ext cx="3818360" cy="213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31" y="3982586"/>
            <a:ext cx="3799170" cy="213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58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Guerillová </a:t>
            </a:r>
            <a:r>
              <a:rPr lang="cs-CZ" sz="24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guerillová komunikace je označována jako nízkonákladový guerilla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guerilla </a:t>
            </a:r>
            <a:r>
              <a:rPr lang="cs-CZ" sz="1800" dirty="0"/>
              <a:t>marketing je forma marketingu a propagace využívající netradiční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neotřelé metody, díky kterým se snaží dosáhnout maximálního efektu zároveň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s </a:t>
            </a:r>
            <a:r>
              <a:rPr lang="cs-CZ" sz="1800" dirty="0"/>
              <a:t>minimálními </a:t>
            </a:r>
            <a:r>
              <a:rPr lang="cs-CZ" sz="1800" dirty="0" smtClean="0"/>
              <a:t>náklady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cílem této nekonvenční metody marketingové komunikace je vzbuzení maximálního zájmu za použití omezeného rozpočtu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využívají jej typicky </a:t>
            </a:r>
            <a:r>
              <a:rPr lang="cs-CZ" sz="1800" dirty="0" err="1" smtClean="0"/>
              <a:t>startupy</a:t>
            </a:r>
            <a:r>
              <a:rPr lang="cs-CZ" sz="1800" dirty="0" smtClean="0"/>
              <a:t>, </a:t>
            </a:r>
            <a:r>
              <a:rPr lang="cs-CZ" sz="1800" dirty="0"/>
              <a:t>malé a střední </a:t>
            </a:r>
            <a:r>
              <a:rPr lang="cs-CZ" sz="1800" dirty="0" smtClean="0"/>
              <a:t>firmy (z důvodu nízkonákladovosti)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Guerilla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metody </a:t>
            </a:r>
            <a:r>
              <a:rPr lang="cs-CZ" sz="1800" dirty="0"/>
              <a:t>a princip </a:t>
            </a:r>
            <a:r>
              <a:rPr lang="cs-CZ" sz="1800" dirty="0" smtClean="0"/>
              <a:t>lze odvodit z pojmu guerilla (partyzán)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 </a:t>
            </a:r>
            <a:r>
              <a:rPr lang="cs-CZ" sz="1800" dirty="0"/>
              <a:t>to takový partizánský způsob (proto guerilla) vedení marketingového </a:t>
            </a:r>
            <a:r>
              <a:rPr lang="cs-CZ" sz="1800" dirty="0" smtClean="0"/>
              <a:t>boje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metody </a:t>
            </a:r>
            <a:r>
              <a:rPr lang="cs-CZ" sz="1800" dirty="0"/>
              <a:t>bývají nejen netradiční, ale někdy také kontroverzní, jdou po hraně </a:t>
            </a:r>
            <a:r>
              <a:rPr lang="cs-CZ" sz="1800" dirty="0" smtClean="0"/>
              <a:t>korektnosti, za kterou by správně </a:t>
            </a:r>
            <a:r>
              <a:rPr lang="cs-CZ" sz="1800" dirty="0"/>
              <a:t>vedený guerilla marketing neměl nikdy </a:t>
            </a:r>
            <a:r>
              <a:rPr lang="cs-CZ" sz="1800" dirty="0" smtClean="0"/>
              <a:t>zajít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kampaň nesmí poškodit pověst firmy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936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guerilla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/>
              <a:t>guerillový marketing je souhrnný název pro různé komunikační techniky, jako je </a:t>
            </a:r>
            <a:r>
              <a:rPr lang="cs-CZ" sz="1700" dirty="0" smtClean="0"/>
              <a:t>např.: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smtClean="0"/>
              <a:t>virální marketing </a:t>
            </a:r>
            <a:r>
              <a:rPr lang="cs-CZ" sz="1700" dirty="0" smtClean="0"/>
              <a:t>(šířený většinou po internetu)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 smtClean="0"/>
              <a:t>buzz</a:t>
            </a:r>
            <a:r>
              <a:rPr lang="cs-CZ" sz="1700" b="1" dirty="0" smtClean="0"/>
              <a:t> marketing </a:t>
            </a:r>
            <a:r>
              <a:rPr lang="cs-CZ" sz="1700" dirty="0" smtClean="0"/>
              <a:t>(</a:t>
            </a:r>
            <a:r>
              <a:rPr lang="cs-CZ" sz="1600" dirty="0"/>
              <a:t>marketing zaměřený na vyvolání rozruchu, bzukotu, hukotu (</a:t>
            </a:r>
            <a:r>
              <a:rPr lang="cs-CZ" sz="1600" dirty="0" err="1"/>
              <a:t>buzzu</a:t>
            </a:r>
            <a:r>
              <a:rPr lang="cs-CZ" sz="1600" dirty="0"/>
              <a:t>) okolo určité značky, produktu, společnosti, </a:t>
            </a:r>
            <a:r>
              <a:rPr lang="cs-CZ" sz="1600" dirty="0" smtClean="0"/>
              <a:t>akce)</a:t>
            </a:r>
            <a:endParaRPr lang="cs-CZ" sz="1700" dirty="0" smtClean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/>
              <a:t>astroturfing</a:t>
            </a:r>
            <a:r>
              <a:rPr lang="cs-CZ" sz="1700" dirty="0"/>
              <a:t> (falešný </a:t>
            </a:r>
            <a:r>
              <a:rPr lang="cs-CZ" sz="1700" dirty="0" err="1"/>
              <a:t>buzz</a:t>
            </a:r>
            <a:r>
              <a:rPr lang="cs-CZ" sz="1700" dirty="0"/>
              <a:t> </a:t>
            </a:r>
            <a:r>
              <a:rPr lang="cs-CZ" sz="1700" dirty="0" smtClean="0"/>
              <a:t>marketing, zadavatel se snaží vyvolat falešný dojem pozitivní spontánní reakce spotřebitelů či fanoušků na produkt či názor)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 smtClean="0"/>
              <a:t>undercover</a:t>
            </a:r>
            <a:r>
              <a:rPr lang="cs-CZ" sz="1700" b="1" dirty="0" smtClean="0"/>
              <a:t> marketing </a:t>
            </a:r>
            <a:r>
              <a:rPr lang="cs-CZ" sz="1700" dirty="0" smtClean="0"/>
              <a:t>(skrytá, na první pohled nezřetelná reklamní kampaň)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/>
              <a:t>ambient marketing </a:t>
            </a:r>
            <a:r>
              <a:rPr lang="cs-CZ" sz="1700" dirty="0" smtClean="0"/>
              <a:t>(druh </a:t>
            </a:r>
            <a:r>
              <a:rPr lang="cs-CZ" sz="1700" dirty="0"/>
              <a:t>marketingu, který používá neobvyklé, originální formáty a </a:t>
            </a:r>
            <a:r>
              <a:rPr lang="cs-CZ" sz="1700" dirty="0" smtClean="0"/>
              <a:t>média, </a:t>
            </a:r>
            <a:r>
              <a:rPr lang="cs-CZ" sz="1700" dirty="0"/>
              <a:t>a je často založený na překvapení nebo </a:t>
            </a:r>
            <a:r>
              <a:rPr lang="cs-CZ" sz="1700" dirty="0" smtClean="0"/>
              <a:t>humoru)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/>
              <a:t>ambush</a:t>
            </a:r>
            <a:r>
              <a:rPr lang="cs-CZ" sz="1700" b="1" dirty="0"/>
              <a:t> </a:t>
            </a:r>
            <a:r>
              <a:rPr lang="cs-CZ" sz="1700" b="1" dirty="0" smtClean="0"/>
              <a:t>mar</a:t>
            </a:r>
            <a:r>
              <a:rPr lang="cs-CZ" sz="1700" dirty="0" smtClean="0"/>
              <a:t>keting (parazitující, příživnický marketing)</a:t>
            </a:r>
            <a:endParaRPr lang="cs-CZ" sz="1700" dirty="0"/>
          </a:p>
          <a:p>
            <a:pPr marL="457200" lvl="1" indent="0" algn="just">
              <a:lnSpc>
                <a:spcPct val="150000"/>
              </a:lnSpc>
              <a:buNone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pojem je odvozen z medicíny od slova „virus“ (virus se šíří lavinovitě)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pro </a:t>
            </a:r>
            <a:r>
              <a:rPr lang="cs-CZ" sz="1800" dirty="0"/>
              <a:t>termín „</a:t>
            </a:r>
            <a:r>
              <a:rPr lang="cs-CZ" sz="1800" dirty="0" err="1"/>
              <a:t>viral</a:t>
            </a:r>
            <a:r>
              <a:rPr lang="cs-CZ" sz="1800" dirty="0"/>
              <a:t> marketing“ se používá spojení virový marketing, nebo jeho zdomácnělý český ekvivalent virální marketing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označení virový je odvozeno z představy osoby, která je nakažena marketingovým sdělením, a poté ho rozšiřuje mezi své přátele jako vir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virus se nesdružuje, ale násobí, znovu a znovu s geometrickým narůstáním síly, znásobuje se k každým dalším opakováním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70" y="4615355"/>
            <a:ext cx="1921259" cy="151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virus </a:t>
            </a:r>
            <a:r>
              <a:rPr lang="cs-CZ" sz="1600" dirty="0"/>
              <a:t>se nesdružuje, ale násobí, znovu a znovu s geometrickým narůstáním síly, znásobuje se k každým dalším opakováním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0" indent="0" algn="just">
              <a:buNone/>
            </a:pPr>
            <a:r>
              <a:rPr lang="cs-CZ" sz="2400" dirty="0" smtClean="0"/>
              <a:t>                                           X</a:t>
            </a:r>
          </a:p>
          <a:p>
            <a:pPr marL="0" indent="0" algn="just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                                   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             XXXX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         XXXXXXXX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XXXXXXXXXXXXXXXX</a:t>
            </a:r>
          </a:p>
          <a:p>
            <a:pPr marL="0" indent="0" algn="just">
              <a:buNone/>
            </a:pPr>
            <a:r>
              <a:rPr lang="cs-CZ" sz="2400" dirty="0" smtClean="0"/>
              <a:t>        XXXXXXXXXXXXXXXXXXXXXXXXXXXXXXXX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244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marketingová technika, která pro šíření komerčního sdělení využívá převážně sociální sítě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ke vzniku této nové formy marketingu přispěly nejnovější technologie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principy virálního marketingu umožňují oslovit velké množství potenciálních spotřebitelů za relativně nízkých mediálních nákladů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téměř nulová možnost kontrolovat šířený obsah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obsahem sdělení může být cokoliv, co je možné nějakým způsobem poslat nebo předat dál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aby </a:t>
            </a:r>
            <a:r>
              <a:rPr lang="cs-CZ" sz="1700" dirty="0"/>
              <a:t>k virálnímu šíření skutečně docházelo, je nezbytné, aby obsah sdělení splňoval několik kritérií: </a:t>
            </a:r>
            <a:endParaRPr lang="cs-CZ" sz="17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snadnou </a:t>
            </a:r>
            <a:r>
              <a:rPr lang="cs-CZ" sz="1700" dirty="0"/>
              <a:t>přenositelnost  </a:t>
            </a:r>
            <a:endParaRPr lang="cs-CZ" sz="17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potřebnou sílu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zajímavost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hodnotnost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humornost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atd.</a:t>
            </a:r>
            <a:endParaRPr lang="cs-CZ" sz="17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sdělení musí být natolik „atraktiv</a:t>
            </a:r>
            <a:r>
              <a:rPr lang="cs-CZ" sz="1800" dirty="0" smtClean="0"/>
              <a:t>ní“, že lidé si o něm budou chtít povídat a předávat si informaci mezi sebou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76" y="3167742"/>
            <a:ext cx="2576946" cy="128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buzz</a:t>
            </a:r>
            <a:r>
              <a:rPr lang="cs-CZ" sz="1800" dirty="0" smtClean="0"/>
              <a:t> = vzruch, burcování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buzz</a:t>
            </a:r>
            <a:r>
              <a:rPr lang="cs-CZ" sz="1800" dirty="0" smtClean="0"/>
              <a:t> marketing </a:t>
            </a:r>
            <a:r>
              <a:rPr lang="cs-CZ" sz="1800" dirty="0"/>
              <a:t>je marketing zaměřený na vyvolání rozruchu, bzukotu, </a:t>
            </a:r>
            <a:r>
              <a:rPr lang="cs-CZ" sz="1800" dirty="0" smtClean="0"/>
              <a:t>hukotu (</a:t>
            </a:r>
            <a:r>
              <a:rPr lang="cs-CZ" sz="1800" dirty="0" err="1" smtClean="0"/>
              <a:t>buzzu</a:t>
            </a:r>
            <a:r>
              <a:rPr lang="cs-CZ" sz="1800" dirty="0" smtClean="0"/>
              <a:t>) </a:t>
            </a:r>
            <a:r>
              <a:rPr lang="cs-CZ" sz="1800" dirty="0"/>
              <a:t>okolo určité </a:t>
            </a:r>
            <a:r>
              <a:rPr lang="cs-CZ" sz="1800" dirty="0" smtClean="0"/>
              <a:t>značky, produktu</a:t>
            </a:r>
            <a:r>
              <a:rPr lang="cs-CZ" sz="1800" dirty="0"/>
              <a:t>, společnosti, </a:t>
            </a:r>
            <a:r>
              <a:rPr lang="cs-CZ" sz="1800" dirty="0" smtClean="0"/>
              <a:t>akce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podstatou je skutečnost, že firma injektuje do společnosti vzruch ve formě určité informace, a lidé šíří toto sdělení na své náklady a ve své režii dále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10909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cs-CZ" sz="2000" b="1" dirty="0" smtClean="0">
                <a:solidFill>
                  <a:srgbClr val="C00000"/>
                </a:solidFill>
              </a:rPr>
              <a:t>(5) Nové trendy marketingové komunikace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190683"/>
          </a:xfrm>
          <a:noFill/>
        </p:spPr>
        <p:txBody>
          <a:bodyPr>
            <a:normAutofit/>
          </a:bodyPr>
          <a:lstStyle/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(5a) Product </a:t>
            </a:r>
            <a:r>
              <a:rPr lang="cs-CZ" sz="1800" dirty="0" err="1" smtClean="0"/>
              <a:t>placement</a:t>
            </a:r>
            <a:endParaRPr lang="cs-CZ" sz="1800" dirty="0" smtClean="0"/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(5b) Guerillová komunikace</a:t>
            </a:r>
            <a:endParaRPr lang="cs-CZ" sz="1800" dirty="0"/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(5c</a:t>
            </a:r>
            <a:r>
              <a:rPr lang="cs-CZ" sz="1800" dirty="0"/>
              <a:t>) </a:t>
            </a:r>
            <a:r>
              <a:rPr lang="cs-CZ" sz="1800" dirty="0" smtClean="0"/>
              <a:t>Virální marketing, </a:t>
            </a:r>
            <a:r>
              <a:rPr lang="cs-CZ" sz="1800" dirty="0" err="1" smtClean="0"/>
              <a:t>buzz</a:t>
            </a:r>
            <a:r>
              <a:rPr lang="cs-CZ" sz="1800" dirty="0" smtClean="0"/>
              <a:t> marketing, </a:t>
            </a:r>
            <a:r>
              <a:rPr lang="cs-CZ" sz="1800" dirty="0" err="1" smtClean="0"/>
              <a:t>influencer</a:t>
            </a:r>
            <a:r>
              <a:rPr lang="cs-CZ" sz="1800" dirty="0" smtClean="0"/>
              <a:t> marketing</a:t>
            </a:r>
            <a:endParaRPr lang="cs-CZ" sz="1800" dirty="0"/>
          </a:p>
          <a:p>
            <a:pPr marL="0" indent="0" algn="just">
              <a:buNone/>
            </a:pPr>
            <a:endParaRPr lang="cs-CZ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22" y="3262745"/>
            <a:ext cx="2863418" cy="286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informace </a:t>
            </a:r>
            <a:r>
              <a:rPr lang="cs-CZ" sz="1800" dirty="0"/>
              <a:t>však musí být zajímavá, překvapivá, šokující, hodna další diskuse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informace </a:t>
            </a:r>
            <a:r>
              <a:rPr lang="cs-CZ" sz="1800" dirty="0"/>
              <a:t>se tak šíří společností stejně, jako vzruchy v mozku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cílem je poskytnout skvělé téma pro diskusi mezi lidmi (WOM marketing)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v </a:t>
            </a:r>
            <a:r>
              <a:rPr lang="cs-CZ" sz="1800" dirty="0" smtClean="0"/>
              <a:t>médiích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typickým příkladem </a:t>
            </a:r>
            <a:r>
              <a:rPr lang="cs-CZ" sz="1800" dirty="0" err="1" smtClean="0"/>
              <a:t>buzz</a:t>
            </a:r>
            <a:r>
              <a:rPr lang="cs-CZ" sz="1800" dirty="0" smtClean="0"/>
              <a:t> marketingu je scéna z filmu Slunce, seno, jahody a jedna z jeho představitelek – systém „</a:t>
            </a:r>
            <a:r>
              <a:rPr lang="cs-CZ" sz="1800" dirty="0" err="1" smtClean="0"/>
              <a:t>Kelišová</a:t>
            </a:r>
            <a:r>
              <a:rPr lang="cs-CZ" sz="1800" dirty="0" smtClean="0"/>
              <a:t>“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50" y="4337936"/>
            <a:ext cx="3040775" cy="187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spontánní </a:t>
            </a:r>
            <a:r>
              <a:rPr lang="cs-CZ" sz="1800" dirty="0" err="1" smtClean="0"/>
              <a:t>buzz</a:t>
            </a:r>
            <a:endParaRPr lang="cs-CZ" sz="18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šíření zpráv bez zapojení marketingového oddělení (o produktu se dozví široký okruh lidí bez nákladů na reklamu, firma ale nemá informace pod kontrolou)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pozitivní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negativní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řízený </a:t>
            </a:r>
            <a:r>
              <a:rPr lang="cs-CZ" sz="1800" dirty="0" err="1" smtClean="0"/>
              <a:t>buzz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vypracovaný koncept, jak zvýšit povědomí o značce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i</a:t>
            </a:r>
            <a:r>
              <a:rPr lang="cs-CZ" sz="1800" dirty="0" smtClean="0"/>
              <a:t>nformace jsou vypouštěny cíleně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cs-CZ" sz="12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Příklady/ukázky guerilla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0" y="1602636"/>
            <a:ext cx="3290866" cy="452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42" y="2743200"/>
            <a:ext cx="3709958" cy="245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1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marketing – Potisk autobusu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>
                <a:latin typeface="Calibri" panose="020F0502020204030204" pitchFamily="34" charset="0"/>
              </a:rPr>
              <a:t>Zdroj: ŽijÚspěšně.cz, https://zijuspesne.cz/jak-funguje-guerilla-marketing/ (data k 01.03.2021).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13" y="1600200"/>
            <a:ext cx="5957643" cy="41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6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Lego na pláži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ŽijÚspěšně.cz, https://zijuspesne.cz/jak-funguje-guerilla-marketing</a:t>
            </a:r>
            <a:r>
              <a:rPr lang="cs-CZ" sz="1000" dirty="0" smtClean="0">
                <a:latin typeface="Calibri" panose="020F0502020204030204" pitchFamily="34" charset="0"/>
              </a:rPr>
              <a:t>/ (data k 01.03.2021). 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94" y="1600200"/>
            <a:ext cx="6189156" cy="41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1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Alfa Romeo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cs-CZ" sz="1000" dirty="0" smtClean="0">
                <a:latin typeface="Calibri" panose="020F0502020204030204" pitchFamily="34" charset="0"/>
              </a:rPr>
              <a:t> 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err="1" smtClean="0">
                <a:latin typeface="Calibri" panose="020F0502020204030204" pitchFamily="34" charset="0"/>
                <a:ea typeface="Times New Roman"/>
              </a:rPr>
              <a:t>Creative</a:t>
            </a:r>
            <a:r>
              <a:rPr lang="cs-CZ" sz="1000" dirty="0" smtClean="0">
                <a:latin typeface="Calibri" panose="020F0502020204030204" pitchFamily="34" charset="0"/>
                <a:ea typeface="Times New Roman"/>
              </a:rPr>
              <a:t> 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guerilla marketing, </a:t>
            </a:r>
            <a:r>
              <a:rPr lang="cs-CZ" sz="10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hlinkClick r:id="rId2"/>
              </a:rPr>
              <a:t>http://www.creativeguerrillamarketing.com/guerrilla-marketing/122-must-see-guerilla-marketing-examples/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 (data k </a:t>
            </a:r>
            <a:r>
              <a:rPr lang="cs-CZ" sz="1000" dirty="0" smtClean="0">
                <a:latin typeface="Calibri" panose="020F0502020204030204" pitchFamily="34" charset="0"/>
                <a:ea typeface="Times New Roman"/>
              </a:rPr>
              <a:t>03.07.2015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).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98" y="1840673"/>
            <a:ext cx="6375296" cy="374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7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Staropramen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Marketing </a:t>
            </a:r>
            <a:r>
              <a:rPr lang="cs-CZ" sz="1000" dirty="0">
                <a:latin typeface="Calibri" panose="020F0502020204030204" pitchFamily="34" charset="0"/>
              </a:rPr>
              <a:t>and Media, </a:t>
            </a:r>
            <a:r>
              <a:rPr lang="cs-CZ" sz="1000" u="sng" dirty="0">
                <a:latin typeface="Calibri" panose="020F0502020204030204" pitchFamily="34" charset="0"/>
                <a:hlinkClick r:id="rId2"/>
              </a:rPr>
              <a:t>http://mam.ihned.cz/c1-44977040-ambientni-media-jsou-v-   </a:t>
            </a:r>
            <a:r>
              <a:rPr lang="cs-CZ" sz="1000" u="sng" dirty="0" err="1">
                <a:latin typeface="Calibri" panose="020F0502020204030204" pitchFamily="34" charset="0"/>
                <a:hlinkClick r:id="rId2"/>
              </a:rPr>
              <a:t>cechach</a:t>
            </a:r>
            <a:r>
              <a:rPr lang="cs-CZ" sz="1000" u="sng" dirty="0">
                <a:latin typeface="Calibri" panose="020F0502020204030204" pitchFamily="34" charset="0"/>
                <a:hlinkClick r:id="rId2"/>
              </a:rPr>
              <a:t>-spise-raritou</a:t>
            </a:r>
            <a:r>
              <a:rPr lang="cs-CZ" sz="1000" dirty="0">
                <a:latin typeface="Calibri" panose="020F0502020204030204" pitchFamily="34" charset="0"/>
              </a:rPr>
              <a:t> (data k </a:t>
            </a:r>
            <a:r>
              <a:rPr lang="cs-CZ" sz="1000" dirty="0" smtClean="0">
                <a:latin typeface="Calibri" panose="020F0502020204030204" pitchFamily="34" charset="0"/>
              </a:rPr>
              <a:t>26.06.2015</a:t>
            </a:r>
            <a:r>
              <a:rPr lang="cs-CZ" sz="1000" dirty="0">
                <a:latin typeface="Calibri" panose="020F0502020204030204" pitchFamily="34" charset="0"/>
              </a:rPr>
              <a:t>).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49" y="1592166"/>
            <a:ext cx="5563426" cy="417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Informujui.cz, https</a:t>
            </a:r>
            <a:r>
              <a:rPr lang="cs-CZ" sz="1000" dirty="0">
                <a:latin typeface="Calibri" panose="020F0502020204030204" pitchFamily="34" charset="0"/>
              </a:rPr>
              <a:t>://www.informuji.cz/clanky/74-guerilla-marketingreklama-nebo-umeni/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523236"/>
            <a:ext cx="3591544" cy="43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1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Greenpeace (plasty)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err="1" smtClean="0">
                <a:latin typeface="Calibri" panose="020F0502020204030204" pitchFamily="34" charset="0"/>
              </a:rPr>
              <a:t>Supfee</a:t>
            </a:r>
            <a:r>
              <a:rPr lang="cs-CZ" sz="1000" dirty="0" smtClean="0">
                <a:latin typeface="Calibri" panose="020F0502020204030204" pitchFamily="34" charset="0"/>
              </a:rPr>
              <a:t>, https</a:t>
            </a:r>
            <a:r>
              <a:rPr lang="cs-CZ" sz="1000" dirty="0">
                <a:latin typeface="Calibri" panose="020F0502020204030204" pitchFamily="34" charset="0"/>
              </a:rPr>
              <a:t>://supfee.cz/clanek-guerilla-marketing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32" y="1745673"/>
            <a:ext cx="6973713" cy="37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8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káva </a:t>
            </a:r>
            <a:r>
              <a:rPr lang="cs-CZ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Folgers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4" y="2155371"/>
            <a:ext cx="6766461" cy="32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trendy marketingové komunikace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tak, jako se vyvíjí prostředí, trh i zákazníci, vyvíjí se také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to</a:t>
            </a:r>
            <a:r>
              <a:rPr lang="cs-CZ" sz="1800" dirty="0"/>
              <a:t>, co platilo včera a platí dnes, už zítra platit </a:t>
            </a:r>
            <a:r>
              <a:rPr lang="cs-CZ" sz="1800" dirty="0" smtClean="0"/>
              <a:t>nemusí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vznik nových aplikací, nástrojů, forem a způsobů, jak přitáhnout pozornost </a:t>
            </a:r>
            <a:br>
              <a:rPr lang="cs-CZ" sz="1800" dirty="0" smtClean="0"/>
            </a:br>
            <a:r>
              <a:rPr lang="cs-CZ" sz="1800" dirty="0" smtClean="0"/>
              <a:t>k určitým značkám</a:t>
            </a:r>
            <a:r>
              <a:rPr lang="cs-CZ" sz="1800" dirty="0"/>
              <a:t> </a:t>
            </a:r>
            <a:r>
              <a:rPr lang="cs-CZ" sz="1800" dirty="0" smtClean="0"/>
              <a:t>a produktům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nutnost držet „krok s dobou“ a sledovat nové trendy marketingových aktivit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- </a:t>
            </a:r>
            <a:r>
              <a:rPr lang="cs-CZ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Nikon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Informujui.cz, https</a:t>
            </a:r>
            <a:r>
              <a:rPr lang="cs-CZ" sz="1000" dirty="0">
                <a:latin typeface="Calibri" panose="020F0502020204030204" pitchFamily="34" charset="0"/>
              </a:rPr>
              <a:t>://www.informuji.cz/clanky/74-guerilla-marketingreklama-nebo-umeni/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36" y="1520876"/>
            <a:ext cx="6359245" cy="430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6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Sprite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21" y="1762125"/>
            <a:ext cx="6710194" cy="391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1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Mars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42" y="1520876"/>
            <a:ext cx="5945085" cy="421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6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91F32EBA-ED97-466E-8CFA-8382584155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899" y="1313600"/>
            <a:ext cx="3848096" cy="1461778"/>
          </a:xfrm>
          <a:noFill/>
        </p:spPr>
        <p:txBody>
          <a:bodyPr>
            <a:normAutofit/>
          </a:bodyPr>
          <a:lstStyle/>
          <a:p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Děkuji vám za pozornost 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3900" y="2470248"/>
            <a:ext cx="3036258" cy="35362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100" dirty="0"/>
          </a:p>
          <a:p>
            <a:pPr marL="0" lvl="0" indent="0">
              <a:buNone/>
            </a:pPr>
            <a:endParaRPr lang="cs-CZ" sz="2100" dirty="0">
              <a:cs typeface="Arial"/>
            </a:endParaRPr>
          </a:p>
          <a:p>
            <a:endParaRPr lang="cs-CZ" sz="21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62A38935-BB53-4DF7-A56E-48DD25B685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32777" y="851518"/>
            <a:ext cx="4638605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cký objekt 4" descr="Nákupní vozík">
            <a:extLst>
              <a:ext uri="{FF2B5EF4-FFF2-40B4-BE49-F238E27FC236}">
                <a16:creationId xmlns:a16="http://schemas.microsoft.com/office/drawing/2014/main" xmlns="" id="{ACC34281-671D-4F76-80F6-8C1D0930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932053" y="2859198"/>
            <a:ext cx="1878448" cy="18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Účinnost tradičních médií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očekávaný </a:t>
            </a:r>
            <a:r>
              <a:rPr lang="cs-CZ" sz="1800" dirty="0"/>
              <a:t>pokles účinnosti tradičních médií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televize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rádio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tisk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direct </a:t>
            </a:r>
            <a:r>
              <a:rPr lang="cs-CZ" sz="1800" dirty="0"/>
              <a:t>mail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626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na sociálních sítích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online média (blogy, sdílení obsahu, sociální sítě), na kterých lidé mají možnost patřit do určité skupiny, sdílet obsahy, diskutovat, účastnit se různých činností (hrát online hry, soutěže apod.)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nabídka služeb, které poskytují sociální média – hlasování, hodnocení, komentáře, získávání zpětné vazby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 sociální média umožňují propojení s ostatními stránkami, zdroji a lidmi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sociální média používají spíše oboustrannou komunikaci, tedy přímou interakci uživatelů, na rozdíl od jednosměrné komunikace (například televizní reklamy)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6658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Moderní trendy v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umělá </a:t>
            </a:r>
            <a:r>
              <a:rPr lang="cs-CZ" sz="1800" dirty="0"/>
              <a:t>inteligence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digitální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chytré </a:t>
            </a:r>
            <a:r>
              <a:rPr lang="cs-CZ" sz="1800" dirty="0"/>
              <a:t>telefony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Facebook</a:t>
            </a:r>
            <a:r>
              <a:rPr lang="cs-CZ" sz="1800" dirty="0" smtClean="0"/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You</a:t>
            </a:r>
            <a:r>
              <a:rPr lang="cs-CZ" sz="1800" dirty="0" smtClean="0"/>
              <a:t> Tube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streemová</a:t>
            </a:r>
            <a:r>
              <a:rPr lang="cs-CZ" sz="1800" dirty="0" smtClean="0"/>
              <a:t> televize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digitální kiosky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influenceři</a:t>
            </a:r>
            <a:r>
              <a:rPr lang="cs-CZ" sz="1800" dirty="0" smtClean="0"/>
              <a:t> jako osobní značka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optimalizace </a:t>
            </a:r>
            <a:r>
              <a:rPr lang="cs-CZ" sz="1800" dirty="0"/>
              <a:t>pro </a:t>
            </a:r>
            <a:r>
              <a:rPr lang="cs-CZ" sz="1800" dirty="0" smtClean="0"/>
              <a:t>vyhledávače - SEO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895" y="3119264"/>
            <a:ext cx="3895106" cy="243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11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Moderní trendy v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displejová reklama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geolokační</a:t>
            </a:r>
            <a:r>
              <a:rPr lang="cs-CZ" sz="1800" dirty="0" smtClean="0"/>
              <a:t>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QR kódy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r</a:t>
            </a:r>
            <a:r>
              <a:rPr lang="cs-CZ" sz="1800" dirty="0" smtClean="0"/>
              <a:t>eklamní tapety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e-mail/SMS mobil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mobilní </a:t>
            </a:r>
            <a:r>
              <a:rPr lang="cs-CZ" sz="1800" dirty="0"/>
              <a:t>srovnávací servery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mobilní </a:t>
            </a:r>
            <a:r>
              <a:rPr lang="cs-CZ" sz="1800" dirty="0"/>
              <a:t>nákupní </a:t>
            </a:r>
            <a:r>
              <a:rPr lang="cs-CZ" sz="1800" dirty="0" smtClean="0"/>
              <a:t>rádce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endParaRPr lang="cs-CZ" sz="18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96" y="1520876"/>
            <a:ext cx="3475704" cy="23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</a:t>
            </a:r>
            <a:r>
              <a:rPr lang="cs-CZ" sz="2400" dirty="0" err="1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placement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doslova přeloženo jako umístění produktu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 jednou z možností skryté reklamy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jedná se o umísťování výrobků, názvů či log existujících značek do uměleckých děl (filmy, seriály, videohry, zábavní pořady, písně apod.)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oblíbenost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placementu</a:t>
            </a:r>
            <a:r>
              <a:rPr lang="cs-CZ" sz="1800" dirty="0" smtClean="0"/>
              <a:t> roste, proto jej </a:t>
            </a:r>
            <a:r>
              <a:rPr lang="cs-CZ" sz="1800" dirty="0"/>
              <a:t>lze označit jako </a:t>
            </a:r>
            <a:r>
              <a:rPr lang="cs-CZ" sz="1800" dirty="0" smtClean="0"/>
              <a:t>opravdový </a:t>
            </a:r>
            <a:r>
              <a:rPr lang="cs-CZ" sz="1800" dirty="0"/>
              <a:t>trend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v  </a:t>
            </a:r>
            <a:r>
              <a:rPr lang="cs-CZ" sz="1800" dirty="0"/>
              <a:t>marketingové </a:t>
            </a:r>
            <a:r>
              <a:rPr lang="cs-CZ" sz="1800" dirty="0" smtClean="0"/>
              <a:t>komunikaci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důvodem je nejen rozšíření v zahraničí (zejména v USA ), ale také fakt, že právě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r>
              <a:rPr lang="cs-CZ" sz="1800" dirty="0" smtClean="0"/>
              <a:t> je mnohdy  schopný zaplatit náklady na celý film 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51" y="1600199"/>
            <a:ext cx="1829750" cy="95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placement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ČR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České republice byl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r>
              <a:rPr lang="cs-CZ" sz="1800" dirty="0" smtClean="0"/>
              <a:t> až do 17. 8. 2009 oficiálně zakázán, avšak do jisté míry tolerován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současné době je tato aktivita povolena, avšak je nutné při jejím uplatňování respektovat legislativní  omezení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doporučení Rady pro rozhlasové a televizní vysílání (RRTV): „Piktogram PP bude </a:t>
            </a:r>
            <a:br>
              <a:rPr lang="cs-CZ" sz="1800" dirty="0" smtClean="0"/>
            </a:br>
            <a:r>
              <a:rPr lang="cs-CZ" sz="1800" dirty="0" smtClean="0"/>
              <a:t>na obrazovce při každém svém uvedení umístěn po dobu minimálně pěti sekund </a:t>
            </a:r>
            <a:br>
              <a:rPr lang="cs-CZ" sz="1800" dirty="0" smtClean="0"/>
            </a:br>
            <a:r>
              <a:rPr lang="cs-CZ" sz="1800" dirty="0" smtClean="0"/>
              <a:t>u pravého dolního rohu obrazovky. Piktogram bude zabírat minimálně 15 % obrazovky, aby byl pro diváka dostatečně zřetelný“. Sdělení by mělo být jak v textové, tak i verbální podobě.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09" y="200419"/>
            <a:ext cx="1433450" cy="14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2232</TotalTime>
  <Words>975</Words>
  <Application>Microsoft Office PowerPoint</Application>
  <PresentationFormat>Předvádění na obrazovce (4:3)</PresentationFormat>
  <Paragraphs>310</Paragraphs>
  <Slides>33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Office Theme</vt:lpstr>
      <vt:lpstr>1_Špendlík</vt:lpstr>
      <vt:lpstr>2_Špendlík</vt:lpstr>
      <vt:lpstr>Špendlík</vt:lpstr>
      <vt:lpstr>MARKETINGOVÁ KOMUNIKACE  (XMK)  3. cvičení Téma: Guerilla marketing           + nové trendy marketingové komunikace </vt:lpstr>
      <vt:lpstr>(5) Nové trendy marketingové komunikace</vt:lpstr>
      <vt:lpstr>Nové trendy marketingové komunikace</vt:lpstr>
      <vt:lpstr>Účinnost tradičních médií</vt:lpstr>
      <vt:lpstr>Marketing na sociálních sítích</vt:lpstr>
      <vt:lpstr>Moderní trendy v marketingu</vt:lpstr>
      <vt:lpstr>Moderní trendy v marketingu</vt:lpstr>
      <vt:lpstr>Product placement</vt:lpstr>
      <vt:lpstr>Product placement v ČR</vt:lpstr>
      <vt:lpstr>Příklad dobré i špatné praxe</vt:lpstr>
      <vt:lpstr>Příklad dobré praxe</vt:lpstr>
      <vt:lpstr>Guerillová komunikace</vt:lpstr>
      <vt:lpstr>Guerilla marketing</vt:lpstr>
      <vt:lpstr>Formy guerilla marketingu</vt:lpstr>
      <vt:lpstr>1. Virální marketing</vt:lpstr>
      <vt:lpstr>Virální marketing</vt:lpstr>
      <vt:lpstr>Virální marketing</vt:lpstr>
      <vt:lpstr>Virální marketing</vt:lpstr>
      <vt:lpstr>2. Buzz marketing</vt:lpstr>
      <vt:lpstr>Buzz marketing</vt:lpstr>
      <vt:lpstr>Formy buzz marketingu</vt:lpstr>
      <vt:lpstr>Příklady/ukázky guerilla marketingu</vt:lpstr>
      <vt:lpstr>Guerilla (ambient) marketing – Potisk autobusu</vt:lpstr>
      <vt:lpstr>Guerilla (ambient) marketing – Lego na pláži</vt:lpstr>
      <vt:lpstr>Guerilla (ambient) marketing – Alfa Romeo</vt:lpstr>
      <vt:lpstr>Guerilla (ambient) marketing – Staropramen</vt:lpstr>
      <vt:lpstr>Guerilla marketing</vt:lpstr>
      <vt:lpstr>Guerilla marketing – Greenpeace (plasty)</vt:lpstr>
      <vt:lpstr>Guerilla marketing – káva Folgers</vt:lpstr>
      <vt:lpstr>Guerilla marketing - Nikon</vt:lpstr>
      <vt:lpstr>Guerilla marketing – Sprite</vt:lpstr>
      <vt:lpstr>Guerilla marketing – Mars</vt:lpstr>
      <vt:lpstr>Děkuji vám za pozornost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MARKETINGOVÁ KOMUNIKACE  (XMK) 2. cvičení</dc:title>
  <dc:creator>Pavlíčková Renáta</dc:creator>
  <cp:lastModifiedBy>Renáta</cp:lastModifiedBy>
  <cp:revision>269</cp:revision>
  <cp:lastPrinted>2020-03-03T12:19:40Z</cp:lastPrinted>
  <dcterms:created xsi:type="dcterms:W3CDTF">2020-03-02T13:24:01Z</dcterms:created>
  <dcterms:modified xsi:type="dcterms:W3CDTF">2024-02-17T23:40:34Z</dcterms:modified>
</cp:coreProperties>
</file>