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256" r:id="rId3"/>
    <p:sldId id="354" r:id="rId4"/>
    <p:sldId id="368" r:id="rId5"/>
    <p:sldId id="380" r:id="rId6"/>
    <p:sldId id="596" r:id="rId7"/>
    <p:sldId id="489" r:id="rId8"/>
    <p:sldId id="509" r:id="rId9"/>
    <p:sldId id="471" r:id="rId10"/>
    <p:sldId id="470" r:id="rId11"/>
    <p:sldId id="481" r:id="rId12"/>
    <p:sldId id="482" r:id="rId13"/>
    <p:sldId id="480" r:id="rId14"/>
    <p:sldId id="484" r:id="rId15"/>
    <p:sldId id="545" r:id="rId16"/>
    <p:sldId id="491" r:id="rId17"/>
    <p:sldId id="488" r:id="rId18"/>
    <p:sldId id="487" r:id="rId19"/>
    <p:sldId id="486" r:id="rId20"/>
    <p:sldId id="485" r:id="rId21"/>
    <p:sldId id="477" r:id="rId22"/>
    <p:sldId id="502" r:id="rId23"/>
    <p:sldId id="501" r:id="rId24"/>
    <p:sldId id="500" r:id="rId25"/>
    <p:sldId id="499" r:id="rId26"/>
    <p:sldId id="497" r:id="rId27"/>
    <p:sldId id="496" r:id="rId28"/>
    <p:sldId id="495" r:id="rId29"/>
    <p:sldId id="494" r:id="rId30"/>
    <p:sldId id="493" r:id="rId31"/>
    <p:sldId id="492" r:id="rId32"/>
    <p:sldId id="483" r:id="rId33"/>
    <p:sldId id="504" r:id="rId34"/>
    <p:sldId id="546" r:id="rId35"/>
    <p:sldId id="547" r:id="rId36"/>
    <p:sldId id="532" r:id="rId37"/>
    <p:sldId id="508" r:id="rId38"/>
    <p:sldId id="515"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7" userDrawn="1">
          <p15:clr>
            <a:srgbClr val="A4A3A4"/>
          </p15:clr>
        </p15:guide>
        <p15:guide id="2" pos="499"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807" autoAdjust="0"/>
  </p:normalViewPr>
  <p:slideViewPr>
    <p:cSldViewPr snapToGrid="0" snapToObjects="1">
      <p:cViewPr>
        <p:scale>
          <a:sx n="79" d="100"/>
          <a:sy n="79" d="100"/>
        </p:scale>
        <p:origin x="654" y="138"/>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18.2.2024</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18.2.2024</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a:bodyPr>
          <a:lstStyle/>
          <a:p>
            <a:pPr algn="l">
              <a:spcBef>
                <a:spcPts val="1200"/>
              </a:spcBef>
            </a:pPr>
            <a:r>
              <a:rPr lang="cs-CZ" sz="2400" dirty="0" smtClean="0">
                <a:solidFill>
                  <a:srgbClr val="D10202"/>
                </a:solidFill>
                <a:effectLst>
                  <a:outerShdw blurRad="38100" dist="38100" dir="2700000" algn="tl">
                    <a:srgbClr val="000000">
                      <a:alpha val="43137"/>
                    </a:srgbClr>
                  </a:outerShdw>
                </a:effectLst>
                <a:cs typeface="Arial"/>
              </a:rPr>
              <a:t>TRENDY V MARKETINGOVÉ KOMUNIKACI (XTMK)</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smtClean="0">
                <a:solidFill>
                  <a:srgbClr val="D10202"/>
                </a:solidFill>
                <a:effectLst>
                  <a:outerShdw blurRad="38100" dist="38100" dir="2700000" algn="tl">
                    <a:srgbClr val="000000">
                      <a:alpha val="43137"/>
                    </a:srgbClr>
                  </a:outerShdw>
                </a:effectLst>
                <a:cs typeface="Arial"/>
              </a:rPr>
              <a:t>Téma</a:t>
            </a:r>
            <a:r>
              <a:rPr lang="cs-CZ" sz="2400" dirty="0">
                <a:solidFill>
                  <a:srgbClr val="D10202"/>
                </a:solidFill>
                <a:effectLst>
                  <a:outerShdw blurRad="38100" dist="38100" dir="2700000" algn="tl">
                    <a:srgbClr val="000000">
                      <a:alpha val="43137"/>
                    </a:srgbClr>
                  </a:outerShdw>
                </a:effectLst>
                <a:cs typeface="Arial"/>
              </a:rPr>
              <a:t>: </a:t>
            </a:r>
            <a:r>
              <a:rPr lang="cs-CZ" sz="2400" dirty="0" smtClean="0">
                <a:solidFill>
                  <a:srgbClr val="D10202"/>
                </a:solidFill>
                <a:effectLst>
                  <a:outerShdw blurRad="38100" dist="38100" dir="2700000" algn="tl">
                    <a:srgbClr val="000000">
                      <a:alpha val="43137"/>
                    </a:srgbClr>
                  </a:outerShdw>
                </a:effectLst>
                <a:cs typeface="Arial"/>
              </a:rPr>
              <a:t>BRANDING</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smtClean="0">
                <a:solidFill>
                  <a:srgbClr val="D10202"/>
                </a:solidFill>
                <a:effectLst>
                  <a:outerShdw blurRad="38100" dist="38100" dir="2700000" algn="tl">
                    <a:srgbClr val="000000">
                      <a:alpha val="43137"/>
                    </a:srgbClr>
                  </a:outerShdw>
                </a:effectLst>
                <a:cs typeface="Arial"/>
              </a:rPr>
              <a:t>5. </a:t>
            </a:r>
            <a:r>
              <a:rPr lang="cs-CZ" sz="2400" dirty="0">
                <a:solidFill>
                  <a:srgbClr val="D10202"/>
                </a:solidFill>
                <a:effectLst>
                  <a:outerShdw blurRad="38100" dist="38100" dir="2700000" algn="tl">
                    <a:srgbClr val="000000">
                      <a:alpha val="43137"/>
                    </a:srgbClr>
                  </a:outerShdw>
                </a:effectLst>
                <a:cs typeface="Arial"/>
              </a:rPr>
              <a:t>cvičení</a:t>
            </a:r>
            <a:br>
              <a:rPr lang="cs-CZ" sz="2400" dirty="0">
                <a:solidFill>
                  <a:srgbClr val="D10202"/>
                </a:solidFill>
                <a:effectLst>
                  <a:outerShdw blurRad="38100" dist="38100" dir="2700000" algn="tl">
                    <a:srgbClr val="000000">
                      <a:alpha val="43137"/>
                    </a:srgbClr>
                  </a:outerShdw>
                </a:effectLst>
                <a:cs typeface="Arial"/>
              </a:rPr>
            </a:br>
            <a:endParaRPr lang="en-US" sz="24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a:t>
            </a:r>
            <a:r>
              <a:rPr lang="cs-CZ" sz="1400" dirty="0" smtClean="0">
                <a:cs typeface="Arial"/>
              </a:rPr>
              <a:t>2022/2023</a:t>
            </a:r>
            <a:endParaRPr lang="en-US"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16" y="3160025"/>
            <a:ext cx="6553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r>
              <a:rPr lang="cs-CZ" sz="1600" dirty="0" smtClean="0"/>
              <a:t/>
            </a:r>
            <a:br>
              <a:rPr lang="cs-CZ" sz="1600" dirty="0" smtClean="0"/>
            </a:br>
            <a:r>
              <a:rPr lang="cs-CZ" sz="1600" dirty="0" smtClean="0"/>
              <a:t>a </a:t>
            </a:r>
            <a:r>
              <a:rPr lang="cs-CZ" sz="1600" dirty="0"/>
              <a:t>zájemců o produkty. Pokud firma nemá dobře zvládnutý branding, který do velké míry positivně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280" y="3804693"/>
            <a:ext cx="3291300" cy="234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a:t>
            </a:r>
            <a:r>
              <a:rPr lang="cs-CZ" sz="1600" dirty="0" err="1">
                <a:cs typeface="Arial"/>
              </a:rPr>
              <a:t>positioning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návrh značky a loga (design</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způsob komunikace značky se </a:t>
            </a:r>
            <a:r>
              <a:rPr lang="cs-CZ" sz="1600" dirty="0" smtClean="0">
                <a:cs typeface="Arial"/>
              </a:rPr>
              <a:t>zákazníky,</a:t>
            </a:r>
            <a:endParaRPr lang="cs-CZ" sz="1600" dirty="0">
              <a:cs typeface="Arial"/>
            </a:endParaRPr>
          </a:p>
          <a:p>
            <a:pPr lvl="0" algn="just">
              <a:lnSpc>
                <a:spcPct val="150000"/>
              </a:lnSpc>
              <a:buFont typeface="Wingdings" panose="05000000000000000000" pitchFamily="2" charset="2"/>
              <a:buChar char="§"/>
            </a:pPr>
            <a:r>
              <a:rPr lang="cs-CZ" sz="1600" dirty="0">
                <a:cs typeface="Arial"/>
              </a:rPr>
              <a:t>definování požadovaných asociací spojených s </a:t>
            </a:r>
            <a:r>
              <a:rPr lang="cs-CZ" sz="1600" dirty="0" smtClean="0">
                <a:cs typeface="Arial"/>
              </a:rPr>
              <a:t>výrobkem.</a:t>
            </a:r>
            <a:endParaRPr lang="cs-CZ" sz="1600" dirty="0">
              <a:cs typeface="Arial"/>
            </a:endParaRP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smtClean="0"/>
              <a:t>NIKE</a:t>
            </a:r>
            <a:r>
              <a:rPr lang="cs-CZ" sz="1600" dirty="0"/>
              <a:t>: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err="1" smtClean="0"/>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err="1" smtClean="0"/>
              <a:t>Subway</a:t>
            </a:r>
            <a:r>
              <a:rPr lang="cs-CZ" sz="1600" dirty="0"/>
              <a:t>: “</a:t>
            </a:r>
            <a:r>
              <a:rPr lang="cs-CZ" sz="1600" dirty="0" err="1"/>
              <a:t>Eat</a:t>
            </a:r>
            <a:r>
              <a:rPr lang="cs-CZ" sz="1600" dirty="0"/>
              <a:t> </a:t>
            </a:r>
            <a:r>
              <a:rPr lang="cs-CZ" sz="1600" dirty="0" err="1"/>
              <a:t>Fresh</a:t>
            </a:r>
            <a:r>
              <a:rPr lang="cs-CZ" sz="1600" dirty="0"/>
              <a:t>.” – “ </a:t>
            </a:r>
            <a:r>
              <a:rPr lang="cs-CZ" sz="1600" dirty="0" err="1"/>
              <a:t>Jezde</a:t>
            </a:r>
            <a:r>
              <a:rPr lang="cs-CZ" sz="1600" dirty="0"/>
              <a:t> čerstvé.“</a:t>
            </a:r>
          </a:p>
          <a:p>
            <a:pPr lvl="0" algn="just">
              <a:lnSpc>
                <a:spcPct val="150000"/>
              </a:lnSpc>
              <a:buFont typeface="Wingdings" panose="05000000000000000000" pitchFamily="2" charset="2"/>
              <a:buChar char="§"/>
            </a:pPr>
            <a:r>
              <a:rPr lang="cs-CZ" sz="1600" dirty="0" err="1" smtClean="0"/>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err="1" smtClean="0"/>
              <a:t>Red</a:t>
            </a:r>
            <a:r>
              <a:rPr lang="cs-CZ" sz="1600" dirty="0" smtClean="0"/>
              <a:t> </a:t>
            </a:r>
            <a:r>
              <a:rPr lang="cs-CZ" sz="1600" dirty="0"/>
              <a:t>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err="1" smtClean="0"/>
              <a:t>Coca</a:t>
            </a:r>
            <a:r>
              <a:rPr lang="cs-CZ" sz="1600" dirty="0" smtClean="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smtClean="0"/>
              <a:t>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err="1" smtClean="0"/>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smtClean="0"/>
              <a:t>Uber</a:t>
            </a:r>
            <a:r>
              <a:rPr lang="cs-CZ" sz="1600" dirty="0"/>
              <a:t>: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r>
              <a:rPr lang="cs-CZ" sz="1600" dirty="0" smtClean="0"/>
              <a:t>).</a:t>
            </a:r>
            <a:endParaRPr lang="cs-CZ" sz="1600" dirty="0"/>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t>
            </a:r>
            <a:r>
              <a:rPr lang="cs-CZ" sz="1600" dirty="0" smtClean="0"/>
              <a:t/>
            </a:r>
            <a:br>
              <a:rPr lang="cs-CZ" sz="1600" dirty="0" smtClean="0"/>
            </a:br>
            <a:r>
              <a:rPr lang="cs-CZ" sz="1600" dirty="0" smtClean="0"/>
              <a:t>a </a:t>
            </a:r>
            <a:r>
              <a:rPr lang="cs-CZ" sz="1600" dirty="0"/>
              <a:t>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smtClean="0"/>
              <a:t>budování </a:t>
            </a:r>
            <a:r>
              <a:rPr lang="cs-CZ" sz="1600" dirty="0"/>
              <a:t>image (Image </a:t>
            </a:r>
            <a:r>
              <a:rPr lang="cs-CZ" sz="1600" dirty="0" err="1"/>
              <a:t>building</a:t>
            </a:r>
            <a:r>
              <a:rPr lang="cs-CZ" sz="1600" dirty="0" smtClean="0"/>
              <a:t>)?</a:t>
            </a:r>
            <a:endParaRPr lang="cs-CZ" sz="1600" dirty="0"/>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a:t>
            </a:r>
            <a:endParaRPr lang="cs-CZ" sz="1600" dirty="0" smtClean="0"/>
          </a:p>
          <a:p>
            <a:pPr lvl="0" algn="just">
              <a:lnSpc>
                <a:spcPct val="150000"/>
              </a:lnSpc>
              <a:buFont typeface="Wingdings" panose="05000000000000000000" pitchFamily="2" charset="2"/>
              <a:buChar char="§"/>
            </a:pPr>
            <a:r>
              <a:rPr lang="cs-CZ" sz="1600" dirty="0" smtClean="0"/>
              <a:t>Pozitivní </a:t>
            </a:r>
            <a:r>
              <a:rPr lang="cs-CZ" sz="1600" dirty="0"/>
              <a:t>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r>
              <a:rPr lang="cs-CZ" sz="1600" dirty="0" smtClean="0"/>
              <a:t>)?</a:t>
            </a:r>
            <a:endParaRPr lang="cs-CZ" sz="1600" dirty="0"/>
          </a:p>
          <a:p>
            <a:pPr lvl="0" algn="just">
              <a:lnSpc>
                <a:spcPct val="150000"/>
              </a:lnSpc>
              <a:buFont typeface="Wingdings" panose="05000000000000000000" pitchFamily="2" charset="2"/>
              <a:buChar char="§"/>
            </a:pPr>
            <a:r>
              <a:rPr lang="cs-CZ" sz="1600" dirty="0"/>
              <a:t>Mediální obraz je to, jak firma nebo člověk působí v médiích, speciálně v masmédiích. </a:t>
            </a:r>
            <a:endParaRPr lang="cs-CZ" sz="1600" dirty="0" smtClean="0"/>
          </a:p>
          <a:p>
            <a:pPr lvl="0" algn="just">
              <a:lnSpc>
                <a:spcPct val="150000"/>
              </a:lnSpc>
              <a:buFont typeface="Wingdings" panose="05000000000000000000" pitchFamily="2" charset="2"/>
              <a:buChar char="§"/>
            </a:pPr>
            <a:r>
              <a:rPr lang="cs-CZ" sz="1600" dirty="0" smtClean="0"/>
              <a:t>Znamená </a:t>
            </a:r>
            <a:r>
              <a:rPr lang="cs-CZ" sz="1600" dirty="0"/>
              <a:t>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5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5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r>
              <a:rPr lang="cs-CZ" sz="1500" dirty="0" smtClean="0"/>
              <a:t>Ke </a:t>
            </a:r>
            <a:r>
              <a:rPr lang="cs-CZ" sz="1500" dirty="0"/>
              <a:t>konkurenci dochází v těchto případech:</a:t>
            </a:r>
          </a:p>
          <a:p>
            <a:pPr lvl="1" algn="just">
              <a:lnSpc>
                <a:spcPct val="150000"/>
              </a:lnSpc>
              <a:buFont typeface="Wingdings" panose="05000000000000000000" pitchFamily="2" charset="2"/>
              <a:buChar char="§"/>
            </a:pPr>
            <a:r>
              <a:rPr lang="cs-CZ" sz="1500" dirty="0" smtClean="0"/>
              <a:t>konkurence </a:t>
            </a:r>
            <a:r>
              <a:rPr lang="cs-CZ" sz="1500" dirty="0"/>
              <a:t>na straně nabídky - každý subjekt formující nabídku chce prodat co nejdráž,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na straně poptávky - každý subjekt formující poptávku chce nakoupit co nejlevněji,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mezi nabídkou a poptávkou - konkurence napříč trhem - subjekty formující nabídku chtějí prodat co nejdráž, subjekty formující poptávku chtějí nakoupit co </a:t>
            </a:r>
            <a:r>
              <a:rPr lang="cs-CZ" sz="1500" dirty="0" smtClean="0"/>
              <a:t>nejlevněji.</a:t>
            </a:r>
            <a:endParaRPr lang="cs-CZ" sz="1500" dirty="0"/>
          </a:p>
          <a:p>
            <a:pPr lvl="0" algn="just">
              <a:lnSpc>
                <a:spcPct val="150000"/>
              </a:lnSpc>
              <a:buFont typeface="Wingdings" panose="05000000000000000000" pitchFamily="2" charset="2"/>
              <a:buChar char="§"/>
            </a:pPr>
            <a:r>
              <a:rPr lang="cs-CZ" sz="1500" dirty="0"/>
              <a:t>Konkurence (konkurenční prostředí) je jedním z předpokladů fungování tržního hospodářství</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t>
            </a:r>
            <a:r>
              <a:rPr lang="cs-CZ" sz="1600" dirty="0" smtClean="0"/>
              <a:t>aktivity,</a:t>
            </a:r>
            <a:endParaRPr lang="cs-CZ" sz="1600" dirty="0"/>
          </a:p>
          <a:p>
            <a:pPr lvl="0" algn="just">
              <a:lnSpc>
                <a:spcPct val="150000"/>
              </a:lnSpc>
              <a:buFont typeface="Wingdings" panose="05000000000000000000" pitchFamily="2" charset="2"/>
              <a:buChar char="§"/>
            </a:pPr>
            <a:r>
              <a:rPr lang="cs-CZ" sz="1600" dirty="0" smtClean="0"/>
              <a:t>propagování,</a:t>
            </a:r>
            <a:endParaRPr lang="cs-CZ" sz="1600" dirty="0"/>
          </a:p>
          <a:p>
            <a:pPr lvl="0" algn="just">
              <a:lnSpc>
                <a:spcPct val="150000"/>
              </a:lnSpc>
              <a:buFont typeface="Wingdings" panose="05000000000000000000" pitchFamily="2" charset="2"/>
              <a:buChar char="§"/>
            </a:pPr>
            <a:r>
              <a:rPr lang="cs-CZ" sz="1600" dirty="0"/>
              <a:t>řízení značky (Brand Management</a:t>
            </a:r>
            <a:r>
              <a:rPr lang="cs-CZ" sz="1600" dirty="0" smtClean="0"/>
              <a:t>),</a:t>
            </a:r>
            <a:endParaRPr lang="cs-CZ" sz="1600" dirty="0"/>
          </a:p>
          <a:p>
            <a:pPr lvl="0" algn="just">
              <a:lnSpc>
                <a:spcPct val="150000"/>
              </a:lnSpc>
              <a:buFont typeface="Wingdings" panose="05000000000000000000" pitchFamily="2" charset="2"/>
              <a:buChar char="§"/>
            </a:pPr>
            <a:r>
              <a:rPr lang="cs-CZ" sz="1600" dirty="0"/>
              <a:t>marketingové </a:t>
            </a:r>
            <a:r>
              <a:rPr lang="cs-CZ" sz="1600" dirty="0" smtClean="0"/>
              <a:t>průzkumy,</a:t>
            </a:r>
            <a:endParaRPr lang="cs-CZ" sz="1600" dirty="0"/>
          </a:p>
          <a:p>
            <a:pPr lvl="0" algn="just">
              <a:lnSpc>
                <a:spcPct val="150000"/>
              </a:lnSpc>
              <a:buFont typeface="Wingdings" panose="05000000000000000000" pitchFamily="2" charset="2"/>
              <a:buChar char="§"/>
            </a:pPr>
            <a:r>
              <a:rPr lang="cs-CZ" sz="1600" dirty="0"/>
              <a:t>marketingovou </a:t>
            </a:r>
            <a:r>
              <a:rPr lang="cs-CZ" sz="1600" dirty="0" smtClean="0"/>
              <a:t>komunikaci,</a:t>
            </a:r>
            <a:endParaRPr lang="cs-CZ" sz="1600" dirty="0"/>
          </a:p>
          <a:p>
            <a:pPr lvl="0" algn="just">
              <a:lnSpc>
                <a:spcPct val="150000"/>
              </a:lnSpc>
              <a:buFont typeface="Wingdings" panose="05000000000000000000" pitchFamily="2" charset="2"/>
              <a:buChar char="§"/>
            </a:pPr>
            <a:r>
              <a:rPr lang="cs-CZ" sz="1600" dirty="0" smtClean="0"/>
              <a:t>propagaci,</a:t>
            </a:r>
            <a:endParaRPr lang="cs-CZ" sz="1600" dirty="0"/>
          </a:p>
          <a:p>
            <a:pPr lvl="0" algn="just">
              <a:lnSpc>
                <a:spcPct val="150000"/>
              </a:lnSpc>
              <a:buFont typeface="Wingdings" panose="05000000000000000000" pitchFamily="2" charset="2"/>
              <a:buChar char="§"/>
            </a:pPr>
            <a:r>
              <a:rPr lang="cs-CZ" sz="1600" dirty="0"/>
              <a:t>reklamu, </a:t>
            </a:r>
            <a:r>
              <a:rPr lang="cs-CZ" sz="1600" dirty="0" smtClean="0"/>
              <a:t>prodej,</a:t>
            </a:r>
            <a:endParaRPr lang="cs-CZ" sz="1600" dirty="0"/>
          </a:p>
          <a:p>
            <a:pPr lvl="0" algn="just">
              <a:lnSpc>
                <a:spcPct val="150000"/>
              </a:lnSpc>
              <a:buFont typeface="Wingdings" panose="05000000000000000000" pitchFamily="2" charset="2"/>
              <a:buChar char="§"/>
            </a:pPr>
            <a:r>
              <a:rPr lang="cs-CZ" sz="1600" dirty="0" smtClean="0"/>
              <a:t>cenotvorbu.</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a:t>
            </a:r>
            <a:r>
              <a:rPr lang="cs-CZ" sz="1600" dirty="0" smtClean="0"/>
              <a:t>Jde </a:t>
            </a:r>
            <a:r>
              <a:rPr lang="cs-CZ" sz="1600" dirty="0"/>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b="1" dirty="0"/>
              <a:t>Klíčová kritéria </a:t>
            </a:r>
            <a:r>
              <a:rPr lang="cs-CZ" sz="1600" dirty="0"/>
              <a:t>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a:t>
            </a:r>
            <a:endParaRPr lang="cs-CZ" sz="1600" dirty="0" smtClean="0"/>
          </a:p>
          <a:p>
            <a:pPr lvl="0" algn="just">
              <a:lnSpc>
                <a:spcPct val="150000"/>
              </a:lnSpc>
              <a:buFont typeface="Wingdings" panose="05000000000000000000" pitchFamily="2" charset="2"/>
              <a:buChar char="§"/>
            </a:pPr>
            <a:r>
              <a:rPr lang="cs-CZ" sz="1600" dirty="0" smtClean="0"/>
              <a:t>Podle </a:t>
            </a:r>
            <a:r>
              <a:rPr lang="cs-CZ" sz="1600" dirty="0"/>
              <a:t>Kevina L. Kellera  se zabývá především těmito třemi otázkami:</a:t>
            </a:r>
          </a:p>
          <a:p>
            <a:pPr lvl="1" algn="just">
              <a:lnSpc>
                <a:spcPct val="150000"/>
              </a:lnSpc>
              <a:buFont typeface="Wingdings" panose="05000000000000000000" pitchFamily="2" charset="2"/>
              <a:buChar char="§"/>
            </a:pPr>
            <a:r>
              <a:rPr lang="cs-CZ" sz="1600" dirty="0" smtClean="0"/>
              <a:t>Jak </a:t>
            </a:r>
            <a:r>
              <a:rPr lang="cs-CZ" sz="1600" dirty="0"/>
              <a:t>vytvářet hodnotu značky?</a:t>
            </a:r>
          </a:p>
          <a:p>
            <a:pPr lvl="1" algn="just">
              <a:lnSpc>
                <a:spcPct val="150000"/>
              </a:lnSpc>
              <a:buFont typeface="Wingdings" panose="05000000000000000000" pitchFamily="2" charset="2"/>
              <a:buChar char="§"/>
            </a:pPr>
            <a:r>
              <a:rPr lang="cs-CZ" sz="1600" dirty="0"/>
              <a:t>Jak měřit hodnotu značky?</a:t>
            </a:r>
          </a:p>
          <a:p>
            <a:pPr lvl="1"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70000" lnSpcReduction="20000"/>
          </a:bodyPr>
          <a:lstStyle/>
          <a:p>
            <a:pPr lvl="0" algn="just">
              <a:lnSpc>
                <a:spcPct val="150000"/>
              </a:lnSpc>
              <a:buFont typeface="Wingdings" panose="05000000000000000000" pitchFamily="2" charset="2"/>
              <a:buChar char="§"/>
            </a:pPr>
            <a:r>
              <a:rPr lang="cs-CZ" sz="2000" b="1" dirty="0"/>
              <a:t>Brand positioning</a:t>
            </a:r>
            <a:r>
              <a:rPr lang="cs-CZ" sz="2000" dirty="0"/>
              <a:t>,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r>
              <a:rPr lang="cs-CZ" sz="2000" b="1" dirty="0" smtClean="0"/>
              <a:t>K </a:t>
            </a:r>
            <a:r>
              <a:rPr lang="cs-CZ" sz="2000" b="1" dirty="0"/>
              <a:t>čemu je </a:t>
            </a:r>
            <a:r>
              <a:rPr lang="cs-CZ" sz="2000" b="1" dirty="0" err="1"/>
              <a:t>brand</a:t>
            </a:r>
            <a:r>
              <a:rPr lang="cs-CZ" sz="2000" b="1" dirty="0"/>
              <a:t> positioning dobrý?</a:t>
            </a:r>
          </a:p>
          <a:p>
            <a:pPr lvl="1" algn="just">
              <a:lnSpc>
                <a:spcPct val="150000"/>
              </a:lnSpc>
              <a:buFont typeface="Wingdings" panose="05000000000000000000" pitchFamily="2" charset="2"/>
              <a:buChar char="§"/>
            </a:pPr>
            <a:r>
              <a:rPr lang="cs-CZ" sz="2000" dirty="0"/>
              <a:t>Brand positioning pomáhá formovat zákaznické vnímání značky a názory na ní. Je tedy jednou </a:t>
            </a:r>
            <a:r>
              <a:rPr lang="cs-CZ" sz="2000" dirty="0" smtClean="0"/>
              <a:t/>
            </a:r>
            <a:br>
              <a:rPr lang="cs-CZ" sz="2000" dirty="0" smtClean="0"/>
            </a:br>
            <a:r>
              <a:rPr lang="cs-CZ" sz="2000" dirty="0" smtClean="0"/>
              <a:t>z </a:t>
            </a:r>
            <a:r>
              <a:rPr lang="cs-CZ" sz="2000" dirty="0"/>
              <a:t>klíčových součástí marketingové strategie. Jeho cílem je jasné vymezení značky na trhu a to v různých směrech vnímání.</a:t>
            </a:r>
          </a:p>
          <a:p>
            <a:pPr lvl="1" algn="just">
              <a:lnSpc>
                <a:spcPct val="150000"/>
              </a:lnSpc>
              <a:buFont typeface="Wingdings" panose="05000000000000000000" pitchFamily="2" charset="2"/>
              <a:buChar char="§"/>
            </a:pPr>
            <a:r>
              <a:rPr lang="cs-CZ" sz="2000" dirty="0"/>
              <a:t>Cena - jaká je cena oproti </a:t>
            </a:r>
            <a:r>
              <a:rPr lang="cs-CZ" sz="2000" dirty="0" smtClean="0"/>
              <a:t>konkurenci?</a:t>
            </a:r>
            <a:endParaRPr lang="cs-CZ" sz="2000" dirty="0"/>
          </a:p>
          <a:p>
            <a:pPr lvl="1" algn="just">
              <a:lnSpc>
                <a:spcPct val="150000"/>
              </a:lnSpc>
              <a:buFont typeface="Wingdings" panose="05000000000000000000" pitchFamily="2" charset="2"/>
              <a:buChar char="§"/>
            </a:pPr>
            <a:r>
              <a:rPr lang="cs-CZ" sz="2000" dirty="0"/>
              <a:t>Kvalita - vnímání kvality z pohledu </a:t>
            </a:r>
            <a:r>
              <a:rPr lang="cs-CZ" sz="2000" dirty="0" smtClean="0"/>
              <a:t>zákazníků.</a:t>
            </a:r>
            <a:endParaRPr lang="cs-CZ" sz="2000" dirty="0"/>
          </a:p>
          <a:p>
            <a:pPr lvl="1" algn="just">
              <a:lnSpc>
                <a:spcPct val="150000"/>
              </a:lnSpc>
              <a:buFont typeface="Wingdings" panose="05000000000000000000" pitchFamily="2" charset="2"/>
              <a:buChar char="§"/>
            </a:pPr>
            <a:r>
              <a:rPr lang="cs-CZ" sz="2000" dirty="0"/>
              <a:t>Pomáhá tedy definovat nejen odlišnosti, ale také podobnosti, které je třeba vůči cílové skupině vhodným způsobem komunikovat. Brand positioning:</a:t>
            </a:r>
          </a:p>
          <a:p>
            <a:pPr lvl="2" algn="just">
              <a:lnSpc>
                <a:spcPct val="150000"/>
              </a:lnSpc>
              <a:buFont typeface="Wingdings" panose="05000000000000000000" pitchFamily="2" charset="2"/>
              <a:buChar char="§"/>
            </a:pPr>
            <a:r>
              <a:rPr lang="cs-CZ" sz="2000" dirty="0"/>
              <a:t>vysvětluje odlišnosti produktu od </a:t>
            </a:r>
            <a:r>
              <a:rPr lang="cs-CZ" sz="2000" dirty="0" smtClean="0"/>
              <a:t>konkurence,</a:t>
            </a:r>
            <a:endParaRPr lang="cs-CZ" sz="2000" dirty="0"/>
          </a:p>
          <a:p>
            <a:pPr lvl="2" algn="just">
              <a:lnSpc>
                <a:spcPct val="150000"/>
              </a:lnSpc>
              <a:buFont typeface="Wingdings" panose="05000000000000000000" pitchFamily="2" charset="2"/>
              <a:buChar char="§"/>
            </a:pPr>
            <a:r>
              <a:rPr lang="cs-CZ" sz="2000" dirty="0"/>
              <a:t>vysvětluje unikátnost </a:t>
            </a:r>
            <a:r>
              <a:rPr lang="cs-CZ" sz="2000" dirty="0" smtClean="0"/>
              <a:t>produktu,</a:t>
            </a:r>
            <a:endParaRPr lang="cs-CZ" sz="2000" dirty="0"/>
          </a:p>
          <a:p>
            <a:pPr lvl="2" algn="just">
              <a:lnSpc>
                <a:spcPct val="150000"/>
              </a:lnSpc>
              <a:buFont typeface="Wingdings" panose="05000000000000000000" pitchFamily="2" charset="2"/>
              <a:buChar char="§"/>
            </a:pPr>
            <a:r>
              <a:rPr lang="cs-CZ" sz="2000" dirty="0"/>
              <a:t>vysvětluje podobnosti produktu s </a:t>
            </a:r>
            <a:r>
              <a:rPr lang="cs-CZ" sz="2000" dirty="0" smtClean="0"/>
              <a:t>konkurencí,</a:t>
            </a:r>
            <a:endParaRPr lang="cs-CZ" sz="2000" dirty="0"/>
          </a:p>
          <a:p>
            <a:pPr lvl="2" algn="just">
              <a:lnSpc>
                <a:spcPct val="150000"/>
              </a:lnSpc>
              <a:buFont typeface="Wingdings" panose="05000000000000000000" pitchFamily="2" charset="2"/>
              <a:buChar char="§"/>
            </a:pPr>
            <a:r>
              <a:rPr lang="cs-CZ" sz="2000" dirty="0"/>
              <a:t>vysvětluje důvody, proč si vybrat právě naši </a:t>
            </a:r>
            <a:r>
              <a:rPr lang="cs-CZ" sz="2000" dirty="0" smtClean="0"/>
              <a:t>značku.</a:t>
            </a:r>
            <a:endParaRPr lang="cs-CZ" sz="2000" dirty="0"/>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smtClean="0"/>
              <a:t>)?</a:t>
            </a:r>
            <a:endParaRPr lang="cs-CZ" sz="1600" dirty="0"/>
          </a:p>
          <a:p>
            <a:pPr lvl="0" algn="just">
              <a:lnSpc>
                <a:spcPct val="150000"/>
              </a:lnSpc>
              <a:buFont typeface="Wingdings" panose="05000000000000000000" pitchFamily="2" charset="2"/>
              <a:buChar char="§"/>
            </a:pPr>
            <a:r>
              <a:rPr lang="cs-CZ" sz="1600" dirty="0"/>
              <a:t>Kvalita produktu (anglicky Product </a:t>
            </a:r>
            <a:r>
              <a:rPr lang="cs-CZ" sz="1600" dirty="0" err="1"/>
              <a:t>quality</a:t>
            </a:r>
            <a:r>
              <a:rPr lang="cs-CZ" sz="1600" dirty="0"/>
              <a:t>) znamená sadu vlastností určitého produktu, která je očekávaná a chtěná ze strany zákazníků. </a:t>
            </a:r>
            <a:endParaRPr lang="cs-CZ" sz="1600" dirty="0" smtClean="0"/>
          </a:p>
          <a:p>
            <a:pPr lvl="0" algn="just">
              <a:lnSpc>
                <a:spcPct val="150000"/>
              </a:lnSpc>
              <a:buFont typeface="Wingdings" panose="05000000000000000000" pitchFamily="2" charset="2"/>
              <a:buChar char="§"/>
            </a:pPr>
            <a:r>
              <a:rPr lang="cs-CZ" sz="1600" dirty="0" smtClean="0"/>
              <a:t>Společně </a:t>
            </a:r>
            <a:r>
              <a:rPr lang="cs-CZ" sz="1600" dirty="0"/>
              <a:t>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smtClean="0"/>
              <a:t>)?</a:t>
            </a:r>
            <a:endParaRPr lang="cs-CZ" sz="1600" dirty="0"/>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a:bodyPr>
          <a:lstStyle/>
          <a:p>
            <a:pPr lvl="0" algn="just">
              <a:lnSpc>
                <a:spcPct val="150000"/>
              </a:lnSpc>
              <a:buFont typeface="Wingdings" panose="05000000000000000000" pitchFamily="2" charset="2"/>
              <a:buChar char="§"/>
            </a:pPr>
            <a:r>
              <a:rPr lang="cs-CZ" sz="1600" b="1" dirty="0"/>
              <a:t>Zastřešující značka </a:t>
            </a:r>
            <a:r>
              <a:rPr lang="cs-CZ" sz="1600" dirty="0"/>
              <a:t>(anglicky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a:t>
            </a:r>
            <a:r>
              <a:rPr lang="cs-CZ" sz="1600" dirty="0" smtClean="0"/>
              <a:t>používá, </a:t>
            </a:r>
            <a:r>
              <a:rPr lang="cs-CZ" sz="1600" dirty="0"/>
              <a:t>je </a:t>
            </a:r>
            <a:r>
              <a:rPr lang="cs-CZ" sz="1600" dirty="0" smtClean="0"/>
              <a:t>u velké </a:t>
            </a:r>
            <a:r>
              <a:rPr lang="cs-CZ" sz="1600" dirty="0"/>
              <a:t>korporace, která </a:t>
            </a:r>
            <a:r>
              <a:rPr lang="cs-CZ" sz="1600" dirty="0" smtClean="0"/>
              <a:t>její pomocí </a:t>
            </a:r>
            <a:r>
              <a:rPr lang="cs-CZ" sz="1600" dirty="0"/>
              <a:t>zastřešuje ostatní značky, které do jejího portfolia platí. </a:t>
            </a:r>
            <a:endParaRPr lang="cs-CZ" sz="1600" dirty="0" smtClean="0"/>
          </a:p>
          <a:p>
            <a:pPr lvl="0" algn="just">
              <a:lnSpc>
                <a:spcPct val="150000"/>
              </a:lnSpc>
              <a:buFont typeface="Wingdings" panose="05000000000000000000" pitchFamily="2" charset="2"/>
              <a:buChar char="§"/>
            </a:pPr>
            <a:r>
              <a:rPr lang="cs-CZ" sz="1600" dirty="0" smtClean="0"/>
              <a:t>Např. velké potravinářské </a:t>
            </a:r>
            <a:r>
              <a:rPr lang="cs-CZ" sz="1600" dirty="0"/>
              <a:t>nebo </a:t>
            </a:r>
            <a:r>
              <a:rPr lang="cs-CZ" sz="1600" dirty="0" smtClean="0"/>
              <a:t>drogistické koncerny </a:t>
            </a:r>
            <a:r>
              <a:rPr lang="cs-CZ" sz="1600" dirty="0"/>
              <a:t>- například značka Coca-Cola zastřešuje další pod-značky jako jsou Sprite, Fanta a další.</a:t>
            </a:r>
          </a:p>
          <a:p>
            <a:pPr lvl="0" algn="just">
              <a:lnSpc>
                <a:spcPct val="150000"/>
              </a:lnSpc>
              <a:buFont typeface="Wingdings" panose="05000000000000000000" pitchFamily="2" charset="2"/>
              <a:buChar char="§"/>
            </a:pPr>
            <a:r>
              <a:rPr lang="cs-CZ" sz="1600" dirty="0" smtClean="0"/>
              <a:t>Z </a:t>
            </a:r>
            <a:r>
              <a:rPr lang="cs-CZ" sz="1600" dirty="0"/>
              <a:t>pohledu zákazníka takové strukturování není příliš podstatné, ale firmy, pokud mají ve svém portfoliu více značek, tak musí řešit to, aby se vzájemně “</a:t>
            </a:r>
            <a:r>
              <a:rPr lang="cs-CZ" sz="1600" b="1" dirty="0"/>
              <a:t>nekanibalizovaly</a:t>
            </a:r>
            <a:r>
              <a:rPr lang="cs-CZ" sz="1600" dirty="0"/>
              <a:t>” - tedy aby si vzájemně buď nekradly zákazníky nebo aby zákazníci tyto </a:t>
            </a:r>
            <a:r>
              <a:rPr lang="cs-CZ" sz="1600" dirty="0" err="1"/>
              <a:t>podznačky</a:t>
            </a:r>
            <a:r>
              <a:rPr lang="cs-CZ" sz="1600" dirty="0"/>
              <a:t> používaly různým způsobem. </a:t>
            </a:r>
            <a:r>
              <a:rPr lang="cs-CZ" sz="1600" dirty="0" smtClean="0"/>
              <a:t/>
            </a:r>
            <a:br>
              <a:rPr lang="cs-CZ" sz="1600" dirty="0" smtClean="0"/>
            </a:br>
            <a:r>
              <a:rPr lang="cs-CZ" sz="1600" dirty="0" smtClean="0"/>
              <a:t>V </a:t>
            </a:r>
            <a:r>
              <a:rPr lang="cs-CZ" sz="1600" dirty="0"/>
              <a:t>marketingové mluvě se tomu říká </a:t>
            </a:r>
            <a:r>
              <a:rPr lang="cs-CZ" sz="1600" b="1" dirty="0"/>
              <a:t>positioning pod-značek v rámci zastřešující značky</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smtClean="0"/>
              <a:t>podznačka</a:t>
            </a:r>
            <a:r>
              <a:rPr lang="cs-CZ" sz="1600" dirty="0" smtClean="0"/>
              <a:t> </a:t>
            </a:r>
            <a:r>
              <a:rPr lang="cs-CZ" sz="1600" dirty="0"/>
              <a:t>(Sub-</a:t>
            </a:r>
            <a:r>
              <a:rPr lang="cs-CZ" sz="1600" dirty="0" err="1"/>
              <a:t>brand</a:t>
            </a:r>
            <a:r>
              <a:rPr lang="cs-CZ" sz="1600" dirty="0" smtClean="0"/>
              <a:t>)?</a:t>
            </a:r>
            <a:endParaRPr lang="cs-CZ" sz="1600" dirty="0"/>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a:t>
            </a:r>
            <a:endParaRPr lang="cs-CZ" sz="1600" dirty="0" smtClean="0"/>
          </a:p>
          <a:p>
            <a:pPr lvl="0" algn="just">
              <a:lnSpc>
                <a:spcPct val="150000"/>
              </a:lnSpc>
              <a:buFont typeface="Wingdings" panose="05000000000000000000" pitchFamily="2" charset="2"/>
              <a:buChar char="§"/>
            </a:pPr>
            <a:r>
              <a:rPr lang="cs-CZ" sz="1600" dirty="0" smtClean="0"/>
              <a:t>Příklady </a:t>
            </a:r>
            <a:r>
              <a:rPr lang="cs-CZ" sz="1600" dirty="0"/>
              <a:t>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b="1" dirty="0">
                <a:solidFill>
                  <a:srgbClr val="C00000"/>
                </a:solidFill>
              </a:rPr>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smtClean="0"/>
              <a:t>Narozen </a:t>
            </a:r>
            <a:r>
              <a:rPr lang="cs-CZ" sz="1600" dirty="0"/>
              <a:t>: 23</a:t>
            </a:r>
            <a:r>
              <a:rPr lang="cs-CZ" sz="1600" dirty="0" smtClean="0"/>
              <a:t>. 6. 1956</a:t>
            </a:r>
            <a:endParaRPr lang="cs-CZ" sz="1600" dirty="0"/>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a16="http://schemas.microsoft.com/office/drawing/2014/main" xmlns=""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a16="http://schemas.microsoft.com/office/drawing/2014/main" xmlns=""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200" dirty="0"/>
              <a:t>Philip Kotler</a:t>
            </a:r>
          </a:p>
          <a:p>
            <a:pPr lvl="0" algn="just">
              <a:lnSpc>
                <a:spcPct val="120000"/>
              </a:lnSpc>
              <a:buFont typeface="Wingdings" panose="05000000000000000000" pitchFamily="2" charset="2"/>
              <a:buChar char="§"/>
            </a:pPr>
            <a:r>
              <a:rPr lang="cs-CZ" sz="1200" dirty="0" smtClean="0"/>
              <a:t>Narozen: </a:t>
            </a:r>
            <a:r>
              <a:rPr lang="cs-CZ" sz="1200" dirty="0"/>
              <a:t>27. 5. 1931</a:t>
            </a:r>
          </a:p>
          <a:p>
            <a:pPr lvl="0" algn="just">
              <a:lnSpc>
                <a:spcPct val="120000"/>
              </a:lnSpc>
              <a:buFont typeface="Wingdings" panose="05000000000000000000" pitchFamily="2" charset="2"/>
              <a:buChar char="§"/>
            </a:pPr>
            <a:r>
              <a:rPr lang="cs-CZ" sz="1200" dirty="0"/>
              <a:t>Místo narození: Chicago, Illinois, USA</a:t>
            </a:r>
          </a:p>
          <a:p>
            <a:pPr lvl="0" algn="just">
              <a:lnSpc>
                <a:spcPct val="120000"/>
              </a:lnSpc>
              <a:buFont typeface="Wingdings" panose="05000000000000000000" pitchFamily="2" charset="2"/>
              <a:buChar char="§"/>
            </a:pPr>
            <a:r>
              <a:rPr lang="cs-CZ" sz="1200" dirty="0"/>
              <a:t>Americký marketingový specialista Philip Kotler se narodil 27. května 1931 v Chicagu. V současnosti je považován za jednu ze špičkových a nejznámějších autorit v oboru marketingu. Magisterský titul získal na University </a:t>
            </a:r>
            <a:r>
              <a:rPr lang="cs-CZ" sz="1200" dirty="0" err="1"/>
              <a:t>of</a:t>
            </a:r>
            <a:r>
              <a:rPr lang="cs-CZ" sz="1200" dirty="0"/>
              <a:t> Chicago a doktorát na Massachusetts Institute </a:t>
            </a:r>
            <a:r>
              <a:rPr lang="cs-CZ" sz="1200" dirty="0" err="1"/>
              <a:t>of</a:t>
            </a:r>
            <a:r>
              <a:rPr lang="cs-CZ" sz="1200" dirty="0"/>
              <a:t> Technology, oba v oboru ekonomie. Spolupracoval s celou řadou úspěšných mezinárodních společností.</a:t>
            </a:r>
          </a:p>
          <a:p>
            <a:pPr lvl="0" algn="just">
              <a:lnSpc>
                <a:spcPct val="120000"/>
              </a:lnSpc>
              <a:buFont typeface="Wingdings" panose="05000000000000000000" pitchFamily="2" charset="2"/>
              <a:buChar char="§"/>
            </a:pPr>
            <a:r>
              <a:rPr lang="cs-CZ" sz="1200" dirty="0" smtClean="0"/>
              <a:t>Vydal </a:t>
            </a:r>
            <a:r>
              <a:rPr lang="cs-CZ" sz="1200" dirty="0"/>
              <a:t>celou řadu knih. Česky vyšlo:</a:t>
            </a:r>
          </a:p>
          <a:p>
            <a:pPr lvl="1" algn="just">
              <a:lnSpc>
                <a:spcPct val="120000"/>
              </a:lnSpc>
              <a:buFont typeface="Wingdings" panose="05000000000000000000" pitchFamily="2" charset="2"/>
              <a:buChar char="§"/>
            </a:pPr>
            <a:r>
              <a:rPr lang="cs-CZ" sz="1200" dirty="0" smtClean="0"/>
              <a:t>10 </a:t>
            </a:r>
            <a:r>
              <a:rPr lang="cs-CZ" sz="1200" dirty="0"/>
              <a:t>smrtelných marketingových hříchů (Grada, 2004)</a:t>
            </a:r>
          </a:p>
          <a:p>
            <a:pPr lvl="1" algn="just">
              <a:lnSpc>
                <a:spcPct val="120000"/>
              </a:lnSpc>
              <a:buFont typeface="Wingdings" panose="05000000000000000000" pitchFamily="2" charset="2"/>
              <a:buChar char="§"/>
            </a:pPr>
            <a:r>
              <a:rPr lang="cs-CZ" sz="1200" dirty="0" err="1"/>
              <a:t>Chaotika</a:t>
            </a:r>
            <a:r>
              <a:rPr lang="cs-CZ" sz="1200" dirty="0"/>
              <a:t> (Computer </a:t>
            </a:r>
            <a:r>
              <a:rPr lang="cs-CZ" sz="1200" dirty="0" err="1"/>
              <a:t>Press</a:t>
            </a:r>
            <a:r>
              <a:rPr lang="cs-CZ" sz="1200" dirty="0"/>
              <a:t>, 2009)</a:t>
            </a:r>
          </a:p>
          <a:p>
            <a:pPr lvl="1" algn="just">
              <a:lnSpc>
                <a:spcPct val="120000"/>
              </a:lnSpc>
              <a:buFont typeface="Wingdings" panose="05000000000000000000" pitchFamily="2" charset="2"/>
              <a:buChar char="§"/>
            </a:pPr>
            <a:r>
              <a:rPr lang="cs-CZ" sz="1200" dirty="0"/>
              <a:t>Inovativní marketing (Grada, 2004)</a:t>
            </a:r>
          </a:p>
          <a:p>
            <a:pPr lvl="1" algn="just">
              <a:lnSpc>
                <a:spcPct val="120000"/>
              </a:lnSpc>
              <a:buFont typeface="Wingdings" panose="05000000000000000000" pitchFamily="2" charset="2"/>
              <a:buChar char="§"/>
            </a:pPr>
            <a:r>
              <a:rPr lang="cs-CZ" sz="1200" dirty="0"/>
              <a:t>Marketing (Grada, 2003)</a:t>
            </a:r>
          </a:p>
          <a:p>
            <a:pPr lvl="1" algn="just">
              <a:lnSpc>
                <a:spcPct val="120000"/>
              </a:lnSpc>
              <a:buFont typeface="Wingdings" panose="05000000000000000000" pitchFamily="2" charset="2"/>
              <a:buChar char="§"/>
            </a:pPr>
            <a:r>
              <a:rPr lang="cs-CZ" sz="1200" dirty="0"/>
              <a:t>Marketing jako strategie vedoucí k úspěchu (Grada, 2008)</a:t>
            </a:r>
          </a:p>
          <a:p>
            <a:pPr lvl="1" algn="just">
              <a:lnSpc>
                <a:spcPct val="120000"/>
              </a:lnSpc>
              <a:buFont typeface="Wingdings" panose="05000000000000000000" pitchFamily="2" charset="2"/>
              <a:buChar char="§"/>
            </a:pPr>
            <a:r>
              <a:rPr lang="cs-CZ" sz="1200" dirty="0"/>
              <a:t>Marketing management (Grada, 2007)</a:t>
            </a:r>
          </a:p>
          <a:p>
            <a:pPr lvl="1" algn="just">
              <a:lnSpc>
                <a:spcPct val="120000"/>
              </a:lnSpc>
              <a:buFont typeface="Wingdings" panose="05000000000000000000" pitchFamily="2" charset="2"/>
              <a:buChar char="§"/>
            </a:pPr>
            <a:r>
              <a:rPr lang="cs-CZ" sz="1200" dirty="0"/>
              <a:t>Marketing od A do Z (Management </a:t>
            </a:r>
            <a:r>
              <a:rPr lang="cs-CZ" sz="1200" dirty="0" err="1"/>
              <a:t>Press</a:t>
            </a:r>
            <a:r>
              <a:rPr lang="cs-CZ" sz="1200" dirty="0"/>
              <a:t>, 2003)</a:t>
            </a:r>
          </a:p>
          <a:p>
            <a:pPr lvl="1" algn="just">
              <a:lnSpc>
                <a:spcPct val="120000"/>
              </a:lnSpc>
              <a:buFont typeface="Wingdings" panose="05000000000000000000" pitchFamily="2" charset="2"/>
              <a:buChar char="§"/>
            </a:pPr>
            <a:r>
              <a:rPr lang="cs-CZ" sz="1200" dirty="0"/>
              <a:t>Marketing podle Kotlera (Management </a:t>
            </a:r>
            <a:r>
              <a:rPr lang="cs-CZ" sz="1200" dirty="0" err="1"/>
              <a:t>Press</a:t>
            </a:r>
            <a:r>
              <a:rPr lang="cs-CZ" sz="1200" dirty="0"/>
              <a:t>, 2006)</a:t>
            </a:r>
          </a:p>
          <a:p>
            <a:pPr lvl="1" algn="just">
              <a:lnSpc>
                <a:spcPct val="120000"/>
              </a:lnSpc>
              <a:buFont typeface="Wingdings" panose="05000000000000000000" pitchFamily="2" charset="2"/>
              <a:buChar char="§"/>
            </a:pPr>
            <a:r>
              <a:rPr lang="cs-CZ" sz="1200" dirty="0"/>
              <a:t>Marketing v otázkách a odpovědích (Computer </a:t>
            </a:r>
            <a:r>
              <a:rPr lang="cs-CZ" sz="1200" dirty="0" err="1"/>
              <a:t>Press</a:t>
            </a:r>
            <a:r>
              <a:rPr lang="cs-CZ" sz="1200" dirty="0"/>
              <a:t>, 2005)</a:t>
            </a:r>
          </a:p>
          <a:p>
            <a:pPr lvl="1" algn="just">
              <a:lnSpc>
                <a:spcPct val="120000"/>
              </a:lnSpc>
              <a:buFont typeface="Wingdings" panose="05000000000000000000" pitchFamily="2" charset="2"/>
              <a:buChar char="§"/>
            </a:pPr>
            <a:r>
              <a:rPr lang="cs-CZ" sz="1200" dirty="0"/>
              <a:t>Marketing v pohybu (Management </a:t>
            </a:r>
            <a:r>
              <a:rPr lang="cs-CZ" sz="1200" dirty="0" err="1"/>
              <a:t>Press</a:t>
            </a:r>
            <a:r>
              <a:rPr lang="cs-CZ" sz="1200" dirty="0"/>
              <a:t>, 2007)</a:t>
            </a:r>
          </a:p>
          <a:p>
            <a:pPr lvl="1" algn="just">
              <a:lnSpc>
                <a:spcPct val="120000"/>
              </a:lnSpc>
              <a:buFont typeface="Wingdings" panose="05000000000000000000" pitchFamily="2" charset="2"/>
              <a:buChar char="§"/>
            </a:pPr>
            <a:r>
              <a:rPr lang="cs-CZ" sz="12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a16="http://schemas.microsoft.com/office/drawing/2014/main" xmlns=""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a16="http://schemas.microsoft.com/office/drawing/2014/main" xmlns=""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33</a:t>
            </a:fld>
            <a:endParaRPr lang="cs-CZ"/>
          </a:p>
        </p:txBody>
      </p:sp>
      <p:sp>
        <p:nvSpPr>
          <p:cNvPr id="43010" name="AutoShape 2"/>
          <p:cNvSpPr>
            <a:spLocks noGrp="1" noChangeArrowheads="1"/>
          </p:cNvSpPr>
          <p:nvPr>
            <p:ph type="title"/>
          </p:nvPr>
        </p:nvSpPr>
        <p:spPr>
          <a:xfrm>
            <a:off x="457200" y="731836"/>
            <a:ext cx="8229600" cy="525463"/>
          </a:xfrm>
        </p:spPr>
        <p:txBody>
          <a:bodyPr/>
          <a:lstStyle/>
          <a:p>
            <a:r>
              <a:rPr lang="cs-CZ" sz="28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44571" y="887481"/>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l"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eaLnBrk="1" hangingPunct="1">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34</a:t>
            </a:fld>
            <a:endParaRPr lang="en-US"/>
          </a:p>
        </p:txBody>
      </p:sp>
      <p:sp>
        <p:nvSpPr>
          <p:cNvPr id="5" name="AutoShape 6"/>
          <p:cNvSpPr>
            <a:spLocks noChangeArrowheads="1"/>
          </p:cNvSpPr>
          <p:nvPr/>
        </p:nvSpPr>
        <p:spPr bwMode="auto">
          <a:xfrm>
            <a:off x="6154724" y="2309038"/>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800" dirty="0"/>
              <a:t>jakékoliv označení, které je způsobilé odlišit výrobky nebo služby jednoho subjektu od výrobku nebo služeb jiného subjektu,</a:t>
            </a:r>
          </a:p>
          <a:p>
            <a:pPr algn="just" eaLnBrk="1" hangingPunct="1">
              <a:lnSpc>
                <a:spcPct val="150000"/>
              </a:lnSpc>
              <a:buFont typeface="Wingdings" panose="05000000000000000000" pitchFamily="2" charset="2"/>
              <a:buChar char="§"/>
              <a:defRPr/>
            </a:pPr>
            <a:r>
              <a:rPr lang="cs-CZ" sz="1800" dirty="0"/>
              <a:t>registrovaná značka s právní ochranou,</a:t>
            </a:r>
          </a:p>
          <a:p>
            <a:pPr algn="just" eaLnBrk="1" hangingPunct="1">
              <a:lnSpc>
                <a:spcPct val="150000"/>
              </a:lnSpc>
              <a:buFont typeface="Wingdings" panose="05000000000000000000" pitchFamily="2" charset="2"/>
              <a:buChar char="§"/>
              <a:defRPr/>
            </a:pPr>
            <a:r>
              <a:rPr lang="cs-CZ" sz="18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35</a:t>
            </a:fld>
            <a:endParaRPr lang="en-US"/>
          </a:p>
        </p:txBody>
      </p:sp>
    </p:spTree>
    <p:extLst>
      <p:ext uri="{BB962C8B-B14F-4D97-AF65-F5344CB8AC3E}">
        <p14:creationId xmlns:p14="http://schemas.microsoft.com/office/powerpoint/2010/main" val="298519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a16="http://schemas.microsoft.com/office/drawing/2014/main" xmlns=""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800" b="1" dirty="0"/>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buNone/>
              <a:defRPr/>
            </a:pPr>
            <a:r>
              <a:rPr lang="cs-CZ" sz="1600" b="1" i="1" dirty="0">
                <a:solidFill>
                  <a:srgbClr val="C00000"/>
                </a:solidFill>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536" y="3803455"/>
            <a:ext cx="4944717" cy="217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j-ea"/>
                <a:cs typeface="+mj-cs"/>
              </a:rPr>
              <a:t>Zdroj: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Old</a:t>
            </a:r>
            <a:r>
              <a:rPr kumimoji="0" lang="cs-CZ" sz="1000" b="0" i="0" u="none" strike="noStrike" kern="1200" cap="none" spc="0" normalizeH="0" baseline="0" noProof="0" dirty="0">
                <a:ln>
                  <a:noFill/>
                </a:ln>
                <a:solidFill>
                  <a:prstClr val="black"/>
                </a:solidFill>
                <a:effectLst/>
                <a:uLnTx/>
                <a:uFillTx/>
                <a:latin typeface="Calibri"/>
                <a:ea typeface="+mj-ea"/>
                <a:cs typeface="+mj-cs"/>
              </a:rPr>
              <a:t>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Spice</a:t>
            </a:r>
            <a:r>
              <a:rPr kumimoji="0" lang="cs-CZ" sz="1000" b="0" i="0" u="none" strike="noStrike" kern="1200" cap="none" spc="0" normalizeH="0" baseline="0" noProof="0" dirty="0">
                <a:ln>
                  <a:noFill/>
                </a:ln>
                <a:solidFill>
                  <a:prstClr val="black"/>
                </a:solidFill>
                <a:effectLst/>
                <a:uLnTx/>
                <a:uFillTx/>
                <a:latin typeface="Calibri"/>
                <a:ea typeface="+mj-ea"/>
                <a:cs typeface="+mj-cs"/>
              </a:rPr>
              <a:t> Česká republika, </a:t>
            </a:r>
            <a:r>
              <a:rPr kumimoji="0" lang="cs-CZ" sz="1000" b="0" i="0" u="none" strike="noStrike" kern="1200" cap="none" spc="0" normalizeH="0" baseline="0" noProof="0" dirty="0">
                <a:ln>
                  <a:noFill/>
                </a:ln>
                <a:solidFill>
                  <a:prstClr val="black"/>
                </a:solidFill>
                <a:effectLst/>
                <a:uLnTx/>
                <a:uFillTx/>
                <a:latin typeface="Calibri"/>
                <a:ea typeface="+mj-ea"/>
                <a:cs typeface="+mj-cs"/>
                <a:hlinkClick r:id="rId3"/>
              </a:rPr>
              <a:t>https://www.facebook.com/OldSpiceCeskarepublika/</a:t>
            </a:r>
            <a:r>
              <a:rPr kumimoji="0" lang="cs-CZ" sz="1000" b="0" i="0" u="none" strike="noStrike" kern="1200" cap="none" spc="0" normalizeH="0" baseline="0" noProof="0" dirty="0">
                <a:ln>
                  <a:noFill/>
                </a:ln>
                <a:solidFill>
                  <a:prstClr val="black"/>
                </a:solidFill>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spcBef>
                <a:spcPts val="200"/>
              </a:spcBef>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spcBef>
                <a:spcPts val="200"/>
              </a:spcBef>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spcBef>
                <a:spcPts val="200"/>
              </a:spcBef>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spcBef>
                <a:spcPts val="200"/>
              </a:spcBef>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spcBef>
                <a:spcPts val="200"/>
              </a:spcBef>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spcBef>
                <a:spcPts val="200"/>
              </a:spcBef>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a:t>
            </a:r>
            <a:r>
              <a:rPr lang="cs-CZ" sz="1600" dirty="0" smtClean="0"/>
              <a:t>symboly.</a:t>
            </a:r>
            <a:endParaRPr lang="cs-CZ" sz="1600" dirty="0"/>
          </a:p>
          <a:p>
            <a:pPr lvl="0" algn="just">
              <a:lnSpc>
                <a:spcPct val="150000"/>
              </a:lnSpc>
              <a:buFont typeface="Wingdings" panose="05000000000000000000" pitchFamily="2" charset="2"/>
              <a:buChar char="§"/>
            </a:pPr>
            <a:r>
              <a:rPr lang="cs-CZ" sz="1600" dirty="0"/>
              <a:t>Značky představují způsob, jakým spotřebitelé vnímají produkty a jejich vlastnosti a co k nim cítí – tedy vše, co výrobek či služba pro spotřebitele </a:t>
            </a:r>
            <a:r>
              <a:rPr lang="cs-CZ" sz="1600" dirty="0" smtClean="0"/>
              <a:t>znamená.</a:t>
            </a:r>
            <a:endParaRPr lang="cs-CZ" sz="1600" dirty="0"/>
          </a:p>
          <a:p>
            <a:pPr lvl="0" algn="just">
              <a:lnSpc>
                <a:spcPct val="150000"/>
              </a:lnSpc>
              <a:buFont typeface="Wingdings" panose="05000000000000000000" pitchFamily="2" charset="2"/>
              <a:buChar char="§"/>
            </a:pPr>
            <a:r>
              <a:rPr lang="cs-CZ" sz="1600" dirty="0"/>
              <a:t>Značky se liší podle významu a hodnoty, kterou na trhu </a:t>
            </a:r>
            <a:r>
              <a:rPr lang="cs-CZ" sz="1600" dirty="0" smtClean="0"/>
              <a:t>mají.</a:t>
            </a:r>
            <a:endParaRPr lang="cs-CZ" sz="1600" dirty="0"/>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a:t>
            </a:r>
            <a:r>
              <a:rPr lang="cs-CZ" sz="1600" dirty="0" smtClean="0"/>
              <a:t>velmi.</a:t>
            </a:r>
            <a:endParaRPr lang="cs-CZ" sz="1600" dirty="0"/>
          </a:p>
          <a:p>
            <a:pPr lvl="0" algn="just">
              <a:lnSpc>
                <a:spcPct val="150000"/>
              </a:lnSpc>
              <a:buFont typeface="Wingdings" panose="05000000000000000000" pitchFamily="2" charset="2"/>
              <a:buChar char="§"/>
            </a:pPr>
            <a:r>
              <a:rPr lang="cs-CZ" sz="1600" dirty="0"/>
              <a:t>Silné značky mají vysokou </a:t>
            </a:r>
            <a:r>
              <a:rPr lang="cs-CZ" sz="1600" dirty="0" smtClean="0"/>
              <a:t>hodnotu.</a:t>
            </a:r>
            <a:endParaRPr lang="cs-CZ" sz="1600" dirty="0"/>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a:t>
            </a:r>
            <a:r>
              <a:rPr lang="cs-CZ" sz="1600" dirty="0" smtClean="0"/>
              <a:t>službu.</a:t>
            </a:r>
            <a:endParaRPr lang="cs-CZ" sz="1600" dirty="0"/>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a:t>
            </a:r>
            <a:r>
              <a:rPr lang="cs-CZ" sz="1600" dirty="0" smtClean="0"/>
              <a:t>distributory.</a:t>
            </a:r>
            <a:endParaRPr lang="cs-CZ" sz="1600" dirty="0"/>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a:t>
            </a:r>
            <a:r>
              <a:rPr lang="cs-CZ" sz="1600" dirty="0" smtClean="0"/>
              <a:t>firmy.</a:t>
            </a:r>
            <a:endParaRPr lang="cs-CZ" sz="1600" dirty="0"/>
          </a:p>
          <a:p>
            <a:pPr lvl="0" algn="just">
              <a:lnSpc>
                <a:spcPct val="150000"/>
              </a:lnSpc>
              <a:buFont typeface="Wingdings" panose="05000000000000000000" pitchFamily="2" charset="2"/>
              <a:buChar char="§"/>
            </a:pPr>
            <a:r>
              <a:rPr lang="cs-CZ" sz="1600" dirty="0"/>
              <a:t>Firmy se snaží zvyšovat hodnotu svých </a:t>
            </a:r>
            <a:r>
              <a:rPr lang="cs-CZ" sz="1600" dirty="0" smtClean="0"/>
              <a:t>značek.</a:t>
            </a:r>
            <a:endParaRPr lang="cs-CZ" sz="1600" dirty="0"/>
          </a:p>
          <a:p>
            <a:pPr lvl="0" algn="just">
              <a:lnSpc>
                <a:spcPct val="150000"/>
              </a:lnSpc>
              <a:buFont typeface="Wingdings" panose="05000000000000000000" pitchFamily="2" charset="2"/>
              <a:buChar char="§"/>
            </a:pPr>
            <a:r>
              <a:rPr lang="cs-CZ" sz="1600" dirty="0"/>
              <a:t>Hodnocení značek je proces odhadu jejich celkové finanční </a:t>
            </a:r>
            <a:r>
              <a:rPr lang="cs-CZ" sz="1600" dirty="0" smtClean="0"/>
              <a:t>hodnoty.</a:t>
            </a:r>
            <a:endParaRPr lang="cs-CZ" sz="1600" dirty="0"/>
          </a:p>
          <a:p>
            <a:pPr lvl="0" algn="just">
              <a:lnSpc>
                <a:spcPct val="150000"/>
              </a:lnSpc>
              <a:buFont typeface="Wingdings" panose="05000000000000000000" pitchFamily="2" charset="2"/>
              <a:buChar char="§"/>
            </a:pPr>
            <a:r>
              <a:rPr lang="cs-CZ" sz="1600" dirty="0"/>
              <a:t>Měření skutečné hodnoty značky není </a:t>
            </a:r>
            <a:r>
              <a:rPr lang="cs-CZ" sz="1600" dirty="0" smtClean="0"/>
              <a:t>jednoduché.</a:t>
            </a:r>
            <a:endParaRPr lang="cs-CZ" sz="1600" dirty="0"/>
          </a:p>
          <a:p>
            <a:pPr lvl="0" algn="just">
              <a:lnSpc>
                <a:spcPct val="150000"/>
              </a:lnSpc>
              <a:buFont typeface="Wingdings" panose="05000000000000000000" pitchFamily="2" charset="2"/>
              <a:buChar char="§"/>
            </a:pPr>
            <a:r>
              <a:rPr lang="cs-CZ" sz="1600" dirty="0"/>
              <a:t>Hodnota značky se stala klíčovým strategickým </a:t>
            </a:r>
            <a:r>
              <a:rPr lang="cs-CZ" sz="1600" dirty="0" smtClean="0"/>
              <a:t>aktivem.</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r>
              <a:rPr lang="cs-CZ" sz="1600" dirty="0" smtClean="0"/>
              <a:t>.</a:t>
            </a:r>
          </a:p>
          <a:p>
            <a:pPr algn="just">
              <a:lnSpc>
                <a:spcPct val="150000"/>
              </a:lnSpc>
              <a:buFont typeface="Wingdings" panose="05000000000000000000" pitchFamily="2" charset="2"/>
              <a:buChar char="§"/>
            </a:pPr>
            <a:endParaRPr lang="cs-CZ" sz="1600" dirty="0"/>
          </a:p>
          <a:p>
            <a:pPr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1860 – 1914: vznik značek národních výrobců</a:t>
            </a:r>
          </a:p>
          <a:p>
            <a:pPr lvl="0" algn="just">
              <a:lnSpc>
                <a:spcPct val="150000"/>
              </a:lnSpc>
              <a:buFont typeface="Wingdings" panose="05000000000000000000" pitchFamily="2" charset="2"/>
              <a:buChar char="§"/>
            </a:pPr>
            <a:r>
              <a:rPr lang="cs-CZ" sz="1600" dirty="0"/>
              <a:t>1915 – 1929: dominance značek pro masový trh</a:t>
            </a:r>
          </a:p>
          <a:p>
            <a:pPr lvl="0" algn="just">
              <a:lnSpc>
                <a:spcPct val="150000"/>
              </a:lnSpc>
              <a:buFont typeface="Wingdings" panose="05000000000000000000" pitchFamily="2" charset="2"/>
              <a:buChar char="§"/>
            </a:pPr>
            <a:r>
              <a:rPr lang="cs-CZ" sz="1600" dirty="0"/>
              <a:t>1930 – 1945: výzvy pro značku výrobců</a:t>
            </a:r>
          </a:p>
          <a:p>
            <a:pPr lvl="0" algn="just">
              <a:lnSpc>
                <a:spcPct val="150000"/>
              </a:lnSpc>
              <a:buFont typeface="Wingdings" panose="05000000000000000000" pitchFamily="2" charset="2"/>
              <a:buChar char="§"/>
            </a:pPr>
            <a:r>
              <a:rPr lang="cs-CZ" sz="1600" dirty="0"/>
              <a:t>1946 – 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endParaRPr lang="cs-CZ" sz="1600" dirty="0" smtClean="0"/>
          </a:p>
          <a:p>
            <a:pPr lvl="0" algn="just">
              <a:lnSpc>
                <a:spcPct val="150000"/>
              </a:lnSpc>
              <a:buFont typeface="Wingdings" panose="05000000000000000000" pitchFamily="2" charset="2"/>
              <a:buChar char="§"/>
            </a:pPr>
            <a:r>
              <a:rPr lang="cs-CZ" sz="1600" dirty="0" smtClean="0"/>
              <a:t>U </a:t>
            </a:r>
            <a:r>
              <a:rPr lang="cs-CZ" sz="1600" dirty="0"/>
              <a:t>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2078</Words>
  <Application>Microsoft Office PowerPoint</Application>
  <PresentationFormat>Předvádění na obrazovce (4:3)</PresentationFormat>
  <Paragraphs>272</Paragraphs>
  <Slides>37</Slides>
  <Notes>1</Notes>
  <HiddenSlides>0</HiddenSlides>
  <MMClips>0</MMClips>
  <ScaleCrop>false</ScaleCrop>
  <HeadingPairs>
    <vt:vector size="4" baseType="variant">
      <vt:variant>
        <vt:lpstr>Motiv</vt:lpstr>
      </vt:variant>
      <vt:variant>
        <vt:i4>2</vt:i4>
      </vt:variant>
      <vt:variant>
        <vt:lpstr>Nadpisy snímků</vt:lpstr>
      </vt:variant>
      <vt:variant>
        <vt:i4>37</vt:i4>
      </vt:variant>
    </vt:vector>
  </HeadingPairs>
  <TitlesOfParts>
    <vt:vector size="39" baseType="lpstr">
      <vt:lpstr>Office Theme</vt:lpstr>
      <vt:lpstr>1_Office Theme</vt:lpstr>
      <vt:lpstr>TRENDY V MARKETINGOVÉ KOMUNIKACI (XTMK)  Téma: BRANDING 5. cvičení </vt:lpstr>
      <vt:lpstr>Umístění „značky“ v rámci marketingu</vt:lpstr>
      <vt:lpstr>PRODUKTOVÝ MIX</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53</cp:revision>
  <dcterms:created xsi:type="dcterms:W3CDTF">2021-02-09T18:40:43Z</dcterms:created>
  <dcterms:modified xsi:type="dcterms:W3CDTF">2024-02-17T23:24:30Z</dcterms:modified>
</cp:coreProperties>
</file>