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276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117" d="100"/>
          <a:sy n="117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7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16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402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368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01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1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409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36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336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07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89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300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979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9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019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821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98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47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625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7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03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93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02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2275366"/>
            <a:ext cx="8704800" cy="20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Formulování strategií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XSF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04. - 04. 04.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1. Strategie nákladového vůdcovství</a:t>
            </a:r>
            <a:r>
              <a:rPr lang="cs-CZ" dirty="0"/>
              <a:t>: firma se soustředí na dosažení nízkých nákladů výroby a distribuce, takže si vytváří schopnost stanovit ceny na nižší úrovni než její konkurenti.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2. Strategie diferenciace</a:t>
            </a:r>
            <a:r>
              <a:rPr lang="cs-CZ" dirty="0"/>
              <a:t>: firma klade důraz na ten dílčí prvek marketingového mixu (např. jakost, kvalitu, servis, cenu), který zákazníci považují za důležitý, a tím si vytváří předpoklad pro konkurenční výhodu.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3. Strategie koncentrace</a:t>
            </a:r>
            <a:r>
              <a:rPr lang="cs-CZ" dirty="0"/>
              <a:t>: firma se zaměří na jeden nebo na několik užších tržních segmentů.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Tímto způsobem může získat o každém segmentu hluboké znalosti a zároveň vytvářet bariéry vstupu tím, že bude ostatními pokládána za specialistu.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5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Becker</a:t>
            </a:r>
            <a:r>
              <a:rPr lang="cs-CZ" dirty="0"/>
              <a:t> rozlišuje čtyři základní strategie.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Jedná se o: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strategii tržního pole</a:t>
            </a:r>
            <a:r>
              <a:rPr lang="cs-CZ" dirty="0"/>
              <a:t>: stanovení kombinace výrobek–trh;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strategie stimulování trhu</a:t>
            </a:r>
            <a:r>
              <a:rPr lang="cs-CZ" dirty="0"/>
              <a:t>: určení druhu a způsobu působení na trh;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strategie tržní parcelace</a:t>
            </a:r>
            <a:r>
              <a:rPr lang="cs-CZ" dirty="0"/>
              <a:t>: stanovení druhu, popřípadě stupně diferenciace při „stimulování trhu“;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strategie tržního areálu</a:t>
            </a:r>
            <a:r>
              <a:rPr lang="cs-CZ" dirty="0"/>
              <a:t>: pevné stanovení alternativ „územní politiky“, popřípadě fází.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dirty="0"/>
              <a:t>Každý z těchto strategických rozměrů obsahuje různé alternativy vytváření strategie, takže z uvedeného vyplývá určitý přehled navzájem sladěných strategií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i="1" dirty="0"/>
              <a:t>Systém strategie podle </a:t>
            </a:r>
            <a:r>
              <a:rPr lang="cs-CZ" sz="2000" i="1" dirty="0" err="1"/>
              <a:t>Beckera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167" t="38272" r="31597" b="17037"/>
          <a:stretch/>
        </p:blipFill>
        <p:spPr>
          <a:xfrm>
            <a:off x="2273300" y="3150408"/>
            <a:ext cx="4597400" cy="29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Backhaus</a:t>
            </a:r>
            <a:r>
              <a:rPr lang="cs-CZ" dirty="0"/>
              <a:t> (1992) uvádí, že vůdčí maxima udávající směr marketingového strategického plánování lze v podstatě redukovat na pět základních rozměrů: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1. otázky týkající se vlastního smyslu podnikání;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2. rozhodnutí o stimulování trhu;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3. volba strategie vstupu na trh a odchodu z trhu;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4. stanovení tržního areálu, tj. geografického místa, na kterém chce být podnik činný;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5. rozhodnutí o volbě marketingového partnera, se kterým je třeba spolupracovat.</a:t>
            </a:r>
            <a:endParaRPr lang="cs-CZ" sz="16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7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Haedrich</a:t>
            </a:r>
            <a:r>
              <a:rPr lang="cs-CZ" b="1" dirty="0"/>
              <a:t> a </a:t>
            </a:r>
            <a:r>
              <a:rPr lang="cs-CZ" b="1" dirty="0" err="1"/>
              <a:t>Tomczak</a:t>
            </a:r>
            <a:r>
              <a:rPr lang="cs-CZ" b="1" dirty="0"/>
              <a:t> </a:t>
            </a:r>
            <a:r>
              <a:rPr lang="cs-CZ" dirty="0"/>
              <a:t>rozlišují mezi čtyřmi základními strategickými stupni, které stojí vzájemně v hierarchických vztazích: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1. strategie pozice: určení, o jakou tržní pozici by se měl podnik snažit;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2. strategie stylu: jakou roli by měl podnik na trhu zaujmout;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3. strategie substance: o jaký druh strategické výhody by měl podnik na trhu usilovat;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4. strategie jištění: zajištění přítomnosti na trhu.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2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El-</a:t>
            </a:r>
            <a:r>
              <a:rPr lang="cs-CZ" b="1" dirty="0" err="1"/>
              <a:t>Ansary</a:t>
            </a:r>
            <a:r>
              <a:rPr lang="cs-CZ" dirty="0"/>
              <a:t> (2006) pohlíží na marketingovou strategii ze dvou úhlů pohledu a </a:t>
            </a:r>
            <a:r>
              <a:rPr lang="cs-CZ" b="1" dirty="0"/>
              <a:t>integruje do jednoho modelu procesy definice a implementace strategie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Definice by měla zahrnovat segmentaci trhu, výběr tržního segmentu, návrh nabídky pro vybraný segment a definování značky pro nabízený produkt tak, aby se pomocí unikátní pozice odlišil od konkurentů.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Implementace</a:t>
            </a:r>
            <a:r>
              <a:rPr lang="cs-CZ" dirty="0"/>
              <a:t> má za úkol detailně definovat produkt, cenovou politiku, distribuci a marketingovou komunikaci jako základ pro rozpracování marketingových taktik (Hanzelková, </a:t>
            </a:r>
            <a:r>
              <a:rPr lang="cs-CZ" dirty="0" err="1"/>
              <a:t>Keřkovský</a:t>
            </a:r>
            <a:r>
              <a:rPr lang="cs-CZ" dirty="0"/>
              <a:t>, Odehnalová, Vykypěl, 2009).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El-</a:t>
            </a:r>
            <a:r>
              <a:rPr lang="cs-CZ" dirty="0" err="1"/>
              <a:t>Ansary</a:t>
            </a:r>
            <a:r>
              <a:rPr lang="cs-CZ" dirty="0"/>
              <a:t> vytvořil model, který má jasnou strukturu a marketingová strategie je zasazena do kontextu dalších firemních strategií – korporátní strategie, strategie růstu, funkčních strategií a konkurenčních strategií.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Model strategie podle </a:t>
            </a:r>
            <a:r>
              <a:rPr lang="cs-CZ" b="1" dirty="0" err="1"/>
              <a:t>podle</a:t>
            </a:r>
            <a:r>
              <a:rPr lang="cs-CZ" b="1" dirty="0"/>
              <a:t> El-</a:t>
            </a:r>
            <a:r>
              <a:rPr lang="cs-CZ" b="1" dirty="0" err="1"/>
              <a:t>Ansaryho</a:t>
            </a:r>
            <a:r>
              <a:rPr lang="cs-CZ" b="1" dirty="0"/>
              <a:t> 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930" t="32964" r="30417" b="17777"/>
          <a:stretch/>
        </p:blipFill>
        <p:spPr>
          <a:xfrm>
            <a:off x="1518652" y="1943100"/>
            <a:ext cx="61066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na stagnujících a smršťujících se trzích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Za stagnující, popřípadě smršťující se trhy jsou považovány ty, jejichž o inflaci očištěný, v peněžních jednotkách vyjádřený objem trhu nebude s vysokou pravděpodobností vykazovat nijak pozoruhodnou míru růstu, popřípadě bude tato míra růstu negativní.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Základní typy strategií na stagnujících a smršťujících se trzích: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strategie udržení trhu a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strategie odchodu z trhu.</a:t>
            </a:r>
            <a:endParaRPr lang="cs-CZ" sz="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0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Základním strategickým problémem před zvolením strategie odchodu z trhu je rozhodnutí „zůstat, nebo odejít“ (</a:t>
            </a:r>
            <a:r>
              <a:rPr lang="cs-CZ" sz="2400" dirty="0" err="1"/>
              <a:t>stay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exit).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V případě, že si firma zvolí alternativu odejít, je důležité vybrat nejvýhodnější strategii odchodu z těchto alternativ: prodej podnikatelské jednotky, ukončení aktivity podnikatelského oboru, „snížení bariér odchodu z trhu“, sběrná strategie.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i="1" dirty="0"/>
              <a:t>Typologie strategií udržení trhu</a:t>
            </a:r>
          </a:p>
          <a:p>
            <a:pPr marL="420688" lvl="1">
              <a:spcBef>
                <a:spcPts val="0"/>
              </a:spcBef>
              <a:buSzPct val="100000"/>
            </a:pP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472" t="34321" r="34444" b="43580"/>
          <a:stretch/>
        </p:blipFill>
        <p:spPr>
          <a:xfrm>
            <a:off x="2819400" y="4756672"/>
            <a:ext cx="3784600" cy="14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Tzv. 5C strategie nabízejí rychlý přehled o tom, co je důležité při tvorbě strategie: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1. Potřeby zákazníků </a:t>
            </a:r>
            <a:r>
              <a:rPr lang="cs-CZ" sz="2800" dirty="0"/>
              <a:t>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needs</a:t>
            </a:r>
            <a:r>
              <a:rPr lang="cs-CZ" sz="2800" dirty="0"/>
              <a:t>). Na uspokojení kterých potřeb a kterých zákazníků se zaměříme? – Model uspokojení zákazníka 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satisfaction</a:t>
            </a:r>
            <a:r>
              <a:rPr lang="cs-CZ" sz="2800" dirty="0"/>
              <a:t> model – N. Kano).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2. Schopnosti a kompetence firmy </a:t>
            </a:r>
            <a:r>
              <a:rPr lang="cs-CZ" sz="2800" dirty="0"/>
              <a:t>(</a:t>
            </a:r>
            <a:r>
              <a:rPr lang="cs-CZ" sz="2800" dirty="0" err="1"/>
              <a:t>company</a:t>
            </a:r>
            <a:r>
              <a:rPr lang="cs-CZ" sz="2800" dirty="0"/>
              <a:t> </a:t>
            </a:r>
            <a:r>
              <a:rPr lang="cs-CZ" sz="2800" dirty="0" err="1"/>
              <a:t>skills</a:t>
            </a:r>
            <a:r>
              <a:rPr lang="cs-CZ" sz="2800" dirty="0"/>
              <a:t>). Jaké specifické schopnosti a dovednosti potřebujeme k tomu, abychom uspokojili potřeby cílových zákazníků? – Klíčové kompetence (</a:t>
            </a:r>
            <a:r>
              <a:rPr lang="cs-CZ" sz="2800" dirty="0" err="1"/>
              <a:t>core</a:t>
            </a:r>
            <a:r>
              <a:rPr lang="cs-CZ" sz="2800" dirty="0"/>
              <a:t> </a:t>
            </a:r>
            <a:r>
              <a:rPr lang="cs-CZ" sz="2800" dirty="0" err="1"/>
              <a:t>competence</a:t>
            </a:r>
            <a:r>
              <a:rPr lang="cs-CZ" sz="2800" dirty="0"/>
              <a:t>) a SWOT analýzy (SWOT </a:t>
            </a:r>
            <a:r>
              <a:rPr lang="cs-CZ" sz="2800" dirty="0" err="1"/>
              <a:t>analysis</a:t>
            </a:r>
            <a:r>
              <a:rPr lang="cs-CZ" sz="2800" dirty="0"/>
              <a:t>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3. Konkurence</a:t>
            </a:r>
            <a:r>
              <a:rPr lang="cs-CZ" sz="2800" dirty="0"/>
              <a:t> (</a:t>
            </a:r>
            <a:r>
              <a:rPr lang="cs-CZ" sz="2800" dirty="0" err="1"/>
              <a:t>competition</a:t>
            </a:r>
            <a:r>
              <a:rPr lang="cs-CZ" sz="2800" dirty="0"/>
              <a:t>). Kdo s námi soutěží o uspokojení těchto potřeb zákazníků? – Konkurenční výhoda (</a:t>
            </a:r>
            <a:r>
              <a:rPr lang="cs-CZ" sz="2800" dirty="0" err="1"/>
              <a:t>competitive</a:t>
            </a:r>
            <a:r>
              <a:rPr lang="cs-CZ" sz="2800" dirty="0"/>
              <a:t> </a:t>
            </a:r>
            <a:r>
              <a:rPr lang="cs-CZ" sz="2800" dirty="0" err="1"/>
              <a:t>advantage</a:t>
            </a:r>
            <a:r>
              <a:rPr lang="cs-CZ" sz="2800" dirty="0"/>
              <a:t> – </a:t>
            </a:r>
            <a:r>
              <a:rPr lang="cs-CZ" sz="2800" dirty="0" err="1"/>
              <a:t>Porterovy</a:t>
            </a:r>
            <a:r>
              <a:rPr lang="cs-CZ" sz="2800" dirty="0"/>
              <a:t> tři generické strategie).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4. Spolupracovníci </a:t>
            </a:r>
            <a:r>
              <a:rPr lang="cs-CZ" sz="2800" dirty="0"/>
              <a:t>(</a:t>
            </a:r>
            <a:r>
              <a:rPr lang="cs-CZ" sz="2800" dirty="0" err="1"/>
              <a:t>collaborators</a:t>
            </a:r>
            <a:r>
              <a:rPr lang="cs-CZ" sz="2800" dirty="0"/>
              <a:t>). Koho máme oslovit, aby nám pomohl? – Strategické aliance (</a:t>
            </a:r>
            <a:r>
              <a:rPr lang="cs-CZ" sz="2800" dirty="0" err="1"/>
              <a:t>strategic</a:t>
            </a:r>
            <a:r>
              <a:rPr lang="cs-CZ" sz="2800" dirty="0"/>
              <a:t> aliance).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5. Kontext </a:t>
            </a:r>
            <a:r>
              <a:rPr lang="cs-CZ" sz="2800" dirty="0"/>
              <a:t>(</a:t>
            </a:r>
            <a:r>
              <a:rPr lang="cs-CZ" sz="2800" dirty="0" err="1"/>
              <a:t>context</a:t>
            </a:r>
            <a:r>
              <a:rPr lang="cs-CZ" sz="2800" dirty="0"/>
              <a:t>). Jaké kulturní, technologické a právní faktory limitují činnost firmy? – PEST analýzy (PEST </a:t>
            </a:r>
            <a:r>
              <a:rPr lang="cs-CZ" sz="2800" dirty="0" err="1"/>
              <a:t>analysis</a:t>
            </a:r>
            <a:r>
              <a:rPr lang="cs-CZ" sz="2800" dirty="0"/>
              <a:t>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b="1" dirty="0"/>
              <a:t>Strategie na globálních trzích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Firmy pečlivě hodnotí globalizační síly s ohledem na vlastní globální strategie, zvažují, jak uvedou do života globální marketing, jak takovou strategii organizačně zajistí a personálně, technicky i finančně provedou.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Hlavní globalizační síly vystupují v podobě „</a:t>
            </a:r>
            <a:r>
              <a:rPr lang="cs-CZ" sz="2400" dirty="0" err="1"/>
              <a:t>pull</a:t>
            </a:r>
            <a:r>
              <a:rPr lang="cs-CZ" sz="2400" dirty="0"/>
              <a:t>“ globalizace a „</a:t>
            </a:r>
            <a:r>
              <a:rPr lang="cs-CZ" sz="2400" dirty="0" err="1"/>
              <a:t>push</a:t>
            </a:r>
            <a:r>
              <a:rPr lang="cs-CZ" sz="2400" dirty="0"/>
              <a:t>“ globalizace. </a:t>
            </a: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K nim se řadí třetí síla, globalizace konkurenční soutěže (Celer, 2005):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/>
              <a:t>„</a:t>
            </a:r>
            <a:r>
              <a:rPr lang="cs-CZ" sz="2000" b="1" dirty="0" err="1"/>
              <a:t>Pull</a:t>
            </a:r>
            <a:r>
              <a:rPr lang="cs-CZ" sz="2000" b="1" dirty="0"/>
              <a:t>“ globalizace, respektive globalizace trhu</a:t>
            </a:r>
            <a:r>
              <a:rPr lang="cs-CZ" sz="2000" dirty="0"/>
              <a:t>, se projevuje rostoucí homogenizací potřeb a zvyšujícím se počtem poptávajících i zprostředkovatelů.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/>
              <a:t>„</a:t>
            </a:r>
            <a:r>
              <a:rPr lang="cs-CZ" sz="2000" b="1" dirty="0" err="1"/>
              <a:t>Push</a:t>
            </a:r>
            <a:r>
              <a:rPr lang="cs-CZ" sz="2000" b="1" dirty="0"/>
              <a:t>“ globalizace</a:t>
            </a:r>
            <a:r>
              <a:rPr lang="cs-CZ" sz="2000" dirty="0"/>
              <a:t>, respektive globalizace branží, se týká nabídky a tvoří ji globalizace oborů a konkurence.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/>
              <a:t>Globalizace oborů je ve vztahu k nabídce významným prostředkem homogenizace trhu.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/>
              <a:t>Projevuje se snižováním nákladů; například vysoké náklady na výzkum a vývoj se umořují masovým prodejem na globálním trhu.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6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Globalizace konkurenční soutěže.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Mezinárodní strategii </a:t>
            </a:r>
            <a:r>
              <a:rPr lang="cs-CZ" dirty="0"/>
              <a:t>uplatňují firmy s omezenou schopností přizpůsobit se specifickým národním zvláštnostem.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Multinárodní strategii </a:t>
            </a:r>
            <a:r>
              <a:rPr lang="cs-CZ" dirty="0"/>
              <a:t>uplatňují firmy, které hodlají uspět na více národních trzích a mají dostatečný rozhodovací prostor k tomu, aby strategie přizpůsobily zvláštnostem a požadavkům konkrétních zahraničních trhů.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Globální strategii </a:t>
            </a:r>
            <a:r>
              <a:rPr lang="cs-CZ" dirty="0"/>
              <a:t>uplatňují firmy, které integrují všechny podnikové aktivity do jednoho komplexního systému a neberou zřetel na specifika národních trhů.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Smíšenou strategii </a:t>
            </a:r>
            <a:r>
              <a:rPr lang="cs-CZ" dirty="0"/>
              <a:t>uplatňují firmy, které potřebují pružně reagovat na konfliktní situace – např. tzv. blokace trhů.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5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Výhody strategií globalizace: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zvýšený užitek pro zákazníky a s ním i zvýšený tržní účinek;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zvýšená účinnost marketingových činností zásluhou jednotného vystupování na trhu;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interní účinky – know-how, standardizace postupů včetně manažerských, rozdělení rizik do více oblastí.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/>
              <a:t>Typy globalizačních strategií:</a:t>
            </a:r>
          </a:p>
          <a:p>
            <a:pPr marL="877888" lvl="2">
              <a:spcBef>
                <a:spcPts val="0"/>
              </a:spcBef>
              <a:buSzPct val="100000"/>
            </a:pP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7907" t="43127" r="38721" b="35581"/>
          <a:stretch/>
        </p:blipFill>
        <p:spPr>
          <a:xfrm>
            <a:off x="2886740" y="4453743"/>
            <a:ext cx="3370520" cy="17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Nevýhody strategií globalizace: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diferencované působení externích faktorů zapříčiněné nejednotností trhu;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různá legislativní a politická omezení a tím vznikající nutnost přizpůsobení se;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nutnost přizpůsobení marketingového mixu nejednotným podmínkám trhu.</a:t>
            </a: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Hlavní principy tvorby strategie jsou: analytický proces opírající se o data, který identifikuje potřeby zákazníků, odlišuje firmu od jejích konkurentů a maximalizuje zisk.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Přitom je nutné předvídat změny v široce pojatém 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Parciální strategie</a:t>
            </a:r>
            <a:endParaRPr lang="cs-CZ" dirty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Příkladem parciální strategie zaměřené na trh je přístup </a:t>
            </a:r>
            <a:r>
              <a:rPr lang="cs-CZ" dirty="0" err="1"/>
              <a:t>Ansoffa</a:t>
            </a:r>
            <a:r>
              <a:rPr lang="cs-CZ" dirty="0"/>
              <a:t> (1966), vyjádřený maticí produkt/trh;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Strategie obsažené v této matici jsou strategiemi růstovými.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9767" t="48295" r="30698" b="41163"/>
          <a:stretch/>
        </p:blipFill>
        <p:spPr>
          <a:xfrm>
            <a:off x="635149" y="3683226"/>
            <a:ext cx="8051651" cy="12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proniknutí na trh </a:t>
            </a:r>
            <a:r>
              <a:rPr lang="cs-CZ" dirty="0"/>
              <a:t>(tržní penetrace): zahrnuje využití tržního potenciálu daným produktem na stávajících trzích.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Spočívá zejména v zesílení úsilí o: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zvýšení užití produktu u stávajících zákazníků;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získávání zákazníků, kteří dosud nakupovali u konkurence;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získání těch, kteří produkt dosud nepoužívali.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trhu</a:t>
            </a:r>
            <a:r>
              <a:rPr lang="cs-CZ" dirty="0"/>
              <a:t>: usiluje se o nalezení jednoho nebo více nových trhů pro současné produkty prostřednictvím: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získání dalších trhů pomocí regionálního, národního či mezinárodního rozšíření;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získání nových tržních segmentů například pomocí speciálního provedení produktů s určením pro konkrétní cílové skupiny, případně „psychologickou diferenciací“ produktů pomocí reklamy.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4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produktu</a:t>
            </a:r>
            <a:r>
              <a:rPr lang="cs-CZ" dirty="0"/>
              <a:t>: předpokládá, že pro existující trhy budou vyvinuty a vyrobeny nové produkty, případně produkty budou inovovány: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inovace ve smyslu reálné tržní novinky;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rozšíření programu nabídky vývojem nových provedení produktů.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Kotler</a:t>
            </a:r>
            <a:r>
              <a:rPr lang="cs-CZ" dirty="0"/>
              <a:t> (1988, 1991, 2001), který rovněž vyznává parciální přístup tvorby strategií, vymezuje </a:t>
            </a:r>
            <a:r>
              <a:rPr lang="cs-CZ" b="1" dirty="0"/>
              <a:t>čtyři typy strategií</a:t>
            </a:r>
            <a:r>
              <a:rPr lang="cs-CZ" dirty="0"/>
              <a:t>, přičemž úsilí firmy o tržní pozici, určenou podílem na trhu, volí za výchozí bod systematizace.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Firma může v modelovém případu volit mezi: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/>
              <a:t>strategií tržního vůdce (vládce trhu),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/>
              <a:t>vyzyvatele,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/>
              <a:t>následovatele (souběžce) a 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err="1"/>
              <a:t>výklenkáře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Další představitel parciálního přístupu, Porter, rozpracoval tři typy všeobecných konkurenčních strategií: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i="1" dirty="0"/>
              <a:t>Generické konkurenční strategie dle </a:t>
            </a:r>
            <a:r>
              <a:rPr lang="cs-CZ" b="1" i="1" dirty="0" err="1"/>
              <a:t>Portera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945" t="21111" r="32847" b="33704"/>
          <a:stretch/>
        </p:blipFill>
        <p:spPr>
          <a:xfrm>
            <a:off x="2324100" y="3218284"/>
            <a:ext cx="3968750" cy="28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1467</Words>
  <Application>Microsoft Office PowerPoint</Application>
  <PresentationFormat>Předvádění na obrazovce (4:3)</PresentationFormat>
  <Paragraphs>142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Formulování strategií XSF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Jaroslav</cp:lastModifiedBy>
  <cp:revision>104</cp:revision>
  <dcterms:modified xsi:type="dcterms:W3CDTF">2024-03-27T14:18:13Z</dcterms:modified>
</cp:coreProperties>
</file>