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77" r:id="rId3"/>
    <p:sldId id="278" r:id="rId4"/>
    <p:sldId id="279" r:id="rId5"/>
    <p:sldId id="280" r:id="rId6"/>
    <p:sldId id="281" r:id="rId7"/>
    <p:sldId id="276" r:id="rId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546" autoAdjust="0"/>
  </p:normalViewPr>
  <p:slideViewPr>
    <p:cSldViewPr snapToGrid="0">
      <p:cViewPr varScale="1">
        <p:scale>
          <a:sx n="56" d="100"/>
          <a:sy n="56" d="100"/>
        </p:scale>
        <p:origin x="1508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041130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446141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317969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088059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37753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9" name="Google Shape;89;p13"/>
              <p:cNvSpPr txBox="1">
                <a:spLocks noGrp="1"/>
              </p:cNvSpPr>
              <p:nvPr>
                <p:ph type="ctrTitle"/>
              </p:nvPr>
            </p:nvSpPr>
            <p:spPr>
              <a:xfrm>
                <a:off x="300976" y="1405054"/>
                <a:ext cx="8704800" cy="29662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t" anchorCtr="0">
                <a:noAutofit/>
              </a:bodyPr>
              <a:lstStyle/>
              <a:p>
                <a:pPr marL="0" lvl="0" indent="0" algn="ctr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D10202"/>
                  </a:buClr>
                  <a:buSzPts val="4400"/>
                  <a:buFont typeface="Calibri"/>
                  <a:buNone/>
                </a:pPr>
                <a:r>
                  <a:rPr lang="cs-CZ" b="1" dirty="0" smtClean="0">
                    <a:solidFill>
                      <a:srgbClr val="D10202"/>
                    </a:solidFill>
                  </a:rPr>
                  <a:t/>
                </a:r>
                <a:br>
                  <a:rPr lang="cs-CZ" b="1" dirty="0" smtClean="0">
                    <a:solidFill>
                      <a:srgbClr val="D10202"/>
                    </a:solidFill>
                  </a:rPr>
                </a:br>
                <a:r>
                  <a:rPr lang="cs-CZ" b="1" dirty="0" smtClean="0">
                    <a:solidFill>
                      <a:srgbClr val="D10202"/>
                    </a:solidFill>
                  </a:rPr>
                  <a:t>Strategické analýzy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cs-CZ" b="1" i="1" smtClean="0">
                            <a:solidFill>
                              <a:srgbClr val="D1020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rgbClr val="D10202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cs-CZ" b="1" i="1" smtClean="0">
                            <a:solidFill>
                              <a:srgbClr val="D10202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cs-CZ" b="1" dirty="0" smtClean="0">
                    <a:solidFill>
                      <a:srgbClr val="D10202"/>
                    </a:solidFill>
                  </a:rPr>
                  <a:t/>
                </a:r>
                <a:br>
                  <a:rPr lang="cs-CZ" b="1" dirty="0" smtClean="0">
                    <a:solidFill>
                      <a:srgbClr val="D10202"/>
                    </a:solidFill>
                  </a:rPr>
                </a:br>
                <a:r>
                  <a:rPr lang="cs-CZ" b="1" dirty="0" smtClean="0">
                    <a:solidFill>
                      <a:srgbClr val="D10202"/>
                    </a:solidFill>
                  </a:rPr>
                  <a:t>Vnitřní prostředí</a:t>
                </a:r>
                <a:r>
                  <a:rPr lang="cs-CZ" b="1" dirty="0">
                    <a:solidFill>
                      <a:srgbClr val="D10202"/>
                    </a:solidFill>
                  </a:rPr>
                  <a:t/>
                </a:r>
                <a:br>
                  <a:rPr lang="cs-CZ" b="1" dirty="0">
                    <a:solidFill>
                      <a:srgbClr val="D10202"/>
                    </a:solidFill>
                  </a:rPr>
                </a:br>
                <a:r>
                  <a:rPr lang="cs-CZ" b="1" dirty="0">
                    <a:solidFill>
                      <a:srgbClr val="D10202"/>
                    </a:solidFill>
                  </a:rPr>
                  <a:t>XSF</a:t>
                </a:r>
                <a:endParaRPr b="1" dirty="0"/>
              </a:p>
            </p:txBody>
          </p:sp>
        </mc:Choice>
        <mc:Fallback xmlns="">
          <p:sp>
            <p:nvSpPr>
              <p:cNvPr id="89" name="Google Shape;89;p13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300976" y="1405054"/>
                <a:ext cx="8704800" cy="2966224"/>
              </a:xfrm>
              <a:prstGeom prst="rect">
                <a:avLst/>
              </a:prstGeom>
              <a:blipFill>
                <a:blip r:embed="rId4"/>
                <a:stretch>
                  <a:fillRect b="-4353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</a:t>
            </a:r>
            <a:r>
              <a:rPr lang="cs-CZ" sz="18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28. 02. </a:t>
            </a:r>
            <a:r>
              <a:rPr lang="cs-CZ" sz="1800" b="1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 29. 02. 2024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Vnitřní prostředí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Vnitřní prostředí firmy zařazují </a:t>
            </a:r>
            <a:r>
              <a:rPr lang="cs-CZ" dirty="0" err="1"/>
              <a:t>Kotler</a:t>
            </a:r>
            <a:r>
              <a:rPr lang="cs-CZ" dirty="0"/>
              <a:t>, </a:t>
            </a:r>
            <a:r>
              <a:rPr lang="cs-CZ" dirty="0" err="1"/>
              <a:t>Jain</a:t>
            </a:r>
            <a:r>
              <a:rPr lang="cs-CZ" dirty="0"/>
              <a:t> a </a:t>
            </a:r>
            <a:r>
              <a:rPr lang="cs-CZ" dirty="0" err="1"/>
              <a:t>Maesincee</a:t>
            </a:r>
            <a:r>
              <a:rPr lang="cs-CZ" dirty="0"/>
              <a:t> (2007), Boučková a kol. (2003) a další do faktorů mikroprostředí.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Fotr </a:t>
            </a:r>
            <a:r>
              <a:rPr lang="cs-CZ" dirty="0"/>
              <a:t>a kol. (2012) člení </a:t>
            </a:r>
            <a:r>
              <a:rPr lang="cs-CZ" b="1" dirty="0"/>
              <a:t>celkové prostředí firmy </a:t>
            </a:r>
            <a:r>
              <a:rPr lang="cs-CZ" dirty="0"/>
              <a:t>na </a:t>
            </a:r>
            <a:r>
              <a:rPr lang="cs-CZ" b="1" dirty="0"/>
              <a:t>dvě části</a:t>
            </a:r>
            <a:r>
              <a:rPr lang="cs-CZ" dirty="0"/>
              <a:t>, a to na </a:t>
            </a:r>
            <a:r>
              <a:rPr lang="cs-CZ" b="1" dirty="0"/>
              <a:t>externí</a:t>
            </a:r>
            <a:r>
              <a:rPr lang="cs-CZ" dirty="0"/>
              <a:t>, do kterého zahrnují makroprostředí a </a:t>
            </a:r>
            <a:r>
              <a:rPr lang="cs-CZ" dirty="0" err="1"/>
              <a:t>mezoprostředí</a:t>
            </a:r>
            <a:r>
              <a:rPr lang="cs-CZ" dirty="0"/>
              <a:t>, a na </a:t>
            </a:r>
            <a:r>
              <a:rPr lang="cs-CZ" b="1" dirty="0"/>
              <a:t>interní</a:t>
            </a:r>
            <a:r>
              <a:rPr lang="cs-CZ" dirty="0"/>
              <a:t>, resp. mikroprostředí. </a:t>
            </a: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0106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Vnitřní prostředí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Vnitřní prostředí firmy tvoří zdroje </a:t>
            </a:r>
            <a:r>
              <a:rPr lang="cs-CZ" dirty="0"/>
              <a:t>firmy a schopnosti disponibilní zdroje využívat.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Vnitřní </a:t>
            </a:r>
            <a:r>
              <a:rPr lang="cs-CZ" dirty="0"/>
              <a:t>prostředí se </a:t>
            </a:r>
            <a:r>
              <a:rPr lang="cs-CZ" b="1" dirty="0"/>
              <a:t>vztahuje na faktory</a:t>
            </a:r>
            <a:r>
              <a:rPr lang="cs-CZ" dirty="0"/>
              <a:t>, které mohou být podnikem přímo řízeny a manažery ovlivňovány.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 smtClean="0"/>
              <a:t>Analýza </a:t>
            </a:r>
            <a:r>
              <a:rPr lang="cs-CZ" b="1" dirty="0"/>
              <a:t>vnitřního prostředí směřuje k identifikaci zdrojů a schopností podniku</a:t>
            </a:r>
            <a:r>
              <a:rPr lang="cs-CZ" dirty="0"/>
              <a:t>, respektive strategické způsobilosti, kterou musí podnik mít, aby byl schopen reagovat na kroky a příležitosti vznikající nepřetržitě v jeho okolí.</a:t>
            </a: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28108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Vnitřní prostředí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Komplexně pojatá analýza vnitřních zdrojů a schopností směřuje k určení specifických předností podniku (klíčových kompetencí) jako základu konkurenční výhody.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K</a:t>
            </a:r>
            <a:r>
              <a:rPr lang="cs-CZ" dirty="0"/>
              <a:t> zhodnocení vnitřního/interního prostředí lze využít metodu </a:t>
            </a:r>
            <a:r>
              <a:rPr lang="cs-CZ" b="1" dirty="0"/>
              <a:t>VRIO</a:t>
            </a:r>
            <a:r>
              <a:rPr lang="cs-CZ" dirty="0"/>
              <a:t>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Je </a:t>
            </a:r>
            <a:r>
              <a:rPr lang="cs-CZ" dirty="0"/>
              <a:t>zaměřena na zdroje firmy, které člení na fyzické (technologické vybavení, výrobní plochy), lidské (sociální klima, počet a struktura pracovníků, </a:t>
            </a:r>
            <a:r>
              <a:rPr lang="cs-CZ" dirty="0" err="1"/>
              <a:t>proinovační</a:t>
            </a:r>
            <a:r>
              <a:rPr lang="cs-CZ" dirty="0"/>
              <a:t> prostředí), finanční (disponibilní kapitál, rentabilita provozu, likvidita) a nehmotné (know-how, licence, patenty, technologie, image, znalost trhu). </a:t>
            </a: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28236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Vnitřní prostředí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Účinnost těchto zdrojů se pak posuzuje podle následujících kritérií: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 smtClean="0"/>
              <a:t>hodnotnost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/>
              <a:t>value</a:t>
            </a:r>
            <a:r>
              <a:rPr lang="cs-CZ" dirty="0"/>
              <a:t>);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 smtClean="0"/>
              <a:t>vzácnost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/>
              <a:t>rareness</a:t>
            </a:r>
            <a:r>
              <a:rPr lang="cs-CZ" dirty="0" smtClean="0"/>
              <a:t>);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 err="1"/>
              <a:t>napodobitelnost</a:t>
            </a:r>
            <a:r>
              <a:rPr lang="cs-CZ" dirty="0"/>
              <a:t> (</a:t>
            </a:r>
            <a:r>
              <a:rPr lang="cs-CZ" dirty="0" err="1"/>
              <a:t>imitability</a:t>
            </a:r>
            <a:r>
              <a:rPr lang="cs-CZ" dirty="0"/>
              <a:t>);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 smtClean="0"/>
              <a:t>schopnost </a:t>
            </a:r>
            <a:r>
              <a:rPr lang="cs-CZ" b="1" dirty="0"/>
              <a:t>organizační struktury firmy těchto zdrojů využít</a:t>
            </a:r>
            <a:r>
              <a:rPr lang="cs-CZ" dirty="0"/>
              <a:t> (</a:t>
            </a:r>
            <a:r>
              <a:rPr lang="cs-CZ" dirty="0" err="1"/>
              <a:t>organization</a:t>
            </a:r>
            <a:r>
              <a:rPr lang="cs-CZ" dirty="0"/>
              <a:t>).</a:t>
            </a: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93854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Vnitřní prostředí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74715"/>
            <a:ext cx="8229600" cy="49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Cílem analýzy vnitřního prostředí </a:t>
            </a:r>
            <a:r>
              <a:rPr lang="cs-CZ" dirty="0"/>
              <a:t>je porozumět schopnostem firmy produkty vyvíjet, vyrábět, prodávat, poskytovat služby a posoudit zdroje firmy (posouzení provádí vedení firmy nebo externí experti</a:t>
            </a:r>
            <a:r>
              <a:rPr lang="cs-CZ" dirty="0" smtClean="0"/>
              <a:t>).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Na </a:t>
            </a:r>
            <a:r>
              <a:rPr lang="cs-CZ" dirty="0"/>
              <a:t>jejím základě jsou identifikovány silné a slabé stránky firmy</a:t>
            </a:r>
            <a:r>
              <a:rPr lang="cs-CZ" dirty="0" smtClean="0"/>
              <a:t>.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i="1" dirty="0"/>
              <a:t>K sumarizaci výsledků analýz faktorů vnitřního prostředí se používá metoda SW a metoda SAP (</a:t>
            </a:r>
            <a:r>
              <a:rPr lang="cs-CZ" b="1" i="1" dirty="0" err="1"/>
              <a:t>strategic</a:t>
            </a:r>
            <a:r>
              <a:rPr lang="cs-CZ" b="1" i="1" dirty="0"/>
              <a:t> </a:t>
            </a:r>
            <a:r>
              <a:rPr lang="cs-CZ" b="1" i="1" dirty="0" err="1"/>
              <a:t>advantages</a:t>
            </a:r>
            <a:r>
              <a:rPr lang="cs-CZ" b="1" i="1" dirty="0"/>
              <a:t> profile).</a:t>
            </a:r>
            <a:endParaRPr lang="cs-CZ" b="1" i="1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87137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>
                <a:solidFill>
                  <a:srgbClr val="C00000"/>
                </a:solidFill>
              </a:rPr>
              <a:t>DĚKUJI ZA POZORNOST</a:t>
            </a:r>
            <a:endParaRPr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</TotalTime>
  <Words>162</Words>
  <Application>Microsoft Office PowerPoint</Application>
  <PresentationFormat>Předvádění na obrazovce (4:3)</PresentationFormat>
  <Paragraphs>32</Paragraphs>
  <Slides>7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 Math</vt:lpstr>
      <vt:lpstr>Office Theme</vt:lpstr>
      <vt:lpstr> Strategické analýzy 2⁄2 Vnitřní prostředí XSF</vt:lpstr>
      <vt:lpstr>Vnitřní prostředí</vt:lpstr>
      <vt:lpstr>Vnitřní prostředí</vt:lpstr>
      <vt:lpstr>Vnitřní prostředí</vt:lpstr>
      <vt:lpstr>Vnitřní prostředí</vt:lpstr>
      <vt:lpstr>Vnitřní prostředí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Strategická analýza XSAN</dc:title>
  <dc:creator>Škrabal Jaroslav</dc:creator>
  <cp:lastModifiedBy>skr0004</cp:lastModifiedBy>
  <cp:revision>78</cp:revision>
  <dcterms:modified xsi:type="dcterms:W3CDTF">2024-02-26T12:37:34Z</dcterms:modified>
</cp:coreProperties>
</file>