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51"/>
  </p:notesMasterIdLst>
  <p:sldIdLst>
    <p:sldId id="256" r:id="rId2"/>
    <p:sldId id="277" r:id="rId3"/>
    <p:sldId id="309" r:id="rId4"/>
    <p:sldId id="310" r:id="rId5"/>
    <p:sldId id="311" r:id="rId6"/>
    <p:sldId id="312" r:id="rId7"/>
    <p:sldId id="313" r:id="rId8"/>
    <p:sldId id="314" r:id="rId9"/>
    <p:sldId id="315" r:id="rId10"/>
    <p:sldId id="316" r:id="rId11"/>
    <p:sldId id="317" r:id="rId12"/>
    <p:sldId id="318" r:id="rId13"/>
    <p:sldId id="319" r:id="rId14"/>
    <p:sldId id="320" r:id="rId15"/>
    <p:sldId id="321" r:id="rId16"/>
    <p:sldId id="322" r:id="rId17"/>
    <p:sldId id="323" r:id="rId18"/>
    <p:sldId id="324" r:id="rId19"/>
    <p:sldId id="325" r:id="rId20"/>
    <p:sldId id="326" r:id="rId21"/>
    <p:sldId id="327" r:id="rId22"/>
    <p:sldId id="328" r:id="rId23"/>
    <p:sldId id="329" r:id="rId24"/>
    <p:sldId id="330" r:id="rId25"/>
    <p:sldId id="331" r:id="rId26"/>
    <p:sldId id="332" r:id="rId27"/>
    <p:sldId id="333" r:id="rId28"/>
    <p:sldId id="334" r:id="rId29"/>
    <p:sldId id="335" r:id="rId30"/>
    <p:sldId id="336" r:id="rId31"/>
    <p:sldId id="337" r:id="rId32"/>
    <p:sldId id="338" r:id="rId33"/>
    <p:sldId id="339" r:id="rId34"/>
    <p:sldId id="340" r:id="rId35"/>
    <p:sldId id="341" r:id="rId36"/>
    <p:sldId id="342" r:id="rId37"/>
    <p:sldId id="343" r:id="rId38"/>
    <p:sldId id="344" r:id="rId39"/>
    <p:sldId id="345" r:id="rId40"/>
    <p:sldId id="346" r:id="rId41"/>
    <p:sldId id="347" r:id="rId42"/>
    <p:sldId id="348" r:id="rId43"/>
    <p:sldId id="349" r:id="rId44"/>
    <p:sldId id="350" r:id="rId45"/>
    <p:sldId id="351" r:id="rId46"/>
    <p:sldId id="352" r:id="rId47"/>
    <p:sldId id="353" r:id="rId48"/>
    <p:sldId id="354" r:id="rId49"/>
    <p:sldId id="276" r:id="rId50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546" autoAdjust="0"/>
  </p:normalViewPr>
  <p:slideViewPr>
    <p:cSldViewPr snapToGrid="0">
      <p:cViewPr varScale="1">
        <p:scale>
          <a:sx n="56" d="100"/>
          <a:sy n="56" d="100"/>
        </p:scale>
        <p:origin x="1508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102364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409452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820613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09778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727748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9279203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7128971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1547973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065148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700056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0411307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1338377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9343257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7887775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7790257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0243713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0159934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6091820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4758871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5768679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703553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7291776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9545146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3697926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8326832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8532891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9744002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9734147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76036092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9322728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58193393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561909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02155305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60292990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2217473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56497542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73527820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86664429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24398201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17580447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35516825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00632772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228312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905554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652263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525825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44641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300976" y="1405054"/>
            <a:ext cx="8704800" cy="29662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D10202"/>
              </a:buClr>
              <a:buSzPts val="4400"/>
              <a:buFont typeface="Calibri"/>
              <a:buNone/>
            </a:pPr>
            <a:r>
              <a:rPr lang="cs-CZ" b="1" dirty="0" smtClean="0">
                <a:solidFill>
                  <a:srgbClr val="D10202"/>
                </a:solidFill>
              </a:rPr>
              <a:t/>
            </a:r>
            <a:br>
              <a:rPr lang="cs-CZ" b="1" dirty="0" smtClean="0">
                <a:solidFill>
                  <a:srgbClr val="D10202"/>
                </a:solidFill>
              </a:rPr>
            </a:br>
            <a:r>
              <a:rPr lang="cs-CZ" b="1" dirty="0" smtClean="0">
                <a:solidFill>
                  <a:srgbClr val="D10202"/>
                </a:solidFill>
              </a:rPr>
              <a:t>Strategické řízení firmy</a:t>
            </a:r>
            <a:br>
              <a:rPr lang="cs-CZ" b="1" dirty="0" smtClean="0">
                <a:solidFill>
                  <a:srgbClr val="D10202"/>
                </a:solidFill>
              </a:rPr>
            </a:br>
            <a:r>
              <a:rPr lang="cs-CZ" b="1" dirty="0" smtClean="0">
                <a:solidFill>
                  <a:srgbClr val="D10202"/>
                </a:solidFill>
              </a:rPr>
              <a:t>XSF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</a:t>
            </a:r>
            <a:r>
              <a:rPr lang="cs-CZ" sz="18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Škrabal, Ph.D.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14. 02. </a:t>
            </a:r>
            <a:r>
              <a:rPr lang="cs-CZ" sz="1800" b="1" u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- 15. 02. 2024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Strategie a strategické řízení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Podle Trunečka umění předvídat budoucí vývoj spočívá v rozpoznání pozitivních od negativních signálů, pseudorevolucí od podstatných faktů, které budou vytvářet budoucnost.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10/49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38818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Strategie a strategické řízení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Kromě skutečnosti, že rozhodování uskutečňovaná ve </a:t>
            </a:r>
            <a:r>
              <a:rPr lang="cs-CZ" b="1" dirty="0"/>
              <a:t>strategickém</a:t>
            </a:r>
            <a:r>
              <a:rPr lang="cs-CZ" dirty="0"/>
              <a:t> </a:t>
            </a:r>
            <a:r>
              <a:rPr lang="cs-CZ" b="1" dirty="0"/>
              <a:t>řízení</a:t>
            </a:r>
            <a:r>
              <a:rPr lang="cs-CZ" dirty="0"/>
              <a:t> velkou měrou </a:t>
            </a:r>
            <a:r>
              <a:rPr lang="cs-CZ" b="1" dirty="0"/>
              <a:t>ovlivňují</a:t>
            </a:r>
            <a:r>
              <a:rPr lang="cs-CZ" dirty="0"/>
              <a:t> úspěšnost podnikání, existují i další důvody, pro něž by mělo být v každé organizaci, která chce úspěšně a dlouhodobě naplňovat svoje poslání, uplatňováno racionální strategické řízení</a:t>
            </a:r>
            <a:r>
              <a:rPr lang="cs-CZ" dirty="0" smtClean="0"/>
              <a:t>.</a:t>
            </a:r>
            <a:endParaRPr lang="cs-CZ" dirty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Pod </a:t>
            </a:r>
            <a:r>
              <a:rPr lang="cs-CZ" dirty="0"/>
              <a:t>pojmem </a:t>
            </a:r>
            <a:r>
              <a:rPr lang="cs-CZ" b="1" dirty="0"/>
              <a:t>racionální</a:t>
            </a:r>
            <a:r>
              <a:rPr lang="cs-CZ" dirty="0"/>
              <a:t> </a:t>
            </a:r>
            <a:r>
              <a:rPr lang="cs-CZ" b="1" dirty="0"/>
              <a:t>strategické</a:t>
            </a:r>
            <a:r>
              <a:rPr lang="cs-CZ" dirty="0"/>
              <a:t> </a:t>
            </a:r>
            <a:r>
              <a:rPr lang="cs-CZ" b="1" dirty="0"/>
              <a:t>řízení</a:t>
            </a:r>
            <a:r>
              <a:rPr lang="cs-CZ" dirty="0"/>
              <a:t> oba autoři </a:t>
            </a:r>
            <a:r>
              <a:rPr lang="cs-CZ" b="1" dirty="0" smtClean="0"/>
              <a:t>rozumějí</a:t>
            </a:r>
            <a:r>
              <a:rPr lang="cs-CZ" dirty="0" smtClean="0"/>
              <a:t> </a:t>
            </a:r>
            <a:r>
              <a:rPr lang="cs-CZ" b="1" dirty="0" smtClean="0"/>
              <a:t>strategický</a:t>
            </a:r>
            <a:r>
              <a:rPr lang="cs-CZ" dirty="0" smtClean="0"/>
              <a:t> </a:t>
            </a:r>
            <a:r>
              <a:rPr lang="cs-CZ" b="1" dirty="0" smtClean="0"/>
              <a:t>management</a:t>
            </a:r>
            <a:r>
              <a:rPr lang="cs-CZ" dirty="0"/>
              <a:t>, který vychází z </a:t>
            </a:r>
            <a:r>
              <a:rPr lang="cs-CZ" b="1" dirty="0" smtClean="0"/>
              <a:t>dlouhodobých</a:t>
            </a:r>
            <a:r>
              <a:rPr lang="cs-CZ" dirty="0" smtClean="0"/>
              <a:t> </a:t>
            </a:r>
            <a:r>
              <a:rPr lang="cs-CZ" b="1" dirty="0"/>
              <a:t>prognóz</a:t>
            </a:r>
            <a:r>
              <a:rPr lang="cs-CZ" dirty="0"/>
              <a:t> </a:t>
            </a:r>
            <a:r>
              <a:rPr lang="cs-CZ" b="1" dirty="0"/>
              <a:t>vývoje</a:t>
            </a:r>
            <a:r>
              <a:rPr lang="cs-CZ" dirty="0"/>
              <a:t> a pomocí něhož může top management </a:t>
            </a:r>
            <a:r>
              <a:rPr lang="cs-CZ" b="1" dirty="0"/>
              <a:t>předjímat</a:t>
            </a:r>
            <a:r>
              <a:rPr lang="cs-CZ" dirty="0"/>
              <a:t> budoucí </a:t>
            </a:r>
            <a:r>
              <a:rPr lang="cs-CZ" b="1" dirty="0"/>
              <a:t>příležitosti</a:t>
            </a:r>
            <a:r>
              <a:rPr lang="cs-CZ" dirty="0"/>
              <a:t> a </a:t>
            </a:r>
            <a:r>
              <a:rPr lang="cs-CZ" b="1" dirty="0"/>
              <a:t>hrozby</a:t>
            </a:r>
            <a:r>
              <a:rPr lang="cs-CZ" dirty="0"/>
              <a:t>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11/49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31292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Strategie a strategické řízení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Strategický management </a:t>
            </a:r>
            <a:r>
              <a:rPr lang="cs-CZ" dirty="0"/>
              <a:t>rovněž pomáhá zvyšovat kvalitu samotného managementu, kdy vede řídící pracovníky k tomu, aby zkvalitňovali své taktické a operativní rozhodování.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 smtClean="0"/>
              <a:t>Vedle </a:t>
            </a:r>
            <a:r>
              <a:rPr lang="cs-CZ" b="1" dirty="0"/>
              <a:t>kvality managementu </a:t>
            </a:r>
            <a:r>
              <a:rPr lang="cs-CZ" dirty="0"/>
              <a:t>strategické řízení pomáhá zdokonalovat i komunikaci uvnitř organizace, koordinaci projektů, motivaci pracovníků a zlepšuje alokaci zdrojů.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12/49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55463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Proces strategického řízení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Jednotný model procesu strategického řízení neexistuje. </a:t>
            </a:r>
            <a:endParaRPr lang="cs-CZ" b="1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Každý </a:t>
            </a:r>
            <a:r>
              <a:rPr lang="cs-CZ" dirty="0"/>
              <a:t>autor </a:t>
            </a:r>
            <a:r>
              <a:rPr lang="cs-CZ" b="1" dirty="0"/>
              <a:t>zpracovává svůj vlastní model</a:t>
            </a:r>
            <a:r>
              <a:rPr lang="cs-CZ" dirty="0"/>
              <a:t>, který obsahuje různý počet fází a je rozpracován s různou mírou podrobností.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S </a:t>
            </a:r>
            <a:r>
              <a:rPr lang="cs-CZ" dirty="0"/>
              <a:t>inspirací v nepřeberném množství modelů byl pro tento text vytvořen model, který názorně interpretuje postavení strategie a strategických analýz v procesu celého strategického řízení.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13/49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38184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Proces strategického řízení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14/49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 rotWithShape="1">
          <a:blip r:embed="rId3"/>
          <a:srcRect l="1863" t="45599" r="52059" b="15708"/>
          <a:stretch/>
        </p:blipFill>
        <p:spPr>
          <a:xfrm>
            <a:off x="358588" y="1600200"/>
            <a:ext cx="8426823" cy="3980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463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Formulace mise (poslání) a vize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Základní účel existence organizace vyjadřuje její </a:t>
            </a:r>
            <a:r>
              <a:rPr lang="cs-CZ" b="1" dirty="0"/>
              <a:t>mise</a:t>
            </a:r>
            <a:r>
              <a:rPr lang="cs-CZ" dirty="0"/>
              <a:t>, resp. </a:t>
            </a:r>
            <a:r>
              <a:rPr lang="cs-CZ" b="1" dirty="0"/>
              <a:t>poslání</a:t>
            </a:r>
            <a:r>
              <a:rPr lang="cs-CZ" dirty="0"/>
              <a:t>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Tyto </a:t>
            </a:r>
            <a:r>
              <a:rPr lang="cs-CZ" dirty="0"/>
              <a:t>dva pojmy lze vnímat jako </a:t>
            </a:r>
            <a:r>
              <a:rPr lang="cs-CZ" b="1" dirty="0"/>
              <a:t>synonyma</a:t>
            </a:r>
            <a:r>
              <a:rPr lang="cs-CZ" dirty="0"/>
              <a:t>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 smtClean="0"/>
              <a:t>Mise</a:t>
            </a:r>
            <a:r>
              <a:rPr lang="cs-CZ" dirty="0" smtClean="0"/>
              <a:t> </a:t>
            </a:r>
            <a:r>
              <a:rPr lang="cs-CZ" dirty="0"/>
              <a:t>dává informaci o tom, co organizace poskytuje společnosti – zda se jedná o výrobky, o služby, tzn. jaký je předmět podnikání dané organizace, na jaké trhy se organizace zaměřuje, resp. jaký je cílový segment jejich produktů.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15/49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54482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Formulace mise (poslání) a vize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Mise</a:t>
            </a:r>
            <a:r>
              <a:rPr lang="cs-CZ" dirty="0"/>
              <a:t> má zpravidla formu stručného prohlášení, které je určeno nejen pracovníkům dané organizace, ale i vnějšímu okolí.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Má </a:t>
            </a:r>
            <a:r>
              <a:rPr lang="cs-CZ" dirty="0"/>
              <a:t>tedy výrazný informační význam, deklaruje účel a vztahy organizace směrem k veřejnosti, čímž zároveň společnosti umožňuje veřejnou kontrolu nad naplňováním poslání.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Veřejně </a:t>
            </a:r>
            <a:r>
              <a:rPr lang="cs-CZ" dirty="0"/>
              <a:t>deklarovaná mise poskytuje základní informace pro utváření názoru o organizaci </a:t>
            </a:r>
            <a:r>
              <a:rPr lang="cs-CZ" dirty="0" err="1"/>
              <a:t>stakeholderům</a:t>
            </a:r>
            <a:r>
              <a:rPr lang="cs-CZ" dirty="0"/>
              <a:t> (klíčovým činitelům, jako jsou zaměstnanci, akcionáři, zákazníci, dodavatelé, konkurenti, orgány státní správy apod.)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16/49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27676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Formulace mise (poslání) a vize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Směrem do </a:t>
            </a:r>
            <a:r>
              <a:rPr lang="cs-CZ" b="1" dirty="0"/>
              <a:t>vnitřního prostředí organizace mise</a:t>
            </a:r>
            <a:r>
              <a:rPr lang="cs-CZ" dirty="0"/>
              <a:t> </a:t>
            </a:r>
            <a:r>
              <a:rPr lang="cs-CZ" b="1" dirty="0"/>
              <a:t>vyjadřuje</a:t>
            </a:r>
            <a:r>
              <a:rPr lang="cs-CZ" dirty="0"/>
              <a:t> </a:t>
            </a:r>
            <a:r>
              <a:rPr lang="cs-CZ" b="1" dirty="0"/>
              <a:t>základní</a:t>
            </a:r>
            <a:r>
              <a:rPr lang="cs-CZ" dirty="0"/>
              <a:t> </a:t>
            </a:r>
            <a:r>
              <a:rPr lang="cs-CZ" b="1" dirty="0"/>
              <a:t>strategický</a:t>
            </a:r>
            <a:r>
              <a:rPr lang="cs-CZ" dirty="0"/>
              <a:t> </a:t>
            </a:r>
            <a:r>
              <a:rPr lang="cs-CZ" b="1" dirty="0"/>
              <a:t>záměr</a:t>
            </a:r>
            <a:r>
              <a:rPr lang="cs-CZ" dirty="0"/>
              <a:t> </a:t>
            </a:r>
            <a:r>
              <a:rPr lang="cs-CZ" b="1" dirty="0"/>
              <a:t>vlastníků</a:t>
            </a:r>
            <a:r>
              <a:rPr lang="cs-CZ" dirty="0"/>
              <a:t> </a:t>
            </a:r>
            <a:r>
              <a:rPr lang="cs-CZ" b="1" dirty="0"/>
              <a:t>organizace</a:t>
            </a:r>
            <a:r>
              <a:rPr lang="cs-CZ" dirty="0"/>
              <a:t>, představuje základní směr pro management i řadové pracovníky, čímž zajišťuje jednotu názorů mezi zaměstnanci organizace na hlavní směry jejího vývoje.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17/49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01999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Formulace mise (poslání) a vize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Někteří autoři vedle </a:t>
            </a:r>
            <a:r>
              <a:rPr lang="cs-CZ" b="1" dirty="0"/>
              <a:t>mise</a:t>
            </a:r>
            <a:r>
              <a:rPr lang="cs-CZ" dirty="0"/>
              <a:t> </a:t>
            </a:r>
            <a:r>
              <a:rPr lang="cs-CZ" b="1" dirty="0"/>
              <a:t>rozlišují</a:t>
            </a:r>
            <a:r>
              <a:rPr lang="cs-CZ" dirty="0"/>
              <a:t> </a:t>
            </a:r>
            <a:r>
              <a:rPr lang="cs-CZ" b="1" dirty="0"/>
              <a:t>pojem</a:t>
            </a:r>
            <a:r>
              <a:rPr lang="cs-CZ" dirty="0"/>
              <a:t> </a:t>
            </a:r>
            <a:r>
              <a:rPr lang="cs-CZ" b="1" dirty="0"/>
              <a:t>vize</a:t>
            </a:r>
            <a:r>
              <a:rPr lang="cs-CZ" dirty="0"/>
              <a:t>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V </a:t>
            </a:r>
            <a:r>
              <a:rPr lang="cs-CZ" dirty="0"/>
              <a:t>rámci tohoto rozlišení platí výše uvedené s tím, že mise má obecnější charakter a primárně směřuje do vnějšího prostředí organizace, kdežto vize je konkrétnějším vyjádřením mise směrem do vnitřního prostředí organizace.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 smtClean="0"/>
              <a:t>Vize</a:t>
            </a:r>
            <a:r>
              <a:rPr lang="cs-CZ" dirty="0" smtClean="0"/>
              <a:t> </a:t>
            </a:r>
            <a:r>
              <a:rPr lang="cs-CZ" b="1" dirty="0"/>
              <a:t>popisuje</a:t>
            </a:r>
            <a:r>
              <a:rPr lang="cs-CZ" dirty="0"/>
              <a:t> </a:t>
            </a:r>
            <a:r>
              <a:rPr lang="cs-CZ" b="1" dirty="0"/>
              <a:t>žádoucí</a:t>
            </a:r>
            <a:r>
              <a:rPr lang="cs-CZ" dirty="0"/>
              <a:t> </a:t>
            </a:r>
            <a:r>
              <a:rPr lang="cs-CZ" b="1" dirty="0"/>
              <a:t>budoucí</a:t>
            </a:r>
            <a:r>
              <a:rPr lang="cs-CZ" dirty="0"/>
              <a:t> </a:t>
            </a:r>
            <a:r>
              <a:rPr lang="cs-CZ" b="1" dirty="0"/>
              <a:t>stav</a:t>
            </a:r>
            <a:r>
              <a:rPr lang="cs-CZ" dirty="0"/>
              <a:t> </a:t>
            </a:r>
            <a:r>
              <a:rPr lang="cs-CZ" b="1" dirty="0"/>
              <a:t>organizace</a:t>
            </a:r>
            <a:r>
              <a:rPr lang="cs-CZ" dirty="0"/>
              <a:t>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Vyjadřuje </a:t>
            </a:r>
            <a:r>
              <a:rPr lang="cs-CZ" dirty="0"/>
              <a:t>základní zaměření aktivit, deklaruje, jakou pozici bude mít organizace na trhu, určuje, v čem bude spočívat konkurenční výhoda organizace, resp. na čem bude založena její specifická přednost.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18/49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4158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Formulace mise (poslání) a vize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Mise, resp. vize by měla být zřejmá již při zakládání organizace. </a:t>
            </a:r>
            <a:endParaRPr lang="cs-CZ" b="1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Je </a:t>
            </a:r>
            <a:r>
              <a:rPr lang="cs-CZ" dirty="0"/>
              <a:t>zásadní informací majitelů směrem k top managementu, proto by v procesu strategického řízení měla být rozhodně výchozím krokem.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19/49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52758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Strategie a strategické řízení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Každá organizace </a:t>
            </a:r>
            <a:r>
              <a:rPr lang="cs-CZ" b="1" dirty="0"/>
              <a:t>musí mít svůj cíl</a:t>
            </a:r>
            <a:r>
              <a:rPr lang="cs-CZ" dirty="0"/>
              <a:t>, kam chce směřovat, vytyčený </a:t>
            </a:r>
            <a:r>
              <a:rPr lang="cs-CZ" b="1" dirty="0"/>
              <a:t>způsob</a:t>
            </a:r>
            <a:r>
              <a:rPr lang="cs-CZ" dirty="0"/>
              <a:t>, jak se dále </a:t>
            </a:r>
            <a:r>
              <a:rPr lang="cs-CZ" b="1" dirty="0"/>
              <a:t>rozvíjet</a:t>
            </a:r>
            <a:r>
              <a:rPr lang="cs-CZ" dirty="0"/>
              <a:t>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Hovoříme </a:t>
            </a:r>
            <a:r>
              <a:rPr lang="cs-CZ" dirty="0"/>
              <a:t>o stanovení </a:t>
            </a:r>
            <a:r>
              <a:rPr lang="cs-CZ" b="1" dirty="0"/>
              <a:t>strategie</a:t>
            </a:r>
            <a:r>
              <a:rPr lang="cs-CZ" dirty="0"/>
              <a:t>, </a:t>
            </a:r>
            <a:r>
              <a:rPr lang="cs-CZ" b="1" dirty="0"/>
              <a:t>strategických cílů </a:t>
            </a:r>
            <a:r>
              <a:rPr lang="cs-CZ" dirty="0"/>
              <a:t>a dílčích </a:t>
            </a:r>
            <a:r>
              <a:rPr lang="cs-CZ" b="1" dirty="0"/>
              <a:t>strategických operacích</a:t>
            </a:r>
            <a:r>
              <a:rPr lang="cs-CZ" dirty="0"/>
              <a:t>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Bez </a:t>
            </a:r>
            <a:r>
              <a:rPr lang="cs-CZ" dirty="0"/>
              <a:t>splnění tohoto požadavku organizace pouze operativně řeší nastalé problémy, pouze reaguje na podněty, místo toho, aby je sama aktivně vytvářela.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20106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Analýza vnitřního a vnějšího prostředí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Provedení </a:t>
            </a:r>
            <a:r>
              <a:rPr lang="cs-CZ" b="1" dirty="0"/>
              <a:t>strategických</a:t>
            </a:r>
            <a:r>
              <a:rPr lang="cs-CZ" dirty="0"/>
              <a:t> </a:t>
            </a:r>
            <a:r>
              <a:rPr lang="cs-CZ" b="1" dirty="0"/>
              <a:t>analýz</a:t>
            </a:r>
            <a:r>
              <a:rPr lang="cs-CZ" dirty="0"/>
              <a:t> je klíčovým krokem procesu strategického managementu.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Smyslem </a:t>
            </a:r>
            <a:r>
              <a:rPr lang="cs-CZ" b="1" dirty="0"/>
              <a:t>strategických</a:t>
            </a:r>
            <a:r>
              <a:rPr lang="cs-CZ" dirty="0"/>
              <a:t> </a:t>
            </a:r>
            <a:r>
              <a:rPr lang="cs-CZ" b="1" dirty="0"/>
              <a:t>analýz</a:t>
            </a:r>
            <a:r>
              <a:rPr lang="cs-CZ" dirty="0"/>
              <a:t> je </a:t>
            </a:r>
            <a:r>
              <a:rPr lang="cs-CZ" b="1" dirty="0"/>
              <a:t>identifikace</a:t>
            </a:r>
            <a:r>
              <a:rPr lang="cs-CZ" dirty="0"/>
              <a:t> významných dynamických jevů a procesů, jejichž působení sice nemusí být v současnosti významné, ale v budoucnosti může významně určovat situaci organizace.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20/49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53819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Analýza vnitřního a vnějšího prostředí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Analýzy vnitřního prostředí </a:t>
            </a:r>
            <a:r>
              <a:rPr lang="cs-CZ" dirty="0"/>
              <a:t>podávají informaci o možnostech organizace.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Ukazují</a:t>
            </a:r>
            <a:r>
              <a:rPr lang="cs-CZ" dirty="0"/>
              <a:t>, jaké má organizace zdroje, jaké dovednosti a schopnosti mají její pracovníci, jaká je její finanční síla či zda má nějaké úspěšné inovační produkty.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 smtClean="0"/>
              <a:t>Výsledky </a:t>
            </a:r>
            <a:r>
              <a:rPr lang="cs-CZ" b="1" dirty="0"/>
              <a:t>analýz vnitřního prostředí </a:t>
            </a:r>
            <a:r>
              <a:rPr lang="cs-CZ" dirty="0"/>
              <a:t>vymezují </a:t>
            </a:r>
            <a:r>
              <a:rPr lang="cs-CZ" b="1" dirty="0"/>
              <a:t>vnitřní</a:t>
            </a:r>
            <a:r>
              <a:rPr lang="cs-CZ" dirty="0"/>
              <a:t> </a:t>
            </a:r>
            <a:r>
              <a:rPr lang="cs-CZ" b="1" dirty="0"/>
              <a:t>možnosti</a:t>
            </a:r>
            <a:r>
              <a:rPr lang="cs-CZ" dirty="0"/>
              <a:t> </a:t>
            </a:r>
            <a:r>
              <a:rPr lang="cs-CZ" b="1" dirty="0"/>
              <a:t>organizace</a:t>
            </a:r>
            <a:r>
              <a:rPr lang="cs-CZ" dirty="0"/>
              <a:t>, ukazují na její případná omezení a naopak na silné stránky, které předurčují </a:t>
            </a:r>
            <a:r>
              <a:rPr lang="cs-CZ" dirty="0" smtClean="0"/>
              <a:t>konkurenční výhodu.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21/49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41773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Analýza vnitřního a vnějšího prostředí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Analýzy vnitřního prostředí by měly vyústit v </a:t>
            </a:r>
            <a:r>
              <a:rPr lang="cs-CZ" dirty="0"/>
              <a:t>jednoznačné </a:t>
            </a:r>
            <a:r>
              <a:rPr lang="cs-CZ" b="1" dirty="0"/>
              <a:t>posouzení</a:t>
            </a:r>
            <a:r>
              <a:rPr lang="cs-CZ" dirty="0"/>
              <a:t> </a:t>
            </a:r>
            <a:r>
              <a:rPr lang="cs-CZ" b="1" dirty="0"/>
              <a:t>vnitřních</a:t>
            </a:r>
            <a:r>
              <a:rPr lang="cs-CZ" dirty="0"/>
              <a:t> </a:t>
            </a:r>
            <a:r>
              <a:rPr lang="cs-CZ" b="1" dirty="0"/>
              <a:t>zdrojů</a:t>
            </a:r>
            <a:r>
              <a:rPr lang="cs-CZ" dirty="0"/>
              <a:t> </a:t>
            </a:r>
            <a:r>
              <a:rPr lang="cs-CZ" b="1" dirty="0"/>
              <a:t>organizace</a:t>
            </a:r>
            <a:r>
              <a:rPr lang="cs-CZ" dirty="0"/>
              <a:t> a odhalit schopnosti organizace provádět různé funkční aktivity jako finanční management, řízení lidských zdrojů, marketing, výzkumně-vývojový potenciál apod.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 smtClean="0"/>
              <a:t>Významným </a:t>
            </a:r>
            <a:r>
              <a:rPr lang="cs-CZ" b="1" dirty="0"/>
              <a:t>prvkem vnitřního prostředí organizace je, vedle zdrojů, její firemní kultura. </a:t>
            </a:r>
            <a:endParaRPr lang="cs-CZ" b="1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Firemní </a:t>
            </a:r>
            <a:r>
              <a:rPr lang="cs-CZ" dirty="0"/>
              <a:t>kultura prezentuje osobitost dané organizace a odráží sdílené hodnoty, přesvědčení a chování pracovníků, které se prolíná veškerými aktivitami organizace. </a:t>
            </a:r>
            <a:endParaRPr lang="cs-CZ" dirty="0" smtClean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22/49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67779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Analýza vnitřního a vnějšího prostředí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Ještě </a:t>
            </a:r>
            <a:r>
              <a:rPr lang="cs-CZ" dirty="0"/>
              <a:t>donedávna byla silná firemní kultura považována za jeden z </a:t>
            </a:r>
            <a:r>
              <a:rPr lang="cs-CZ" b="1" dirty="0"/>
              <a:t>determinujících faktorů úspěšnosti organizace </a:t>
            </a:r>
            <a:r>
              <a:rPr lang="cs-CZ" dirty="0"/>
              <a:t>– ve vztahu k dlouhodobé udržitelnosti a kontinuálnímu </a:t>
            </a:r>
            <a:r>
              <a:rPr lang="cs-CZ" b="1" dirty="0"/>
              <a:t>dosahování</a:t>
            </a:r>
            <a:r>
              <a:rPr lang="cs-CZ" dirty="0"/>
              <a:t> </a:t>
            </a:r>
            <a:r>
              <a:rPr lang="cs-CZ" b="1" dirty="0" smtClean="0"/>
              <a:t>zisku</a:t>
            </a:r>
            <a:r>
              <a:rPr lang="cs-CZ" dirty="0" smtClean="0"/>
              <a:t>.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S rostoucím významem vlivu turbulentního vnějšího okolí organizace se však objevují opačné přístupy, které v silné firemní kultuře spatřují spíše bariéru efektivního strategického managementu spočívající v nedostatečné schopnosti organizace přizpůsobovat svou strategii změnám vnějšího okolí.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Dokládá </a:t>
            </a:r>
            <a:r>
              <a:rPr lang="cs-CZ" dirty="0"/>
              <a:t>to řada analýz prováděných v organizacích napříč širokým spektrem průmyslových odvětví.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23/49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08609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Analýza vnitřního a vnějšího prostředí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Prvkem, který stále významněji ovlivňuje dosažení úspěchu organizace, je její </a:t>
            </a:r>
            <a:r>
              <a:rPr lang="cs-CZ" b="1" dirty="0"/>
              <a:t>vnější okolí</a:t>
            </a:r>
            <a:r>
              <a:rPr lang="cs-CZ" dirty="0"/>
              <a:t>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Turbulentní </a:t>
            </a:r>
            <a:r>
              <a:rPr lang="cs-CZ" dirty="0"/>
              <a:t>změny, </a:t>
            </a:r>
            <a:r>
              <a:rPr lang="cs-CZ" b="1" dirty="0"/>
              <a:t>globalizace</a:t>
            </a:r>
            <a:r>
              <a:rPr lang="cs-CZ" dirty="0"/>
              <a:t>, </a:t>
            </a:r>
            <a:r>
              <a:rPr lang="cs-CZ" b="1" dirty="0"/>
              <a:t>mezinárodní</a:t>
            </a:r>
            <a:r>
              <a:rPr lang="cs-CZ" dirty="0"/>
              <a:t> </a:t>
            </a:r>
            <a:r>
              <a:rPr lang="cs-CZ" b="1" dirty="0"/>
              <a:t>konkurence</a:t>
            </a:r>
            <a:r>
              <a:rPr lang="cs-CZ" dirty="0"/>
              <a:t> spolu s dalšími novými jevy jako terorismus, výrazné demografické posuny či extrémní meteorologické jevy významně ovlivňují život společnosti a kladou nové nároky na top management organizací.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Každá </a:t>
            </a:r>
            <a:r>
              <a:rPr lang="cs-CZ" dirty="0"/>
              <a:t>organizace působí v určitých společenských, </a:t>
            </a:r>
            <a:r>
              <a:rPr lang="cs-CZ" b="1" dirty="0"/>
              <a:t>politických</a:t>
            </a:r>
            <a:r>
              <a:rPr lang="cs-CZ" dirty="0"/>
              <a:t> podmínkách.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24/49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3616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Analýza vnitřního a vnějšího prostředí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Musí respektovat </a:t>
            </a:r>
            <a:r>
              <a:rPr lang="cs-CZ" b="1" dirty="0"/>
              <a:t>legislativu</a:t>
            </a:r>
            <a:r>
              <a:rPr lang="cs-CZ" dirty="0"/>
              <a:t> dané země, využívá, resp. ve vlastním vývoji navazuje, na existující technologie, čelí stále silnější konkurenci, využívá nabídku pracovních sil v daném regionu apod.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 smtClean="0"/>
              <a:t>Vnější </a:t>
            </a:r>
            <a:r>
              <a:rPr lang="cs-CZ" b="1" dirty="0"/>
              <a:t>okolí tedy ve značné míře vymezuje varianty a limity pro management. </a:t>
            </a:r>
            <a:endParaRPr lang="cs-CZ" b="1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Úspěšná </a:t>
            </a:r>
            <a:r>
              <a:rPr lang="cs-CZ" dirty="0"/>
              <a:t>proto bude pouze taková organizace, jejíž strategický cíl a následná strategie respektuje podmínky dané vnějším okolím.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Stejné </a:t>
            </a:r>
            <a:r>
              <a:rPr lang="cs-CZ" dirty="0"/>
              <a:t>faktory vnějšího prostředí mohou mít na jednu organizaci pozitivní dopad, na jinou negativní – záleží na managementu zdrojů a kapacit dané organizace, tedy na podmínkách jejího vnitřního prostředí.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25/49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43868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Analýza vnitřního a vnějšího prostředí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Výsledky analýz vnitřního a vnějšího prostředí jsou shrnuty ve </a:t>
            </a:r>
            <a:r>
              <a:rPr lang="cs-CZ" b="1" dirty="0"/>
              <a:t>SWOT analýze</a:t>
            </a:r>
            <a:r>
              <a:rPr lang="cs-CZ" dirty="0"/>
              <a:t>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Jedná </a:t>
            </a:r>
            <a:r>
              <a:rPr lang="cs-CZ" dirty="0"/>
              <a:t>se o </a:t>
            </a:r>
            <a:r>
              <a:rPr lang="cs-CZ" b="1" dirty="0"/>
              <a:t>matici se čtyřmi sektory</a:t>
            </a:r>
            <a:r>
              <a:rPr lang="cs-CZ" dirty="0"/>
              <a:t>, vymezenými dvěma kritérii – prostředím organizace (vnitřní a vnější) a charakterem prvků (pozitivní a negativní).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V </a:t>
            </a:r>
            <a:r>
              <a:rPr lang="cs-CZ" dirty="0"/>
              <a:t>rámci analýzy jsou pojmenovány silné a slabé stránky (</a:t>
            </a:r>
            <a:r>
              <a:rPr lang="cs-CZ" dirty="0" err="1"/>
              <a:t>strengths</a:t>
            </a:r>
            <a:r>
              <a:rPr lang="cs-CZ" dirty="0"/>
              <a:t>, </a:t>
            </a:r>
            <a:r>
              <a:rPr lang="cs-CZ" dirty="0" err="1"/>
              <a:t>weaknesses</a:t>
            </a:r>
            <a:r>
              <a:rPr lang="cs-CZ" dirty="0"/>
              <a:t>), příležitosti a hrozby organizace (</a:t>
            </a:r>
            <a:r>
              <a:rPr lang="cs-CZ" dirty="0" err="1"/>
              <a:t>opportunities</a:t>
            </a:r>
            <a:r>
              <a:rPr lang="cs-CZ" dirty="0"/>
              <a:t>, </a:t>
            </a:r>
            <a:r>
              <a:rPr lang="cs-CZ" dirty="0" err="1"/>
              <a:t>threats</a:t>
            </a:r>
            <a:r>
              <a:rPr lang="cs-CZ" dirty="0"/>
              <a:t>).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26/49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871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Analýza vnitřního a vnějšího prostředí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Dobře sestavená SWOT analýza </a:t>
            </a:r>
            <a:r>
              <a:rPr lang="cs-CZ" dirty="0"/>
              <a:t>tvoří základní východisko pro stanovení strategického cíle a pro formulaci strategie jeho dosažení.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Z </a:t>
            </a:r>
            <a:r>
              <a:rPr lang="cs-CZ" dirty="0"/>
              <a:t>podstaty SWOT analýzy vyplývá základní logika strategického návrhu, který by měl být zaměřen na eliminaci slabých stránek a hrozeb prostřednictvím vhodného využití silných stránek a příležitostí.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27/49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04285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Formulace strategického cíle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Strategický cíl popisuje</a:t>
            </a:r>
            <a:r>
              <a:rPr lang="cs-CZ" dirty="0"/>
              <a:t> </a:t>
            </a:r>
            <a:r>
              <a:rPr lang="cs-CZ" b="1" dirty="0"/>
              <a:t>konečný</a:t>
            </a:r>
            <a:r>
              <a:rPr lang="cs-CZ" dirty="0"/>
              <a:t>, výsledný stav po uplynutí předem daného (strategického) období.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Musí </a:t>
            </a:r>
            <a:r>
              <a:rPr lang="cs-CZ" dirty="0"/>
              <a:t>být zformulován naprosto jednoznačně a konkrétně, aby po uplynutí strategického období mohlo být konstatováno, zda byl cíl naplněn.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 smtClean="0"/>
              <a:t>Strategický </a:t>
            </a:r>
            <a:r>
              <a:rPr lang="cs-CZ" b="1" dirty="0"/>
              <a:t>cíl by měl být definován tak, aby zajistil organizaci výhodnější pozici oproti konkurenci. </a:t>
            </a:r>
            <a:endParaRPr lang="cs-CZ" b="1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Zároveň </a:t>
            </a:r>
            <a:r>
              <a:rPr lang="cs-CZ" dirty="0"/>
              <a:t>by měl umožnit organizaci její stabilní vývoj, tzn. respektovat změny, které s jistou mírou určitosti mohou v průběhu strategického období nastat.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28/49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01957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Formulace strategického cíle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Pro strategický cíl, stejně jako pro jakýkoliv jiný cíl z pohledu managementu, platí pravidlo </a:t>
            </a:r>
            <a:r>
              <a:rPr lang="cs-CZ" b="1" dirty="0" smtClean="0"/>
              <a:t>SMART</a:t>
            </a:r>
            <a:r>
              <a:rPr lang="cs-CZ" dirty="0" smtClean="0"/>
              <a:t>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Znamená </a:t>
            </a:r>
            <a:r>
              <a:rPr lang="cs-CZ" dirty="0"/>
              <a:t>to, že cíl musí být pro organizaci a její pracovníky stimulující, podněcující k co nejlepším výsledkům.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 smtClean="0"/>
              <a:t>Zároveň </a:t>
            </a:r>
            <a:r>
              <a:rPr lang="cs-CZ" b="1" dirty="0"/>
              <a:t>však musí být dosažitelný, splnitelný a reálný. </a:t>
            </a:r>
            <a:endParaRPr lang="cs-CZ" b="1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Jak </a:t>
            </a:r>
            <a:r>
              <a:rPr lang="cs-CZ" dirty="0"/>
              <a:t>pro pracovníky organizace, tak i pro veškeré prvky vnějšího okolí musí být cíl akceptovatelný (tzn., musí být v souladu s platnými zákony či normami daného státu, respektující po environmentální stránce nejbližší okolí apod.).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29/49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90059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Strategie a strategické řízení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Strategie</a:t>
            </a:r>
            <a:r>
              <a:rPr lang="cs-CZ" dirty="0"/>
              <a:t> udává dlouhodobý směr organizace.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V </a:t>
            </a:r>
            <a:r>
              <a:rPr lang="cs-CZ" dirty="0"/>
              <a:t>měnícím se prostředí organizace díky účelnému uspořádání svých zdrojů a současně schopnosti splnit potřeby trhu získává výhodu a plní očekávání svých </a:t>
            </a:r>
            <a:r>
              <a:rPr lang="cs-CZ" dirty="0" err="1"/>
              <a:t>stakeholderů</a:t>
            </a:r>
            <a:r>
              <a:rPr lang="cs-CZ" dirty="0"/>
              <a:t>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Jak </a:t>
            </a:r>
            <a:r>
              <a:rPr lang="cs-CZ" dirty="0"/>
              <a:t>dokládá řada prováděných analýz, </a:t>
            </a:r>
            <a:r>
              <a:rPr lang="cs-CZ" b="1" dirty="0"/>
              <a:t>organizace neuplatňující ve svém řízení principy strategického managementu dosahují pouze krátkodobých tržních úspěchů</a:t>
            </a:r>
            <a:r>
              <a:rPr lang="cs-CZ" dirty="0"/>
              <a:t>.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98083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Formulace strategického cíle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Předpokládaný </a:t>
            </a:r>
            <a:r>
              <a:rPr lang="cs-CZ" b="1" dirty="0"/>
              <a:t>cílový</a:t>
            </a:r>
            <a:r>
              <a:rPr lang="cs-CZ" dirty="0"/>
              <a:t> </a:t>
            </a:r>
            <a:r>
              <a:rPr lang="cs-CZ" b="1" dirty="0"/>
              <a:t>stav</a:t>
            </a:r>
            <a:r>
              <a:rPr lang="cs-CZ" dirty="0"/>
              <a:t> musí být kvantifikován, tzn., musí být stanoveny konkrétní hodnoty klíčových ukazatelů, což umožní zhodnocení míry naplnění cíle po uplynutí strategického období.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 smtClean="0"/>
              <a:t>Formulace</a:t>
            </a:r>
            <a:r>
              <a:rPr lang="cs-CZ" dirty="0" smtClean="0"/>
              <a:t> </a:t>
            </a:r>
            <a:r>
              <a:rPr lang="cs-CZ" b="1" dirty="0"/>
              <a:t>cíle</a:t>
            </a:r>
            <a:r>
              <a:rPr lang="cs-CZ" dirty="0"/>
              <a:t> již musí obsahovat i </a:t>
            </a:r>
            <a:r>
              <a:rPr lang="cs-CZ" b="1" dirty="0"/>
              <a:t>termínové</a:t>
            </a:r>
            <a:r>
              <a:rPr lang="cs-CZ" dirty="0"/>
              <a:t> </a:t>
            </a:r>
            <a:r>
              <a:rPr lang="cs-CZ" b="1" dirty="0"/>
              <a:t>vymezení</a:t>
            </a:r>
            <a:r>
              <a:rPr lang="cs-CZ" dirty="0"/>
              <a:t>, tedy délku strategického období a předpokládaný okamžik splnění cíle.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30/49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77964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Formulace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Způsob dosažení </a:t>
            </a:r>
            <a:r>
              <a:rPr lang="cs-CZ" b="1" dirty="0"/>
              <a:t>strategického</a:t>
            </a:r>
            <a:r>
              <a:rPr lang="cs-CZ" dirty="0"/>
              <a:t> </a:t>
            </a:r>
            <a:r>
              <a:rPr lang="cs-CZ" b="1" dirty="0"/>
              <a:t>cíle</a:t>
            </a:r>
            <a:r>
              <a:rPr lang="cs-CZ" dirty="0"/>
              <a:t> </a:t>
            </a:r>
            <a:r>
              <a:rPr lang="cs-CZ" b="1" dirty="0"/>
              <a:t>definuje</a:t>
            </a:r>
            <a:r>
              <a:rPr lang="cs-CZ" dirty="0"/>
              <a:t> </a:t>
            </a:r>
            <a:r>
              <a:rPr lang="cs-CZ" b="1" dirty="0"/>
              <a:t>strategie</a:t>
            </a:r>
            <a:r>
              <a:rPr lang="cs-CZ" dirty="0"/>
              <a:t>, rozpracovaná do jednotlivých kroků – strategických operací.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Formulace </a:t>
            </a:r>
            <a:r>
              <a:rPr lang="cs-CZ" dirty="0"/>
              <a:t>strategie je výrazně tvůrčí proces. Jedná se o nejdůležitější a nejsložitější úkol top managementu každé organizace.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31/49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2771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Formulace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Základním úkolem </a:t>
            </a:r>
            <a:r>
              <a:rPr lang="cs-CZ" b="1" dirty="0"/>
              <a:t>strategie</a:t>
            </a:r>
            <a:r>
              <a:rPr lang="cs-CZ" dirty="0"/>
              <a:t> je </a:t>
            </a:r>
            <a:r>
              <a:rPr lang="cs-CZ" b="1" dirty="0"/>
              <a:t>připravit</a:t>
            </a:r>
            <a:r>
              <a:rPr lang="cs-CZ" dirty="0"/>
              <a:t> </a:t>
            </a:r>
            <a:r>
              <a:rPr lang="cs-CZ" b="1" dirty="0"/>
              <a:t>organizaci</a:t>
            </a:r>
            <a:r>
              <a:rPr lang="cs-CZ" dirty="0"/>
              <a:t> na </a:t>
            </a:r>
            <a:r>
              <a:rPr lang="cs-CZ" b="1" dirty="0"/>
              <a:t>budoucnost</a:t>
            </a:r>
            <a:r>
              <a:rPr lang="cs-CZ" dirty="0"/>
              <a:t>, na všechny situace, které mohou v budoucnu s vysokou pravděpodobností nastat.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Budoucnost </a:t>
            </a:r>
            <a:r>
              <a:rPr lang="cs-CZ" dirty="0"/>
              <a:t>však představuje prostor neznáma – lze ji pouze s určitou pravděpodobností předvídat.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Není </a:t>
            </a:r>
            <a:r>
              <a:rPr lang="cs-CZ" dirty="0"/>
              <a:t>jisté, jakým směrem se bude odvíjet ekonomický, politický či vědeckotechnický vývoj a další faktory ovlivňující fungování každé organizace.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Top </a:t>
            </a:r>
            <a:r>
              <a:rPr lang="cs-CZ" dirty="0"/>
              <a:t>manažer proto pracuje v podmínkách velké nejistoty.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32/49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35749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Formulace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pl-PL" dirty="0"/>
              <a:t>Rozhoduje však o naprosto zásadních </a:t>
            </a:r>
            <a:r>
              <a:rPr lang="pl-PL" dirty="0" smtClean="0"/>
              <a:t>problé</a:t>
            </a:r>
            <a:r>
              <a:rPr lang="cs-CZ" dirty="0"/>
              <a:t>mech – o vývoji nových produktů, o investicích, o metodách motivace pracovníků, o budování distribučních sítí a dalších faktorech.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Na </a:t>
            </a:r>
            <a:r>
              <a:rPr lang="cs-CZ" dirty="0"/>
              <a:t>správném (či nesprávném) rozhodnutí top manažera proto závisí existence a úspěch celé organizace.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33/49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95782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Formulace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Z toho vyplývá, že </a:t>
            </a:r>
            <a:r>
              <a:rPr lang="cs-CZ" b="1" dirty="0"/>
              <a:t>formulace</a:t>
            </a:r>
            <a:r>
              <a:rPr lang="cs-CZ" dirty="0"/>
              <a:t> </a:t>
            </a:r>
            <a:r>
              <a:rPr lang="cs-CZ" b="1" dirty="0"/>
              <a:t>jediné</a:t>
            </a:r>
            <a:r>
              <a:rPr lang="cs-CZ" dirty="0"/>
              <a:t> </a:t>
            </a:r>
            <a:r>
              <a:rPr lang="cs-CZ" b="1" dirty="0"/>
              <a:t>strategie</a:t>
            </a:r>
            <a:r>
              <a:rPr lang="cs-CZ" dirty="0"/>
              <a:t> </a:t>
            </a:r>
            <a:r>
              <a:rPr lang="cs-CZ" b="1" dirty="0"/>
              <a:t>není</a:t>
            </a:r>
            <a:r>
              <a:rPr lang="cs-CZ" dirty="0"/>
              <a:t> </a:t>
            </a:r>
            <a:r>
              <a:rPr lang="cs-CZ" b="1" dirty="0"/>
              <a:t>dostačující</a:t>
            </a:r>
            <a:r>
              <a:rPr lang="cs-CZ" dirty="0"/>
              <a:t>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Top </a:t>
            </a:r>
            <a:r>
              <a:rPr lang="cs-CZ" dirty="0"/>
              <a:t>manažer musí vytvořit a posoudit strategické alternativy a následně vybrat ty, které jsou komplementární a vzájemně se podporují.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 smtClean="0"/>
              <a:t>Strategie</a:t>
            </a:r>
            <a:r>
              <a:rPr lang="cs-CZ" dirty="0" smtClean="0"/>
              <a:t> </a:t>
            </a:r>
            <a:r>
              <a:rPr lang="cs-CZ" b="1" dirty="0"/>
              <a:t>organizace</a:t>
            </a:r>
            <a:r>
              <a:rPr lang="cs-CZ" dirty="0"/>
              <a:t> proto musí být vždy vypracována ve více variantách, které vycházejí z odhalení všech vývojových tendencí, jež mohou s vysokou pravděpodobností nastat.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34/49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17505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Formulace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Top manažer tím čelí vzniku tzv. strategického překvapení, které by mohlo přivést organizaci do situace, kdy již není schopna svými silami situaci vyřešit, což může vyústit až ke zhroucení organizace.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35/49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74980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Formulace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Varianty</a:t>
            </a:r>
            <a:r>
              <a:rPr lang="cs-CZ" dirty="0"/>
              <a:t> </a:t>
            </a:r>
            <a:r>
              <a:rPr lang="cs-CZ" b="1" dirty="0"/>
              <a:t>strategie</a:t>
            </a:r>
            <a:r>
              <a:rPr lang="cs-CZ" dirty="0"/>
              <a:t> musí být </a:t>
            </a:r>
            <a:r>
              <a:rPr lang="cs-CZ" b="1" dirty="0"/>
              <a:t>vzájemně</a:t>
            </a:r>
            <a:r>
              <a:rPr lang="cs-CZ" dirty="0"/>
              <a:t> </a:t>
            </a:r>
            <a:r>
              <a:rPr lang="cs-CZ" b="1" dirty="0"/>
              <a:t>kompatibilní</a:t>
            </a:r>
            <a:r>
              <a:rPr lang="cs-CZ" dirty="0"/>
              <a:t>, tzn., musí být koncipovány tak, aby organizace mohla v případě potřeby přejít od jedné varianty ke druhé, aniž by došlo k ohrožení její existence.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Obvykle </a:t>
            </a:r>
            <a:r>
              <a:rPr lang="cs-CZ" dirty="0"/>
              <a:t>to předpokládá mít k dispozici takové portfolio variant, které lze realizovat na tomtéž základním zařízení a s pracovníky téže základní kvalifikace.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36/49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9105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Formulace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Kompatibilita</a:t>
            </a:r>
            <a:r>
              <a:rPr lang="cs-CZ" dirty="0"/>
              <a:t> </a:t>
            </a:r>
            <a:r>
              <a:rPr lang="cs-CZ" b="1" dirty="0"/>
              <a:t>variant</a:t>
            </a:r>
            <a:r>
              <a:rPr lang="cs-CZ" dirty="0"/>
              <a:t> </a:t>
            </a:r>
            <a:r>
              <a:rPr lang="cs-CZ" b="1" dirty="0"/>
              <a:t>umožňuje</a:t>
            </a:r>
            <a:r>
              <a:rPr lang="cs-CZ" dirty="0"/>
              <a:t> </a:t>
            </a:r>
            <a:r>
              <a:rPr lang="cs-CZ" b="1" dirty="0"/>
              <a:t>vysokou</a:t>
            </a:r>
            <a:r>
              <a:rPr lang="cs-CZ" dirty="0"/>
              <a:t> </a:t>
            </a:r>
            <a:r>
              <a:rPr lang="cs-CZ" b="1" dirty="0"/>
              <a:t>pružnost</a:t>
            </a:r>
            <a:r>
              <a:rPr lang="cs-CZ" dirty="0"/>
              <a:t> strategie, která je v současné době jedním z předpokladů úspěšnosti organizace, jelikož přizpůsobuje základní aktivity organizace nejistotě, diskontinuitě a turbulentnímu vývoji vnějšího prostředí.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37/49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28593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Implementace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Následným</a:t>
            </a:r>
            <a:r>
              <a:rPr lang="cs-CZ" dirty="0"/>
              <a:t> </a:t>
            </a:r>
            <a:r>
              <a:rPr lang="cs-CZ" b="1" dirty="0"/>
              <a:t>krokem</a:t>
            </a:r>
            <a:r>
              <a:rPr lang="cs-CZ" dirty="0"/>
              <a:t> v </a:t>
            </a:r>
            <a:r>
              <a:rPr lang="cs-CZ" b="1" dirty="0"/>
              <a:t>procesu</a:t>
            </a:r>
            <a:r>
              <a:rPr lang="cs-CZ" dirty="0"/>
              <a:t> </a:t>
            </a:r>
            <a:r>
              <a:rPr lang="cs-CZ" b="1" dirty="0"/>
              <a:t>strategického</a:t>
            </a:r>
            <a:r>
              <a:rPr lang="cs-CZ" dirty="0"/>
              <a:t> </a:t>
            </a:r>
            <a:r>
              <a:rPr lang="cs-CZ" b="1" dirty="0"/>
              <a:t>managementu</a:t>
            </a:r>
            <a:r>
              <a:rPr lang="cs-CZ" dirty="0"/>
              <a:t> je po </a:t>
            </a:r>
            <a:r>
              <a:rPr lang="cs-CZ" b="1" dirty="0"/>
              <a:t>formulaci</a:t>
            </a:r>
            <a:r>
              <a:rPr lang="cs-CZ" dirty="0"/>
              <a:t> </a:t>
            </a:r>
            <a:r>
              <a:rPr lang="cs-CZ" b="1" dirty="0"/>
              <a:t>strategie</a:t>
            </a:r>
            <a:r>
              <a:rPr lang="cs-CZ" dirty="0"/>
              <a:t> její </a:t>
            </a:r>
            <a:r>
              <a:rPr lang="cs-CZ" b="1" dirty="0"/>
              <a:t>implementace</a:t>
            </a:r>
            <a:r>
              <a:rPr lang="cs-CZ" dirty="0"/>
              <a:t>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Tato </a:t>
            </a:r>
            <a:r>
              <a:rPr lang="cs-CZ" dirty="0"/>
              <a:t>fáze potvrdí, zda strategie byla vhodně či nevhodně zformulována.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V </a:t>
            </a:r>
            <a:r>
              <a:rPr lang="cs-CZ" dirty="0"/>
              <a:t>literatuře se pro provádění jednotlivých strategických operací, jež jsou součástí strategie, používá termín „implementace“ nebo „realizace“.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38/49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76955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Implementace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Zatímco „</a:t>
            </a:r>
            <a:r>
              <a:rPr lang="cs-CZ" b="1" dirty="0"/>
              <a:t>realizace</a:t>
            </a:r>
            <a:r>
              <a:rPr lang="cs-CZ" dirty="0"/>
              <a:t>“ má charakter pouhého plnění stanovených úkolů, „implementace“ v sobě zahrnuje i tvůrčí přínos pracovníků provádějících realizaci strategie.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S </a:t>
            </a:r>
            <a:r>
              <a:rPr lang="cs-CZ" dirty="0"/>
              <a:t>ohledem na výše popsanou charakteristiku vnějšího okolí je tvůrčí prvek v průběhu realizace strategie stěžejní, proto bude nadále používán termín „</a:t>
            </a:r>
            <a:r>
              <a:rPr lang="cs-CZ" b="1" dirty="0"/>
              <a:t>implementace</a:t>
            </a:r>
            <a:r>
              <a:rPr lang="cs-CZ" dirty="0" smtClean="0"/>
              <a:t>“.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39/49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37410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Strategie a strategické řízení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Naopak organizace, které </a:t>
            </a:r>
            <a:r>
              <a:rPr lang="cs-CZ" b="1" dirty="0"/>
              <a:t>dodržují zásady strategického managementu</a:t>
            </a:r>
            <a:r>
              <a:rPr lang="cs-CZ" dirty="0"/>
              <a:t>, se zpravidla vyznačují dlouhodobě udržitelným růstem.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 smtClean="0"/>
              <a:t>Samotná </a:t>
            </a:r>
            <a:r>
              <a:rPr lang="cs-CZ" b="1" dirty="0"/>
              <a:t>strategie však nestačí. </a:t>
            </a:r>
            <a:endParaRPr lang="cs-CZ" b="1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Je </a:t>
            </a:r>
            <a:r>
              <a:rPr lang="cs-CZ" dirty="0"/>
              <a:t>nezbytné zavést v organizaci určitý mechanismus, pomocí něhož můžeme sledovat a hodnotit plnění dílčích strategických úkolů.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68166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Implementace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Teprve </a:t>
            </a:r>
            <a:r>
              <a:rPr lang="cs-CZ" b="1" dirty="0"/>
              <a:t>implementace</a:t>
            </a:r>
            <a:r>
              <a:rPr lang="cs-CZ" dirty="0"/>
              <a:t> strategie přináší organizaci efekt v podobě konkrétních výstupů. Implementaci strategie však není zatím v teorii ani v praxi věnována dostatečná pozornost.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Existuje </a:t>
            </a:r>
            <a:r>
              <a:rPr lang="cs-CZ" dirty="0"/>
              <a:t>mnoho teorií jak rozhodovat, ale jen málo metod, jak realizaci zabezpečovat.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 smtClean="0"/>
              <a:t>Jedná </a:t>
            </a:r>
            <a:r>
              <a:rPr lang="cs-CZ" b="1" dirty="0"/>
              <a:t>se přitom o složitý proces, do něhož se promítá mnoho věcných, finančních a především sociálně-psychologických faktorů. 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40/49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34392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Implementace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Veškeré </a:t>
            </a:r>
            <a:r>
              <a:rPr lang="cs-CZ" b="1" dirty="0"/>
              <a:t>aktivity</a:t>
            </a:r>
            <a:r>
              <a:rPr lang="cs-CZ" dirty="0"/>
              <a:t> uskutečňované na </a:t>
            </a:r>
            <a:r>
              <a:rPr lang="cs-CZ" b="1" dirty="0"/>
              <a:t>taktické</a:t>
            </a:r>
            <a:r>
              <a:rPr lang="cs-CZ" dirty="0"/>
              <a:t> i </a:t>
            </a:r>
            <a:r>
              <a:rPr lang="cs-CZ" b="1" dirty="0"/>
              <a:t>operativní</a:t>
            </a:r>
            <a:r>
              <a:rPr lang="cs-CZ" dirty="0"/>
              <a:t> úrovni řízení, jako např. krátkodobé řízení zásob, financí, prodeje, výroby, kvalifikace, technologie, vždy musí směřovat k naplnění strategického cíle.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Top </a:t>
            </a:r>
            <a:r>
              <a:rPr lang="cs-CZ" dirty="0"/>
              <a:t>manažer musí zajistit konzistentnost mezi strategickým a operativním řízením.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 smtClean="0"/>
              <a:t>Strategického </a:t>
            </a:r>
            <a:r>
              <a:rPr lang="cs-CZ" b="1" dirty="0"/>
              <a:t>cíle lze dosáhnout jen tehdy, jestliže top manažer věnuje strategii systematickou a trvalou pozornost. </a:t>
            </a:r>
            <a:endParaRPr lang="cs-CZ" b="1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 smtClean="0"/>
              <a:t>Vrcholové </a:t>
            </a:r>
            <a:r>
              <a:rPr lang="cs-CZ" b="1" dirty="0"/>
              <a:t>vedení </a:t>
            </a:r>
            <a:r>
              <a:rPr lang="cs-CZ" dirty="0"/>
              <a:t>musí neustále zřetelně proklamovat, že o dosažení zformulovaného strategického cíle vážně usiluje, má o něj trvalý zájem a odmění každého, kdo se o jeho naplnění přičiní.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41/49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72784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Implementace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Významnou roli zde proto hraje vnitřní systém </a:t>
            </a:r>
            <a:r>
              <a:rPr lang="cs-CZ" b="1" dirty="0"/>
              <a:t>firemní</a:t>
            </a:r>
            <a:r>
              <a:rPr lang="cs-CZ" dirty="0"/>
              <a:t> </a:t>
            </a:r>
            <a:r>
              <a:rPr lang="cs-CZ" b="1" dirty="0"/>
              <a:t>komunikace</a:t>
            </a:r>
            <a:r>
              <a:rPr lang="cs-CZ" dirty="0"/>
              <a:t>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Je </a:t>
            </a:r>
            <a:r>
              <a:rPr lang="cs-CZ" dirty="0"/>
              <a:t>naprosto nezbytné, aby se na implementaci strategie vědomě podíleli všichni pracovníci organizace.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Každý </a:t>
            </a:r>
            <a:r>
              <a:rPr lang="cs-CZ" dirty="0"/>
              <a:t>pracovník musí být se strategií seznámen a musí vědět, jakými konkrétními kroky k její realizaci přispívá.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Pouze </a:t>
            </a:r>
            <a:r>
              <a:rPr lang="cs-CZ" dirty="0"/>
              <a:t>jednota veškerých aktivit organizace a jejich sladěnost se strategií zajišťuje úspěšné dosažení strategického cíle a naplnění deklarované vize.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42/49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11108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Implementace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Top manažer v procesu implementace strategie neustále čelí dvěma faktorům.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Na </a:t>
            </a:r>
            <a:r>
              <a:rPr lang="cs-CZ" dirty="0"/>
              <a:t>jedné straně se snaží udržet dlouhodobou stabilitu strategie, tj. neměnnost své vize, </a:t>
            </a:r>
            <a:r>
              <a:rPr lang="cs-CZ" b="1" dirty="0"/>
              <a:t>strategických cílů a strategických operací</a:t>
            </a:r>
            <a:r>
              <a:rPr lang="cs-CZ" dirty="0"/>
              <a:t>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Na </a:t>
            </a:r>
            <a:r>
              <a:rPr lang="cs-CZ" dirty="0"/>
              <a:t>druhé straně si je však vědom, že v turbulentním prostředí téměř jistě dojde k některým více nebo méně neočekávaným událostem, které vyvolají nezbytnost aktualizace strategie.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43/49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37074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Implementace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Aktualizace strategie </a:t>
            </a:r>
            <a:r>
              <a:rPr lang="cs-CZ" dirty="0"/>
              <a:t>je kontinuálním procesem, který začíná systematickým vyhledáváním příležitostí a hrozeb ve vnějším prostředí organizace.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 smtClean="0"/>
              <a:t>Kontrola</a:t>
            </a:r>
            <a:r>
              <a:rPr lang="cs-CZ" dirty="0" smtClean="0"/>
              <a:t> </a:t>
            </a:r>
            <a:r>
              <a:rPr lang="cs-CZ" dirty="0"/>
              <a:t>a </a:t>
            </a:r>
            <a:r>
              <a:rPr lang="cs-CZ" b="1" dirty="0"/>
              <a:t>monitoring</a:t>
            </a:r>
            <a:r>
              <a:rPr lang="cs-CZ" dirty="0"/>
              <a:t> tak dnes již nejsou pouze poslední fází manažerského procesu, ale v současných podmínkách strategického managementu jsou nedílnou součástí procesu implementace strategických rozhodnutí a jejich realizace.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44/49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94682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Implementace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Změny jsou v turbulentním vnějším okolí běžným faktorem, proto musejí být vnímány jako samozřejmost i ve vnitřním prostředí organizace.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Nejčastějšími </a:t>
            </a:r>
            <a:r>
              <a:rPr lang="cs-CZ" dirty="0"/>
              <a:t>příčinami změn ve vnějším prostředí organizace jsou zejména změny poptávky a charakteru trhů (zákazníků), nové vědecké poznatky, změny charakteru konkurence, změny charakteru dodavatelů a změny legislativních podmínek</a:t>
            </a:r>
            <a:r>
              <a:rPr lang="cs-CZ" dirty="0" smtClean="0"/>
              <a:t>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Snahou </a:t>
            </a:r>
            <a:r>
              <a:rPr lang="cs-CZ" dirty="0"/>
              <a:t>top manažera by mělo být přetransformovat veškeré změny v příležitosti.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45/49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51640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Implementace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Jednou z </a:t>
            </a:r>
            <a:r>
              <a:rPr lang="cs-CZ" b="1" dirty="0"/>
              <a:t>bariér</a:t>
            </a:r>
            <a:r>
              <a:rPr lang="cs-CZ" dirty="0"/>
              <a:t> průběžné aktualizace strategie se však mnohdy stává skutečnost, že top manažer vnímá nutnost přechodu k jiné variantě strategie jako své osobní selhání.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Ve </a:t>
            </a:r>
            <a:r>
              <a:rPr lang="cs-CZ" dirty="0"/>
              <a:t>skutečnosti však aktualizace strategie může znamenat začátek nové etapy rozvoje organizace.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Změnám </a:t>
            </a:r>
            <a:r>
              <a:rPr lang="cs-CZ" dirty="0"/>
              <a:t>ve vnějším prostředí nelze zabránit.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46/49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16174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Implementace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Top manažer s nimi musí počítat, musí na ně umět reagovat, omezit jejich negativní důsledky a využít je ku prospěchu organizace.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Některé </a:t>
            </a:r>
            <a:r>
              <a:rPr lang="cs-CZ" dirty="0"/>
              <a:t>změny ve vnějším prostředí by organizace dokonce měla sama aktivně vyvolávat, např. umístěním nových produktů na trh, úsilím o změnu spotřebitelského chování zákazníků apod.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47/49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78835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Kontrola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Závěrečnou fází každého manažerského procesu je kontrola a vyhodnocení dosažených výsledků. </a:t>
            </a:r>
            <a:endParaRPr lang="cs-CZ" b="1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V </a:t>
            </a:r>
            <a:r>
              <a:rPr lang="cs-CZ" b="1" dirty="0"/>
              <a:t>prostředí strategického managementu </a:t>
            </a:r>
            <a:r>
              <a:rPr lang="cs-CZ" dirty="0"/>
              <a:t>je předmětem hodnocení efektivita zvolené a uskutečněné strategie a míra dosažení strategického cíle v podmínkách turbulentního vnějšího prostředí.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Kontrolní</a:t>
            </a:r>
            <a:r>
              <a:rPr lang="cs-CZ" dirty="0"/>
              <a:t>, zpětnovazební prvek by však měl být nedílnou součástí všech fází procesu strategického </a:t>
            </a:r>
            <a:r>
              <a:rPr lang="cs-CZ" dirty="0" smtClean="0"/>
              <a:t>managementu.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48/49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47445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3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400" dirty="0">
                <a:solidFill>
                  <a:srgbClr val="C00000"/>
                </a:solidFill>
              </a:rPr>
              <a:t>DĚKUJI ZA POZORNOST</a:t>
            </a:r>
            <a:endParaRPr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Strategie a strategické řízení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Jak se shoduje řada odborníků, </a:t>
            </a:r>
            <a:r>
              <a:rPr lang="cs-CZ" b="1" dirty="0"/>
              <a:t>strategický management je nejsložitějším, nejobtížnějším a zároveň nejrizikovějším úkolem top manažera</a:t>
            </a:r>
            <a:r>
              <a:rPr lang="cs-CZ" dirty="0"/>
              <a:t>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Neexistuje </a:t>
            </a:r>
            <a:r>
              <a:rPr lang="cs-CZ" dirty="0"/>
              <a:t>žádný universální návod, jak vytvořit správnou strategii.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Při </a:t>
            </a:r>
            <a:r>
              <a:rPr lang="cs-CZ" dirty="0"/>
              <a:t>tom úspěch každé organizace je založen právě na její strategii.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 smtClean="0"/>
              <a:t>Strategický </a:t>
            </a:r>
            <a:r>
              <a:rPr lang="cs-CZ" b="1" dirty="0"/>
              <a:t>management </a:t>
            </a:r>
            <a:r>
              <a:rPr lang="cs-CZ" dirty="0"/>
              <a:t>zásadním způsobem ovlivňuje </a:t>
            </a:r>
            <a:r>
              <a:rPr lang="cs-CZ" b="1" dirty="0"/>
              <a:t>úspěšnost organizace </a:t>
            </a:r>
            <a:r>
              <a:rPr lang="cs-CZ" dirty="0"/>
              <a:t>– daleko více, než taktické či operativní řízení – ba naopak, taktické a operativní řízení ze strategického řízení vycházejí.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7217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Strategie a strategické řízení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Strategické řízení </a:t>
            </a:r>
            <a:r>
              <a:rPr lang="cs-CZ" dirty="0"/>
              <a:t>můžeme chápat jako proces, kdy top manažer definuje dlouhodobé strategické cíle a strategii celé organizace tak, aby byly naplno využity zdroje organizace a při tom byly reflektovány příležitosti na trhu.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 smtClean="0"/>
              <a:t>Účelem </a:t>
            </a:r>
            <a:r>
              <a:rPr lang="cs-CZ" b="1" dirty="0"/>
              <a:t>je snížit riziko </a:t>
            </a:r>
            <a:r>
              <a:rPr lang="cs-CZ" dirty="0"/>
              <a:t>možné chyby a přivést organizaci do situace, ve které může předvídat změny, odpovídat na ně, změny vyvolávat a využívat je ve svůj prospěch.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56526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Strategie a strategické řízení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Snahou </a:t>
            </a:r>
            <a:r>
              <a:rPr lang="cs-CZ" b="1" dirty="0"/>
              <a:t>top manažera </a:t>
            </a:r>
            <a:r>
              <a:rPr lang="cs-CZ" dirty="0"/>
              <a:t>je přijímat taková rozhodnutí, jejichž důsledky se projeví v silnější konkurenční pozici organizace na trhu, než je ta současná.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To </a:t>
            </a:r>
            <a:r>
              <a:rPr lang="cs-CZ" dirty="0"/>
              <a:t>je možné reagováním a aktivním působením na vnější vlivy, jako jsou konkurence, změny na trhu, využívání vnitřních zdrojů a schopnosti organizace.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57543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Strategie a strategické řízení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Strategické řízení </a:t>
            </a:r>
            <a:r>
              <a:rPr lang="cs-CZ" dirty="0"/>
              <a:t>tedy představuje proces tvorby a implementace rozvojových záměrů, které mají zásadní význam pro rozvoj organizace.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Tyto </a:t>
            </a:r>
            <a:r>
              <a:rPr lang="cs-CZ" dirty="0"/>
              <a:t>rozvojové záměry mají v případě strategického managementu dlouhodobý charakter – zasahují tedy do budoucnosti – do prostoru </a:t>
            </a:r>
            <a:r>
              <a:rPr lang="cs-CZ" dirty="0" smtClean="0"/>
              <a:t>neznáma.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Podnik</a:t>
            </a:r>
            <a:r>
              <a:rPr lang="cs-CZ" dirty="0"/>
              <a:t>, který chce v prostředí tržní ekonomiky přežít a úspěšně se rozvíjet, je nucen daleko více se zabývat vývojovými trendy působícími v jeho okolí a rozhodujícím trendům se pružně přizpůsobovat.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8/49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29975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Strategie a strategické řízení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Poznání, hodnocení a racionální uplatňování poznatků o objektivních vývojových tendencích v řízení organizace </a:t>
            </a:r>
            <a:r>
              <a:rPr lang="cs-CZ" dirty="0"/>
              <a:t>se tak stává jedním z nejvýznamnějších požadavků kladených na vedoucí pracovníky</a:t>
            </a:r>
            <a:r>
              <a:rPr lang="cs-CZ" dirty="0" smtClean="0"/>
              <a:t>.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Hovoříme </a:t>
            </a:r>
            <a:r>
              <a:rPr lang="cs-CZ" dirty="0"/>
              <a:t>zde o </a:t>
            </a:r>
            <a:r>
              <a:rPr lang="cs-CZ" b="1" dirty="0"/>
              <a:t>budoucím</a:t>
            </a:r>
            <a:r>
              <a:rPr lang="cs-CZ" dirty="0"/>
              <a:t> </a:t>
            </a:r>
            <a:r>
              <a:rPr lang="cs-CZ" b="1" dirty="0"/>
              <a:t>vývoji</a:t>
            </a:r>
            <a:r>
              <a:rPr lang="cs-CZ" dirty="0"/>
              <a:t>, který ovlivňuje řada faktorů, o jejichž existenci v současnosti nemusíme mít ani ponětí</a:t>
            </a:r>
            <a:r>
              <a:rPr lang="cs-CZ" dirty="0" smtClean="0"/>
              <a:t>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9/49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87693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535</TotalTime>
  <Words>2888</Words>
  <Application>Microsoft Office PowerPoint</Application>
  <PresentationFormat>Předvádění na obrazovce (4:3)</PresentationFormat>
  <Paragraphs>223</Paragraphs>
  <Slides>49</Slides>
  <Notes>49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49</vt:i4>
      </vt:variant>
    </vt:vector>
  </HeadingPairs>
  <TitlesOfParts>
    <vt:vector size="52" baseType="lpstr">
      <vt:lpstr>Arial</vt:lpstr>
      <vt:lpstr>Calibri</vt:lpstr>
      <vt:lpstr>Office Theme</vt:lpstr>
      <vt:lpstr> Strategické řízení firmy XSF</vt:lpstr>
      <vt:lpstr>Strategie a strategické řízení</vt:lpstr>
      <vt:lpstr>Strategie a strategické řízení</vt:lpstr>
      <vt:lpstr>Strategie a strategické řízení</vt:lpstr>
      <vt:lpstr>Strategie a strategické řízení</vt:lpstr>
      <vt:lpstr>Strategie a strategické řízení</vt:lpstr>
      <vt:lpstr>Strategie a strategické řízení</vt:lpstr>
      <vt:lpstr>Strategie a strategické řízení</vt:lpstr>
      <vt:lpstr>Strategie a strategické řízení</vt:lpstr>
      <vt:lpstr>Strategie a strategické řízení</vt:lpstr>
      <vt:lpstr>Strategie a strategické řízení</vt:lpstr>
      <vt:lpstr>Strategie a strategické řízení</vt:lpstr>
      <vt:lpstr>Proces strategického řízení</vt:lpstr>
      <vt:lpstr>Proces strategického řízení</vt:lpstr>
      <vt:lpstr>Formulace mise (poslání) a vize</vt:lpstr>
      <vt:lpstr>Formulace mise (poslání) a vize</vt:lpstr>
      <vt:lpstr>Formulace mise (poslání) a vize</vt:lpstr>
      <vt:lpstr>Formulace mise (poslání) a vize</vt:lpstr>
      <vt:lpstr>Formulace mise (poslání) a vize</vt:lpstr>
      <vt:lpstr>Analýza vnitřního a vnějšího prostředí</vt:lpstr>
      <vt:lpstr>Analýza vnitřního a vnějšího prostředí</vt:lpstr>
      <vt:lpstr>Analýza vnitřního a vnějšího prostředí</vt:lpstr>
      <vt:lpstr>Analýza vnitřního a vnějšího prostředí</vt:lpstr>
      <vt:lpstr>Analýza vnitřního a vnějšího prostředí</vt:lpstr>
      <vt:lpstr>Analýza vnitřního a vnějšího prostředí</vt:lpstr>
      <vt:lpstr>Analýza vnitřního a vnějšího prostředí</vt:lpstr>
      <vt:lpstr>Analýza vnitřního a vnějšího prostředí</vt:lpstr>
      <vt:lpstr>Formulace strategického cíle</vt:lpstr>
      <vt:lpstr>Formulace strategického cíle</vt:lpstr>
      <vt:lpstr>Formulace strategického cíle</vt:lpstr>
      <vt:lpstr>Formulace strategie</vt:lpstr>
      <vt:lpstr>Formulace strategie</vt:lpstr>
      <vt:lpstr>Formulace strategie</vt:lpstr>
      <vt:lpstr>Formulace strategie</vt:lpstr>
      <vt:lpstr>Formulace strategie</vt:lpstr>
      <vt:lpstr>Formulace strategie</vt:lpstr>
      <vt:lpstr>Formulace strategie</vt:lpstr>
      <vt:lpstr>Implementace strategie</vt:lpstr>
      <vt:lpstr>Implementace strategie</vt:lpstr>
      <vt:lpstr>Implementace strategie</vt:lpstr>
      <vt:lpstr>Implementace strategie</vt:lpstr>
      <vt:lpstr>Implementace strategie</vt:lpstr>
      <vt:lpstr>Implementace strategie</vt:lpstr>
      <vt:lpstr>Implementace strategie</vt:lpstr>
      <vt:lpstr>Implementace strategie</vt:lpstr>
      <vt:lpstr>Implementace strategie</vt:lpstr>
      <vt:lpstr>Implementace strategie</vt:lpstr>
      <vt:lpstr>Kontrola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Strategická analýza XSAN</dc:title>
  <dc:creator>Škrabal Jaroslav</dc:creator>
  <cp:lastModifiedBy>skr0004</cp:lastModifiedBy>
  <cp:revision>60</cp:revision>
  <dcterms:modified xsi:type="dcterms:W3CDTF">2024-02-10T16:40:58Z</dcterms:modified>
</cp:coreProperties>
</file>