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5"/>
  </p:handoutMasterIdLst>
  <p:sldIdLst>
    <p:sldId id="256" r:id="rId2"/>
    <p:sldId id="263" r:id="rId3"/>
    <p:sldId id="309" r:id="rId4"/>
    <p:sldId id="269" r:id="rId5"/>
    <p:sldId id="272" r:id="rId6"/>
    <p:sldId id="268" r:id="rId7"/>
    <p:sldId id="311" r:id="rId8"/>
    <p:sldId id="264" r:id="rId9"/>
    <p:sldId id="310" r:id="rId10"/>
    <p:sldId id="271" r:id="rId11"/>
    <p:sldId id="308" r:id="rId12"/>
    <p:sldId id="283" r:id="rId13"/>
    <p:sldId id="270" r:id="rId14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1F28"/>
    <a:srgbClr val="3131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6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852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4A52BA-04FA-428B-9B1B-E6CF6DF0B7A2}" type="datetimeFigureOut">
              <a:rPr lang="cs-CZ" smtClean="0"/>
              <a:t>16.02.2024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84D71A-49DA-40E9-8E0F-5C8D77F07D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12480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 userDrawn="1"/>
        </p:nvSpPr>
        <p:spPr>
          <a:xfrm>
            <a:off x="4371278" y="6138250"/>
            <a:ext cx="4776297" cy="6337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16" b="5584"/>
          <a:stretch/>
        </p:blipFill>
        <p:spPr>
          <a:xfrm>
            <a:off x="5187843" y="1423285"/>
            <a:ext cx="3964866" cy="544777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6000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3557" y="6267816"/>
            <a:ext cx="4571343" cy="2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36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180721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05425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4712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4125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2308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632573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694159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518170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3792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638602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986417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7919" y="6267815"/>
            <a:ext cx="3846981" cy="23040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25625"/>
            <a:ext cx="8064000" cy="4081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Obdélník 6"/>
          <p:cNvSpPr/>
          <p:nvPr userDrawn="1"/>
        </p:nvSpPr>
        <p:spPr>
          <a:xfrm>
            <a:off x="0" y="5"/>
            <a:ext cx="9144000" cy="123825"/>
          </a:xfrm>
          <a:prstGeom prst="rect">
            <a:avLst/>
          </a:prstGeom>
          <a:solidFill>
            <a:srgbClr val="CF1F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2531905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4125" b="0" kern="1200" cap="none" baseline="0">
          <a:solidFill>
            <a:srgbClr val="CF1F28"/>
          </a:solidFill>
          <a:latin typeface="+mn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100" kern="1200">
          <a:solidFill>
            <a:srgbClr val="313131"/>
          </a:solidFill>
          <a:latin typeface="+mj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Pou&#382;&#237;v&#225;n&#237;%20um&#283;l&#233;%20inteligence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Posudek_BP_vedouci_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28649" y="2362672"/>
            <a:ext cx="8036885" cy="2387600"/>
          </a:xfrm>
        </p:spPr>
        <p:txBody>
          <a:bodyPr anchor="ctr" anchorCtr="1"/>
          <a:lstStyle/>
          <a:p>
            <a:pPr algn="ctr"/>
            <a:r>
              <a:rPr lang="cs-CZ" dirty="0"/>
              <a:t>Seminář </a:t>
            </a:r>
            <a:br>
              <a:rPr lang="cs-CZ" dirty="0"/>
            </a:br>
            <a:r>
              <a:rPr lang="cs-CZ" dirty="0"/>
              <a:t>k závěrečné práci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Mgr. Markéta </a:t>
            </a:r>
            <a:r>
              <a:rPr lang="cs-CZ" dirty="0" err="1"/>
              <a:t>Vitoslavská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05305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Průběh obhajob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Dobrá příprava prezentace</a:t>
            </a:r>
          </a:p>
          <a:p>
            <a:r>
              <a:rPr lang="cs-CZ" dirty="0"/>
              <a:t>Vlastní představení práce</a:t>
            </a:r>
          </a:p>
          <a:p>
            <a:r>
              <a:rPr lang="cs-CZ" dirty="0"/>
              <a:t>Nemluvit moc o teorii – jen zhruba shrnout</a:t>
            </a:r>
          </a:p>
          <a:p>
            <a:r>
              <a:rPr lang="cs-CZ" dirty="0"/>
              <a:t>Prezentují se výsledky</a:t>
            </a:r>
          </a:p>
          <a:p>
            <a:r>
              <a:rPr lang="cs-CZ" dirty="0"/>
              <a:t>Odpovědi na otázky vedoucího práce a oponenta</a:t>
            </a:r>
          </a:p>
        </p:txBody>
      </p:sp>
    </p:spTree>
    <p:extLst>
      <p:ext uri="{BB962C8B-B14F-4D97-AF65-F5344CB8AC3E}">
        <p14:creationId xmlns:p14="http://schemas.microsoft.com/office/powerpoint/2010/main" val="19415330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Obecná doporučení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Podívat se na dobré závěrečné práce na stejné téma</a:t>
            </a:r>
          </a:p>
          <a:p>
            <a:r>
              <a:rPr lang="cs-CZ" dirty="0"/>
              <a:t>Kvalitní úvod a závěr jsou nezbytností</a:t>
            </a:r>
          </a:p>
          <a:p>
            <a:r>
              <a:rPr lang="cs-CZ" dirty="0"/>
              <a:t>Počítejte s dostatečnou časovou rezervou</a:t>
            </a:r>
          </a:p>
          <a:p>
            <a:r>
              <a:rPr lang="cs-CZ" dirty="0"/>
              <a:t>Psát gramaticky správně, nepoužívat nespisovné výrazy. Gramatika,  stylistika textu a formální úprava je důležitá a vytváří celkový dojem práce</a:t>
            </a:r>
          </a:p>
          <a:p>
            <a:r>
              <a:rPr lang="cs-CZ" dirty="0"/>
              <a:t>Při psaní se používá 3. osoba j.č.: V práci je řešeno… </a:t>
            </a:r>
            <a:r>
              <a:rPr lang="cs-CZ" b="1" dirty="0"/>
              <a:t>NE </a:t>
            </a:r>
            <a:r>
              <a:rPr lang="cs-CZ" dirty="0"/>
              <a:t>V práci řeším a už vůbec ne V práci řešíme</a:t>
            </a:r>
          </a:p>
          <a:p>
            <a:r>
              <a:rPr lang="cs-CZ" dirty="0"/>
              <a:t>Text si pravidelně ukládejte, je dobré mít i zálohu (</a:t>
            </a:r>
            <a:r>
              <a:rPr lang="cs-CZ" dirty="0" err="1"/>
              <a:t>flasku</a:t>
            </a:r>
            <a:r>
              <a:rPr lang="cs-CZ" dirty="0"/>
              <a:t>, e-mail, …)</a:t>
            </a:r>
          </a:p>
          <a:p>
            <a:r>
              <a:rPr lang="cs-CZ" dirty="0"/>
              <a:t>Vytvořte si časový harmonogram, kdy co napíšete – i jen 2 věty pomůžou</a:t>
            </a:r>
          </a:p>
          <a:p>
            <a:r>
              <a:rPr lang="cs-CZ" dirty="0"/>
              <a:t>Možnost citace jiných závěrečných prací</a:t>
            </a:r>
          </a:p>
          <a:p>
            <a:r>
              <a:rPr lang="cs-CZ" dirty="0"/>
              <a:t>SWOT analýza</a:t>
            </a:r>
          </a:p>
        </p:txBody>
      </p:sp>
    </p:spTree>
    <p:extLst>
      <p:ext uri="{BB962C8B-B14F-4D97-AF65-F5344CB8AC3E}">
        <p14:creationId xmlns:p14="http://schemas.microsoft.com/office/powerpoint/2010/main" val="41450688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Volba tématu dle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>
              <a:lnSpc>
                <a:spcPct val="107000"/>
              </a:lnSpc>
              <a:spcAft>
                <a:spcPts val="3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zaměření studijního programu;</a:t>
            </a:r>
            <a:endParaRPr lang="cs-CZ" sz="1800" kern="1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3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zaměření a možnosti potenciální/ho vedoucí/ho práce;</a:t>
            </a:r>
            <a:endParaRPr lang="cs-CZ" sz="1800" kern="1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3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vlastní tematické preference;</a:t>
            </a:r>
            <a:endParaRPr lang="cs-CZ" sz="1800" kern="1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3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osobní zájmy a preference;</a:t>
            </a:r>
            <a:endParaRPr lang="cs-CZ" sz="1800" kern="1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3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metodologické a analytické dovednosti</a:t>
            </a:r>
            <a:endParaRPr lang="cs-CZ" sz="1800" kern="1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3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časové možnosti;</a:t>
            </a:r>
            <a:endParaRPr lang="cs-CZ" sz="1800" kern="1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3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zájem o téma.</a:t>
            </a:r>
            <a:endParaRPr lang="cs-CZ" sz="1800" kern="1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8515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Stanovení cíle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 třeba ho v práci jasně definovat:</a:t>
            </a:r>
          </a:p>
          <a:p>
            <a:pPr marL="0" indent="0">
              <a:buNone/>
            </a:pPr>
            <a:r>
              <a:rPr lang="cs-CZ" b="1" dirty="0"/>
              <a:t>„Cílem práce je zpracovat/ navrhnout/ zjistit/ zodpovědět na výzkumnou otázku….“</a:t>
            </a:r>
          </a:p>
          <a:p>
            <a:pPr marL="342891" lvl="1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Důležité: cíl musí být jasný, splnitelný, vyhodnotitelný, reálný</a:t>
            </a:r>
          </a:p>
        </p:txBody>
      </p:sp>
    </p:spTree>
    <p:extLst>
      <p:ext uri="{BB962C8B-B14F-4D97-AF65-F5344CB8AC3E}">
        <p14:creationId xmlns:p14="http://schemas.microsoft.com/office/powerpoint/2010/main" val="1719636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Časový harmonogram – letní semestr 2024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r>
              <a:rPr lang="cs-CZ" dirty="0"/>
              <a:t>Termín vypsání témat závěrečných prací: 28.3.2024 – 4.4.2024</a:t>
            </a:r>
          </a:p>
          <a:p>
            <a:r>
              <a:rPr lang="cs-CZ" dirty="0"/>
              <a:t>Návrhy vlastních témat studentů ve spolupráci s vedoucím práce: 5.4.2024 – 28.6.2024</a:t>
            </a:r>
          </a:p>
          <a:p>
            <a:r>
              <a:rPr lang="cs-CZ" dirty="0"/>
              <a:t>Přihlašování se studentů k tématům (vlastním nebo předem stanoveným): 8.4.2024 – 28.6.2024</a:t>
            </a:r>
          </a:p>
          <a:p>
            <a:r>
              <a:rPr lang="cs-CZ" dirty="0"/>
              <a:t>Konzultace a psaní závěrečných prací</a:t>
            </a:r>
          </a:p>
          <a:p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64653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Časový harmonogram – akademický rok 2024/ 2025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r>
              <a:rPr lang="cs-CZ" dirty="0"/>
              <a:t>Konzultace a psaní závěrečných prací</a:t>
            </a:r>
          </a:p>
          <a:p>
            <a:r>
              <a:rPr lang="cs-CZ" dirty="0"/>
              <a:t>Editace zadání závěrečné práce – bývá do konce března</a:t>
            </a:r>
          </a:p>
          <a:p>
            <a:r>
              <a:rPr lang="cs-CZ" dirty="0"/>
              <a:t>Podání žádosti o nezveřejnění části závěrečné práce – bývá do konce března</a:t>
            </a:r>
          </a:p>
          <a:p>
            <a:r>
              <a:rPr lang="cs-CZ" dirty="0"/>
              <a:t>Odevzdání závěrečných prací bývá do začátku května / do konce června</a:t>
            </a:r>
          </a:p>
          <a:p>
            <a:r>
              <a:rPr lang="cs-CZ" dirty="0"/>
              <a:t>Obhajoby polovina června / konec srpna</a:t>
            </a:r>
          </a:p>
          <a:p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14318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Spolupráce s vedoucím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Autorem/ autorkou je student. Práce je od obhajoby veřejně přístupná všem, včetně hodnocení.</a:t>
            </a:r>
          </a:p>
          <a:p>
            <a:endParaRPr lang="cs-CZ" dirty="0"/>
          </a:p>
          <a:p>
            <a:r>
              <a:rPr lang="cs-CZ" dirty="0"/>
              <a:t>Očekává se přiměřené využívání konzultací, tzn.:</a:t>
            </a:r>
          </a:p>
          <a:p>
            <a:pPr lvl="1"/>
            <a:r>
              <a:rPr lang="cs-CZ" dirty="0"/>
              <a:t>Je špatně odevzdat práci vedoucímu práce až pro psaní posudku</a:t>
            </a:r>
          </a:p>
          <a:p>
            <a:pPr lvl="1"/>
            <a:r>
              <a:rPr lang="cs-CZ" dirty="0"/>
              <a:t>Je špatně, očekávat, že Vám vedoucí bude pomáhat s psaním, editovat, upravovat text apod.</a:t>
            </a:r>
          </a:p>
          <a:p>
            <a:pPr lvl="1"/>
            <a:endParaRPr lang="cs-CZ" dirty="0"/>
          </a:p>
          <a:p>
            <a:r>
              <a:rPr lang="cs-CZ" dirty="0"/>
              <a:t>Využívání odborníků z praxe</a:t>
            </a:r>
          </a:p>
          <a:p>
            <a:pPr lvl="1"/>
            <a:r>
              <a:rPr lang="cs-CZ" dirty="0"/>
              <a:t>Je možné si domluvit odborníka jako oponenta práce</a:t>
            </a:r>
          </a:p>
          <a:p>
            <a:pPr lvl="1"/>
            <a:r>
              <a:rPr lang="cs-CZ" dirty="0"/>
              <a:t>Je možné ho využívat při psaní a požádat i o posudek (jako třetí posudek)</a:t>
            </a:r>
          </a:p>
        </p:txBody>
      </p:sp>
    </p:spTree>
    <p:extLst>
      <p:ext uri="{BB962C8B-B14F-4D97-AF65-F5344CB8AC3E}">
        <p14:creationId xmlns:p14="http://schemas.microsoft.com/office/powerpoint/2010/main" val="17775986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Etický rozměr psaní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r>
              <a:rPr lang="cs-CZ" dirty="0"/>
              <a:t>Nepřivlastňování si práce a myšlenek jiných = důsledné odkazování</a:t>
            </a:r>
          </a:p>
          <a:p>
            <a:r>
              <a:rPr lang="cs-CZ" dirty="0"/>
              <a:t>Využívání Umělé inteligence – jako pomocník - s inspirací, osnovou, formulací.   </a:t>
            </a:r>
            <a:r>
              <a:rPr lang="cs-CZ" dirty="0">
                <a:hlinkClick r:id="rId2" action="ppaction://hlinkfile"/>
              </a:rPr>
              <a:t>Používání umělé inteligence.pdf</a:t>
            </a:r>
            <a:endParaRPr lang="cs-CZ" dirty="0"/>
          </a:p>
          <a:p>
            <a:endParaRPr lang="cs-CZ" dirty="0"/>
          </a:p>
          <a:p>
            <a:r>
              <a:rPr lang="cs-CZ" dirty="0"/>
              <a:t>Práce s citlivými údaji</a:t>
            </a:r>
          </a:p>
          <a:p>
            <a:pPr marL="0" indent="0">
              <a:buNone/>
            </a:pPr>
            <a:endParaRPr lang="cs-CZ" sz="1200" i="1" dirty="0"/>
          </a:p>
        </p:txBody>
      </p:sp>
    </p:spTree>
    <p:extLst>
      <p:ext uri="{BB962C8B-B14F-4D97-AF65-F5344CB8AC3E}">
        <p14:creationId xmlns:p14="http://schemas.microsoft.com/office/powerpoint/2010/main" val="9676128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Osnova závěrečné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Úvodní strana</a:t>
            </a:r>
          </a:p>
          <a:p>
            <a:r>
              <a:rPr lang="cs-CZ" dirty="0"/>
              <a:t>Úvod</a:t>
            </a:r>
          </a:p>
          <a:p>
            <a:r>
              <a:rPr lang="cs-CZ" dirty="0"/>
              <a:t>Teoretická část</a:t>
            </a:r>
          </a:p>
          <a:p>
            <a:r>
              <a:rPr lang="cs-CZ" dirty="0"/>
              <a:t>Metodická část</a:t>
            </a:r>
          </a:p>
          <a:p>
            <a:r>
              <a:rPr lang="cs-CZ" dirty="0"/>
              <a:t>Praktická část</a:t>
            </a:r>
          </a:p>
          <a:p>
            <a:r>
              <a:rPr lang="cs-CZ" dirty="0"/>
              <a:t>Výstupy</a:t>
            </a:r>
          </a:p>
          <a:p>
            <a:r>
              <a:rPr lang="cs-CZ" dirty="0"/>
              <a:t>Závěr</a:t>
            </a:r>
          </a:p>
        </p:txBody>
      </p:sp>
    </p:spTree>
    <p:extLst>
      <p:ext uri="{BB962C8B-B14F-4D97-AF65-F5344CB8AC3E}">
        <p14:creationId xmlns:p14="http://schemas.microsoft.com/office/powerpoint/2010/main" val="6160822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A69356-16E8-128A-7772-F05039462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Náležitosti závěrečné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2FB41D4-607F-E7A9-D3A4-B00F2FC9E7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Proporčnost a vyváženost jednotlivých částí</a:t>
            </a:r>
          </a:p>
          <a:p>
            <a:r>
              <a:rPr lang="cs-CZ" dirty="0"/>
              <a:t>Obsahová soudržnost</a:t>
            </a:r>
          </a:p>
          <a:p>
            <a:r>
              <a:rPr lang="cs-CZ" dirty="0"/>
              <a:t>Zřetelné vymezení řešeného problému</a:t>
            </a:r>
          </a:p>
          <a:p>
            <a:r>
              <a:rPr lang="cs-CZ" dirty="0"/>
              <a:t>Vysvětlit, proč se tématem zabýváte</a:t>
            </a:r>
          </a:p>
          <a:p>
            <a:r>
              <a:rPr lang="cs-CZ" dirty="0"/>
              <a:t>Specifikovat cíl</a:t>
            </a:r>
          </a:p>
          <a:p>
            <a:r>
              <a:rPr lang="cs-CZ" dirty="0"/>
              <a:t>Postavit hypotézy nebo položit výzkumné otázky</a:t>
            </a:r>
          </a:p>
          <a:p>
            <a:r>
              <a:rPr lang="cs-CZ" dirty="0"/>
              <a:t>Vysvětlit k čemu jste dospěli</a:t>
            </a:r>
          </a:p>
          <a:p>
            <a:r>
              <a:rPr lang="cs-CZ" dirty="0"/>
              <a:t>Analyzovat, reflektovat a diskutovat svá výzkumná zjištění</a:t>
            </a:r>
          </a:p>
        </p:txBody>
      </p:sp>
    </p:spTree>
    <p:extLst>
      <p:ext uri="{BB962C8B-B14F-4D97-AF65-F5344CB8AC3E}">
        <p14:creationId xmlns:p14="http://schemas.microsoft.com/office/powerpoint/2010/main" val="3399856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Šablona závěrečné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25624"/>
            <a:ext cx="8064000" cy="4497683"/>
          </a:xfrm>
        </p:spPr>
        <p:txBody>
          <a:bodyPr>
            <a:normAutofit/>
          </a:bodyPr>
          <a:lstStyle/>
          <a:p>
            <a:r>
              <a:rPr lang="cs-CZ" dirty="0"/>
              <a:t>K dispozici</a:t>
            </a:r>
          </a:p>
        </p:txBody>
      </p:sp>
    </p:spTree>
    <p:extLst>
      <p:ext uri="{BB962C8B-B14F-4D97-AF65-F5344CB8AC3E}">
        <p14:creationId xmlns:p14="http://schemas.microsoft.com/office/powerpoint/2010/main" val="32868699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Posudek závěrečné práce – co se hodnotí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25624"/>
            <a:ext cx="8064000" cy="4497683"/>
          </a:xfrm>
        </p:spPr>
        <p:txBody>
          <a:bodyPr>
            <a:normAutofit/>
          </a:bodyPr>
          <a:lstStyle/>
          <a:p>
            <a:r>
              <a:rPr lang="cs-CZ" dirty="0">
                <a:hlinkClick r:id="rId2" action="ppaction://hlinkfile"/>
              </a:rPr>
              <a:t>Posudek_BP_vedouci_.docx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412312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2" id="{42B34AD4-CC8C-42C8-A123-A24A28B23F52}" vid="{CAA84E04-F411-4E5F-9AFE-C1503F826B3B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 PPT_základní_CZ</Template>
  <TotalTime>7978</TotalTime>
  <Words>512</Words>
  <Application>Microsoft Office PowerPoint</Application>
  <PresentationFormat>Předvádění na obrazovce (4:3)</PresentationFormat>
  <Paragraphs>81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Symbol</vt:lpstr>
      <vt:lpstr>Motiv Office</vt:lpstr>
      <vt:lpstr>Seminář  k závěrečné práci</vt:lpstr>
      <vt:lpstr>Časový harmonogram – letní semestr 2024</vt:lpstr>
      <vt:lpstr>Časový harmonogram – akademický rok 2024/ 2025</vt:lpstr>
      <vt:lpstr>Spolupráce s vedoucím práce</vt:lpstr>
      <vt:lpstr>Etický rozměr psaní práce</vt:lpstr>
      <vt:lpstr>Osnova závěrečné práce</vt:lpstr>
      <vt:lpstr>Náležitosti závěrečné práce</vt:lpstr>
      <vt:lpstr>Šablona závěrečné práce</vt:lpstr>
      <vt:lpstr>Posudek závěrečné práce – co se hodnotí</vt:lpstr>
      <vt:lpstr>Průběh obhajob</vt:lpstr>
      <vt:lpstr>Obecná doporučení</vt:lpstr>
      <vt:lpstr>Volba tématu dle</vt:lpstr>
      <vt:lpstr>Stanovení cíle</vt:lpstr>
    </vt:vector>
  </TitlesOfParts>
  <Company>TESCO SW, a.s.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LIDSKÝCH ZDROJŮ</dc:title>
  <dc:creator>Vítoslavská Markéta</dc:creator>
  <cp:lastModifiedBy>Vítoslavská Markéta</cp:lastModifiedBy>
  <cp:revision>96</cp:revision>
  <cp:lastPrinted>2018-09-14T08:31:33Z</cp:lastPrinted>
  <dcterms:created xsi:type="dcterms:W3CDTF">2016-07-29T08:01:37Z</dcterms:created>
  <dcterms:modified xsi:type="dcterms:W3CDTF">2024-02-16T12:59:56Z</dcterms:modified>
</cp:coreProperties>
</file>