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310" r:id="rId3"/>
    <p:sldId id="263" r:id="rId4"/>
    <p:sldId id="309" r:id="rId5"/>
    <p:sldId id="272" r:id="rId6"/>
    <p:sldId id="311" r:id="rId7"/>
    <p:sldId id="268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5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ulam.cz/elektronicka-knihovna/" TargetMode="External"/><Relationship Id="rId7" Type="http://schemas.openxmlformats.org/officeDocument/2006/relationships/hyperlink" Target="https://www.sciencedirect.com/" TargetMode="External"/><Relationship Id="rId2" Type="http://schemas.openxmlformats.org/officeDocument/2006/relationships/hyperlink" Target="https://knihovna.mvs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oks.google.com/" TargetMode="External"/><Relationship Id="rId5" Type="http://schemas.openxmlformats.org/officeDocument/2006/relationships/hyperlink" Target="https://scholar.google.com/" TargetMode="External"/><Relationship Id="rId4" Type="http://schemas.openxmlformats.org/officeDocument/2006/relationships/hyperlink" Target="https://www.scribd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odkazy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o690.zcu.cz/metody-citovani/harvardsky-system-pravidl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E4ZnMrTkI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Seminář </a:t>
            </a:r>
            <a:br>
              <a:rPr lang="cs-CZ" dirty="0"/>
            </a:br>
            <a:r>
              <a:rPr lang="cs-CZ" dirty="0"/>
              <a:t>k závěrečné práci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78E54-4040-37A9-4788-94229AEA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Aktualizace termínů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BB0C56-335D-B657-4729-75EC650F4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vypsání témat závěrečných prací: 7.3.2024 – 11.3.2024</a:t>
            </a:r>
          </a:p>
          <a:p>
            <a:r>
              <a:rPr lang="cs-CZ" dirty="0"/>
              <a:t>Návrhy vlastních témat studentů ve spolupráci s vedoucím práce: 11.3.2024 – 28.6.2024</a:t>
            </a:r>
          </a:p>
          <a:p>
            <a:r>
              <a:rPr lang="cs-CZ" dirty="0"/>
              <a:t>Přihlašování se studentů k tématům (vlastním nebo předem stanoveným): 8.4.2024 – 28.6.2024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27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Ohraničuje prostor, v němž se práce pohybuje</a:t>
            </a:r>
          </a:p>
          <a:p>
            <a:r>
              <a:rPr lang="cs-CZ" dirty="0"/>
              <a:t>Odkazuje na již existující poznání v dané oblasti</a:t>
            </a:r>
          </a:p>
          <a:p>
            <a:r>
              <a:rPr lang="cs-CZ" dirty="0"/>
              <a:t>Jasné definování s jakými teoriemi, jakých autorů se pracuje</a:t>
            </a:r>
          </a:p>
          <a:p>
            <a:r>
              <a:rPr lang="cs-CZ" dirty="0"/>
              <a:t>Vymezení vůči teorii jiných autorů, se kterými se nepracuje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Rešerše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Prvním krokem ke zpracování kontextu je literární a datová rešerše, studium literatury, která s tématem souvisí</a:t>
            </a:r>
          </a:p>
          <a:p>
            <a:r>
              <a:rPr lang="cs-CZ" dirty="0"/>
              <a:t>Zdroje:</a:t>
            </a:r>
          </a:p>
          <a:p>
            <a:pPr lvl="1"/>
            <a:r>
              <a:rPr lang="cs-CZ" dirty="0"/>
              <a:t>Doporučená literatura od vedoucího práce</a:t>
            </a:r>
          </a:p>
          <a:p>
            <a:pPr lvl="1"/>
            <a:r>
              <a:rPr lang="cs-CZ" dirty="0"/>
              <a:t>Odkaz na odborné knihy </a:t>
            </a:r>
            <a:r>
              <a:rPr lang="cs-CZ" dirty="0">
                <a:hlinkClick r:id="rId2"/>
              </a:rPr>
              <a:t>https://knihovna.mvso.cz/</a:t>
            </a:r>
            <a:r>
              <a:rPr lang="cs-CZ" dirty="0"/>
              <a:t>; </a:t>
            </a:r>
            <a:r>
              <a:rPr lang="cs-CZ" dirty="0">
                <a:hlinkClick r:id="rId3"/>
              </a:rPr>
              <a:t>https://edulam.cz/</a:t>
            </a:r>
            <a:r>
              <a:rPr lang="cs-CZ" dirty="0" err="1">
                <a:hlinkClick r:id="rId3"/>
              </a:rPr>
              <a:t>elektronicka</a:t>
            </a:r>
            <a:r>
              <a:rPr lang="cs-CZ" dirty="0">
                <a:hlinkClick r:id="rId3"/>
              </a:rPr>
              <a:t>-knihovna/</a:t>
            </a:r>
            <a:r>
              <a:rPr lang="cs-CZ" dirty="0"/>
              <a:t>; </a:t>
            </a:r>
            <a:r>
              <a:rPr lang="cs-CZ" dirty="0">
                <a:hlinkClick r:id="rId4"/>
              </a:rPr>
              <a:t>https://www.scribd.com/</a:t>
            </a:r>
            <a:endParaRPr lang="cs-CZ" dirty="0"/>
          </a:p>
          <a:p>
            <a:pPr lvl="1"/>
            <a:r>
              <a:rPr lang="cs-CZ" dirty="0"/>
              <a:t>Odborné články – </a:t>
            </a:r>
            <a:r>
              <a:rPr lang="cs-CZ" dirty="0">
                <a:hlinkClick r:id="rId5"/>
              </a:rPr>
              <a:t>https://scholar.google.com/</a:t>
            </a:r>
            <a:r>
              <a:rPr lang="cs-CZ" dirty="0"/>
              <a:t> , </a:t>
            </a:r>
            <a:r>
              <a:rPr lang="cs-CZ" dirty="0">
                <a:hlinkClick r:id="rId6"/>
              </a:rPr>
              <a:t>https://books.google.com/</a:t>
            </a:r>
            <a:r>
              <a:rPr lang="cs-CZ" dirty="0"/>
              <a:t> , </a:t>
            </a:r>
            <a:r>
              <a:rPr lang="cs-CZ" dirty="0">
                <a:hlinkClick r:id="rId7"/>
              </a:rPr>
              <a:t>https://www.sciencedirect.com/</a:t>
            </a:r>
            <a:r>
              <a:rPr lang="cs-CZ" dirty="0"/>
              <a:t> , </a:t>
            </a:r>
          </a:p>
          <a:p>
            <a:r>
              <a:rPr lang="cs-CZ" dirty="0"/>
              <a:t>Ne zdroje:</a:t>
            </a:r>
          </a:p>
          <a:p>
            <a:pPr lvl="1"/>
            <a:r>
              <a:rPr lang="cs-CZ" dirty="0"/>
              <a:t>Populární články z časopisů, novin</a:t>
            </a:r>
          </a:p>
          <a:p>
            <a:pPr lvl="1"/>
            <a:r>
              <a:rPr lang="cs-CZ" dirty="0"/>
              <a:t>Studijní opory</a:t>
            </a:r>
          </a:p>
          <a:p>
            <a:pPr lvl="1"/>
            <a:r>
              <a:rPr lang="cs-CZ" dirty="0"/>
              <a:t>wikipedie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43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Přímá citace – doslovná citace autora v uvozovkách</a:t>
            </a:r>
          </a:p>
          <a:p>
            <a:r>
              <a:rPr lang="cs-CZ" dirty="0"/>
              <a:t>Nepřímá citace – parafrázování jednoho a více autorů</a:t>
            </a:r>
          </a:p>
          <a:p>
            <a:endParaRPr lang="cs-CZ" dirty="0"/>
          </a:p>
          <a:p>
            <a:r>
              <a:rPr lang="cs-CZ" dirty="0"/>
              <a:t>Primární zdroj – odkaz na původního autora</a:t>
            </a:r>
          </a:p>
          <a:p>
            <a:r>
              <a:rPr lang="cs-CZ" dirty="0"/>
              <a:t>Sekundární zdroj – odkaz na odvozený zdroj</a:t>
            </a:r>
          </a:p>
          <a:p>
            <a:endParaRPr lang="cs-CZ" dirty="0"/>
          </a:p>
          <a:p>
            <a:r>
              <a:rPr lang="cs-CZ">
                <a:hlinkClick r:id="rId2" action="ppaction://hlinkfile"/>
              </a:rPr>
              <a:t>odkazy.pdf</a:t>
            </a:r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35F88-B6D5-8FDA-3B3D-09B94146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419C6E-5636-F662-6DCB-574AB337F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Harvardská norma – bude předdefinovaná v šabloně; </a:t>
            </a:r>
          </a:p>
          <a:p>
            <a:pPr marL="0" indent="0">
              <a:buNone/>
            </a:pPr>
            <a:r>
              <a:rPr lang="cs-CZ" dirty="0"/>
              <a:t>ISO 690:2011; ISO 690:2022  </a:t>
            </a:r>
            <a:r>
              <a:rPr lang="cs-CZ" sz="1800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hlinkClick r:id="rId2"/>
              </a:rPr>
              <a:t>https://www.iso690.zcu.cz/metody-citovani/harvardsky-system-pravidla.html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cs-CZ" dirty="0"/>
              <a:t>V textu – krátká verze</a:t>
            </a:r>
          </a:p>
          <a:p>
            <a:pPr lvl="1"/>
            <a:r>
              <a:rPr lang="cs-CZ" dirty="0"/>
              <a:t>V příloze – dlouhá verze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97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výzkumných instrumentů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https://www.youtube.com/watch?v=BE4ZnMrTkI8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0822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8864</TotalTime>
  <Words>271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Motiv Office</vt:lpstr>
      <vt:lpstr>Seminář  k závěrečné práci</vt:lpstr>
      <vt:lpstr>Aktualizace termínů</vt:lpstr>
      <vt:lpstr>Teoretická část</vt:lpstr>
      <vt:lpstr>Rešerše</vt:lpstr>
      <vt:lpstr>Citace</vt:lpstr>
      <vt:lpstr>Citační norma</vt:lpstr>
      <vt:lpstr>Příprava výzkumných instrumentů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109</cp:revision>
  <cp:lastPrinted>2018-09-14T08:31:33Z</cp:lastPrinted>
  <dcterms:created xsi:type="dcterms:W3CDTF">2016-07-29T08:01:37Z</dcterms:created>
  <dcterms:modified xsi:type="dcterms:W3CDTF">2024-02-26T06:51:14Z</dcterms:modified>
</cp:coreProperties>
</file>