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3" r:id="rId3"/>
    <p:sldId id="309" r:id="rId4"/>
    <p:sldId id="269" r:id="rId5"/>
    <p:sldId id="272" r:id="rId6"/>
    <p:sldId id="268" r:id="rId7"/>
    <p:sldId id="311" r:id="rId8"/>
    <p:sldId id="264" r:id="rId9"/>
    <p:sldId id="310" r:id="rId10"/>
    <p:sldId id="271" r:id="rId11"/>
    <p:sldId id="308" r:id="rId12"/>
    <p:sldId id="283" r:id="rId13"/>
    <p:sldId id="270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ou&#382;&#237;v&#225;n&#237;%20um&#283;l&#233;%20inteligenc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osudek_BP_vedouci_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Seminář </a:t>
            </a:r>
            <a:br>
              <a:rPr lang="cs-CZ" dirty="0"/>
            </a:br>
            <a:r>
              <a:rPr lang="cs-CZ" dirty="0"/>
              <a:t>k závěrečné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obhajob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Dobrá příprava prezentace</a:t>
            </a:r>
          </a:p>
          <a:p>
            <a:r>
              <a:rPr lang="cs-CZ" dirty="0"/>
              <a:t>Vlastní představení práce</a:t>
            </a:r>
          </a:p>
          <a:p>
            <a:r>
              <a:rPr lang="cs-CZ" dirty="0"/>
              <a:t>Nemluvit moc o teorii – jen zhruba shrnout</a:t>
            </a:r>
          </a:p>
          <a:p>
            <a:r>
              <a:rPr lang="cs-CZ" dirty="0"/>
              <a:t>Prezentují se výsledky</a:t>
            </a:r>
          </a:p>
          <a:p>
            <a:r>
              <a:rPr lang="cs-CZ" dirty="0"/>
              <a:t>Odpovědi na otázky vedoucího práce a oponenta</a:t>
            </a:r>
          </a:p>
        </p:txBody>
      </p:sp>
    </p:spTree>
    <p:extLst>
      <p:ext uri="{BB962C8B-B14F-4D97-AF65-F5344CB8AC3E}">
        <p14:creationId xmlns:p14="http://schemas.microsoft.com/office/powerpoint/2010/main" val="194153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Podívat se na dobré závěrečné práce na stejné téma</a:t>
            </a:r>
          </a:p>
          <a:p>
            <a:r>
              <a:rPr lang="cs-CZ" dirty="0"/>
              <a:t>Kvalitní úvod a závěr jsou nezbytností</a:t>
            </a:r>
          </a:p>
          <a:p>
            <a:r>
              <a:rPr lang="cs-CZ" dirty="0"/>
              <a:t>Počítejte s dostatečnou časovou rezervou</a:t>
            </a:r>
          </a:p>
          <a:p>
            <a:r>
              <a:rPr lang="cs-CZ" dirty="0"/>
              <a:t>Psát gramaticky správně, nepoužívat nespisovné výrazy. Gramatika,  stylistika textu a formální úprava je důležitá a vytváří celkový dojem práce</a:t>
            </a:r>
          </a:p>
          <a:p>
            <a:r>
              <a:rPr lang="cs-CZ" dirty="0"/>
              <a:t>Při psaní se používá 3. osoba j.č.: V práci je řešeno… </a:t>
            </a:r>
            <a:r>
              <a:rPr lang="cs-CZ" b="1" dirty="0"/>
              <a:t>NE </a:t>
            </a:r>
            <a:r>
              <a:rPr lang="cs-CZ" dirty="0"/>
              <a:t>V práci řeším a už vůbec ne V práci řešíme</a:t>
            </a:r>
          </a:p>
          <a:p>
            <a:r>
              <a:rPr lang="cs-CZ" dirty="0"/>
              <a:t>Text si pravidelně ukládejte, je dobré mít i zálohu (</a:t>
            </a:r>
            <a:r>
              <a:rPr lang="cs-CZ" dirty="0" err="1"/>
              <a:t>flasku</a:t>
            </a:r>
            <a:r>
              <a:rPr lang="cs-CZ" dirty="0"/>
              <a:t>, e-mail, …)</a:t>
            </a:r>
          </a:p>
          <a:p>
            <a:r>
              <a:rPr lang="cs-CZ" dirty="0"/>
              <a:t>Vytvořte si časový harmonogram, kdy co napíšete – i jen 2 věty pomůžou</a:t>
            </a:r>
          </a:p>
          <a:p>
            <a:r>
              <a:rPr lang="cs-CZ" dirty="0"/>
              <a:t>Možnost citace jiných závěrečných prací</a:t>
            </a:r>
          </a:p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414506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tématu 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studijního programu;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a možnosti potenciální/ho vedoucí/ho práce;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 tematické preference;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osobní zájmy a preference;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metodologické a analytické dovednosti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časové možnosti;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zájem o téma.</a:t>
            </a:r>
            <a:endParaRPr lang="cs-CZ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5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třeba ho v práci jasně definovat:</a:t>
            </a:r>
          </a:p>
          <a:p>
            <a:pPr marL="0" indent="0">
              <a:buNone/>
            </a:pPr>
            <a:r>
              <a:rPr lang="cs-CZ" b="1" dirty="0"/>
              <a:t>„Cílem práce je zpracovat/ navrhnout/ zjistit/ zodpovědět na výzkumnou otázku….“</a:t>
            </a:r>
          </a:p>
          <a:p>
            <a:pPr marL="342891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Důležité: cíl musí být jasný, splnitelný, vyhodnotitelný, reálný</a:t>
            </a:r>
          </a:p>
        </p:txBody>
      </p:sp>
    </p:spTree>
    <p:extLst>
      <p:ext uri="{BB962C8B-B14F-4D97-AF65-F5344CB8AC3E}">
        <p14:creationId xmlns:p14="http://schemas.microsoft.com/office/powerpoint/2010/main" val="171963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harmonogram – letní semestr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Termín vypsání témat závěrečných prací: 28.3.2024 – 4.4.2024</a:t>
            </a:r>
          </a:p>
          <a:p>
            <a:r>
              <a:rPr lang="cs-CZ" dirty="0"/>
              <a:t>Návrhy vlastních témat studentů ve spolupráci s vedoucím práce: 5.4.2024 – 28.6.2024</a:t>
            </a:r>
          </a:p>
          <a:p>
            <a:r>
              <a:rPr lang="cs-CZ" dirty="0"/>
              <a:t>Přihlašování se studentů k tématům (vlastním nebo předem stanoveným): 8.4.2024 – 28.6.2024</a:t>
            </a:r>
          </a:p>
          <a:p>
            <a:r>
              <a:rPr lang="cs-CZ" dirty="0"/>
              <a:t>Konzultace a psaní závěrečných prací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harmonogram – akademický rok 2024/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Konzultace a psaní závěrečných prací</a:t>
            </a:r>
          </a:p>
          <a:p>
            <a:r>
              <a:rPr lang="cs-CZ" dirty="0"/>
              <a:t>Editace zadání závěrečné práce – bývá do konce března</a:t>
            </a:r>
          </a:p>
          <a:p>
            <a:r>
              <a:rPr lang="cs-CZ" dirty="0"/>
              <a:t>Podání žádosti o nezveřejnění části závěrečné práce – bývá do konce března</a:t>
            </a:r>
          </a:p>
          <a:p>
            <a:r>
              <a:rPr lang="cs-CZ" dirty="0"/>
              <a:t>Odevzdání závěrečných prací bývá do začátku května / do konce června</a:t>
            </a:r>
          </a:p>
          <a:p>
            <a:r>
              <a:rPr lang="cs-CZ" dirty="0"/>
              <a:t>Obhajoby polovina června / konec srpna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3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vedoucím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Autorem/ autorkou je student. Práce je od obhajoby veřejně přístupná všem, včetně hodnocení.</a:t>
            </a:r>
          </a:p>
          <a:p>
            <a:endParaRPr lang="cs-CZ" dirty="0"/>
          </a:p>
          <a:p>
            <a:r>
              <a:rPr lang="cs-CZ" dirty="0"/>
              <a:t>Očekává se přiměřené využívání konzultací, tzn.:</a:t>
            </a:r>
          </a:p>
          <a:p>
            <a:pPr lvl="1"/>
            <a:r>
              <a:rPr lang="cs-CZ" dirty="0"/>
              <a:t>Je špatně odevzdat práci vedoucímu práce až pro psaní posudku</a:t>
            </a:r>
          </a:p>
          <a:p>
            <a:pPr lvl="1"/>
            <a:r>
              <a:rPr lang="cs-CZ" dirty="0"/>
              <a:t>Je špatně, očekávat, že Vám vedoucí bude pomáhat s psaním, editovat, upravovat text apod.</a:t>
            </a:r>
          </a:p>
          <a:p>
            <a:pPr lvl="1"/>
            <a:endParaRPr lang="cs-CZ" dirty="0"/>
          </a:p>
          <a:p>
            <a:r>
              <a:rPr lang="cs-CZ" dirty="0"/>
              <a:t>Využívání odborníků z praxe</a:t>
            </a:r>
          </a:p>
          <a:p>
            <a:pPr lvl="1"/>
            <a:r>
              <a:rPr lang="cs-CZ" dirty="0"/>
              <a:t>Je možné si domluvit odborníka jako oponenta práce</a:t>
            </a:r>
          </a:p>
          <a:p>
            <a:pPr lvl="1"/>
            <a:r>
              <a:rPr lang="cs-CZ" dirty="0"/>
              <a:t>Je možné ho využívat při psaní a požádat i o posudek (jako třetí posudek)</a:t>
            </a:r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Etický rozměr psaní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Nepřivlastňování si práce a myšlenek jiných = důsledné odkazování</a:t>
            </a:r>
          </a:p>
          <a:p>
            <a:r>
              <a:rPr lang="cs-CZ" dirty="0"/>
              <a:t>Využívání Umělé inteligence – jako pomocník - s inspirací, osnovou, formulací.   </a:t>
            </a:r>
            <a:r>
              <a:rPr lang="cs-CZ" dirty="0">
                <a:hlinkClick r:id="rId2" action="ppaction://hlinkfile"/>
              </a:rPr>
              <a:t>Používání umělé inteligence.pdf</a:t>
            </a:r>
            <a:endParaRPr lang="cs-CZ" dirty="0"/>
          </a:p>
          <a:p>
            <a:endParaRPr lang="cs-CZ" dirty="0"/>
          </a:p>
          <a:p>
            <a:r>
              <a:rPr lang="cs-CZ" dirty="0"/>
              <a:t>Práce s citlivými údaji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závěrečné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strana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Teoretická část</a:t>
            </a:r>
          </a:p>
          <a:p>
            <a:r>
              <a:rPr lang="cs-CZ" dirty="0"/>
              <a:t>Metodická část</a:t>
            </a:r>
          </a:p>
          <a:p>
            <a:r>
              <a:rPr lang="cs-CZ" dirty="0"/>
              <a:t>Praktická část</a:t>
            </a:r>
          </a:p>
          <a:p>
            <a:r>
              <a:rPr lang="cs-CZ" dirty="0"/>
              <a:t>Výstupy</a:t>
            </a:r>
          </a:p>
          <a:p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69356-16E8-128A-7772-F0503946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závěrečné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FB41D4-607F-E7A9-D3A4-B00F2FC9E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Proporčnost a vyváženost jednotlivých částí</a:t>
            </a:r>
          </a:p>
          <a:p>
            <a:r>
              <a:rPr lang="cs-CZ" dirty="0"/>
              <a:t>Obsahová soudržnost</a:t>
            </a:r>
          </a:p>
          <a:p>
            <a:r>
              <a:rPr lang="cs-CZ" dirty="0"/>
              <a:t>Zřetelné vymezení řešeného problému</a:t>
            </a:r>
          </a:p>
          <a:p>
            <a:r>
              <a:rPr lang="cs-CZ" dirty="0"/>
              <a:t>Vysvětlit, proč se tématem zabýváte</a:t>
            </a:r>
          </a:p>
          <a:p>
            <a:r>
              <a:rPr lang="cs-CZ" dirty="0"/>
              <a:t>Specifikovat cíl</a:t>
            </a:r>
          </a:p>
          <a:p>
            <a:r>
              <a:rPr lang="cs-CZ" dirty="0"/>
              <a:t>Postavit hypotézy nebo položit výzkumné otázky</a:t>
            </a:r>
          </a:p>
          <a:p>
            <a:r>
              <a:rPr lang="cs-CZ" dirty="0"/>
              <a:t>Vysvětlit k čemu jste dospěli</a:t>
            </a:r>
          </a:p>
          <a:p>
            <a:r>
              <a:rPr lang="cs-CZ" dirty="0"/>
              <a:t>Analyzovat, reflektovat a diskutovat svá výzkumná zjištění</a:t>
            </a:r>
          </a:p>
        </p:txBody>
      </p:sp>
    </p:spTree>
    <p:extLst>
      <p:ext uri="{BB962C8B-B14F-4D97-AF65-F5344CB8AC3E}">
        <p14:creationId xmlns:p14="http://schemas.microsoft.com/office/powerpoint/2010/main" val="33998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Šablona závěrečné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97683"/>
          </a:xfrm>
        </p:spPr>
        <p:txBody>
          <a:bodyPr>
            <a:normAutofit/>
          </a:bodyPr>
          <a:lstStyle/>
          <a:p>
            <a:r>
              <a:rPr lang="cs-CZ" dirty="0"/>
              <a:t>K dispozici</a:t>
            </a:r>
          </a:p>
        </p:txBody>
      </p:sp>
    </p:spTree>
    <p:extLst>
      <p:ext uri="{BB962C8B-B14F-4D97-AF65-F5344CB8AC3E}">
        <p14:creationId xmlns:p14="http://schemas.microsoft.com/office/powerpoint/2010/main" val="328686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závěrečné práce – co se hodnotí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97683"/>
          </a:xfrm>
        </p:spPr>
        <p:txBody>
          <a:bodyPr>
            <a:normAutofit/>
          </a:bodyPr>
          <a:lstStyle/>
          <a:p>
            <a:r>
              <a:rPr lang="cs-CZ" dirty="0">
                <a:hlinkClick r:id="rId2" action="ppaction://hlinkfile"/>
              </a:rPr>
              <a:t>Posudek_BP_vedouci_.docx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123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7978</TotalTime>
  <Words>512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Motiv Office</vt:lpstr>
      <vt:lpstr>Seminář  k závěrečné práci</vt:lpstr>
      <vt:lpstr>Časový harmonogram – letní semestr 2024</vt:lpstr>
      <vt:lpstr>Časový harmonogram – akademický rok 2024/ 2025</vt:lpstr>
      <vt:lpstr>Spolupráce s vedoucím práce</vt:lpstr>
      <vt:lpstr>Etický rozměr psaní práce</vt:lpstr>
      <vt:lpstr>Osnova závěrečné práce</vt:lpstr>
      <vt:lpstr>Náležitosti závěrečné práce</vt:lpstr>
      <vt:lpstr>Šablona závěrečné práce</vt:lpstr>
      <vt:lpstr>Posudek závěrečné práce – co se hodnotí</vt:lpstr>
      <vt:lpstr>Průběh obhajob</vt:lpstr>
      <vt:lpstr>Obecná doporučení</vt:lpstr>
      <vt:lpstr>Volba tématu dle</vt:lpstr>
      <vt:lpstr>Stanovení cíle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96</cp:revision>
  <cp:lastPrinted>2018-09-14T08:31:33Z</cp:lastPrinted>
  <dcterms:created xsi:type="dcterms:W3CDTF">2016-07-29T08:01:37Z</dcterms:created>
  <dcterms:modified xsi:type="dcterms:W3CDTF">2024-02-16T12:59:56Z</dcterms:modified>
</cp:coreProperties>
</file>