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623" r:id="rId3"/>
    <p:sldId id="557" r:id="rId4"/>
    <p:sldId id="587" r:id="rId5"/>
    <p:sldId id="622" r:id="rId6"/>
    <p:sldId id="586" r:id="rId7"/>
    <p:sldId id="571" r:id="rId8"/>
    <p:sldId id="568" r:id="rId9"/>
    <p:sldId id="585" r:id="rId10"/>
    <p:sldId id="574" r:id="rId11"/>
    <p:sldId id="577" r:id="rId12"/>
    <p:sldId id="578" r:id="rId13"/>
    <p:sldId id="566" r:id="rId14"/>
    <p:sldId id="629" r:id="rId15"/>
    <p:sldId id="630" r:id="rId16"/>
    <p:sldId id="575" r:id="rId17"/>
    <p:sldId id="624" r:id="rId18"/>
    <p:sldId id="625" r:id="rId19"/>
    <p:sldId id="626" r:id="rId20"/>
    <p:sldId id="627" r:id="rId21"/>
    <p:sldId id="628" r:id="rId22"/>
    <p:sldId id="501" r:id="rId2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7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FF99"/>
    <a:srgbClr val="D10202"/>
    <a:srgbClr val="D50202"/>
    <a:srgbClr val="CCFF99"/>
    <a:srgbClr val="99FFCC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807" autoAdjust="0"/>
  </p:normalViewPr>
  <p:slideViewPr>
    <p:cSldViewPr snapToGrid="0" snapToObjects="1">
      <p:cViewPr varScale="1">
        <p:scale>
          <a:sx n="126" d="100"/>
          <a:sy n="126" d="100"/>
        </p:scale>
        <p:origin x="1194" y="120"/>
      </p:cViewPr>
      <p:guideLst>
        <p:guide orient="horz" pos="3317"/>
        <p:guide pos="499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12.02.2024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12.02.2024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>
                <a:solidFill>
                  <a:prstClr val="black"/>
                </a:solidFill>
              </a:rPr>
              <a:pPr/>
              <a:t>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4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14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110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498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514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39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615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59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635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9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614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8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51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349" y="2566220"/>
            <a:ext cx="8082805" cy="1967679"/>
          </a:xfrm>
          <a:noFill/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PSYCHOLOGIE ZÁKAZNÍKA (XPSZ)</a:t>
            </a:r>
            <a:br>
              <a:rPr 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br>
              <a:rPr 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5. seminář</a:t>
            </a:r>
            <a:b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Téma: Virální marketing a WOM</a:t>
            </a:r>
            <a:br>
              <a:rPr lang="cs-CZ" sz="33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3300" dirty="0">
              <a:solidFill>
                <a:srgbClr val="D1020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8350" y="5174395"/>
            <a:ext cx="3213634" cy="9022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600" dirty="0">
                <a:solidFill>
                  <a:prstClr val="black"/>
                </a:solidFill>
                <a:cs typeface="Arial"/>
              </a:rPr>
              <a:t>Renáta Pavlíčková</a:t>
            </a:r>
          </a:p>
          <a:p>
            <a:pPr algn="l"/>
            <a:r>
              <a:rPr lang="cs-CZ" sz="1600" dirty="0">
                <a:solidFill>
                  <a:prstClr val="black"/>
                </a:solidFill>
                <a:cs typeface="Arial"/>
              </a:rPr>
              <a:t>renata.pavlickova@mvso.cz</a:t>
            </a:r>
          </a:p>
          <a:p>
            <a:pPr algn="l"/>
            <a:endParaRPr lang="cs-CZ" sz="1600" dirty="0">
              <a:solidFill>
                <a:prstClr val="black"/>
              </a:solidFill>
              <a:cs typeface="Arial"/>
            </a:endParaRPr>
          </a:p>
          <a:p>
            <a:pPr algn="l"/>
            <a:r>
              <a:rPr lang="cs-CZ" sz="1600" dirty="0">
                <a:solidFill>
                  <a:prstClr val="black"/>
                </a:solidFill>
                <a:cs typeface="Arial"/>
              </a:rPr>
              <a:t>Olomouc, LS 2023/2024</a:t>
            </a:r>
            <a:endParaRPr lang="en-US" sz="1600" dirty="0">
              <a:solidFill>
                <a:prstClr val="black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7559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pojem je odvozen z medicíny od slova </a:t>
            </a:r>
            <a:r>
              <a:rPr lang="cs-CZ" sz="1600" b="1" dirty="0"/>
              <a:t>„virus“ (virus se šíří lavinovitě)</a:t>
            </a:r>
            <a:r>
              <a:rPr lang="cs-CZ" sz="1600" dirty="0"/>
              <a:t>,</a:t>
            </a:r>
            <a:endParaRPr lang="cs-CZ" sz="1600" b="1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pro termín „</a:t>
            </a:r>
            <a:r>
              <a:rPr lang="cs-CZ" sz="1600" dirty="0" err="1"/>
              <a:t>viral</a:t>
            </a:r>
            <a:r>
              <a:rPr lang="cs-CZ" sz="1600" dirty="0"/>
              <a:t> marketing“ se používá spojení virový marketing, nebo jeho zdomácnělý český ekvivalent virální marketing,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označení virový je odvozeno z představy osoby, která je nakažena marketingovým sdělením, </a:t>
            </a:r>
            <a:br>
              <a:rPr lang="cs-CZ" sz="1600" dirty="0"/>
            </a:br>
            <a:r>
              <a:rPr lang="cs-CZ" sz="1600" dirty="0"/>
              <a:t>a poté ho rozšiřuje mezi své přátele jako vir,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virus se nesdružuje, ale násobí, znovu a znovu s geometrickým narůstáním síly, znásobuje se k každým dalším opakováním,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pojem </a:t>
            </a:r>
            <a:r>
              <a:rPr lang="cs-CZ" sz="1600" b="1" dirty="0"/>
              <a:t>virální marketing</a:t>
            </a:r>
            <a:r>
              <a:rPr lang="cs-CZ" sz="1600" dirty="0"/>
              <a:t> označuje způsob propagace značky nebo výrobky, který je založen na samovolném šíření určitého sdělení mezi lidmi,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prvotní impuls dá reklamní agentura nebo ten, kdo má </a:t>
            </a:r>
            <a:r>
              <a:rPr lang="cs-CZ" sz="1600" b="1" dirty="0"/>
              <a:t>virální marketing</a:t>
            </a:r>
            <a:r>
              <a:rPr lang="cs-CZ" sz="1600" dirty="0"/>
              <a:t> na starosti,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virální marketing získává na významu s růstem různých sociálních sítí.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96062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virus se nesdružuje, ale násobí, znovu a znovu s geometrickým narůstáním síly, znásobuje se k každým dalším opakováním.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indent="0" algn="just">
              <a:buNone/>
            </a:pPr>
            <a:r>
              <a:rPr lang="cs-CZ" sz="2400" dirty="0"/>
              <a:t>                                           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      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    XXXX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XXXXXXXX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XXXXXXXXXXXXXXXX</a:t>
            </a:r>
          </a:p>
          <a:p>
            <a:pPr marL="0" indent="0" algn="just">
              <a:buNone/>
            </a:pPr>
            <a:r>
              <a:rPr lang="cs-CZ" sz="2400" dirty="0"/>
              <a:t>        XXXXXXXXXXXXXXXXXXXXXXXXXXXXXXXX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50949"/>
            <a:ext cx="2273300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491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marketingová technika, která pro šíření komerčního sdělení využívá převážně sociální sítě,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ke vzniku této nové formy marketingu přispěly nejnovější technologie,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principy virálního marketingu umožňují oslovit velké množství potenciálních spotřebitelů </a:t>
            </a:r>
            <a:br>
              <a:rPr lang="cs-CZ" sz="1600" dirty="0"/>
            </a:br>
            <a:r>
              <a:rPr lang="cs-CZ" sz="1600" dirty="0"/>
              <a:t>za relativně nízkých mediálních nákladů,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téměř nulová možnost kontrolovat šířený obsah,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obsahem sdělení může být cokoliv, co je možné nějakým způsobem poslat nebo předat dál.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Výhody virálního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prstClr val="black"/>
                </a:solidFill>
              </a:rPr>
              <a:t>relativně nízké náklady na virální kampaň,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minimální náklady na nákup medií,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samovolné šíření sdělení uživateli sítě internet,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rychlost a zásah cílové skupiny,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zásah velké skupiny uživatelů,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jednoduchá realizace,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rychlá odezva.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20464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Nevýhody virálního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První nevýhoda je, že dobrý virální marketing </a:t>
            </a:r>
            <a:r>
              <a:rPr lang="cs-CZ" sz="1600" b="1" dirty="0"/>
              <a:t>nelze dělat bez výborných nápadů</a:t>
            </a:r>
            <a:r>
              <a:rPr lang="cs-CZ" sz="1600" dirty="0"/>
              <a:t>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Virální sdělení musí šokovat nebo pobavit nebo něčím prostě zaujmout, pokud nemá tyto dispozice, virální marketing nebude fungovat.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Druhou komplikací může být, že jakmile se virální kampaň rozběhne, její </a:t>
            </a:r>
            <a:r>
              <a:rPr lang="cs-CZ" sz="1600" b="1" dirty="0"/>
              <a:t>iniciátor nad ní ztrácí značnou část kontroly.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66217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aby k virálnímu šíření skutečně docházelo, je nezbytné, aby obsah sdělení splňoval několik kritérií: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snadnou přenositelnost, 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potřebnou sílu,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zajímavost,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hodnotnost,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humornost,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atd.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sdělení </a:t>
            </a:r>
            <a:r>
              <a:rPr lang="cs-CZ" sz="1600" dirty="0"/>
              <a:t>musí být natolik </a:t>
            </a:r>
            <a:r>
              <a:rPr lang="cs-CZ" sz="1600" b="1" dirty="0"/>
              <a:t>„atraktivní“</a:t>
            </a:r>
            <a:r>
              <a:rPr lang="cs-CZ" sz="1600" dirty="0"/>
              <a:t>, že lidé si o něm budou chtít povídat a předávat si informaci mezi sebou.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376" y="3167742"/>
            <a:ext cx="2576946" cy="128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076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WOM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000000"/>
                </a:solidFill>
              </a:rPr>
              <a:t>Word </a:t>
            </a:r>
            <a:r>
              <a:rPr lang="cs-CZ" sz="1600" b="1" dirty="0" err="1">
                <a:solidFill>
                  <a:srgbClr val="000000"/>
                </a:solidFill>
              </a:rPr>
              <a:t>of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b="1" dirty="0" err="1">
                <a:solidFill>
                  <a:srgbClr val="000000"/>
                </a:solidFill>
              </a:rPr>
              <a:t>Mouth</a:t>
            </a:r>
            <a:r>
              <a:rPr lang="cs-CZ" sz="1600" dirty="0">
                <a:solidFill>
                  <a:srgbClr val="000000"/>
                </a:solidFill>
              </a:rPr>
              <a:t> (WOM) je jednou z forem šíření povědomí o produktech, značce, službách, popř. firmě mezi existujícími či potenciálními zákazníky.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Pojem Word </a:t>
            </a:r>
            <a:r>
              <a:rPr lang="cs-CZ" sz="1600" dirty="0" err="1">
                <a:solidFill>
                  <a:srgbClr val="000000"/>
                </a:solidFill>
              </a:rPr>
              <a:t>of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err="1">
                <a:solidFill>
                  <a:srgbClr val="000000"/>
                </a:solidFill>
              </a:rPr>
              <a:t>Mouth</a:t>
            </a:r>
            <a:r>
              <a:rPr lang="cs-CZ" sz="1600" dirty="0">
                <a:solidFill>
                  <a:srgbClr val="000000"/>
                </a:solidFill>
              </a:rPr>
              <a:t> se překládá do češtiny více způsoby: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můžeme se setkat víceméně asi s nejvýstižnějším pojmem </a:t>
            </a:r>
            <a:r>
              <a:rPr lang="cs-CZ" sz="1600" b="1" dirty="0">
                <a:solidFill>
                  <a:srgbClr val="000000"/>
                </a:solidFill>
              </a:rPr>
              <a:t>slovo z úst </a:t>
            </a:r>
            <a:r>
              <a:rPr lang="cs-CZ" sz="1600" dirty="0">
                <a:solidFill>
                  <a:srgbClr val="000000"/>
                </a:solidFill>
              </a:rPr>
              <a:t>(stejně jako anglický originál nedává velký smysl),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nebo také </a:t>
            </a:r>
            <a:r>
              <a:rPr lang="cs-CZ" sz="1600" b="1" dirty="0">
                <a:solidFill>
                  <a:srgbClr val="000000"/>
                </a:solidFill>
              </a:rPr>
              <a:t>šeptanda</a:t>
            </a:r>
            <a:r>
              <a:rPr lang="cs-CZ" sz="1600" dirty="0">
                <a:solidFill>
                  <a:srgbClr val="000000"/>
                </a:solidFill>
              </a:rPr>
              <a:t>, </a:t>
            </a:r>
            <a:r>
              <a:rPr lang="cs-CZ" sz="1600" b="1" dirty="0">
                <a:solidFill>
                  <a:srgbClr val="000000"/>
                </a:solidFill>
              </a:rPr>
              <a:t>doporučení, reference </a:t>
            </a:r>
            <a:r>
              <a:rPr lang="cs-CZ" sz="1600" dirty="0">
                <a:solidFill>
                  <a:srgbClr val="000000"/>
                </a:solidFill>
              </a:rPr>
              <a:t>(které však přesně nepostihují obsah anglický výrazu). 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26697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V poslední době se o využití </a:t>
            </a:r>
            <a:r>
              <a:rPr lang="cs-CZ" sz="1600" b="1" dirty="0">
                <a:solidFill>
                  <a:srgbClr val="000000"/>
                </a:solidFill>
              </a:rPr>
              <a:t>Word </a:t>
            </a:r>
            <a:r>
              <a:rPr lang="cs-CZ" sz="1600" b="1" dirty="0" err="1">
                <a:solidFill>
                  <a:srgbClr val="000000"/>
                </a:solidFill>
              </a:rPr>
              <a:t>of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b="1" dirty="0" err="1">
                <a:solidFill>
                  <a:srgbClr val="000000"/>
                </a:solidFill>
              </a:rPr>
              <a:t>Mouth</a:t>
            </a:r>
            <a:r>
              <a:rPr lang="cs-CZ" sz="1600" b="1" dirty="0">
                <a:solidFill>
                  <a:srgbClr val="000000"/>
                </a:solidFill>
              </a:rPr>
              <a:t> marketingu </a:t>
            </a:r>
            <a:r>
              <a:rPr lang="cs-CZ" sz="1600" dirty="0">
                <a:solidFill>
                  <a:srgbClr val="000000"/>
                </a:solidFill>
              </a:rPr>
              <a:t>(</a:t>
            </a:r>
            <a:r>
              <a:rPr lang="cs-CZ" sz="1600" b="1" dirty="0">
                <a:solidFill>
                  <a:srgbClr val="000000"/>
                </a:solidFill>
              </a:rPr>
              <a:t>WOMM</a:t>
            </a:r>
            <a:r>
              <a:rPr lang="cs-CZ" sz="1600" dirty="0">
                <a:solidFill>
                  <a:srgbClr val="000000"/>
                </a:solidFill>
              </a:rPr>
              <a:t>) jako významného komunikačního nástroje hodně hovoří a dává se mu velký prostor.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000000"/>
                </a:solidFill>
              </a:rPr>
              <a:t>Důvody: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příchod nových digitálních technologií,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stále oblíbenější využívání internetu (který poskytl této formě komunikace zcela nové možnosti v podobě aktivit diskuzních skupin, blogů a komunikace na sociálních sítích, které umožnily šířit veškerá sdělení nejen rychleji, ale v nesrovnatelně větším rozsahu, než tomu bylo dříve),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pokles důvěry v ostatní nástroje komunikačního mixu (zejména reklamy),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růst významu osobního hodnocení spotřebitelů (pozitivního i negativního).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66979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 –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Sernowitz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Proč by ale lidé měli zrovna o naší značce, produktu, službách či firmě hovořit?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Musíme dát lidem důvod, aby o nás hovořili, </a:t>
            </a:r>
            <a:r>
              <a:rPr lang="cs-CZ" sz="1600" b="1" dirty="0">
                <a:solidFill>
                  <a:srgbClr val="000000"/>
                </a:solidFill>
              </a:rPr>
              <a:t>dle </a:t>
            </a:r>
            <a:r>
              <a:rPr lang="cs-CZ" sz="1600" b="1" dirty="0" err="1">
                <a:solidFill>
                  <a:srgbClr val="000000"/>
                </a:solidFill>
              </a:rPr>
              <a:t>Sernowitze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platí, že pokud si chceme zasloužit WOM, musíme dodržet </a:t>
            </a:r>
            <a:r>
              <a:rPr lang="cs-CZ" sz="1600" b="1" dirty="0">
                <a:solidFill>
                  <a:srgbClr val="000000"/>
                </a:solidFill>
              </a:rPr>
              <a:t>čtyři základní pravidla</a:t>
            </a:r>
            <a:r>
              <a:rPr lang="cs-CZ" sz="1600" dirty="0">
                <a:solidFill>
                  <a:srgbClr val="000000"/>
                </a:solidFill>
              </a:rPr>
              <a:t>: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>
                <a:solidFill>
                  <a:srgbClr val="000000"/>
                </a:solidFill>
              </a:rPr>
              <a:t>Být zajímavým </a:t>
            </a:r>
            <a:r>
              <a:rPr lang="cs-CZ" sz="1600" dirty="0">
                <a:solidFill>
                  <a:srgbClr val="000000"/>
                </a:solidFill>
              </a:rPr>
              <a:t>–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svým produktem, reklamou apod. (nikdo nebude hovořit o produktu, který jej nudí nebo značce, která v podstatě nikomu nic neříká a nikoho nezajímá). 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>
                <a:solidFill>
                  <a:srgbClr val="000000"/>
                </a:solidFill>
              </a:rPr>
              <a:t>Dělat věci jednoduše </a:t>
            </a:r>
            <a:r>
              <a:rPr lang="cs-CZ" sz="1600" dirty="0">
                <a:solidFill>
                  <a:srgbClr val="000000"/>
                </a:solidFill>
              </a:rPr>
              <a:t>–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sdělení, které se přenáší WOM musí být velmi jednoduchým (jednoduše - někdy pro odlišení stačí nezvyklá barva produktu, jeho design, nová funkce apod.).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>
                <a:solidFill>
                  <a:srgbClr val="000000"/>
                </a:solidFill>
              </a:rPr>
              <a:t>Dělat lidi šťastnými </a:t>
            </a:r>
            <a:r>
              <a:rPr lang="cs-CZ" sz="1600" dirty="0">
                <a:solidFill>
                  <a:srgbClr val="000000"/>
                </a:solidFill>
              </a:rPr>
              <a:t>– náš produkt by měl dělat lidi nadstandardně spokojenými, aby lidi „nabudily“ tak, že budou mít potřebu se o svůj zážitek či pocit spokojenosti, až štěstí, podělit s ostatními. 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>
                <a:solidFill>
                  <a:srgbClr val="000000"/>
                </a:solidFill>
              </a:rPr>
              <a:t> Zasloužit si důvěru, respekt a reputaci </a:t>
            </a:r>
            <a:r>
              <a:rPr lang="cs-CZ" sz="1600" dirty="0">
                <a:solidFill>
                  <a:srgbClr val="000000"/>
                </a:solidFill>
              </a:rPr>
              <a:t>–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firma, které lidé věří, která s nimi dlouhodobě komunikuje otevřeně a fair, která dodržuje vlastní etický kodex, firma, která svými nápady, produkty, službami, aktivitami dovede příjemně překvapit, o takové firmě lidé mezi sebou rádi hovoří. 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2324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 – 5T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err="1">
                <a:solidFill>
                  <a:srgbClr val="000000"/>
                </a:solidFill>
              </a:rPr>
              <a:t>Sernowitz</a:t>
            </a:r>
            <a:r>
              <a:rPr lang="cs-CZ" sz="1600" dirty="0">
                <a:solidFill>
                  <a:srgbClr val="000000"/>
                </a:solidFill>
              </a:rPr>
              <a:t> ve své knize hovoří o základních stavebních kamenech plánování účinné kampaně WOMM a nazývá je 5T: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Talkers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(mluvčí) – tj. osoby, které budou o nás se svými přáteli hovořit.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Topics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(náměty) – tj. téma, o kterém budou hovořit.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Tools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(nástroje) – jakým způsobem umožníme, aby se sdělení dostalo k mluvčím.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1600" b="1" dirty="0">
                <a:solidFill>
                  <a:srgbClr val="000000"/>
                </a:solidFill>
              </a:rPr>
              <a:t>Taking part </a:t>
            </a:r>
            <a:r>
              <a:rPr lang="pl-PL" sz="1600" dirty="0">
                <a:solidFill>
                  <a:srgbClr val="000000"/>
                </a:solidFill>
              </a:rPr>
              <a:t>(účast) – jak se zapojíte do konverzace.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Tracking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(monitorování) – co lidé o nás hovoří?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52483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Nové trendy marketingové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tak, jako se vyvíjí prostředí, trh i zákazníci, vyvíjí se také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to, co platilo včera a platí dnes, už zítra platit nemusí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vznik nových aplikací, nástrojů, forem a způsobů, jak přitáhnout pozornost </a:t>
            </a:r>
            <a:br>
              <a:rPr lang="cs-CZ" sz="1800" dirty="0"/>
            </a:br>
            <a:r>
              <a:rPr lang="cs-CZ" sz="1800" dirty="0"/>
              <a:t>k určitým značkám a produktům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nutnost držet „krok s dobou“ a sledovat nové trendy marketingových aktivit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015317"/>
            <a:ext cx="2110845" cy="211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 – 5T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Talkers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(mluvčí) – 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jsou osoby nebo skupina osob, kteří jsou ochotni s určitým nasazením šířit naše sdělení. Nemusí to být celebrity, mohou to být lidé ze sousedství, či naši zákazníci.</a:t>
            </a: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Topics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(náměty) – 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musíme najít </a:t>
            </a:r>
            <a:r>
              <a:rPr lang="cs-CZ" sz="1600" b="1" dirty="0">
                <a:solidFill>
                  <a:srgbClr val="000000"/>
                </a:solidFill>
                <a:latin typeface="Times New Roman"/>
              </a:rPr>
              <a:t>téma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, které je natolik zajímavé a nosné, že stojí za to, aby se o něm hovořilo (může to být úplná drobnost). </a:t>
            </a: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Tools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(nástroje) – např. 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sociální síť </a:t>
            </a:r>
            <a:r>
              <a:rPr lang="cs-CZ" sz="1600" dirty="0" err="1">
                <a:solidFill>
                  <a:srgbClr val="000000"/>
                </a:solidFill>
                <a:latin typeface="Times New Roman"/>
              </a:rPr>
              <a:t>YouTube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 představuje </a:t>
            </a:r>
            <a:r>
              <a:rPr lang="cs-CZ" sz="1600" b="1" dirty="0">
                <a:solidFill>
                  <a:srgbClr val="000000"/>
                </a:solidFill>
                <a:latin typeface="Times New Roman"/>
              </a:rPr>
              <a:t>nástroj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, který napomáhá šířit sdělení, a to nejen rychle, ale v tomto případě dokonce globálně. Aby se sdělení mohlo šířit v co největším rozsahu, je potřeba vybudovat vhodnou infrastrukturu. </a:t>
            </a:r>
            <a:endParaRPr lang="cs-CZ" sz="1600" dirty="0">
              <a:solidFill>
                <a:srgbClr val="000000"/>
              </a:solidFill>
            </a:endParaRP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pl-PL" sz="1600" b="1" dirty="0">
                <a:solidFill>
                  <a:srgbClr val="000000"/>
                </a:solidFill>
              </a:rPr>
              <a:t>Taking part </a:t>
            </a:r>
            <a:r>
              <a:rPr lang="pl-PL" sz="1600" dirty="0">
                <a:solidFill>
                  <a:srgbClr val="000000"/>
                </a:solidFill>
              </a:rPr>
              <a:t>(účast) – j</a:t>
            </a:r>
            <a:r>
              <a:rPr lang="cs-CZ" sz="1600" dirty="0" err="1">
                <a:solidFill>
                  <a:srgbClr val="000000"/>
                </a:solidFill>
                <a:latin typeface="Times New Roman"/>
              </a:rPr>
              <a:t>akmile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 jednou existuje slovo z úst týkající se vaší značky či firmy, již jej nikdy nevezmete zpět. Pokud se </a:t>
            </a:r>
            <a:r>
              <a:rPr lang="cs-CZ" sz="1600" b="1" dirty="0">
                <a:solidFill>
                  <a:srgbClr val="000000"/>
                </a:solidFill>
                <a:latin typeface="Times New Roman"/>
              </a:rPr>
              <a:t>nezapojíte do konverzace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, bude žít vlastním životem a v řadě případů může dobrou myšlenku, vaši pověst nebo jméno značky i poškodit. </a:t>
            </a:r>
            <a:r>
              <a:rPr lang="pl-PL" sz="1600" dirty="0">
                <a:solidFill>
                  <a:srgbClr val="000000"/>
                </a:solidFill>
              </a:rPr>
              <a:t> </a:t>
            </a: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Tracking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(monitorování) – </a:t>
            </a:r>
            <a:r>
              <a:rPr lang="cs-CZ" sz="1600" b="1" dirty="0">
                <a:solidFill>
                  <a:srgbClr val="000000"/>
                </a:solidFill>
                <a:latin typeface="Times New Roman"/>
              </a:rPr>
              <a:t>monitorovat 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většinu informací týkajících se vašich produktů, značky, firmy apod.</a:t>
            </a: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92891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3899" y="1313600"/>
            <a:ext cx="3848096" cy="1461778"/>
          </a:xfrm>
          <a:noFill/>
        </p:spPr>
        <p:txBody>
          <a:bodyPr>
            <a:normAutofit/>
          </a:bodyPr>
          <a:lstStyle/>
          <a:p>
            <a:r>
              <a:rPr lang="cs-CZ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 </a:t>
            </a:r>
            <a:br>
              <a:rPr lang="cs-CZ" sz="3600" b="1" dirty="0"/>
            </a:br>
            <a:endParaRPr lang="cs-CZ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3900" y="2470248"/>
            <a:ext cx="3036258" cy="35362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100" dirty="0"/>
          </a:p>
          <a:p>
            <a:pPr marL="0" lvl="0" indent="0">
              <a:buNone/>
            </a:pPr>
            <a:endParaRPr lang="cs-CZ" sz="2100" dirty="0">
              <a:cs typeface="Arial"/>
            </a:endParaRPr>
          </a:p>
          <a:p>
            <a:endParaRPr lang="cs-CZ" sz="21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32777" y="851518"/>
            <a:ext cx="4638605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77" y="2775378"/>
            <a:ext cx="3066175" cy="241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667" y="1391929"/>
            <a:ext cx="999365" cy="78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241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Účinnost tradičních médií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očekávaný pokles účinnosti tradičních médií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televize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rádio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tisk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direct mail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62695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na sociálních sítích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online média (blogy, sdílení obsahu, sociální sítě), na kterých lidé mají možnost patřit do určité skupiny, sdílet obsahy, diskutovat, účastnit se různých činností (hrát online hry, soutěže apod.)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nabídka služeb, které poskytují sociální média – hlasování, hodnocení, komentáře, získávání zpětné vazby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 sociální média umožňují propojení s ostatními stránkami, zdroji a lidmi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sociální média používají spíše oboustrannou komunikaci, tedy přímou interakci uživatelů, na rozdíl od jednosměrné komunikace (například televizní reklamy)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66581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Moderní trendy v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umělá inteligence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digitální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chytré telefony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Facebook</a:t>
            </a:r>
            <a:r>
              <a:rPr lang="cs-CZ" sz="1800" dirty="0"/>
              <a:t>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You</a:t>
            </a:r>
            <a:r>
              <a:rPr lang="cs-CZ" sz="1800" dirty="0"/>
              <a:t> Tube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streemová</a:t>
            </a:r>
            <a:r>
              <a:rPr lang="cs-CZ" sz="1800" dirty="0"/>
              <a:t> televize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digitální kiosky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influenceři</a:t>
            </a:r>
            <a:r>
              <a:rPr lang="cs-CZ" sz="1800" dirty="0"/>
              <a:t> jako osobní značka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optimalizace pro vyhledávače - SEO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895" y="3119264"/>
            <a:ext cx="3895106" cy="243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117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Moderní trendy v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displejová reklama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geolokační</a:t>
            </a:r>
            <a:r>
              <a:rPr lang="cs-CZ" sz="1800" dirty="0"/>
              <a:t>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QR kódy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reklamní tapety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e-mail/SMS mobil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mobilní srovnávací servery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mobilní nákupní rádce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product</a:t>
            </a:r>
            <a:r>
              <a:rPr lang="cs-CZ" sz="1800" dirty="0"/>
              <a:t> </a:t>
            </a:r>
            <a:r>
              <a:rPr lang="cs-CZ" sz="1800" dirty="0" err="1"/>
              <a:t>placement</a:t>
            </a:r>
            <a:endParaRPr lang="cs-CZ" sz="1800" dirty="0"/>
          </a:p>
          <a:p>
            <a:pPr marL="0" indent="0" algn="just">
              <a:lnSpc>
                <a:spcPct val="150000"/>
              </a:lnSpc>
              <a:buNone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296" y="1520876"/>
            <a:ext cx="3475704" cy="231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Guerillová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guerillová komunikace je označována jako nízkonákladový guerilla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guerilla marketing je forma marketingu a propagace využívající netradiční </a:t>
            </a:r>
            <a:br>
              <a:rPr lang="cs-CZ" sz="1800" dirty="0"/>
            </a:br>
            <a:r>
              <a:rPr lang="cs-CZ" sz="1800" dirty="0"/>
              <a:t>a neotřelé metody, díky kterým se snaží dosáhnout maximálního efektu zároveň </a:t>
            </a:r>
            <a:br>
              <a:rPr lang="cs-CZ" sz="1800" dirty="0"/>
            </a:br>
            <a:r>
              <a:rPr lang="cs-CZ" sz="1800" dirty="0"/>
              <a:t>s minimálními náklady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cílem této nekonvenční metody marketingové komunikace je vzbuzení maximálního zájmu za použití omezeného rozpočtu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využívají jej typicky </a:t>
            </a:r>
            <a:r>
              <a:rPr lang="cs-CZ" sz="1800" dirty="0" err="1"/>
              <a:t>startupy</a:t>
            </a:r>
            <a:r>
              <a:rPr lang="cs-CZ" sz="1800" dirty="0"/>
              <a:t>, malé a střední firmy (z důvodu nízkonákladovosti)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Guerilla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metody a princip lze odvodit z pojmu guerilla (partyzán)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je to takový partizánský způsob (proto guerilla) vedení marketingového boje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metody bývají nejen netradiční, ale někdy také kontroverzní, jdou po hraně korektnosti, za kterou by správně vedený guerilla marketing neměl nikdy zajít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kampaň nesmí poškodit pověst firmy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93620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Formy guerilla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guerillový marketing je souhrnný název pro různé komunikační techniky, jako je např.: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/>
              <a:t>virální marketing </a:t>
            </a:r>
            <a:r>
              <a:rPr lang="cs-CZ" sz="1700" dirty="0"/>
              <a:t>(šířený většinou po internetu)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 err="1"/>
              <a:t>buzz</a:t>
            </a:r>
            <a:r>
              <a:rPr lang="cs-CZ" sz="1700" b="1" dirty="0"/>
              <a:t> marketing </a:t>
            </a:r>
            <a:r>
              <a:rPr lang="cs-CZ" sz="1700" dirty="0"/>
              <a:t>(</a:t>
            </a:r>
            <a:r>
              <a:rPr lang="cs-CZ" sz="1600" dirty="0"/>
              <a:t>marketing zaměřený na vyvolání rozruchu, bzukotu, hukotu (</a:t>
            </a:r>
            <a:r>
              <a:rPr lang="cs-CZ" sz="1600" dirty="0" err="1"/>
              <a:t>buzzu</a:t>
            </a:r>
            <a:r>
              <a:rPr lang="cs-CZ" sz="1600" dirty="0"/>
              <a:t>) okolo určité značky, produktu, společnosti, akce)</a:t>
            </a:r>
            <a:endParaRPr lang="cs-CZ" sz="1700" dirty="0"/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 err="1"/>
              <a:t>astroturfing</a:t>
            </a:r>
            <a:r>
              <a:rPr lang="cs-CZ" sz="1700" dirty="0"/>
              <a:t> (falešný </a:t>
            </a:r>
            <a:r>
              <a:rPr lang="cs-CZ" sz="1700" dirty="0" err="1"/>
              <a:t>buzz</a:t>
            </a:r>
            <a:r>
              <a:rPr lang="cs-CZ" sz="1700" dirty="0"/>
              <a:t> marketing, zadavatel se snaží vyvolat falešný dojem pozitivní spontánní reakce spotřebitelů či fanoušků na produkt či názor)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 err="1"/>
              <a:t>undercover</a:t>
            </a:r>
            <a:r>
              <a:rPr lang="cs-CZ" sz="1700" b="1" dirty="0"/>
              <a:t> marketing </a:t>
            </a:r>
            <a:r>
              <a:rPr lang="cs-CZ" sz="1700" dirty="0"/>
              <a:t>(skrytá, na první pohled nezřetelná reklamní kampaň)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/>
              <a:t>ambient marketing </a:t>
            </a:r>
            <a:r>
              <a:rPr lang="cs-CZ" sz="1700" dirty="0"/>
              <a:t>(druh marketingu, který používá neobvyklé, originální formáty a média, a je často založený na překvapení nebo humoru)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 err="1"/>
              <a:t>ambush</a:t>
            </a:r>
            <a:r>
              <a:rPr lang="cs-CZ" sz="1700" b="1" dirty="0"/>
              <a:t> marketing</a:t>
            </a:r>
            <a:r>
              <a:rPr lang="cs-CZ" sz="1700" dirty="0"/>
              <a:t> (parazitující, příživnický marketing)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19076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2342</TotalTime>
  <Words>1545</Words>
  <Application>Microsoft Office PowerPoint</Application>
  <PresentationFormat>Předvádění na obrazovce (4:3)</PresentationFormat>
  <Paragraphs>179</Paragraphs>
  <Slides>21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Office Theme</vt:lpstr>
      <vt:lpstr>1_Office Theme</vt:lpstr>
      <vt:lpstr>PSYCHOLOGIE ZÁKAZNÍKA (XPSZ)  5. seminář Téma: Virální marketing a WOM </vt:lpstr>
      <vt:lpstr>Nové trendy marketingové komunikace</vt:lpstr>
      <vt:lpstr>Účinnost tradičních médií</vt:lpstr>
      <vt:lpstr>Marketing na sociálních sítích</vt:lpstr>
      <vt:lpstr>Moderní trendy v marketingu</vt:lpstr>
      <vt:lpstr>Moderní trendy v marketingu</vt:lpstr>
      <vt:lpstr>Guerillová komunikace</vt:lpstr>
      <vt:lpstr>Guerilla marketing</vt:lpstr>
      <vt:lpstr>Formy guerilla marketingu</vt:lpstr>
      <vt:lpstr>1. Virální marketing</vt:lpstr>
      <vt:lpstr>Virální marketing</vt:lpstr>
      <vt:lpstr>Virální marketing</vt:lpstr>
      <vt:lpstr>Výhody virálního marketingu</vt:lpstr>
      <vt:lpstr>Nevýhody virálního marketingu</vt:lpstr>
      <vt:lpstr>Virální marketing</vt:lpstr>
      <vt:lpstr>2. WOM</vt:lpstr>
      <vt:lpstr>WOM</vt:lpstr>
      <vt:lpstr>WOM – Sernowitz</vt:lpstr>
      <vt:lpstr>WOM – 5T</vt:lpstr>
      <vt:lpstr>WOM – 5T</vt:lpstr>
      <vt:lpstr>Děkuji vám za pozornost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  (XMK) 2. cvičení</dc:title>
  <dc:creator>Pavlíčková Renáta</dc:creator>
  <cp:lastModifiedBy>Pavlíčková Renáta</cp:lastModifiedBy>
  <cp:revision>288</cp:revision>
  <cp:lastPrinted>2020-03-03T12:19:40Z</cp:lastPrinted>
  <dcterms:created xsi:type="dcterms:W3CDTF">2020-03-02T13:24:01Z</dcterms:created>
  <dcterms:modified xsi:type="dcterms:W3CDTF">2024-02-12T10:50:56Z</dcterms:modified>
</cp:coreProperties>
</file>