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318" r:id="rId2"/>
    <p:sldId id="339" r:id="rId3"/>
    <p:sldId id="340" r:id="rId4"/>
    <p:sldId id="359" r:id="rId5"/>
    <p:sldId id="358" r:id="rId6"/>
    <p:sldId id="344" r:id="rId7"/>
    <p:sldId id="350" r:id="rId8"/>
    <p:sldId id="342" r:id="rId9"/>
    <p:sldId id="345" r:id="rId10"/>
    <p:sldId id="334" r:id="rId11"/>
    <p:sldId id="329" r:id="rId12"/>
    <p:sldId id="346" r:id="rId13"/>
    <p:sldId id="353" r:id="rId14"/>
    <p:sldId id="348" r:id="rId15"/>
    <p:sldId id="349" r:id="rId16"/>
    <p:sldId id="347" r:id="rId17"/>
    <p:sldId id="354" r:id="rId18"/>
    <p:sldId id="355" r:id="rId19"/>
    <p:sldId id="356" r:id="rId20"/>
    <p:sldId id="357" r:id="rId21"/>
    <p:sldId id="360" r:id="rId22"/>
    <p:sldId id="335" r:id="rId23"/>
    <p:sldId id="352" r:id="rId24"/>
    <p:sldId id="338" r:id="rId25"/>
  </p:sldIdLst>
  <p:sldSz cx="12188825" cy="6858000"/>
  <p:notesSz cx="6858000" cy="9144000"/>
  <p:custDataLst>
    <p:tags r:id="rId28"/>
  </p:custDataLst>
  <p:defaultTextStyle>
    <a:defPPr rtl="0"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orient="horz" pos="4030">
          <p15:clr>
            <a:srgbClr val="A4A3A4"/>
          </p15:clr>
        </p15:guide>
        <p15:guide id="3" orient="horz" pos="1152">
          <p15:clr>
            <a:srgbClr val="A4A3A4"/>
          </p15:clr>
        </p15:guide>
        <p15:guide id="4" orient="horz" pos="1018">
          <p15:clr>
            <a:srgbClr val="A4A3A4"/>
          </p15:clr>
        </p15:guide>
        <p15:guide id="5" orient="horz" pos="3886">
          <p15:clr>
            <a:srgbClr val="A4A3A4"/>
          </p15:clr>
        </p15:guide>
        <p15:guide id="6" orient="horz" pos="2928">
          <p15:clr>
            <a:srgbClr val="A4A3A4"/>
          </p15:clr>
        </p15:guide>
        <p15:guide id="7" orient="horz" pos="3072">
          <p15:clr>
            <a:srgbClr val="A4A3A4"/>
          </p15:clr>
        </p15:guide>
        <p15:guide id="8" orient="horz" pos="407">
          <p15:clr>
            <a:srgbClr val="A4A3A4"/>
          </p15:clr>
        </p15:guide>
        <p15:guide id="9" pos="3839">
          <p15:clr>
            <a:srgbClr val="A4A3A4"/>
          </p15:clr>
        </p15:guide>
        <p15:guide id="10" pos="959">
          <p15:clr>
            <a:srgbClr val="A4A3A4"/>
          </p15:clr>
        </p15:guide>
        <p15:guide id="11" pos="7151">
          <p15:clr>
            <a:srgbClr val="A4A3A4"/>
          </p15:clr>
        </p15:guide>
        <p15:guide id="12" pos="671">
          <p15:clr>
            <a:srgbClr val="A4A3A4"/>
          </p15:clr>
        </p15:guide>
        <p15:guide id="13" pos="4991">
          <p15:clr>
            <a:srgbClr val="A4A3A4"/>
          </p15:clr>
        </p15:guide>
        <p15:guide id="14" pos="7007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28282"/>
    <a:srgbClr val="6E90FE"/>
    <a:srgbClr val="8086FC"/>
    <a:srgbClr val="6D6DFB"/>
    <a:srgbClr val="4E78F0"/>
    <a:srgbClr val="F0932C"/>
    <a:srgbClr val="92C610"/>
    <a:srgbClr val="9FD812"/>
    <a:srgbClr val="E05F2C"/>
    <a:srgbClr val="0ABEB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9CF1AB2-1976-4502-BF36-3FF5EA218861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4629" autoAdjust="0"/>
  </p:normalViewPr>
  <p:slideViewPr>
    <p:cSldViewPr showGuides="1">
      <p:cViewPr varScale="1">
        <p:scale>
          <a:sx n="119" d="100"/>
          <a:sy n="119" d="100"/>
        </p:scale>
        <p:origin x="96" y="348"/>
      </p:cViewPr>
      <p:guideLst>
        <p:guide orient="horz" pos="2160"/>
        <p:guide orient="horz" pos="4030"/>
        <p:guide orient="horz" pos="1152"/>
        <p:guide orient="horz" pos="1018"/>
        <p:guide orient="horz" pos="3886"/>
        <p:guide orient="horz" pos="2928"/>
        <p:guide orient="horz" pos="3072"/>
        <p:guide orient="horz" pos="407"/>
        <p:guide pos="3839"/>
        <p:guide pos="959"/>
        <p:guide pos="7151"/>
        <p:guide pos="671"/>
        <p:guide pos="4991"/>
        <p:guide pos="700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70" d="100"/>
          <a:sy n="70" d="100"/>
        </p:scale>
        <p:origin x="4134" y="5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900CB354-6ABA-499C-B6AB-92DB6F343688}" type="datetime1">
              <a:rPr lang="cs-CZ" smtClean="0"/>
              <a:t>12.02.2024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AF8ED99B-9732-49FC-9C16-B56FEB1B109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1466261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cs-CZ" noProof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96668639-2D2B-4ACD-98F6-0210E2134EFF}" type="datetime1">
              <a:rPr lang="cs-CZ" noProof="0" smtClean="0"/>
              <a:t>12.02.2024</a:t>
            </a:fld>
            <a:endParaRPr lang="cs-CZ" noProof="0"/>
          </a:p>
        </p:txBody>
      </p:sp>
      <p:sp>
        <p:nvSpPr>
          <p:cNvPr id="4" name="Zástupný symbol obrázku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cs-CZ" noProof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dirty="0"/>
              <a:t>Upravte styly předlohy textu.</a:t>
            </a:r>
          </a:p>
          <a:p>
            <a:pPr lvl="1" rtl="0"/>
            <a:r>
              <a:rPr lang="cs-CZ" noProof="0" dirty="0"/>
              <a:t>Druhá úroveň</a:t>
            </a:r>
          </a:p>
          <a:p>
            <a:pPr lvl="2" rtl="0"/>
            <a:r>
              <a:rPr lang="cs-CZ" noProof="0" dirty="0"/>
              <a:t>Třetí úroveň</a:t>
            </a:r>
          </a:p>
          <a:p>
            <a:pPr lvl="3" rtl="0"/>
            <a:r>
              <a:rPr lang="cs-CZ" noProof="0" dirty="0"/>
              <a:t>Čtvrtá úroveň</a:t>
            </a:r>
          </a:p>
          <a:p>
            <a:pPr lvl="4" rtl="0"/>
            <a:r>
              <a:rPr lang="cs-CZ" noProof="0" dirty="0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cs-CZ" noProof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F93199CD-3E1B-4AE6-990F-76F925F5EA9F}" type="slidenum">
              <a:rPr lang="cs-CZ" noProof="0" smtClean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427657982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F93199CD-3E1B-4AE6-990F-76F925F5EA9F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139070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3199CD-3E1B-4AE6-990F-76F925F5EA9F}" type="slidenum">
              <a:rPr lang="cs-CZ" smtClean="0">
                <a:solidFill>
                  <a:prstClr val="black"/>
                </a:solidFill>
                <a:latin typeface="Calibri"/>
              </a:rPr>
              <a:pPr/>
              <a:t>2</a:t>
            </a:fld>
            <a:endParaRPr lang="cs-CZ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677693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3199CD-3E1B-4AE6-990F-76F925F5EA9F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srgbClr val="30303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srgbClr val="303030"/>
              </a:solidFill>
              <a:effectLst/>
              <a:uLnTx/>
              <a:uFillTx/>
              <a:latin typeface="Cambr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56219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F93199CD-3E1B-4AE6-990F-76F925F5EA9F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959581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3199CD-3E1B-4AE6-990F-76F925F5EA9F}" type="slidenum">
              <a:rPr lang="cs-CZ" smtClean="0">
                <a:solidFill>
                  <a:prstClr val="black"/>
                </a:solidFill>
                <a:latin typeface="Calibri"/>
              </a:rPr>
              <a:pPr/>
              <a:t>12</a:t>
            </a:fld>
            <a:endParaRPr lang="cs-CZ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959581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3199CD-3E1B-4AE6-990F-76F925F5EA9F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srgbClr val="303030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srgbClr val="303030"/>
              </a:solidFill>
              <a:effectLst/>
              <a:uLnTx/>
              <a:uFillTx/>
              <a:latin typeface="Cambr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87391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3199CD-3E1B-4AE6-990F-76F925F5EA9F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69220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F93199CD-3E1B-4AE6-990F-76F925F5EA9F}" type="slidenum">
              <a:rPr lang="cs-CZ" smtClean="0"/>
              <a:t>24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918301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0824" y="1600200"/>
            <a:ext cx="5945188" cy="3048000"/>
          </a:xfrm>
        </p:spPr>
        <p:txBody>
          <a:bodyPr rtlCol="0" anchor="b">
            <a:normAutofit/>
          </a:bodyPr>
          <a:lstStyle>
            <a:lvl1pPr rtl="0">
              <a:lnSpc>
                <a:spcPct val="80000"/>
              </a:lnSpc>
              <a:defRPr sz="6600">
                <a:solidFill>
                  <a:schemeClr val="tx1"/>
                </a:solidFill>
              </a:defRPr>
            </a:lvl1pPr>
          </a:lstStyle>
          <a:p>
            <a:pPr rtl="0"/>
            <a:r>
              <a:rPr lang="cs-CZ"/>
              <a:t>Kliknutím lze upravit styl.</a:t>
            </a:r>
            <a:endParaRPr lang="cs-CZ" noProof="0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0825" y="4898572"/>
            <a:ext cx="5945187" cy="1270453"/>
          </a:xfrm>
        </p:spPr>
        <p:txBody>
          <a:bodyPr rtlCol="0">
            <a:noAutofit/>
          </a:bodyPr>
          <a:lstStyle>
            <a:lvl1pPr marL="0" indent="0" algn="l">
              <a:spcBef>
                <a:spcPts val="0"/>
              </a:spcBef>
              <a:buNone/>
              <a:defRPr sz="2800" cap="none" baseline="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můžete upravit styl předlohy.</a:t>
            </a:r>
            <a:endParaRPr lang="cs-CZ" dirty="0"/>
          </a:p>
        </p:txBody>
      </p:sp>
      <p:cxnSp>
        <p:nvCxnSpPr>
          <p:cNvPr id="6" name="Přímá spojnice 5"/>
          <p:cNvCxnSpPr/>
          <p:nvPr/>
        </p:nvCxnSpPr>
        <p:spPr>
          <a:xfrm>
            <a:off x="1658936" y="4782971"/>
            <a:ext cx="5654676" cy="0"/>
          </a:xfrm>
          <a:prstGeom prst="line">
            <a:avLst/>
          </a:prstGeom>
          <a:ln w="12700">
            <a:solidFill>
              <a:schemeClr val="accent1">
                <a:lumMod val="50000"/>
              </a:schemeClr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Skupina 4"/>
          <p:cNvGrpSpPr/>
          <p:nvPr userDrawn="1"/>
        </p:nvGrpSpPr>
        <p:grpSpPr>
          <a:xfrm>
            <a:off x="7923213" y="0"/>
            <a:ext cx="4265612" cy="6858000"/>
            <a:chOff x="7923213" y="0"/>
            <a:chExt cx="4265612" cy="6858000"/>
          </a:xfrm>
        </p:grpSpPr>
        <p:pic>
          <p:nvPicPr>
            <p:cNvPr id="4" name="Obrázek 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923213" y="0"/>
              <a:ext cx="4265612" cy="6858000"/>
            </a:xfrm>
            <a:prstGeom prst="rect">
              <a:avLst/>
            </a:prstGeom>
          </p:spPr>
        </p:pic>
        <p:sp>
          <p:nvSpPr>
            <p:cNvPr id="13" name="Obdélník 12"/>
            <p:cNvSpPr/>
            <p:nvPr/>
          </p:nvSpPr>
          <p:spPr>
            <a:xfrm>
              <a:off x="7923213" y="0"/>
              <a:ext cx="1065213" cy="6858000"/>
            </a:xfrm>
            <a:prstGeom prst="rect">
              <a:avLst/>
            </a:prstGeom>
            <a:gradFill flip="none" rotWithShape="1">
              <a:gsLst>
                <a:gs pos="75000">
                  <a:schemeClr val="tx2">
                    <a:alpha val="0"/>
                  </a:schemeClr>
                </a:gs>
                <a:gs pos="100000">
                  <a:schemeClr val="tx2">
                    <a:alpha val="25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cs-CZ" noProof="0"/>
            </a:p>
          </p:txBody>
        </p:sp>
      </p:grpSp>
    </p:spTree>
    <p:extLst>
      <p:ext uri="{BB962C8B-B14F-4D97-AF65-F5344CB8AC3E}">
        <p14:creationId xmlns:p14="http://schemas.microsoft.com/office/powerpoint/2010/main" val="94999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rtl="0"/>
            <a:r>
              <a:rPr lang="cs-CZ"/>
              <a:t>Kliknutím lze upravit styl.</a:t>
            </a:r>
            <a:endParaRPr lang="cs-CZ" noProof="0" dirty="0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>
            <a:lvl1pPr>
              <a:defRPr/>
            </a:lvl1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noProof="0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/>
              <a:t>Přidejte zápatí.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BB09325-9B4F-4558-809D-48C91F322E83}" type="datetime1">
              <a:rPr lang="cs-CZ" noProof="0" smtClean="0"/>
              <a:t>12.02.2024</a:t>
            </a:fld>
            <a:endParaRPr lang="cs-CZ" noProof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A013F82-EE5E-44EE-A61D-E31C6657F26F}" type="slidenum">
              <a:rPr lang="cs-CZ" noProof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460095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9523412" y="646112"/>
            <a:ext cx="1828801" cy="5522913"/>
          </a:xfrm>
        </p:spPr>
        <p:txBody>
          <a:bodyPr vert="eaVert" rtlCol="0"/>
          <a:lstStyle>
            <a:lvl1pPr rtl="0"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rtl="0"/>
            <a:r>
              <a:rPr lang="cs-CZ"/>
              <a:t>Kliknutím lze upravit styl.</a:t>
            </a:r>
            <a:endParaRPr lang="cs-CZ" noProof="0" dirty="0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1522412" y="646112"/>
            <a:ext cx="7620000" cy="5522913"/>
          </a:xfrm>
        </p:spPr>
        <p:txBody>
          <a:bodyPr vert="eaVert" rtlCol="0"/>
          <a:lstStyle>
            <a:lvl1pPr>
              <a:defRPr/>
            </a:lvl1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noProof="0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/>
              <a:t>Přidejte zápatí.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99C3C36-CF8A-4836-8423-7EC9C906558A}" type="datetime1">
              <a:rPr lang="cs-CZ" noProof="0" smtClean="0"/>
              <a:t>12.02.2024</a:t>
            </a:fld>
            <a:endParaRPr lang="cs-CZ" noProof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A013F82-EE5E-44EE-A61D-E31C6657F26F}" type="slidenum">
              <a:rPr lang="cs-CZ" noProof="0"/>
              <a:t>‹#›</a:t>
            </a:fld>
            <a:endParaRPr lang="cs-CZ" noProof="0"/>
          </a:p>
        </p:txBody>
      </p:sp>
      <p:cxnSp>
        <p:nvCxnSpPr>
          <p:cNvPr id="7" name="Přímá spojnice 6"/>
          <p:cNvCxnSpPr/>
          <p:nvPr/>
        </p:nvCxnSpPr>
        <p:spPr>
          <a:xfrm>
            <a:off x="9371012" y="762000"/>
            <a:ext cx="0" cy="5334000"/>
          </a:xfrm>
          <a:prstGeom prst="line">
            <a:avLst/>
          </a:prstGeom>
          <a:ln w="12700">
            <a:solidFill>
              <a:schemeClr val="accent1">
                <a:lumMod val="50000"/>
              </a:schemeClr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79035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rtl="0"/>
            <a:r>
              <a:rPr lang="cs-CZ"/>
              <a:t>Kliknutím lze upravit styl.</a:t>
            </a:r>
            <a:endParaRPr lang="cs-CZ" noProof="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1pPr>
              <a:defRPr/>
            </a:lvl1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noProof="0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/>
              <a:t>Přidejte zápatí.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B3549EB-B12C-4172-B518-57244E4B27FC}" type="datetime1">
              <a:rPr lang="cs-CZ" noProof="0" smtClean="0"/>
              <a:t>12.02.2024</a:t>
            </a:fld>
            <a:endParaRPr lang="cs-CZ" noProof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A013F82-EE5E-44EE-A61D-E31C6657F26F}" type="slidenum">
              <a:rPr lang="cs-CZ" noProof="0"/>
              <a:t>‹#›</a:t>
            </a:fld>
            <a:endParaRPr lang="cs-CZ" noProof="0"/>
          </a:p>
        </p:txBody>
      </p:sp>
      <p:cxnSp>
        <p:nvCxnSpPr>
          <p:cNvPr id="7" name="Přímá spojnice 6"/>
          <p:cNvCxnSpPr/>
          <p:nvPr/>
        </p:nvCxnSpPr>
        <p:spPr>
          <a:xfrm>
            <a:off x="1658936" y="1709058"/>
            <a:ext cx="9617076" cy="0"/>
          </a:xfrm>
          <a:prstGeom prst="line">
            <a:avLst/>
          </a:prstGeom>
          <a:ln w="12700">
            <a:solidFill>
              <a:schemeClr val="accent1">
                <a:lumMod val="50000"/>
              </a:schemeClr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38254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522410" y="2237096"/>
            <a:ext cx="8229601" cy="2411103"/>
          </a:xfrm>
        </p:spPr>
        <p:txBody>
          <a:bodyPr rtlCol="0" anchor="b">
            <a:normAutofit/>
          </a:bodyPr>
          <a:lstStyle>
            <a:lvl1pPr algn="l" rtl="0">
              <a:lnSpc>
                <a:spcPct val="80000"/>
              </a:lnSpc>
              <a:defRPr sz="4800" b="0" cap="none" baseline="0">
                <a:solidFill>
                  <a:schemeClr val="tx1"/>
                </a:solidFill>
              </a:defRPr>
            </a:lvl1pPr>
          </a:lstStyle>
          <a:p>
            <a:pPr rtl="0"/>
            <a:r>
              <a:rPr lang="cs-CZ"/>
              <a:t>Kliknutím lze upravit styl.</a:t>
            </a:r>
            <a:endParaRPr lang="cs-CZ" noProof="0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522412" y="4876800"/>
            <a:ext cx="8229601" cy="1292225"/>
          </a:xfrm>
        </p:spPr>
        <p:txBody>
          <a:bodyPr rtlCol="0" anchor="t">
            <a:normAutofit/>
          </a:bodyPr>
          <a:lstStyle>
            <a:lvl1pPr marL="0" indent="0">
              <a:spcBef>
                <a:spcPts val="0"/>
              </a:spcBef>
              <a:buNone/>
              <a:defRPr sz="2800" cap="none" baseline="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grpSp>
        <p:nvGrpSpPr>
          <p:cNvPr id="7" name="Skupina 6"/>
          <p:cNvGrpSpPr/>
          <p:nvPr userDrawn="1"/>
        </p:nvGrpSpPr>
        <p:grpSpPr>
          <a:xfrm>
            <a:off x="11123611" y="0"/>
            <a:ext cx="1065214" cy="6868886"/>
            <a:chOff x="11123611" y="0"/>
            <a:chExt cx="1065214" cy="6868886"/>
          </a:xfrm>
        </p:grpSpPr>
        <p:pic>
          <p:nvPicPr>
            <p:cNvPr id="10" name="Obrázek 9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123611" y="0"/>
              <a:ext cx="1065213" cy="6858000"/>
            </a:xfrm>
            <a:prstGeom prst="rect">
              <a:avLst/>
            </a:prstGeom>
          </p:spPr>
        </p:pic>
        <p:sp>
          <p:nvSpPr>
            <p:cNvPr id="12" name="Obdélník 11"/>
            <p:cNvSpPr/>
            <p:nvPr/>
          </p:nvSpPr>
          <p:spPr>
            <a:xfrm>
              <a:off x="11123612" y="10886"/>
              <a:ext cx="1065213" cy="6858000"/>
            </a:xfrm>
            <a:prstGeom prst="rect">
              <a:avLst/>
            </a:prstGeom>
            <a:gradFill flip="none" rotWithShape="1">
              <a:gsLst>
                <a:gs pos="75000">
                  <a:schemeClr val="tx2">
                    <a:alpha val="0"/>
                  </a:schemeClr>
                </a:gs>
                <a:gs pos="100000">
                  <a:schemeClr val="tx2">
                    <a:alpha val="25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cs-CZ" noProof="0"/>
            </a:p>
          </p:txBody>
        </p:sp>
      </p:grp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/>
              <a:t>Přidejte zápatí.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E85539B-A6DA-40D3-8CDA-BEEFB611484E}" type="datetime1">
              <a:rPr lang="cs-CZ" noProof="0" smtClean="0"/>
              <a:t>12.02.2024</a:t>
            </a:fld>
            <a:endParaRPr lang="cs-CZ" noProof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A013F82-EE5E-44EE-A61D-E31C6657F26F}" type="slidenum">
              <a:rPr lang="cs-CZ" noProof="0"/>
              <a:t>‹#›</a:t>
            </a:fld>
            <a:endParaRPr lang="cs-CZ" noProof="0"/>
          </a:p>
        </p:txBody>
      </p:sp>
      <p:cxnSp>
        <p:nvCxnSpPr>
          <p:cNvPr id="9" name="Přímá spojnice 8"/>
          <p:cNvCxnSpPr/>
          <p:nvPr/>
        </p:nvCxnSpPr>
        <p:spPr>
          <a:xfrm>
            <a:off x="1658936" y="4782971"/>
            <a:ext cx="8016876" cy="0"/>
          </a:xfrm>
          <a:prstGeom prst="line">
            <a:avLst/>
          </a:prstGeom>
          <a:ln w="12700">
            <a:solidFill>
              <a:schemeClr val="accent1">
                <a:lumMod val="50000"/>
              </a:schemeClr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1813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ě obsahové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522413" y="381000"/>
            <a:ext cx="9829798" cy="1219200"/>
          </a:xfrm>
        </p:spPr>
        <p:txBody>
          <a:bodyPr rtlCol="0"/>
          <a:lstStyle>
            <a:lvl1pPr rtl="0"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rtl="0"/>
            <a:r>
              <a:rPr lang="cs-CZ"/>
              <a:t>Kliknutím lze upravit styl.</a:t>
            </a:r>
            <a:endParaRPr lang="cs-CZ" noProof="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488168" y="1984248"/>
            <a:ext cx="4800600" cy="4187952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noProof="0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551612" y="1984248"/>
            <a:ext cx="4800601" cy="4187952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noProof="0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/>
              <a:t>Přidejte zápatí.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AC9B051-481B-415B-B6DB-3DA8ADC238DF}" type="datetime1">
              <a:rPr lang="cs-CZ" noProof="0" smtClean="0"/>
              <a:t>12.02.2024</a:t>
            </a:fld>
            <a:endParaRPr lang="cs-CZ" noProof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A013F82-EE5E-44EE-A61D-E31C6657F26F}" type="slidenum">
              <a:rPr lang="cs-CZ" noProof="0"/>
              <a:t>‹#›</a:t>
            </a:fld>
            <a:endParaRPr lang="cs-CZ" noProof="0"/>
          </a:p>
        </p:txBody>
      </p:sp>
      <p:cxnSp>
        <p:nvCxnSpPr>
          <p:cNvPr id="8" name="Přímá spojnice 7"/>
          <p:cNvCxnSpPr/>
          <p:nvPr/>
        </p:nvCxnSpPr>
        <p:spPr>
          <a:xfrm>
            <a:off x="1658936" y="1709058"/>
            <a:ext cx="9617076" cy="0"/>
          </a:xfrm>
          <a:prstGeom prst="line">
            <a:avLst/>
          </a:prstGeom>
          <a:ln w="12700">
            <a:solidFill>
              <a:schemeClr val="accent1">
                <a:lumMod val="50000"/>
              </a:schemeClr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5340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522413" y="381000"/>
            <a:ext cx="9829798" cy="1219200"/>
          </a:xfrm>
        </p:spPr>
        <p:txBody>
          <a:bodyPr rtlCol="0"/>
          <a:lstStyle>
            <a:lvl1pPr rtl="0"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rtl="0"/>
            <a:r>
              <a:rPr lang="cs-CZ"/>
              <a:t>Kliknutím lze upravit styl.</a:t>
            </a:r>
            <a:endParaRPr lang="cs-CZ" noProof="0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522413" y="1828800"/>
            <a:ext cx="4800600" cy="838200"/>
          </a:xfrm>
        </p:spPr>
        <p:txBody>
          <a:bodyPr rtlCol="0" anchor="ctr">
            <a:noAutofit/>
          </a:bodyPr>
          <a:lstStyle>
            <a:lvl1pPr marL="0" indent="0">
              <a:spcBef>
                <a:spcPts val="0"/>
              </a:spcBef>
              <a:buNone/>
              <a:defRPr sz="2400" b="0" cap="none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1522413" y="2743200"/>
            <a:ext cx="4800600" cy="3425825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noProof="0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551613" y="1828800"/>
            <a:ext cx="4800600" cy="838200"/>
          </a:xfrm>
        </p:spPr>
        <p:txBody>
          <a:bodyPr rtlCol="0" anchor="ctr">
            <a:noAutofit/>
          </a:bodyPr>
          <a:lstStyle>
            <a:lvl1pPr marL="0" indent="0">
              <a:spcBef>
                <a:spcPts val="0"/>
              </a:spcBef>
              <a:buNone/>
              <a:defRPr sz="2400" b="0" cap="none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551613" y="2743200"/>
            <a:ext cx="4800600" cy="3425825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noProof="0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/>
              <a:t>Přidejte zápatí.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EE0CB84-1444-4679-B896-0487AFAD08CC}" type="datetime1">
              <a:rPr lang="cs-CZ" noProof="0" smtClean="0"/>
              <a:t>12.02.2024</a:t>
            </a:fld>
            <a:endParaRPr lang="cs-CZ" noProof="0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A013F82-EE5E-44EE-A61D-E31C6657F26F}" type="slidenum">
              <a:rPr lang="cs-CZ" noProof="0"/>
              <a:t>‹#›</a:t>
            </a:fld>
            <a:endParaRPr lang="cs-CZ" noProof="0"/>
          </a:p>
        </p:txBody>
      </p:sp>
      <p:cxnSp>
        <p:nvCxnSpPr>
          <p:cNvPr id="10" name="Přímá spojnice 9"/>
          <p:cNvCxnSpPr/>
          <p:nvPr/>
        </p:nvCxnSpPr>
        <p:spPr>
          <a:xfrm>
            <a:off x="1658936" y="1709058"/>
            <a:ext cx="9617076" cy="0"/>
          </a:xfrm>
          <a:prstGeom prst="line">
            <a:avLst/>
          </a:prstGeom>
          <a:ln w="12700">
            <a:solidFill>
              <a:schemeClr val="accent1">
                <a:lumMod val="50000"/>
              </a:schemeClr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8419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rtl="0"/>
            <a:r>
              <a:rPr lang="cs-CZ"/>
              <a:t>Kliknutím lze upravit styl.</a:t>
            </a:r>
            <a:endParaRPr lang="cs-CZ" noProof="0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/>
              <a:t>Přidejte zápatí.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8FC1DF7-5004-4B0F-877C-A10A03BF080A}" type="datetime1">
              <a:rPr lang="cs-CZ" noProof="0" smtClean="0"/>
              <a:t>12.02.2024</a:t>
            </a:fld>
            <a:endParaRPr lang="cs-CZ" noProof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A013F82-EE5E-44EE-A61D-E31C6657F26F}" type="slidenum">
              <a:rPr lang="cs-CZ" noProof="0"/>
              <a:t>‹#›</a:t>
            </a:fld>
            <a:endParaRPr lang="cs-CZ" noProof="0"/>
          </a:p>
        </p:txBody>
      </p:sp>
      <p:cxnSp>
        <p:nvCxnSpPr>
          <p:cNvPr id="6" name="Přímá spojnice 5"/>
          <p:cNvCxnSpPr/>
          <p:nvPr/>
        </p:nvCxnSpPr>
        <p:spPr>
          <a:xfrm>
            <a:off x="1658936" y="1709058"/>
            <a:ext cx="9617076" cy="0"/>
          </a:xfrm>
          <a:prstGeom prst="line">
            <a:avLst/>
          </a:prstGeom>
          <a:ln w="12700">
            <a:solidFill>
              <a:schemeClr val="accent1">
                <a:lumMod val="50000"/>
              </a:schemeClr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6631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/>
              <a:t>Přidejte zápatí.</a:t>
            </a:r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019BB1E-AE06-4F52-B9ED-E5CBD321CFFF}" type="datetime1">
              <a:rPr lang="cs-CZ" noProof="0" smtClean="0"/>
              <a:t>12.02.2024</a:t>
            </a:fld>
            <a:endParaRPr lang="cs-CZ" noProof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A013F82-EE5E-44EE-A61D-E31C6657F26F}" type="slidenum">
              <a:rPr lang="cs-CZ" noProof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3607540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522413" y="685800"/>
            <a:ext cx="4114800" cy="1925637"/>
          </a:xfrm>
        </p:spPr>
        <p:txBody>
          <a:bodyPr rtlCol="0" anchor="b">
            <a:noAutofit/>
          </a:bodyPr>
          <a:lstStyle>
            <a:lvl1pPr algn="l" rtl="0">
              <a:lnSpc>
                <a:spcPct val="80000"/>
              </a:lnSpc>
              <a:defRPr sz="4000" b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rtl="0"/>
            <a:r>
              <a:rPr lang="cs-CZ"/>
              <a:t>Kliknutím lze upravit styl.</a:t>
            </a:r>
            <a:endParaRPr lang="cs-CZ" noProof="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094414" y="685800"/>
            <a:ext cx="5257799" cy="5486400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noProof="0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522413" y="2895599"/>
            <a:ext cx="4114800" cy="1752601"/>
          </a:xfrm>
        </p:spPr>
        <p:txBody>
          <a:bodyPr rtlCol="0">
            <a:normAutofit/>
          </a:bodyPr>
          <a:lstStyle>
            <a:lvl1pPr marL="0" indent="0">
              <a:lnSpc>
                <a:spcPct val="90000"/>
              </a:lnSpc>
              <a:spcBef>
                <a:spcPts val="180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/>
              <a:t>Přidejte zápatí.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5910E29-AC3C-4C33-AD19-79B42908B51F}" type="datetime1">
              <a:rPr lang="cs-CZ" noProof="0" smtClean="0"/>
              <a:t>12.02.2024</a:t>
            </a:fld>
            <a:endParaRPr lang="cs-CZ" noProof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A013F82-EE5E-44EE-A61D-E31C6657F26F}" type="slidenum">
              <a:rPr lang="cs-CZ" noProof="0"/>
              <a:t>‹#›</a:t>
            </a:fld>
            <a:endParaRPr lang="cs-CZ" noProof="0"/>
          </a:p>
        </p:txBody>
      </p:sp>
      <p:cxnSp>
        <p:nvCxnSpPr>
          <p:cNvPr id="8" name="Přímá spojnice 7"/>
          <p:cNvCxnSpPr/>
          <p:nvPr/>
        </p:nvCxnSpPr>
        <p:spPr>
          <a:xfrm>
            <a:off x="1658936" y="2743200"/>
            <a:ext cx="3902076" cy="0"/>
          </a:xfrm>
          <a:prstGeom prst="line">
            <a:avLst/>
          </a:prstGeom>
          <a:ln w="12700">
            <a:solidFill>
              <a:schemeClr val="accent1">
                <a:lumMod val="50000"/>
              </a:schemeClr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44981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522413" y="685800"/>
            <a:ext cx="4114800" cy="1925638"/>
          </a:xfrm>
        </p:spPr>
        <p:txBody>
          <a:bodyPr rtlCol="0" anchor="b">
            <a:normAutofit/>
          </a:bodyPr>
          <a:lstStyle>
            <a:lvl1pPr algn="l" rtl="0">
              <a:lnSpc>
                <a:spcPct val="80000"/>
              </a:lnSpc>
              <a:defRPr sz="4000" b="0" i="0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rtl="0"/>
            <a:r>
              <a:rPr lang="cs-CZ"/>
              <a:t>Kliknutím lze upravit styl.</a:t>
            </a:r>
            <a:endParaRPr lang="cs-CZ" noProof="0" dirty="0"/>
          </a:p>
        </p:txBody>
      </p:sp>
      <p:sp>
        <p:nvSpPr>
          <p:cNvPr id="3" name="Zástupný symbol obrázku 2" descr="Prázdný zástupný symbol pro přidání obrázku Klikněte na zástupný symbol a vyberte obrázek, který chcete přidat."/>
          <p:cNvSpPr>
            <a:spLocks noGrp="1"/>
          </p:cNvSpPr>
          <p:nvPr>
            <p:ph type="pic" idx="1"/>
          </p:nvPr>
        </p:nvSpPr>
        <p:spPr>
          <a:xfrm>
            <a:off x="6025925" y="-50118"/>
            <a:ext cx="6172198" cy="6857999"/>
          </a:xfrm>
          <a:solidFill>
            <a:schemeClr val="bg2"/>
          </a:solidFill>
          <a:effectLst>
            <a:outerShdw blurRad="152400" dist="50800" dir="10800000" algn="r" rotWithShape="0">
              <a:prstClr val="black">
                <a:alpha val="25000"/>
              </a:prst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cs-CZ" noProof="0"/>
              <a:t>Kliknutím na ikonu přidáte obrázek.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522413" y="2895599"/>
            <a:ext cx="4114800" cy="1752601"/>
          </a:xfrm>
        </p:spPr>
        <p:txBody>
          <a:bodyPr rtlCol="0">
            <a:normAutofit/>
          </a:bodyPr>
          <a:lstStyle>
            <a:lvl1pPr marL="0" indent="0">
              <a:lnSpc>
                <a:spcPct val="90000"/>
              </a:lnSpc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cxnSp>
        <p:nvCxnSpPr>
          <p:cNvPr id="10" name="Přímá spojnice 9"/>
          <p:cNvCxnSpPr/>
          <p:nvPr/>
        </p:nvCxnSpPr>
        <p:spPr>
          <a:xfrm>
            <a:off x="1658936" y="2743200"/>
            <a:ext cx="3902076" cy="0"/>
          </a:xfrm>
          <a:prstGeom prst="line">
            <a:avLst/>
          </a:prstGeom>
          <a:ln w="12700">
            <a:solidFill>
              <a:schemeClr val="accent1">
                <a:lumMod val="50000"/>
              </a:schemeClr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49172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1522413" y="381000"/>
            <a:ext cx="9829799" cy="12192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cs-CZ" dirty="0"/>
              <a:t>Kliknutím lze upravit styl.</a:t>
            </a:r>
            <a:endParaRPr lang="cs-CZ" noProof="0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522413" y="1981200"/>
            <a:ext cx="9829799" cy="41878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dirty="0"/>
              <a:t>Upravte styly předlohy textu.</a:t>
            </a:r>
          </a:p>
          <a:p>
            <a:pPr lvl="1" rtl="0"/>
            <a:r>
              <a:rPr lang="cs-CZ" noProof="0" dirty="0"/>
              <a:t>Druhá úroveň</a:t>
            </a:r>
          </a:p>
          <a:p>
            <a:pPr lvl="2" rtl="0"/>
            <a:r>
              <a:rPr lang="cs-CZ" noProof="0" dirty="0"/>
              <a:t>Třetí úroveň</a:t>
            </a:r>
          </a:p>
          <a:p>
            <a:pPr lvl="3" rtl="0"/>
            <a:r>
              <a:rPr lang="cs-CZ" noProof="0" dirty="0"/>
              <a:t>Čtvrtá úroveň</a:t>
            </a:r>
          </a:p>
          <a:p>
            <a:pPr lvl="4" rtl="0"/>
            <a:r>
              <a:rPr lang="cs-CZ" noProof="0" dirty="0"/>
              <a:t>Pátá úroveň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1522413" y="6400800"/>
            <a:ext cx="5954834" cy="276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pPr rtl="0"/>
            <a:r>
              <a:rPr lang="cs-CZ" noProof="0"/>
              <a:t>Přidejte zápatí.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228011" y="6400800"/>
            <a:ext cx="1548659" cy="276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pPr rtl="0"/>
            <a:fld id="{C49D0170-0ACE-4A15-8916-A333AD199D5E}" type="datetime1">
              <a:rPr lang="cs-CZ" noProof="0" smtClean="0"/>
              <a:t>12.02.2024</a:t>
            </a:fld>
            <a:endParaRPr lang="cs-CZ" noProof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10285411" y="6400800"/>
            <a:ext cx="1066802" cy="276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pPr rtl="0"/>
            <a:fld id="{2A013F82-EE5E-44EE-A61D-E31C6657F26F}" type="slidenum">
              <a:rPr lang="cs-CZ" noProof="0" smtClean="0"/>
              <a:pPr rtl="0"/>
              <a:t>‹#›</a:t>
            </a:fld>
            <a:endParaRPr lang="cs-CZ" noProof="0"/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065213" cy="6858000"/>
          </a:xfrm>
          <a:prstGeom prst="rect">
            <a:avLst/>
          </a:prstGeom>
        </p:spPr>
      </p:pic>
      <p:sp>
        <p:nvSpPr>
          <p:cNvPr id="10" name="Obdélník 9"/>
          <p:cNvSpPr/>
          <p:nvPr/>
        </p:nvSpPr>
        <p:spPr>
          <a:xfrm>
            <a:off x="1" y="0"/>
            <a:ext cx="1065213" cy="6858000"/>
          </a:xfrm>
          <a:prstGeom prst="rect">
            <a:avLst/>
          </a:prstGeom>
          <a:gradFill flip="none" rotWithShape="1">
            <a:gsLst>
              <a:gs pos="75000">
                <a:schemeClr val="tx2">
                  <a:alpha val="0"/>
                </a:schemeClr>
              </a:gs>
              <a:gs pos="100000">
                <a:schemeClr val="tx2">
                  <a:alpha val="2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1403059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accent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223838" indent="-223838" algn="l" defTabSz="914400" rtl="0" eaLnBrk="1" latinLnBrk="0" hangingPunct="1">
        <a:lnSpc>
          <a:spcPct val="90000"/>
        </a:lnSpc>
        <a:spcBef>
          <a:spcPts val="1800"/>
        </a:spcBef>
        <a:buClr>
          <a:schemeClr val="tx1">
            <a:lumMod val="90000"/>
            <a:lumOff val="10000"/>
          </a:schemeClr>
        </a:buClr>
        <a:buSzPct val="80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11175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1">
            <a:lumMod val="90000"/>
            <a:lumOff val="10000"/>
          </a:schemeClr>
        </a:buClr>
        <a:buSzPct val="8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174625" algn="l" defTabSz="914400" rtl="0" eaLnBrk="1" latinLnBrk="0" hangingPunct="1">
        <a:lnSpc>
          <a:spcPct val="90000"/>
        </a:lnSpc>
        <a:spcBef>
          <a:spcPts val="600"/>
        </a:spcBef>
        <a:buClr>
          <a:schemeClr val="tx1">
            <a:lumMod val="90000"/>
            <a:lumOff val="10000"/>
          </a:schemeClr>
        </a:buClr>
        <a:buSzPct val="8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60425" indent="-174625" algn="l" defTabSz="914400" rtl="0" eaLnBrk="1" latinLnBrk="0" hangingPunct="1">
        <a:lnSpc>
          <a:spcPct val="90000"/>
        </a:lnSpc>
        <a:spcBef>
          <a:spcPts val="600"/>
        </a:spcBef>
        <a:buClr>
          <a:schemeClr val="tx1">
            <a:lumMod val="90000"/>
            <a:lumOff val="10000"/>
          </a:schemeClr>
        </a:buClr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033463" indent="-173038" algn="l" defTabSz="914400" rtl="0" eaLnBrk="1" latinLnBrk="0" hangingPunct="1">
        <a:lnSpc>
          <a:spcPct val="90000"/>
        </a:lnSpc>
        <a:spcBef>
          <a:spcPts val="600"/>
        </a:spcBef>
        <a:buClr>
          <a:schemeClr val="tx1">
            <a:lumMod val="90000"/>
            <a:lumOff val="10000"/>
          </a:schemeClr>
        </a:buClr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207008" indent="-173736" algn="l" defTabSz="914400" rtl="0" eaLnBrk="1" latinLnBrk="0" hangingPunct="1">
        <a:spcBef>
          <a:spcPts val="600"/>
        </a:spcBef>
        <a:buClr>
          <a:schemeClr val="tx1">
            <a:lumMod val="90000"/>
            <a:lumOff val="10000"/>
          </a:schemeClr>
        </a:buClr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380744" indent="-173736" algn="l" defTabSz="914400" rtl="0" eaLnBrk="1" latinLnBrk="0" hangingPunct="1">
        <a:spcBef>
          <a:spcPts val="600"/>
        </a:spcBef>
        <a:buClr>
          <a:schemeClr val="tx1">
            <a:lumMod val="90000"/>
            <a:lumOff val="10000"/>
          </a:schemeClr>
        </a:buClr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554480" indent="-173736" algn="l" defTabSz="914400" rtl="0" eaLnBrk="1" latinLnBrk="0" hangingPunct="1">
        <a:spcBef>
          <a:spcPts val="600"/>
        </a:spcBef>
        <a:buClr>
          <a:schemeClr val="tx1">
            <a:lumMod val="90000"/>
            <a:lumOff val="10000"/>
          </a:schemeClr>
        </a:buClr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728216" indent="-173736" algn="l" defTabSz="914400" rtl="0" eaLnBrk="1" latinLnBrk="0" hangingPunct="1">
        <a:spcBef>
          <a:spcPts val="600"/>
        </a:spcBef>
        <a:buClr>
          <a:schemeClr val="tx1">
            <a:lumMod val="90000"/>
            <a:lumOff val="10000"/>
          </a:schemeClr>
        </a:buClr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32104" y="2564904"/>
            <a:ext cx="5945188" cy="1008112"/>
          </a:xfrm>
        </p:spPr>
        <p:txBody>
          <a:bodyPr rtlCol="0">
            <a:normAutofit/>
          </a:bodyPr>
          <a:lstStyle/>
          <a:p>
            <a:pPr algn="ctr" rtl="0"/>
            <a:r>
              <a:rPr lang="cs-CZ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Psychologie ceny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 rtlCol="0"/>
          <a:lstStyle/>
          <a:p>
            <a:pPr rtl="0"/>
            <a:endParaRPr lang="cs-CZ" dirty="0"/>
          </a:p>
          <a:p>
            <a:pPr rtl="0"/>
            <a:endParaRPr lang="cs-CZ" dirty="0"/>
          </a:p>
          <a:p>
            <a:pPr rtl="0"/>
            <a:r>
              <a:rPr lang="cs-CZ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Renáta Pavlíčková</a:t>
            </a:r>
          </a:p>
        </p:txBody>
      </p:sp>
      <p:sp>
        <p:nvSpPr>
          <p:cNvPr id="4" name="Podnadpis 2"/>
          <p:cNvSpPr txBox="1">
            <a:spLocks/>
          </p:cNvSpPr>
          <p:nvPr/>
        </p:nvSpPr>
        <p:spPr>
          <a:xfrm>
            <a:off x="1413893" y="980728"/>
            <a:ext cx="6181610" cy="127045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tx1">
                  <a:lumMod val="90000"/>
                  <a:lumOff val="10000"/>
                </a:schemeClr>
              </a:buClr>
              <a:buSzPct val="80000"/>
              <a:buFont typeface="Arial" pitchFamily="34" charset="0"/>
              <a:buNone/>
              <a:defRPr sz="2800" kern="1200" cap="none" baseline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>
                  <a:lumMod val="90000"/>
                  <a:lumOff val="10000"/>
                </a:schemeClr>
              </a:buClr>
              <a:buSzPct val="80000"/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>
                  <a:lumMod val="90000"/>
                  <a:lumOff val="10000"/>
                </a:schemeClr>
              </a:buClr>
              <a:buSzPct val="80000"/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>
                  <a:lumMod val="90000"/>
                  <a:lumOff val="10000"/>
                </a:schemeClr>
              </a:buClr>
              <a:buSzPct val="80000"/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1">
                  <a:lumMod val="90000"/>
                  <a:lumOff val="10000"/>
                </a:schemeClr>
              </a:buClr>
              <a:buSzPct val="80000"/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ts val="600"/>
              </a:spcBef>
              <a:buClr>
                <a:schemeClr val="tx1">
                  <a:lumMod val="90000"/>
                  <a:lumOff val="10000"/>
                </a:schemeClr>
              </a:buClr>
              <a:buSzPct val="80000"/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ts val="600"/>
              </a:spcBef>
              <a:buClr>
                <a:schemeClr val="tx1">
                  <a:lumMod val="90000"/>
                  <a:lumOff val="10000"/>
                </a:schemeClr>
              </a:buClr>
              <a:buSzPct val="80000"/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ts val="600"/>
              </a:spcBef>
              <a:buClr>
                <a:schemeClr val="tx1">
                  <a:lumMod val="90000"/>
                  <a:lumOff val="10000"/>
                </a:schemeClr>
              </a:buClr>
              <a:buSzPct val="80000"/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ts val="600"/>
              </a:spcBef>
              <a:buClr>
                <a:schemeClr val="tx1">
                  <a:lumMod val="90000"/>
                  <a:lumOff val="10000"/>
                </a:schemeClr>
              </a:buClr>
              <a:buSzPct val="80000"/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sz="3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Psychologie zákazníka (XPSZ)</a:t>
            </a:r>
          </a:p>
        </p:txBody>
      </p:sp>
    </p:spTree>
    <p:extLst>
      <p:ext uri="{BB962C8B-B14F-4D97-AF65-F5344CB8AC3E}">
        <p14:creationId xmlns:p14="http://schemas.microsoft.com/office/powerpoint/2010/main" val="2320115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cs-CZ" dirty="0"/>
              <a:t>Jak zvýšit spokojenost zákazníků?</a:t>
            </a:r>
          </a:p>
        </p:txBody>
      </p:sp>
      <p:sp>
        <p:nvSpPr>
          <p:cNvPr id="8" name="Zástupný symbol pro obsah 7"/>
          <p:cNvSpPr>
            <a:spLocks noGrp="1"/>
          </p:cNvSpPr>
          <p:nvPr>
            <p:ph sz="half" idx="2"/>
          </p:nvPr>
        </p:nvSpPr>
        <p:spPr>
          <a:xfrm>
            <a:off x="1522413" y="1988840"/>
            <a:ext cx="4800600" cy="4180185"/>
          </a:xfrm>
        </p:spPr>
        <p:txBody>
          <a:bodyPr rtlCol="0"/>
          <a:lstStyle/>
          <a:p>
            <a:pPr rtl="0"/>
            <a:endParaRPr lang="cs-CZ" dirty="0"/>
          </a:p>
        </p:txBody>
      </p:sp>
      <p:pic>
        <p:nvPicPr>
          <p:cNvPr id="6147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7422" y="2348880"/>
            <a:ext cx="4800600" cy="3180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8406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Nadpis 12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cs-CZ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Spokojenost zákazníka</a:t>
            </a:r>
          </a:p>
        </p:txBody>
      </p:sp>
      <p:sp>
        <p:nvSpPr>
          <p:cNvPr id="14" name="Zástupný symbol pro obsah 13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algn="just">
              <a:buFont typeface="Wingdings" panose="05000000000000000000" pitchFamily="2" charset="2"/>
              <a:buChar char="§"/>
            </a:pPr>
            <a:r>
              <a:rPr lang="cs-CZ" sz="2000" b="1" dirty="0">
                <a:latin typeface="Calibri" panose="020F0502020204030204" pitchFamily="34" charset="0"/>
              </a:rPr>
              <a:t>Spokojenost zákazníka</a:t>
            </a:r>
            <a:r>
              <a:rPr lang="cs-CZ" sz="2000" dirty="0">
                <a:latin typeface="Calibri" panose="020F0502020204030204" pitchFamily="34" charset="0"/>
              </a:rPr>
              <a:t> je pocit (zklamání nebo potěšení), který je závislý na porovnání skutečného a očekávaného přínosu produktu.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cs-CZ" sz="2000" dirty="0">
                <a:latin typeface="Calibri" panose="020F0502020204030204" pitchFamily="34" charset="0"/>
              </a:rPr>
              <a:t>Zákazník může dosáhnout několika stupňů spokojenosti. 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cs-CZ" sz="2000" dirty="0">
                <a:latin typeface="Calibri" panose="020F0502020204030204" pitchFamily="34" charset="0"/>
              </a:rPr>
              <a:t>Pokud produkt splní očekávání zákazníka, je s ním zákazník spokojen, pokud ho předčí, pak je velice </a:t>
            </a:r>
            <a:r>
              <a:rPr lang="cs-CZ" sz="2000" b="1" dirty="0">
                <a:latin typeface="Calibri" panose="020F0502020204030204" pitchFamily="34" charset="0"/>
              </a:rPr>
              <a:t>spokojen</a:t>
            </a:r>
            <a:r>
              <a:rPr lang="cs-CZ" sz="2000" dirty="0">
                <a:latin typeface="Calibri" panose="020F0502020204030204" pitchFamily="34" charset="0"/>
              </a:rPr>
              <a:t>. 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cs-CZ" sz="2000" dirty="0">
                <a:latin typeface="Calibri" panose="020F0502020204030204" pitchFamily="34" charset="0"/>
              </a:rPr>
              <a:t>Jestliže však přínos daného produktu nesplní očekávání zákazníka, je </a:t>
            </a:r>
            <a:r>
              <a:rPr lang="cs-CZ" sz="2000" b="1" dirty="0">
                <a:latin typeface="Calibri" panose="020F0502020204030204" pitchFamily="34" charset="0"/>
              </a:rPr>
              <a:t>nespokojen</a:t>
            </a:r>
            <a:r>
              <a:rPr lang="cs-CZ" sz="2000" dirty="0">
                <a:latin typeface="Calibri" panose="020F0502020204030204" pitchFamily="34" charset="0"/>
              </a:rPr>
              <a:t>.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cs-CZ" sz="2000" dirty="0">
                <a:latin typeface="Calibri" panose="020F0502020204030204" pitchFamily="34" charset="0"/>
              </a:rPr>
              <a:t>Očekávání zákazníků jsou založena na minulých nákupních zkušenostech, na slibech </a:t>
            </a:r>
            <a:br>
              <a:rPr lang="cs-CZ" sz="2000" dirty="0">
                <a:latin typeface="Calibri" panose="020F0502020204030204" pitchFamily="34" charset="0"/>
              </a:rPr>
            </a:br>
            <a:r>
              <a:rPr lang="cs-CZ" sz="2000" dirty="0">
                <a:latin typeface="Calibri" panose="020F0502020204030204" pitchFamily="34" charset="0"/>
              </a:rPr>
              <a:t>a informacích firem a konkurentů a na názorech svých známých. 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6953" y="188640"/>
            <a:ext cx="2822128" cy="1478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17604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Nadpis 12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cs-CZ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Spokojený zákazník</a:t>
            </a:r>
          </a:p>
        </p:txBody>
      </p:sp>
      <p:sp>
        <p:nvSpPr>
          <p:cNvPr id="14" name="Zástupný symbol pro obsah 13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marL="342900" indent="-342900">
              <a:lnSpc>
                <a:spcPct val="10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cs-CZ" sz="1800" dirty="0">
                <a:latin typeface="Calibri" panose="020F0502020204030204" pitchFamily="34" charset="0"/>
              </a:rPr>
              <a:t>Kvalita zboží na prvním místě</a:t>
            </a:r>
          </a:p>
          <a:p>
            <a:pPr marL="342900" indent="-342900">
              <a:lnSpc>
                <a:spcPct val="10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cs-CZ" sz="1800" dirty="0">
                <a:latin typeface="Calibri" panose="020F0502020204030204" pitchFamily="34" charset="0"/>
              </a:rPr>
              <a:t>Jednoduchý nákupní proces</a:t>
            </a:r>
          </a:p>
          <a:p>
            <a:pPr marL="342900" indent="-342900">
              <a:lnSpc>
                <a:spcPct val="10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cs-CZ" sz="1800" dirty="0">
                <a:latin typeface="Calibri" panose="020F0502020204030204" pitchFamily="34" charset="0"/>
              </a:rPr>
              <a:t>Veškeré informace přehledně a srozumitelně</a:t>
            </a:r>
          </a:p>
          <a:p>
            <a:pPr marL="342900" indent="-342900">
              <a:lnSpc>
                <a:spcPct val="10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cs-CZ" sz="1800" dirty="0">
                <a:latin typeface="Calibri" panose="020F0502020204030204" pitchFamily="34" charset="0"/>
              </a:rPr>
              <a:t>Komunikace v tónu zákazníka</a:t>
            </a:r>
          </a:p>
          <a:p>
            <a:pPr marL="342900" indent="-342900">
              <a:lnSpc>
                <a:spcPct val="10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cs-CZ" sz="1800" dirty="0">
                <a:latin typeface="Calibri" panose="020F0502020204030204" pitchFamily="34" charset="0"/>
              </a:rPr>
              <a:t>Ptejte se spokojených i nespokojených zákazníků na zpětnou vazbu</a:t>
            </a:r>
          </a:p>
          <a:p>
            <a:pPr marL="342900" indent="-342900">
              <a:lnSpc>
                <a:spcPct val="10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cs-CZ" sz="1800" dirty="0">
                <a:latin typeface="Calibri" panose="020F0502020204030204" pitchFamily="34" charset="0"/>
              </a:rPr>
              <a:t>Hledejte, co o vás zákazníci říkají</a:t>
            </a:r>
          </a:p>
          <a:p>
            <a:pPr marL="342900" indent="-342900">
              <a:spcBef>
                <a:spcPts val="600"/>
              </a:spcBef>
              <a:buFont typeface="+mj-lt"/>
              <a:buAutoNum type="arabicPeriod"/>
            </a:pPr>
            <a:r>
              <a:rPr lang="pl-PL" sz="1800" dirty="0">
                <a:latin typeface="Calibri" panose="020F0502020204030204" pitchFamily="34" charset="0"/>
              </a:rPr>
              <a:t>Zpětnou vazbu analyzujte jako celek</a:t>
            </a:r>
          </a:p>
          <a:p>
            <a:pPr marL="342900" indent="-342900">
              <a:spcBef>
                <a:spcPts val="600"/>
              </a:spcBef>
              <a:buFont typeface="+mj-lt"/>
              <a:buAutoNum type="arabicPeriod"/>
            </a:pPr>
            <a:r>
              <a:rPr lang="cs-CZ" sz="1800" dirty="0">
                <a:latin typeface="Calibri" panose="020F0502020204030204" pitchFamily="34" charset="0"/>
              </a:rPr>
              <a:t>Personalizujte</a:t>
            </a:r>
          </a:p>
          <a:p>
            <a:pPr marL="342900" indent="-342900">
              <a:spcBef>
                <a:spcPts val="600"/>
              </a:spcBef>
              <a:buFont typeface="+mj-lt"/>
              <a:buAutoNum type="arabicPeriod"/>
            </a:pPr>
            <a:r>
              <a:rPr lang="cs-CZ" sz="1800" dirty="0">
                <a:latin typeface="Calibri" panose="020F0502020204030204" pitchFamily="34" charset="0"/>
              </a:rPr>
              <a:t>Odpovídejte rychle</a:t>
            </a:r>
          </a:p>
          <a:p>
            <a:pPr marL="342900" indent="-342900">
              <a:spcBef>
                <a:spcPts val="600"/>
              </a:spcBef>
              <a:buFont typeface="+mj-lt"/>
              <a:buAutoNum type="arabicPeriod"/>
            </a:pPr>
            <a:r>
              <a:rPr lang="cs-CZ" sz="1800" dirty="0">
                <a:latin typeface="Calibri" panose="020F0502020204030204" pitchFamily="34" charset="0"/>
              </a:rPr>
              <a:t>Odpovídejte pravdivě</a:t>
            </a:r>
          </a:p>
          <a:p>
            <a:pPr marL="342900" indent="-342900">
              <a:spcBef>
                <a:spcPts val="600"/>
              </a:spcBef>
              <a:buFont typeface="+mj-lt"/>
              <a:buAutoNum type="arabicPeriod"/>
            </a:pPr>
            <a:r>
              <a:rPr lang="cs-CZ" sz="1800" dirty="0">
                <a:latin typeface="Calibri" panose="020F0502020204030204" pitchFamily="34" charset="0"/>
              </a:rPr>
              <a:t>Zajímejte se, ale nespamujte</a:t>
            </a:r>
          </a:p>
          <a:p>
            <a:pPr marL="342900" indent="-342900">
              <a:spcBef>
                <a:spcPts val="600"/>
              </a:spcBef>
              <a:buFont typeface="+mj-lt"/>
              <a:buAutoNum type="arabicPeriod"/>
            </a:pPr>
            <a:r>
              <a:rPr lang="pl-PL" sz="1800" dirty="0">
                <a:latin typeface="Calibri" panose="020F0502020204030204" pitchFamily="34" charset="0"/>
              </a:rPr>
              <a:t>Odlište se od konkurence a udělejte něco navíc</a:t>
            </a:r>
          </a:p>
          <a:p>
            <a:pPr marL="342900" indent="-342900">
              <a:spcBef>
                <a:spcPts val="600"/>
              </a:spcBef>
              <a:buFont typeface="+mj-lt"/>
              <a:buAutoNum type="arabicPeriod"/>
            </a:pPr>
            <a:endParaRPr lang="cs-CZ" sz="1800" dirty="0">
              <a:latin typeface="Calibri" panose="020F0502020204030204" pitchFamily="34" charset="0"/>
            </a:endParaRPr>
          </a:p>
          <a:p>
            <a:endParaRPr lang="cs-CZ" sz="1800" b="1" dirty="0"/>
          </a:p>
          <a:p>
            <a:endParaRPr lang="cs-CZ" sz="1800" b="1" dirty="0"/>
          </a:p>
          <a:p>
            <a:endParaRPr lang="pl-PL" sz="1800" b="1" dirty="0"/>
          </a:p>
          <a:p>
            <a:pPr marL="342900" indent="-342900">
              <a:lnSpc>
                <a:spcPct val="100000"/>
              </a:lnSpc>
              <a:spcBef>
                <a:spcPts val="600"/>
              </a:spcBef>
              <a:buFont typeface="+mj-lt"/>
              <a:buAutoNum type="arabicPeriod"/>
            </a:pPr>
            <a:endParaRPr lang="cs-CZ" sz="1800" dirty="0">
              <a:latin typeface="Calibri" panose="020F0502020204030204" pitchFamily="34" charset="0"/>
            </a:endParaRPr>
          </a:p>
          <a:p>
            <a:endParaRPr lang="cs-CZ" sz="2000" b="1" dirty="0"/>
          </a:p>
          <a:p>
            <a:pPr algn="just">
              <a:buFont typeface="Wingdings" panose="05000000000000000000" pitchFamily="2" charset="2"/>
              <a:buChar char="§"/>
            </a:pPr>
            <a:endParaRPr lang="cs-CZ" sz="2000" dirty="0">
              <a:latin typeface="Calibri" panose="020F0502020204030204" pitchFamily="34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6953" y="188640"/>
            <a:ext cx="2822128" cy="1478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72735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Levný versus drahý</a:t>
            </a:r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1964" y="3835321"/>
            <a:ext cx="3822512" cy="215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7592" y="2636912"/>
            <a:ext cx="4800600" cy="270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0503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Jak si udržet zákazníka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1522413" y="2204864"/>
            <a:ext cx="4800600" cy="3964161"/>
          </a:xfrm>
        </p:spPr>
        <p:txBody>
          <a:bodyPr/>
          <a:lstStyle/>
          <a:p>
            <a:r>
              <a:rPr lang="cs-CZ" dirty="0"/>
              <a:t>Cenová strategie</a:t>
            </a:r>
          </a:p>
          <a:p>
            <a:r>
              <a:rPr lang="cs-CZ" dirty="0"/>
              <a:t>Cenová psychologie</a:t>
            </a:r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6914" y="2743200"/>
            <a:ext cx="4569997" cy="342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6124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Psychologie rozhodovacího procesu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1613" y="3241961"/>
            <a:ext cx="4800600" cy="2428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5" descr="Databáze otázek pro obchodní pozic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5981" y="2663298"/>
            <a:ext cx="2520280" cy="4026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1984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Levný versus drahý</a:t>
            </a:r>
          </a:p>
        </p:txBody>
      </p:sp>
      <p:pic>
        <p:nvPicPr>
          <p:cNvPr id="19459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2124" y="2060848"/>
            <a:ext cx="4612233" cy="4612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52748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Přínos pro zákazníka</a:t>
            </a: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8188" y="1772816"/>
            <a:ext cx="4877272" cy="4877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05924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Cena a kvalita</a:t>
            </a: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756" y="8639944"/>
            <a:ext cx="5715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4212" y="2132856"/>
            <a:ext cx="4248472" cy="4248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97998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2530" name="Picture 2" descr="Může jít o obrázek text, kde se píše d Test Štvou vás nevyžádané telefonní hovory? Pridejte se k naši kampani Stop telešmejd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0196" y="1916832"/>
            <a:ext cx="4661248" cy="4661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7481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cs-CZ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Psychologické cíle stanovení ceny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629916" y="1984248"/>
            <a:ext cx="9649072" cy="4187952"/>
          </a:xfrm>
        </p:spPr>
        <p:txBody>
          <a:bodyPr rtlCol="0">
            <a:normAutofit/>
          </a:bodyPr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2000" dirty="0">
                <a:latin typeface="Calibri" panose="020F0502020204030204" pitchFamily="34" charset="0"/>
              </a:rPr>
              <a:t>získání prestiže a vytvoření pozitivní image ve společnosti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2000" dirty="0">
                <a:latin typeface="Calibri" panose="020F0502020204030204" pitchFamily="34" charset="0"/>
              </a:rPr>
              <a:t>věrnost zákazníků (firmě, výrobku apod.)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cs-CZ" sz="2000" dirty="0">
                <a:latin typeface="Calibri" panose="020F0502020204030204" pitchFamily="34" charset="0"/>
              </a:rPr>
              <a:t>spokojenost zákazníka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8428" y="3311730"/>
            <a:ext cx="5568702" cy="3129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77741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Psychologie „času“</a:t>
            </a: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6180" y="2196103"/>
            <a:ext cx="4392488" cy="439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524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1816413-8E39-4B8E-B0BA-097FAAED1B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Davová psychóza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A82BB134-7B0F-4D77-9908-FEF8C619F9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8108" y="2276872"/>
            <a:ext cx="6238716" cy="3475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933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cs-CZ" dirty="0"/>
              <a:t>Psychologie: první dojem, respekt, prestiž</a:t>
            </a:r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7253" y="1772816"/>
            <a:ext cx="6983983" cy="4941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93486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cs-CZ" dirty="0"/>
              <a:t>Psychologie: „cena obchodníka“</a:t>
            </a: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4092" y="1844824"/>
            <a:ext cx="5718175" cy="4767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80541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rtl="0"/>
            <a:r>
              <a:rPr lang="cs-CZ" dirty="0"/>
              <a:t>Děkuji </a:t>
            </a:r>
            <a:br>
              <a:rPr lang="cs-CZ" dirty="0"/>
            </a:br>
            <a:r>
              <a:rPr lang="cs-CZ" dirty="0"/>
              <a:t>za pozornost</a:t>
            </a:r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55" r="20055"/>
          <a:stretch>
            <a:fillRect/>
          </a:stretch>
        </p:blipFill>
        <p:spPr bwMode="auto">
          <a:xfrm>
            <a:off x="6166420" y="2708920"/>
            <a:ext cx="2395299" cy="2661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77046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Dilema – Koupit či nekoupit?</a:t>
            </a:r>
          </a:p>
        </p:txBody>
      </p:sp>
      <p:pic>
        <p:nvPicPr>
          <p:cNvPr id="5123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8188" y="1844824"/>
            <a:ext cx="4680520" cy="4680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7293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Rácio</a:t>
            </a:r>
            <a:r>
              <a:rPr lang="cs-CZ" dirty="0"/>
              <a:t> versus impulsivní nákupy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" name="Zástupný obsah 6">
            <a:extLst>
              <a:ext uri="{FF2B5EF4-FFF2-40B4-BE49-F238E27FC236}">
                <a16:creationId xmlns:a16="http://schemas.microsoft.com/office/drawing/2014/main" id="{F0E76A0F-1900-45F7-82C9-C6274431B08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551613" y="2478917"/>
            <a:ext cx="4800600" cy="3198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02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Rácio</a:t>
            </a:r>
            <a:r>
              <a:rPr lang="cs-CZ" dirty="0"/>
              <a:t> versus emoce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14819280-DB22-4E3D-AEEC-B0BA069DD4F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551613" y="2758954"/>
            <a:ext cx="4800600" cy="2638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012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Akceptace ceny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2484" y="2780928"/>
            <a:ext cx="4800600" cy="2700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71724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Hledání řešení 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4212" y="2348879"/>
            <a:ext cx="4197845" cy="41978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16172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Drahý versus levný</a:t>
            </a: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0676" y="1985442"/>
            <a:ext cx="3449960" cy="1940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1964" y="1988840"/>
            <a:ext cx="4379640" cy="4379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72228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Vnímání ceny spotřebitelem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488168" y="1984248"/>
            <a:ext cx="5038292" cy="4187952"/>
          </a:xfrm>
        </p:spPr>
        <p:txBody>
          <a:bodyPr>
            <a:normAutofit/>
          </a:bodyPr>
          <a:lstStyle/>
          <a:p>
            <a:r>
              <a:rPr lang="cs-CZ" sz="2000" dirty="0">
                <a:latin typeface="Calibri" panose="020F0502020204030204" pitchFamily="34" charset="0"/>
              </a:rPr>
              <a:t>Drahý X Levný</a:t>
            </a:r>
          </a:p>
          <a:p>
            <a:r>
              <a:rPr lang="cs-CZ" sz="2000" dirty="0">
                <a:latin typeface="Calibri" panose="020F0502020204030204" pitchFamily="34" charset="0"/>
              </a:rPr>
              <a:t>Dostupný X Nedostupný (pro mne)</a:t>
            </a:r>
          </a:p>
          <a:p>
            <a:r>
              <a:rPr lang="cs-CZ" sz="2000" dirty="0">
                <a:latin typeface="Calibri" panose="020F0502020204030204" pitchFamily="34" charset="0"/>
              </a:rPr>
              <a:t>Nutná potřeba – touha – investice   </a:t>
            </a:r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4492" y="2708920"/>
            <a:ext cx="4800600" cy="2700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61390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ESENTER_VERSION" val="6"/>
  <p:tag name="ARTICULATE_PROJECT_OPEN" val="0"/>
</p:tagLst>
</file>

<file path=ppt/theme/theme1.xml><?xml version="1.0" encoding="utf-8"?>
<a:theme xmlns:a="http://schemas.openxmlformats.org/drawingml/2006/main" name="Symboly měn 16:9">
  <a:themeElements>
    <a:clrScheme name="Currency Symbols">
      <a:dk1>
        <a:srgbClr val="303030"/>
      </a:dk1>
      <a:lt1>
        <a:sysClr val="window" lastClr="FFFFFF"/>
      </a:lt1>
      <a:dk2>
        <a:srgbClr val="000000"/>
      </a:dk2>
      <a:lt2>
        <a:srgbClr val="E8DEC9"/>
      </a:lt2>
      <a:accent1>
        <a:srgbClr val="F7C547"/>
      </a:accent1>
      <a:accent2>
        <a:srgbClr val="AB3C33"/>
      </a:accent2>
      <a:accent3>
        <a:srgbClr val="506084"/>
      </a:accent3>
      <a:accent4>
        <a:srgbClr val="599EA5"/>
      </a:accent4>
      <a:accent5>
        <a:srgbClr val="758F21"/>
      </a:accent5>
      <a:accent6>
        <a:srgbClr val="894A27"/>
      </a:accent6>
      <a:hlink>
        <a:srgbClr val="506084"/>
      </a:hlink>
      <a:folHlink>
        <a:srgbClr val="828282"/>
      </a:folHlink>
    </a:clrScheme>
    <a:fontScheme name="Currency Symbols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16309314_TF02895262.potx" id="{75288FF5-6297-4183-8D43-3F2F05AE2F9F}" vid="{35DF52C8-9A9C-45C5-8D0A-B0D28C0F875C}"/>
    </a:ext>
  </a:extLst>
</a:theme>
</file>

<file path=ppt/theme/theme2.xml><?xml version="1.0" encoding="utf-8"?>
<a:theme xmlns:a="http://schemas.openxmlformats.org/drawingml/2006/main" name="Motiv Office">
  <a:themeElements>
    <a:clrScheme name="Currency Symbols">
      <a:dk1>
        <a:srgbClr val="303030"/>
      </a:dk1>
      <a:lt1>
        <a:sysClr val="window" lastClr="FFFFFF"/>
      </a:lt1>
      <a:dk2>
        <a:srgbClr val="000000"/>
      </a:dk2>
      <a:lt2>
        <a:srgbClr val="E8DEC9"/>
      </a:lt2>
      <a:accent1>
        <a:srgbClr val="F7C547"/>
      </a:accent1>
      <a:accent2>
        <a:srgbClr val="AB3C33"/>
      </a:accent2>
      <a:accent3>
        <a:srgbClr val="506084"/>
      </a:accent3>
      <a:accent4>
        <a:srgbClr val="599EA5"/>
      </a:accent4>
      <a:accent5>
        <a:srgbClr val="758F21"/>
      </a:accent5>
      <a:accent6>
        <a:srgbClr val="894A27"/>
      </a:accent6>
      <a:hlink>
        <a:srgbClr val="506084"/>
      </a:hlink>
      <a:folHlink>
        <a:srgbClr val="828282"/>
      </a:folHlink>
    </a:clrScheme>
    <a:fontScheme name="Currency Symbols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Office">
  <a:themeElements>
    <a:clrScheme name="Currency Symbols">
      <a:dk1>
        <a:srgbClr val="303030"/>
      </a:dk1>
      <a:lt1>
        <a:sysClr val="window" lastClr="FFFFFF"/>
      </a:lt1>
      <a:dk2>
        <a:srgbClr val="000000"/>
      </a:dk2>
      <a:lt2>
        <a:srgbClr val="E8DEC9"/>
      </a:lt2>
      <a:accent1>
        <a:srgbClr val="F7C547"/>
      </a:accent1>
      <a:accent2>
        <a:srgbClr val="AB3C33"/>
      </a:accent2>
      <a:accent3>
        <a:srgbClr val="506084"/>
      </a:accent3>
      <a:accent4>
        <a:srgbClr val="599EA5"/>
      </a:accent4>
      <a:accent5>
        <a:srgbClr val="758F21"/>
      </a:accent5>
      <a:accent6>
        <a:srgbClr val="894A27"/>
      </a:accent6>
      <a:hlink>
        <a:srgbClr val="506084"/>
      </a:hlink>
      <a:folHlink>
        <a:srgbClr val="828282"/>
      </a:folHlink>
    </a:clrScheme>
    <a:fontScheme name="Currency Symbols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Prezentace se symboly měn (širokoúhlý formát)</Template>
  <TotalTime>149</TotalTime>
  <Words>273</Words>
  <Application>Microsoft Office PowerPoint</Application>
  <PresentationFormat>Vlastní</PresentationFormat>
  <Paragraphs>65</Paragraphs>
  <Slides>24</Slides>
  <Notes>8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24</vt:i4>
      </vt:variant>
    </vt:vector>
  </HeadingPairs>
  <TitlesOfParts>
    <vt:vector size="29" baseType="lpstr">
      <vt:lpstr>Arial</vt:lpstr>
      <vt:lpstr>Calibri</vt:lpstr>
      <vt:lpstr>Cambria</vt:lpstr>
      <vt:lpstr>Wingdings</vt:lpstr>
      <vt:lpstr>Symboly měn 16:9</vt:lpstr>
      <vt:lpstr>Psychologie ceny</vt:lpstr>
      <vt:lpstr>Psychologické cíle stanovení ceny</vt:lpstr>
      <vt:lpstr>Dilema – Koupit či nekoupit?</vt:lpstr>
      <vt:lpstr>Rácio versus impulsivní nákupy</vt:lpstr>
      <vt:lpstr>Rácio versus emoce</vt:lpstr>
      <vt:lpstr>Akceptace ceny</vt:lpstr>
      <vt:lpstr>Hledání řešení </vt:lpstr>
      <vt:lpstr>Drahý versus levný</vt:lpstr>
      <vt:lpstr>Vnímání ceny spotřebitelem</vt:lpstr>
      <vt:lpstr>Jak zvýšit spokojenost zákazníků?</vt:lpstr>
      <vt:lpstr>Spokojenost zákazníka</vt:lpstr>
      <vt:lpstr>Spokojený zákazník</vt:lpstr>
      <vt:lpstr>Levný versus drahý</vt:lpstr>
      <vt:lpstr>Jak si udržet zákazníka</vt:lpstr>
      <vt:lpstr>Psychologie rozhodovacího procesu</vt:lpstr>
      <vt:lpstr>Levný versus drahý</vt:lpstr>
      <vt:lpstr>Přínos pro zákazníka</vt:lpstr>
      <vt:lpstr>Cena a kvalita</vt:lpstr>
      <vt:lpstr>Prezentace aplikace PowerPoint</vt:lpstr>
      <vt:lpstr>Psychologie „času“</vt:lpstr>
      <vt:lpstr>Davová psychóza</vt:lpstr>
      <vt:lpstr>Psychologie: první dojem, respekt, prestiž</vt:lpstr>
      <vt:lpstr>Psychologie: „cena obchodníka“</vt:lpstr>
      <vt:lpstr>Děkuji  za pozornost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Rozložení nadpisu</dc:title>
  <dc:creator>Pavlíčková Renáta</dc:creator>
  <cp:lastModifiedBy>Pavlíčková Renáta</cp:lastModifiedBy>
  <cp:revision>24</cp:revision>
  <dcterms:created xsi:type="dcterms:W3CDTF">2022-03-16T13:37:08Z</dcterms:created>
  <dcterms:modified xsi:type="dcterms:W3CDTF">2024-02-12T10:17:32Z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0x010100AA3F7D94069FF64A86F7DFF56D60E3BE</vt:lpwstr>
  </property>
</Properties>
</file>