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4" r:id="rId2"/>
    <p:sldMasterId id="2147483780" r:id="rId3"/>
    <p:sldMasterId id="2147483804" r:id="rId4"/>
  </p:sldMasterIdLst>
  <p:notesMasterIdLst>
    <p:notesMasterId r:id="rId31"/>
  </p:notesMasterIdLst>
  <p:sldIdLst>
    <p:sldId id="346" r:id="rId5"/>
    <p:sldId id="359" r:id="rId6"/>
    <p:sldId id="377" r:id="rId7"/>
    <p:sldId id="365" r:id="rId8"/>
    <p:sldId id="394" r:id="rId9"/>
    <p:sldId id="398" r:id="rId10"/>
    <p:sldId id="369" r:id="rId11"/>
    <p:sldId id="395" r:id="rId12"/>
    <p:sldId id="379" r:id="rId13"/>
    <p:sldId id="366" r:id="rId14"/>
    <p:sldId id="397" r:id="rId15"/>
    <p:sldId id="368" r:id="rId16"/>
    <p:sldId id="367" r:id="rId17"/>
    <p:sldId id="363" r:id="rId18"/>
    <p:sldId id="362" r:id="rId19"/>
    <p:sldId id="381" r:id="rId20"/>
    <p:sldId id="385" r:id="rId21"/>
    <p:sldId id="384" r:id="rId22"/>
    <p:sldId id="383" r:id="rId23"/>
    <p:sldId id="382" r:id="rId24"/>
    <p:sldId id="387" r:id="rId25"/>
    <p:sldId id="396" r:id="rId26"/>
    <p:sldId id="399" r:id="rId27"/>
    <p:sldId id="361" r:id="rId28"/>
    <p:sldId id="392" r:id="rId29"/>
    <p:sldId id="3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123" d="100"/>
          <a:sy n="123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61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53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6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510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3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2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7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9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795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86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03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26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67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68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7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9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6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2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8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2/12/2024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4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56388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200" b="1" dirty="0"/>
              <a:t>PSYCHOLOGIE  ZÁKAZNÍKA</a:t>
            </a:r>
            <a:endParaRPr lang="en-US" sz="3200" b="1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600200"/>
            <a:ext cx="49530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l">
              <a:defRPr/>
            </a:pPr>
            <a:r>
              <a:rPr lang="cs-CZ" sz="3000" b="1" dirty="0">
                <a:solidFill>
                  <a:schemeClr val="tx1"/>
                </a:solidFill>
              </a:rPr>
              <a:t>Nákupní rozhodovací proces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04800" y="6019800"/>
            <a:ext cx="2514600" cy="533400"/>
          </a:xfrm>
          <a:prstGeom prst="rect">
            <a:avLst/>
          </a:prstGeom>
          <a:effectLst>
            <a:outerShdw dist="17961" dir="2700000" sx="1000" sy="1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i="1" dirty="0"/>
              <a:t>Renáta Pavlíčková</a:t>
            </a:r>
            <a:endParaRPr lang="en-US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cs-CZ" sz="2000" dirty="0">
                <a:solidFill>
                  <a:srgbClr val="262626"/>
                </a:solidFill>
                <a:ea typeface="굴림" pitchFamily="34" charset="-127"/>
              </a:rPr>
              <a:t>Členění dle zainteresovanosti spotřebitele:</a:t>
            </a:r>
            <a:endParaRPr lang="cs-CZ" sz="200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zvykové,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komplexní,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variantní, 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disonančně-redukční.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2438400"/>
            <a:ext cx="3928281" cy="26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Typy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64" y="2711667"/>
            <a:ext cx="5242272" cy="384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3233410"/>
            <a:ext cx="1510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Významné rozdíly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mezi značkami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5105400"/>
            <a:ext cx="14845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Minimální rozdíly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mezi značkami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38400" y="197589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Vysoká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zainteresovanost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029200" y="2036818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cs-CZ" sz="1400" kern="0" dirty="0">
                <a:solidFill>
                  <a:srgbClr val="000000"/>
                </a:solidFill>
              </a:rPr>
              <a:t>Nízká </a:t>
            </a:r>
            <a:br>
              <a:rPr lang="cs-CZ" sz="1400" kern="0" dirty="0">
                <a:solidFill>
                  <a:srgbClr val="000000"/>
                </a:solidFill>
              </a:rPr>
            </a:br>
            <a:r>
              <a:rPr lang="cs-CZ" sz="1400" kern="0" dirty="0">
                <a:solidFill>
                  <a:srgbClr val="000000"/>
                </a:solidFill>
              </a:rPr>
              <a:t>zainteresovanost</a:t>
            </a:r>
            <a:endParaRPr lang="en-US" sz="1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7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výrobky krátkodobé a každodenní spotřeby,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nakupování stejné značky,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ze zvyku,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nakupuje automaticky,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potřebuje výrobek,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toto zboží se prodává bez dodatečných služeb, servisu,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jde o zboží nižší cenové skupiny.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1. Zvykové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nákladnější, občasné,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nedostatečné znalosti o značkách,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získávání informací,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má zájem na koupi výrobku,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zboží je cenově vyšší kategorie, dlouhodobější spotřeby,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výrobky jsou technicky složitější, u kterých je třeba uvažovat o dalších doplňujících službách,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produkty jsou dražší (auta, nábytek, spotřebiče, značkové oděvy),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koupě tohoto zboží znamená dost velký zásah do rozpočtu peněženky).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2. Komplexní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863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většinou u výrobků krátkodobé spotřeby a rozmanitosti značek,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snaha vyzkoušet něco nového,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střídá značky,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zákazník hodnotí produkt následně po koupi.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3. Variantní nákupní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označuje se také jako nákupní chování disonančně-redukční,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spotřebitel má velký zájem, ale mezi značkami nevidí rozdíl,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k hodnocení výrobku dochází po koupi při jeho užívání.</a:t>
            </a:r>
          </a:p>
          <a:p>
            <a:pPr algn="just">
              <a:lnSpc>
                <a:spcPct val="160000"/>
              </a:lnSpc>
            </a:pPr>
            <a:endParaRPr lang="en-US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4. Nákupní chování snižující nesoulad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250275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 ovlivňující spotřebitelské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3" y="2514600"/>
            <a:ext cx="7134663" cy="344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63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naučená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určuje hodnoty společnosti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„</a:t>
            </a:r>
            <a:r>
              <a:rPr lang="cs-CZ" sz="2000" i="1" dirty="0">
                <a:solidFill>
                  <a:prstClr val="black"/>
                </a:solidFill>
              </a:rPr>
              <a:t>mentální program, respektive kolektivní programování mysli, jenž odlišuje příslušníky jedné skupiny/kategorie lidí od příslušníků jiné skupiny/kategorie lidí</a:t>
            </a:r>
            <a:r>
              <a:rPr lang="cs-CZ" sz="2000" dirty="0">
                <a:solidFill>
                  <a:prstClr val="black"/>
                </a:solidFill>
              </a:rPr>
              <a:t>“ 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Subkultura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menšinová kultura v rámci kultury většinové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Sociální vrstva (třída)</a:t>
            </a:r>
          </a:p>
          <a:p>
            <a:pPr marL="800100" lvl="1" indent="-342900" algn="just" defTabSz="457200">
              <a:buFont typeface="Calibri" panose="020F0502020204030204" pitchFamily="34" charset="0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kategorie lidí, kteří mají stejné společenské postavení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Kulturní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Skupiny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touha zařadit se, být součástí celku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členské skupiny (rodina, přátelé, spolupracovníci)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sekundární skupiny (formálnější - profesní asociace, náboženské skupiny)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referenční skupiny - srovnávací body lidského chování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aspirační skupiny - jedinec tam chce patřit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Rodina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neformální skupina se zásadním vlivem</a:t>
            </a:r>
          </a:p>
          <a:p>
            <a:pPr marL="342900" lvl="0" indent="-342900" algn="l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Role a společenský status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 každé skupině hraje jedinec roli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roli od jedince očekává jeho okolí</a:t>
            </a:r>
          </a:p>
          <a:p>
            <a:pPr marL="742950" lvl="1" indent="-285750" algn="l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status = obecná úcta, kterou jedinec ve společnosti vzbuzuje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Společenské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Věk a fáze života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s věkem se mění preference a vkus při nákupu potravin, oblečení, nábytku či dovolených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životní cyklus rodiny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psychologické fáze životního cyklu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nezaměstnaný vs. zaměstnaný člověk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typ zaměstnání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Ekonomická situace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majetkové poměry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důležitá veličina pro tvorbu marketingových akcí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Psychologie – </a:t>
            </a:r>
            <a:r>
              <a:rPr lang="cs-CZ" sz="2000" dirty="0">
                <a:solidFill>
                  <a:schemeClr val="tx1"/>
                </a:solidFill>
              </a:rPr>
              <a:t>věda, která studuje lidské chování, mentální procesy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tělesné dění včetně jejich vzájemných vztahů a interakcí (souhrnně označované jako psychika) a snaží se je popsat, vysvětlit a predikovat.  </a:t>
            </a: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chemeClr val="tx1"/>
                </a:solidFill>
              </a:rPr>
              <a:t>Cílem psychologie </a:t>
            </a:r>
            <a:r>
              <a:rPr lang="cs-CZ" sz="2000" dirty="0">
                <a:solidFill>
                  <a:schemeClr val="tx1"/>
                </a:solidFill>
              </a:rPr>
              <a:t>je také získané poznatky využít k zvýšení spokojenosti 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a zlepšení zdraví člověka, prostřednictvím psychoterapie jich navíc lze využít k léčebným účelům.</a:t>
            </a:r>
            <a:endParaRPr lang="en-US" altLang="ko-KR" sz="2000" dirty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Psychologie</a:t>
            </a:r>
            <a:endParaRPr kumimoji="1"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Životní styl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zájmy, názory, každodenní aktivity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Osobnost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"Osobnost, to jsou charakteristické vzorce myšlení a chování, které určují osobní styl jedince a ovlivňují jeho interakci s prostředím"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jak spotřebitel vnímá sám sebe, volí také značku či produkt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Osobní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056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Motivace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motivační teorie - </a:t>
            </a:r>
            <a:r>
              <a:rPr lang="cs-CZ" sz="2000" dirty="0" err="1">
                <a:solidFill>
                  <a:prstClr val="black"/>
                </a:solidFill>
              </a:rPr>
              <a:t>Maslow</a:t>
            </a:r>
            <a:r>
              <a:rPr lang="cs-CZ" sz="2000" dirty="0">
                <a:solidFill>
                  <a:prstClr val="black"/>
                </a:solidFill>
              </a:rPr>
              <a:t>, Freud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Vnímání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vystavení podnětu - selektivní zkreslení, pozornost, paměť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Učení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podmiňované vs. sociální (pozorování a uchovávání informací)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Přesvědčení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víra ve vlastní pravdu (reálné vs. nereálné základy)</a:t>
            </a:r>
          </a:p>
          <a:p>
            <a:pPr marL="342900" lvl="0" indent="-342900" algn="just" defTabSz="45720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prstClr val="black"/>
                </a:solidFill>
              </a:rPr>
              <a:t>Postoje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ovlivňují vztah člověka k určitému produktu</a:t>
            </a:r>
          </a:p>
          <a:p>
            <a:pPr marL="742950" lvl="1" indent="-285750" algn="just" defTabSz="457200">
              <a:buFont typeface="Arial"/>
              <a:buChar char="–"/>
            </a:pPr>
            <a:r>
              <a:rPr lang="cs-CZ" sz="2000" dirty="0">
                <a:solidFill>
                  <a:prstClr val="black"/>
                </a:solidFill>
              </a:rPr>
              <a:t>není snadné je měnit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Psychologické faktory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416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Maslowova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pyramida potřeb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Renáta\Desktop\maslowova_pyramida_potr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87" y="2121932"/>
            <a:ext cx="7167617" cy="4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iniciátor – </a:t>
            </a:r>
            <a:r>
              <a:rPr lang="cs-CZ" sz="2000" dirty="0">
                <a:solidFill>
                  <a:srgbClr val="000000"/>
                </a:solidFill>
              </a:rPr>
              <a:t>ten, kdo daný nákup iniciuje (zjistil, že je prázdná lednice </a:t>
            </a:r>
            <a:br>
              <a:rPr lang="cs-CZ" sz="2000" dirty="0">
                <a:solidFill>
                  <a:srgbClr val="000000"/>
                </a:solidFill>
              </a:rPr>
            </a:br>
            <a:r>
              <a:rPr lang="cs-CZ" sz="2000" dirty="0">
                <a:solidFill>
                  <a:srgbClr val="000000"/>
                </a:solidFill>
              </a:rPr>
              <a:t>a chce ji doplnit),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ovlivňovatel</a:t>
            </a:r>
            <a:r>
              <a:rPr lang="cs-CZ" sz="2000" b="1" dirty="0">
                <a:solidFill>
                  <a:srgbClr val="000000"/>
                </a:solidFill>
              </a:rPr>
              <a:t> – </a:t>
            </a:r>
            <a:r>
              <a:rPr lang="cs-CZ" sz="2000" dirty="0">
                <a:solidFill>
                  <a:srgbClr val="000000"/>
                </a:solidFill>
              </a:rPr>
              <a:t>může ovlivnit konečnou koupi (konečné rozhodnutí),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 err="1">
                <a:solidFill>
                  <a:srgbClr val="000000"/>
                </a:solidFill>
              </a:rPr>
              <a:t>rozhodovatel</a:t>
            </a:r>
            <a:r>
              <a:rPr lang="cs-CZ" sz="2000" b="1" dirty="0">
                <a:solidFill>
                  <a:srgbClr val="000000"/>
                </a:solidFill>
              </a:rPr>
              <a:t> – </a:t>
            </a:r>
            <a:r>
              <a:rPr lang="cs-CZ" sz="2000" dirty="0">
                <a:solidFill>
                  <a:srgbClr val="000000"/>
                </a:solidFill>
              </a:rPr>
              <a:t>učiní konečné rozhodnutí (kde, jak, co se koupí, jak se zaplatí),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kupující – </a:t>
            </a:r>
            <a:r>
              <a:rPr lang="cs-CZ" sz="2000" dirty="0">
                <a:solidFill>
                  <a:srgbClr val="000000"/>
                </a:solidFill>
              </a:rPr>
              <a:t>ten co vykonává daný nákup,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uživatel – </a:t>
            </a:r>
            <a:r>
              <a:rPr lang="cs-CZ" sz="2000" dirty="0">
                <a:solidFill>
                  <a:srgbClr val="000000"/>
                </a:solidFill>
              </a:rPr>
              <a:t>ten kdo daný výrobek užívá a uspokojuje svou potřebu.</a:t>
            </a:r>
            <a:endParaRPr lang="en-US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Role kupujících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840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změna pozice výrobku,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vytvoření pozice služeb,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ceny,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kvality,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vztah mezi cenou a kvalitou,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maloobchodní prodejny, 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pověst výrobce,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vnímání rizika.</a:t>
            </a: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Spotřebitelovo vnímání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4" y="2468624"/>
            <a:ext cx="2514600" cy="213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6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Faktory: humor, strach, erotika, emoce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Vůňový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Vizualizace, design, světlo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 err="1">
                <a:solidFill>
                  <a:srgbClr val="262626"/>
                </a:solidFill>
                <a:ea typeface="굴림" pitchFamily="34" charset="-127"/>
              </a:rPr>
              <a:t>Category</a:t>
            </a: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 management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Guerilla marketing</a:t>
            </a:r>
          </a:p>
          <a:p>
            <a:pPr marL="285750" indent="-285750" algn="just">
              <a:lnSpc>
                <a:spcPct val="16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altLang="ko-KR" sz="1800" dirty="0">
                <a:solidFill>
                  <a:srgbClr val="262626"/>
                </a:solidFill>
                <a:ea typeface="굴림" pitchFamily="34" charset="-127"/>
              </a:rPr>
              <a:t>Digitalizace v retailu</a:t>
            </a:r>
          </a:p>
          <a:p>
            <a:pPr algn="just">
              <a:lnSpc>
                <a:spcPct val="160000"/>
              </a:lnSpc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Marketing a psychologie zákazníka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392"/>
            <a:ext cx="5791200" cy="21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1800" dirty="0">
              <a:solidFill>
                <a:srgbClr val="262626"/>
              </a:solidFill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Děkuji vám za pozornost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0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Spotřebitel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Renáta\Desktop\MVŠO\IMG_20200110_085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6908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týká se konečných spotřebitelů - jednotlivců a domácností, kteří nakupují zboží a služeb pro osobní spotřebu; všichni dohromady tvoří spotřební trh;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chování, kterým se spotřebitelé projevují při hledání, nakupování, užívání, hodnocení a nakládání s výrobky a službami, od nichž očekávají uspokojení svých potřeb;</a:t>
            </a:r>
          </a:p>
          <a:p>
            <a:pPr marL="342900" lvl="0" indent="-342900" algn="just" defTabSz="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prstClr val="black"/>
                </a:solidFill>
              </a:rPr>
              <a:t>nákupní chování se zaměřuje na rozhodování jednotlivců při </a:t>
            </a:r>
            <a:r>
              <a:rPr lang="cs-CZ" sz="2000" b="1" dirty="0">
                <a:solidFill>
                  <a:prstClr val="black"/>
                </a:solidFill>
              </a:rPr>
              <a:t>vynakládání vlastních zdrojů (peníze, čas, úsilí)</a:t>
            </a:r>
            <a:r>
              <a:rPr lang="cs-CZ" sz="2000" dirty="0">
                <a:solidFill>
                  <a:prstClr val="black"/>
                </a:solidFill>
              </a:rPr>
              <a:t> na položky související se spotřebou.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ko-KR" sz="18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spotřebitelů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73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Chování spotřebitele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Renáta\Desktop\MVŠO\IMG_20200110_08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4" y="1752599"/>
            <a:ext cx="6904281" cy="49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900" dirty="0">
              <a:solidFill>
                <a:srgbClr val="000000"/>
              </a:solidFill>
              <a:latin typeface="Century Schoolbook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studie chování zákazníků je založena na chování spotřebitele při nákupu, kde zákazník hraje různé role: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iniciátor,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262626"/>
                </a:solidFill>
              </a:rPr>
              <a:t>ovlivňovatel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262626"/>
                </a:solidFill>
              </a:rPr>
              <a:t>rozhodovatel</a:t>
            </a:r>
            <a:r>
              <a:rPr lang="cs-CZ" sz="2000" dirty="0">
                <a:solidFill>
                  <a:srgbClr val="262626"/>
                </a:solidFill>
              </a:rPr>
              <a:t>,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kupující,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62626"/>
                </a:solidFill>
              </a:rPr>
              <a:t>uživatel.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0000"/>
              </a:solidFill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Nákupní chování spotřebitele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98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33400" y="1676400"/>
            <a:ext cx="80772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Marketéři se zabývají základními otázkami: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Kdo? (Kdo je zákazníkem?)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Co? (Co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Proč? (Proč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Jak? (Jak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Kdy? (Kdy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cs-CZ" altLang="ko-KR" sz="2000" dirty="0">
                <a:solidFill>
                  <a:srgbClr val="262626"/>
                </a:solidFill>
                <a:ea typeface="굴림" pitchFamily="34" charset="-127"/>
              </a:rPr>
              <a:t>Kde? (Kde trh kupuje?)</a:t>
            </a:r>
          </a:p>
          <a:p>
            <a:pPr marL="742950" lvl="1" indent="-285750"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cs-CZ" altLang="ko-KR" sz="2000" dirty="0">
              <a:solidFill>
                <a:srgbClr val="262626"/>
              </a:solidFill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533400" y="533400"/>
            <a:ext cx="8077200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cs-CZ" altLang="ko-KR" sz="3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굴림" pitchFamily="34" charset="-127"/>
              </a:rPr>
              <a:t>Pochopení nákupního chování</a:t>
            </a:r>
            <a:endParaRPr kumimoji="1" lang="en-US" altLang="ko-KR" sz="3200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743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Nákupní rozhodovací proces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33"/>
            <a:ext cx="8077200" cy="461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92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533400"/>
            <a:ext cx="6667500" cy="715963"/>
          </a:xfrm>
        </p:spPr>
        <p:txBody>
          <a:bodyPr>
            <a:normAutofit/>
          </a:bodyPr>
          <a:lstStyle/>
          <a:p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spotřebního chování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7" y="2724807"/>
            <a:ext cx="7284038" cy="30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696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794D29"/>
      </a:accent1>
      <a:accent2>
        <a:srgbClr val="CE7B36"/>
      </a:accent2>
      <a:accent3>
        <a:srgbClr val="EEAE7E"/>
      </a:accent3>
      <a:accent4>
        <a:srgbClr val="548ADA"/>
      </a:accent4>
      <a:accent5>
        <a:srgbClr val="794D29"/>
      </a:accent5>
      <a:accent6>
        <a:srgbClr val="CE7B36"/>
      </a:accent6>
      <a:hlink>
        <a:srgbClr val="EEAE7E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2926</TotalTime>
  <Words>873</Words>
  <Application>Microsoft Office PowerPoint</Application>
  <PresentationFormat>Předvádění na obrazovce (4:3)</PresentationFormat>
  <Paragraphs>145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Wingdings</vt:lpstr>
      <vt:lpstr>1_Office Theme</vt:lpstr>
      <vt:lpstr>2_Office Theme</vt:lpstr>
      <vt:lpstr>8_Office Theme</vt:lpstr>
      <vt:lpstr>4_Office Theme</vt:lpstr>
      <vt:lpstr>PSYCHOLOGIE  ZÁKAZNÍKA</vt:lpstr>
      <vt:lpstr>Prezentace aplikace PowerPoint</vt:lpstr>
      <vt:lpstr>Spotřebitel</vt:lpstr>
      <vt:lpstr>Prezentace aplikace PowerPoint</vt:lpstr>
      <vt:lpstr>Chování spotřebitele</vt:lpstr>
      <vt:lpstr>Prezentace aplikace PowerPoint</vt:lpstr>
      <vt:lpstr>Prezentace aplikace PowerPoint</vt:lpstr>
      <vt:lpstr>Nákupní rozhodovací proces</vt:lpstr>
      <vt:lpstr>Model spotřebního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spotřebitelské chování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Maslowova pyramida potřeb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Pavlíčková Renáta</cp:lastModifiedBy>
  <cp:revision>256</cp:revision>
  <dcterms:created xsi:type="dcterms:W3CDTF">2012-04-26T17:06:14Z</dcterms:created>
  <dcterms:modified xsi:type="dcterms:W3CDTF">2024-02-12T10:10:47Z</dcterms:modified>
</cp:coreProperties>
</file>