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9"/>
  </p:notesMasterIdLst>
  <p:sldIdLst>
    <p:sldId id="256" r:id="rId2"/>
    <p:sldId id="623" r:id="rId3"/>
    <p:sldId id="624" r:id="rId4"/>
    <p:sldId id="419" r:id="rId5"/>
    <p:sldId id="429" r:id="rId6"/>
    <p:sldId id="518" r:id="rId7"/>
    <p:sldId id="630" r:id="rId8"/>
    <p:sldId id="552" r:id="rId9"/>
    <p:sldId id="908" r:id="rId10"/>
    <p:sldId id="909" r:id="rId11"/>
    <p:sldId id="629" r:id="rId12"/>
    <p:sldId id="524" r:id="rId13"/>
    <p:sldId id="467" r:id="rId14"/>
    <p:sldId id="436" r:id="rId15"/>
    <p:sldId id="631" r:id="rId16"/>
    <p:sldId id="632" r:id="rId17"/>
    <p:sldId id="633" r:id="rId18"/>
    <p:sldId id="634" r:id="rId19"/>
    <p:sldId id="558" r:id="rId20"/>
    <p:sldId id="520" r:id="rId21"/>
    <p:sldId id="1001" r:id="rId22"/>
    <p:sldId id="1003" r:id="rId23"/>
    <p:sldId id="636" r:id="rId24"/>
    <p:sldId id="637" r:id="rId25"/>
    <p:sldId id="638" r:id="rId26"/>
    <p:sldId id="635" r:id="rId27"/>
    <p:sldId id="619" r:id="rId28"/>
    <p:sldId id="639" r:id="rId29"/>
    <p:sldId id="1002" r:id="rId30"/>
    <p:sldId id="910" r:id="rId31"/>
    <p:sldId id="671" r:id="rId32"/>
    <p:sldId id="645" r:id="rId33"/>
    <p:sldId id="438" r:id="rId34"/>
    <p:sldId id="672" r:id="rId35"/>
    <p:sldId id="644" r:id="rId36"/>
    <p:sldId id="673" r:id="rId37"/>
    <p:sldId id="439" r:id="rId38"/>
    <p:sldId id="674" r:id="rId39"/>
    <p:sldId id="440" r:id="rId40"/>
    <p:sldId id="675" r:id="rId41"/>
    <p:sldId id="676" r:id="rId42"/>
    <p:sldId id="677" r:id="rId43"/>
    <p:sldId id="349" r:id="rId44"/>
    <p:sldId id="678" r:id="rId45"/>
    <p:sldId id="267" r:id="rId46"/>
    <p:sldId id="658" r:id="rId47"/>
    <p:sldId id="659" r:id="rId48"/>
    <p:sldId id="661" r:id="rId49"/>
    <p:sldId id="354" r:id="rId50"/>
    <p:sldId id="663" r:id="rId51"/>
    <p:sldId id="664" r:id="rId52"/>
    <p:sldId id="665" r:id="rId53"/>
    <p:sldId id="685" r:id="rId54"/>
    <p:sldId id="686" r:id="rId55"/>
    <p:sldId id="666" r:id="rId56"/>
    <p:sldId id="667" r:id="rId57"/>
    <p:sldId id="269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94" autoAdjust="0"/>
  </p:normalViewPr>
  <p:slideViewPr>
    <p:cSldViewPr snapToGrid="0" snapToObjects="1">
      <p:cViewPr varScale="1">
        <p:scale>
          <a:sx n="74" d="100"/>
          <a:sy n="74" d="100"/>
        </p:scale>
        <p:origin x="171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NW-FAME\DATA\FAME\PNOVAK\PE2\regres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NW-FAME\DATA\FAME\PNOVAK\PE2\regres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Graf průběhu celkových nákladů v závislosti na objemu produkce</a:t>
            </a:r>
            <a:endParaRPr lang="en-US"/>
          </a:p>
        </c:rich>
      </c:tx>
      <c:layout>
        <c:manualLayout>
          <c:xMode val="edge"/>
          <c:yMode val="edge"/>
          <c:x val="0.23462765957446804"/>
          <c:y val="9.93172137064011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7279855643044626E-2"/>
          <c:y val="8.849390942958292E-2"/>
          <c:w val="0.8775605908304015"/>
          <c:h val="0.72903976676877313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CN (tis. Kč)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0070C0"/>
              </a:solidFill>
            </c:spPr>
          </c:marker>
          <c:xVal>
            <c:numRef>
              <c:f>List1!$B$2:$B$13</c:f>
              <c:numCache>
                <c:formatCode>General</c:formatCode>
                <c:ptCount val="12"/>
                <c:pt idx="0">
                  <c:v>40</c:v>
                </c:pt>
                <c:pt idx="1">
                  <c:v>30</c:v>
                </c:pt>
                <c:pt idx="2">
                  <c:v>60</c:v>
                </c:pt>
                <c:pt idx="3">
                  <c:v>70</c:v>
                </c:pt>
                <c:pt idx="4">
                  <c:v>50</c:v>
                </c:pt>
                <c:pt idx="5">
                  <c:v>45</c:v>
                </c:pt>
                <c:pt idx="6">
                  <c:v>35</c:v>
                </c:pt>
                <c:pt idx="7">
                  <c:v>20</c:v>
                </c:pt>
                <c:pt idx="8">
                  <c:v>52</c:v>
                </c:pt>
                <c:pt idx="9">
                  <c:v>65</c:v>
                </c:pt>
                <c:pt idx="10">
                  <c:v>80</c:v>
                </c:pt>
                <c:pt idx="11">
                  <c:v>53</c:v>
                </c:pt>
              </c:numCache>
            </c:numRef>
          </c:xVal>
          <c:yVal>
            <c:numRef>
              <c:f>List1!$C$2:$C$13</c:f>
              <c:numCache>
                <c:formatCode>General</c:formatCode>
                <c:ptCount val="12"/>
                <c:pt idx="0">
                  <c:v>480</c:v>
                </c:pt>
                <c:pt idx="1">
                  <c:v>400</c:v>
                </c:pt>
                <c:pt idx="2">
                  <c:v>550</c:v>
                </c:pt>
                <c:pt idx="3">
                  <c:v>600</c:v>
                </c:pt>
                <c:pt idx="4">
                  <c:v>520</c:v>
                </c:pt>
                <c:pt idx="5">
                  <c:v>480</c:v>
                </c:pt>
                <c:pt idx="6">
                  <c:v>420</c:v>
                </c:pt>
                <c:pt idx="7">
                  <c:v>380</c:v>
                </c:pt>
                <c:pt idx="8">
                  <c:v>530</c:v>
                </c:pt>
                <c:pt idx="9">
                  <c:v>580</c:v>
                </c:pt>
                <c:pt idx="10">
                  <c:v>710</c:v>
                </c:pt>
                <c:pt idx="11">
                  <c:v>540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A91-4438-9A75-39AC55DC75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813344"/>
        <c:axId val="412812952"/>
      </c:scatterChart>
      <c:valAx>
        <c:axId val="412813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Objem produkce v tis. ks</a:t>
                </a:r>
              </a:p>
            </c:rich>
          </c:tx>
          <c:layout>
            <c:manualLayout>
              <c:xMode val="edge"/>
              <c:yMode val="edge"/>
              <c:x val="0.41958842910593624"/>
              <c:y val="0.935443811090839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2952"/>
        <c:crosses val="autoZero"/>
        <c:crossBetween val="midCat"/>
      </c:valAx>
      <c:valAx>
        <c:axId val="412812952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cs-CZ" sz="1400"/>
                  <a:t>Celkové náklady v tis. Kč</a:t>
                </a:r>
              </a:p>
            </c:rich>
          </c:tx>
          <c:layout>
            <c:manualLayout>
              <c:xMode val="edge"/>
              <c:yMode val="edge"/>
              <c:x val="8.5017032445412408E-3"/>
              <c:y val="0.3494175084517384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3344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Graf průběhu celkových nákladů v závislosti na objemu produkce</a:t>
            </a:r>
            <a:endParaRPr lang="en-US"/>
          </a:p>
        </c:rich>
      </c:tx>
      <c:layout>
        <c:manualLayout>
          <c:xMode val="edge"/>
          <c:yMode val="edge"/>
          <c:x val="0.23462765957446804"/>
          <c:y val="9.93172137064011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3946501368180044E-2"/>
          <c:y val="0.13178788189228227"/>
          <c:w val="0.8775605908304015"/>
          <c:h val="0.72903976676877313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CN (tis. Kč)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0070C0"/>
              </a:solidFill>
            </c:spPr>
          </c:marker>
          <c:xVal>
            <c:numRef>
              <c:f>List1!$B$2:$B$13</c:f>
              <c:numCache>
                <c:formatCode>General</c:formatCode>
                <c:ptCount val="12"/>
                <c:pt idx="0">
                  <c:v>40</c:v>
                </c:pt>
                <c:pt idx="1">
                  <c:v>30</c:v>
                </c:pt>
                <c:pt idx="2">
                  <c:v>60</c:v>
                </c:pt>
                <c:pt idx="3">
                  <c:v>70</c:v>
                </c:pt>
                <c:pt idx="4">
                  <c:v>50</c:v>
                </c:pt>
                <c:pt idx="5">
                  <c:v>45</c:v>
                </c:pt>
                <c:pt idx="6">
                  <c:v>35</c:v>
                </c:pt>
                <c:pt idx="8">
                  <c:v>52</c:v>
                </c:pt>
                <c:pt idx="9">
                  <c:v>65</c:v>
                </c:pt>
                <c:pt idx="11">
                  <c:v>53</c:v>
                </c:pt>
              </c:numCache>
            </c:numRef>
          </c:xVal>
          <c:yVal>
            <c:numRef>
              <c:f>List1!$C$2:$C$13</c:f>
              <c:numCache>
                <c:formatCode>General</c:formatCode>
                <c:ptCount val="12"/>
                <c:pt idx="0">
                  <c:v>480</c:v>
                </c:pt>
                <c:pt idx="1">
                  <c:v>400</c:v>
                </c:pt>
                <c:pt idx="2">
                  <c:v>550</c:v>
                </c:pt>
                <c:pt idx="3">
                  <c:v>600</c:v>
                </c:pt>
                <c:pt idx="4">
                  <c:v>520</c:v>
                </c:pt>
                <c:pt idx="5">
                  <c:v>480</c:v>
                </c:pt>
                <c:pt idx="6">
                  <c:v>420</c:v>
                </c:pt>
                <c:pt idx="8">
                  <c:v>530</c:v>
                </c:pt>
                <c:pt idx="9">
                  <c:v>580</c:v>
                </c:pt>
                <c:pt idx="11">
                  <c:v>540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992-43D5-B60B-0BC037CA0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813736"/>
        <c:axId val="412814128"/>
      </c:scatterChart>
      <c:valAx>
        <c:axId val="412813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Objem produkce v tis. ks</a:t>
                </a:r>
              </a:p>
            </c:rich>
          </c:tx>
          <c:layout>
            <c:manualLayout>
              <c:xMode val="edge"/>
              <c:yMode val="edge"/>
              <c:x val="0.41958842910593624"/>
              <c:y val="0.935443811090839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4128"/>
        <c:crosses val="autoZero"/>
        <c:crossBetween val="midCat"/>
      </c:valAx>
      <c:valAx>
        <c:axId val="412814128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cs-CZ" sz="1400"/>
                  <a:t>Celkové náklady v tis. Kč</a:t>
                </a:r>
              </a:p>
            </c:rich>
          </c:tx>
          <c:layout>
            <c:manualLayout>
              <c:xMode val="edge"/>
              <c:yMode val="edge"/>
              <c:x val="8.5017032445412408E-3"/>
              <c:y val="0.3494175084517384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3736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0.07639</cdr:x>
      <cdr:y>0.15483</cdr:y>
    </cdr:from>
    <cdr:to>
      <cdr:x>0.95556</cdr:x>
      <cdr:y>0.57271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C220F327-64A4-4C88-88F1-F138C4ED42EA}"/>
            </a:ext>
          </a:extLst>
        </cdr:cNvPr>
        <cdr:cNvCxnSpPr/>
      </cdr:nvCxnSpPr>
      <cdr:spPr bwMode="auto">
        <a:xfrm xmlns:a="http://schemas.openxmlformats.org/drawingml/2006/main" flipV="1">
          <a:off x="698500" y="1044606"/>
          <a:ext cx="8039100" cy="2819399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0.09306</cdr:x>
      <cdr:y>0.16129</cdr:y>
    </cdr:from>
    <cdr:to>
      <cdr:x>0.97917</cdr:x>
      <cdr:y>0.59019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1AD514C2-4831-4EF3-BF8A-B36DEEF47BF0}"/>
            </a:ext>
          </a:extLst>
        </cdr:cNvPr>
        <cdr:cNvCxnSpPr/>
      </cdr:nvCxnSpPr>
      <cdr:spPr>
        <a:xfrm xmlns:a="http://schemas.openxmlformats.org/drawingml/2006/main" flipV="1">
          <a:off x="850900" y="1089745"/>
          <a:ext cx="8102600" cy="2897807"/>
        </a:xfrm>
        <a:prstGeom xmlns:a="http://schemas.openxmlformats.org/drawingml/2006/main" prst="line">
          <a:avLst/>
        </a:prstGeom>
        <a:ln xmlns:a="http://schemas.openxmlformats.org/drawingml/2006/main" w="15875"/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26.03.2024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27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h…..haléřový ukazatel nákladovosti</a:t>
            </a:r>
          </a:p>
          <a:p>
            <a:r>
              <a:rPr lang="cs-CZ" dirty="0"/>
              <a:t>Q</a:t>
            </a:r>
            <a:r>
              <a:rPr lang="cs-CZ" baseline="0" dirty="0"/>
              <a:t> – množství vyjádřené hodnotově</a:t>
            </a:r>
            <a:endParaRPr lang="cs-CZ" dirty="0"/>
          </a:p>
          <a:p>
            <a:endParaRPr lang="cs-CZ" dirty="0"/>
          </a:p>
          <a:p>
            <a:r>
              <a:rPr lang="cs-CZ" dirty="0"/>
              <a:t>Nákladové funkce vyjadřují matematický vztah mezi celkovými náklady  a</a:t>
            </a:r>
            <a:r>
              <a:rPr lang="cs-CZ" baseline="0" dirty="0"/>
              <a:t> objemem výroby.</a:t>
            </a:r>
          </a:p>
          <a:p>
            <a:r>
              <a:rPr lang="cs-CZ" baseline="0" dirty="0"/>
              <a:t>Vývoj celkových nákladů </a:t>
            </a:r>
            <a:r>
              <a:rPr lang="cs-CZ" baseline="0" dirty="0" err="1"/>
              <a:t>zavisí</a:t>
            </a:r>
            <a:r>
              <a:rPr lang="cs-CZ" baseline="0" dirty="0"/>
              <a:t> na vývoji celkových nákladů (proporcionální, </a:t>
            </a:r>
            <a:r>
              <a:rPr lang="cs-CZ" baseline="0" dirty="0" err="1"/>
              <a:t>podproporcionální</a:t>
            </a:r>
            <a:r>
              <a:rPr lang="cs-CZ" baseline="0" dirty="0"/>
              <a:t> a </a:t>
            </a:r>
            <a:r>
              <a:rPr lang="cs-CZ" baseline="0" dirty="0" err="1"/>
              <a:t>nadproporcionální</a:t>
            </a:r>
            <a:r>
              <a:rPr lang="cs-CZ" baseline="0" dirty="0"/>
              <a:t> průběh) a fixních nákladů (jsou stabilní nebo se mění skokem.</a:t>
            </a:r>
          </a:p>
          <a:p>
            <a:r>
              <a:rPr lang="cs-CZ" baseline="0" dirty="0"/>
              <a:t>Matematicky lze vztah nákladů a výroby vyjádřit lineárními nebo nelineárními funkcemi.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916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4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749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100" dirty="0"/>
              <a:t>	</a:t>
            </a:r>
            <a:r>
              <a:rPr lang="cs-CZ" sz="1200" dirty="0"/>
              <a:t>					     FN		       VN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Spotřeba materiálu 							1 000 </a:t>
            </a:r>
            <a:r>
              <a:rPr lang="cs-CZ" sz="1200" dirty="0" err="1"/>
              <a:t>000</a:t>
            </a:r>
            <a:endParaRPr lang="cs-CZ" sz="1200" dirty="0"/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Mzdy dělníků 		  	   		  		   200 000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Mzdy </a:t>
            </a:r>
            <a:r>
              <a:rPr lang="cs-CZ" sz="1200" dirty="0" err="1"/>
              <a:t>administr.prac</a:t>
            </a:r>
            <a:r>
              <a:rPr lang="cs-CZ" sz="1200" dirty="0"/>
              <a:t>.	     	     			50 000	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Nájemné			   	  		 400 000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Energie na provoz strojů   		   		   			100 000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Osvětlení,vytápění,voda    		     			50 000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Reklama			     	    		 60 000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Doprava materiálu			     		    		 80 000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u="sng" dirty="0"/>
              <a:t>Odpisy DHM				   		140 000		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200" dirty="0"/>
              <a:t>Celkem					   	</a:t>
            </a:r>
            <a:r>
              <a:rPr lang="cs-CZ" sz="1200" b="1" dirty="0"/>
              <a:t>700 000		1 380 000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1200" b="0" dirty="0"/>
              <a:t>b=VN/q = 1380000/1500 =920 Kč/ks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cs-CZ" sz="1200" b="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1400" b="0" dirty="0"/>
              <a:t>N=FN + b*q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1400" u="sng" dirty="0"/>
              <a:t>N=700000+ 920q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200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5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233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0279A648-EC78-46D3-BF4F-42A56375518D}" type="slidenum">
              <a:rPr lang="cs-CZ" sz="1200">
                <a:latin typeface="Arial" charset="0"/>
              </a:rPr>
              <a:pPr eaLnBrk="1" hangingPunct="1"/>
              <a:t>33</a:t>
            </a:fld>
            <a:endParaRPr lang="cs-CZ" sz="120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/>
              <a:t>Bod zvratu se sice dá zobrazit v grafu jako bod, kde se protíná křivka tržeb a křivka nákladů, ale to, </a:t>
            </a:r>
            <a:r>
              <a:rPr lang="cs-CZ" b="1"/>
              <a:t>co nás zajímá, je objem produkce, při kterém k tomu dochází</a:t>
            </a:r>
            <a:r>
              <a:rPr lang="cs-CZ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517423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329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377211D-D1D5-4384-90AA-2726FC51975A}" type="slidenum">
              <a:rPr lang="cs-CZ" altLang="cs-CZ" b="0">
                <a:latin typeface="Arial" panose="020B0604020202020204" pitchFamily="34" charset="0"/>
              </a:rPr>
              <a:pPr eaLnBrk="1" hangingPunct="1"/>
              <a:t>38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271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45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273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20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981075"/>
            <a:ext cx="4141788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1388" y="981075"/>
            <a:ext cx="4141787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79388" y="6632575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488" y="6597650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fld id="{36D1A520-8094-4957-9999-73257F774E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50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9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e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26" y="3089118"/>
            <a:ext cx="7858124" cy="1917726"/>
          </a:xfrm>
        </p:spPr>
        <p:txBody>
          <a:bodyPr lIns="0" tIns="0" rIns="0" bIns="0" anchor="t" anchorCtr="0">
            <a:normAutofit/>
          </a:bodyPr>
          <a:lstStyle/>
          <a:p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Náklady – nákladové funkce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 noChangeAspect="1"/>
          </p:cNvSpPr>
          <p:nvPr/>
        </p:nvSpPr>
        <p:spPr>
          <a:xfrm>
            <a:off x="301131" y="-28771"/>
            <a:ext cx="8694445" cy="14072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Vývoj nákladů v závislosti na objemu produkce - Nelineární model</a:t>
            </a:r>
          </a:p>
        </p:txBody>
      </p:sp>
      <p:sp>
        <p:nvSpPr>
          <p:cNvPr id="48" name="Text Box 1038"/>
          <p:cNvSpPr txBox="1">
            <a:spLocks noChangeArrowheads="1"/>
          </p:cNvSpPr>
          <p:nvPr/>
        </p:nvSpPr>
        <p:spPr bwMode="auto">
          <a:xfrm>
            <a:off x="6269112" y="3968519"/>
            <a:ext cx="1479116" cy="320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Fixní náklady</a:t>
            </a:r>
          </a:p>
        </p:txBody>
      </p:sp>
      <p:sp>
        <p:nvSpPr>
          <p:cNvPr id="49" name="Line 1030"/>
          <p:cNvSpPr>
            <a:spLocks noChangeShapeType="1"/>
          </p:cNvSpPr>
          <p:nvPr/>
        </p:nvSpPr>
        <p:spPr bwMode="auto">
          <a:xfrm>
            <a:off x="1601415" y="2108705"/>
            <a:ext cx="9561" cy="45013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0" name="Line 1031"/>
          <p:cNvSpPr>
            <a:spLocks noChangeShapeType="1"/>
          </p:cNvSpPr>
          <p:nvPr/>
        </p:nvSpPr>
        <p:spPr bwMode="auto">
          <a:xfrm>
            <a:off x="1413930" y="5210976"/>
            <a:ext cx="6046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1" name="Text Box 1039"/>
          <p:cNvSpPr txBox="1">
            <a:spLocks noChangeArrowheads="1"/>
          </p:cNvSpPr>
          <p:nvPr/>
        </p:nvSpPr>
        <p:spPr bwMode="auto">
          <a:xfrm>
            <a:off x="1010902" y="4957104"/>
            <a:ext cx="422155" cy="52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>
                <a:latin typeface="Arial" pitchFamily="34" charset="0"/>
              </a:rPr>
              <a:t>0</a:t>
            </a:r>
          </a:p>
        </p:txBody>
      </p:sp>
      <p:sp>
        <p:nvSpPr>
          <p:cNvPr id="52" name="Text Box 1040"/>
          <p:cNvSpPr txBox="1">
            <a:spLocks noChangeArrowheads="1"/>
          </p:cNvSpPr>
          <p:nvPr/>
        </p:nvSpPr>
        <p:spPr bwMode="auto">
          <a:xfrm>
            <a:off x="6143704" y="5233294"/>
            <a:ext cx="1808845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>
                <a:latin typeface="Arial" pitchFamily="34" charset="0"/>
              </a:rPr>
              <a:t>Objem produkce</a:t>
            </a:r>
          </a:p>
        </p:txBody>
      </p:sp>
      <p:sp>
        <p:nvSpPr>
          <p:cNvPr id="53" name="Text Box 1041"/>
          <p:cNvSpPr txBox="1">
            <a:spLocks noChangeArrowheads="1"/>
          </p:cNvSpPr>
          <p:nvPr/>
        </p:nvSpPr>
        <p:spPr bwMode="auto">
          <a:xfrm>
            <a:off x="950790" y="2044541"/>
            <a:ext cx="722718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 dirty="0">
                <a:latin typeface="Arial" pitchFamily="34" charset="0"/>
              </a:rPr>
              <a:t>Kč</a:t>
            </a:r>
          </a:p>
        </p:txBody>
      </p:sp>
      <p:sp>
        <p:nvSpPr>
          <p:cNvPr id="77" name="Line 1047"/>
          <p:cNvSpPr>
            <a:spLocks noChangeShapeType="1"/>
          </p:cNvSpPr>
          <p:nvPr/>
        </p:nvSpPr>
        <p:spPr bwMode="auto">
          <a:xfrm flipV="1">
            <a:off x="1601415" y="1858361"/>
            <a:ext cx="5407255" cy="2311672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78" name="Obdélník 77"/>
          <p:cNvSpPr/>
          <p:nvPr/>
        </p:nvSpPr>
        <p:spPr>
          <a:xfrm>
            <a:off x="6596863" y="2258406"/>
            <a:ext cx="2124863" cy="523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>
                <a:solidFill>
                  <a:srgbClr val="C00000"/>
                </a:solidFill>
              </a:rPr>
              <a:t>Lineární chování nákladů</a:t>
            </a:r>
            <a:endParaRPr lang="cs-CZ" altLang="cs-CZ" sz="1350" b="1" dirty="0">
              <a:solidFill>
                <a:srgbClr val="C00000"/>
              </a:solidFill>
              <a:latin typeface="Arial" pitchFamily="34" charset="0"/>
            </a:endParaRPr>
          </a:p>
        </p:txBody>
      </p:sp>
      <p:cxnSp>
        <p:nvCxnSpPr>
          <p:cNvPr id="8" name="Spojnice: pravoúhlá 7">
            <a:extLst>
              <a:ext uri="{FF2B5EF4-FFF2-40B4-BE49-F238E27FC236}">
                <a16:creationId xmlns:a16="http://schemas.microsoft.com/office/drawing/2014/main" id="{341E1650-F050-4217-84BF-14988F1B2876}"/>
              </a:ext>
            </a:extLst>
          </p:cNvPr>
          <p:cNvCxnSpPr>
            <a:cxnSpLocks/>
          </p:cNvCxnSpPr>
          <p:nvPr/>
        </p:nvCxnSpPr>
        <p:spPr>
          <a:xfrm flipV="1">
            <a:off x="1601415" y="3599721"/>
            <a:ext cx="7298561" cy="570312"/>
          </a:xfrm>
          <a:prstGeom prst="bentConnector3">
            <a:avLst>
              <a:gd name="adj1" fmla="val 65313"/>
            </a:avLst>
          </a:prstGeom>
          <a:ln w="444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avá složená závorka 21">
            <a:extLst>
              <a:ext uri="{FF2B5EF4-FFF2-40B4-BE49-F238E27FC236}">
                <a16:creationId xmlns:a16="http://schemas.microsoft.com/office/drawing/2014/main" id="{F43DF5C1-8BCB-4652-88C0-1BA873472650}"/>
              </a:ext>
            </a:extLst>
          </p:cNvPr>
          <p:cNvSpPr/>
          <p:nvPr/>
        </p:nvSpPr>
        <p:spPr>
          <a:xfrm rot="5400000">
            <a:off x="3698486" y="3170891"/>
            <a:ext cx="588596" cy="4701469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Pravá složená závorka 22">
            <a:extLst>
              <a:ext uri="{FF2B5EF4-FFF2-40B4-BE49-F238E27FC236}">
                <a16:creationId xmlns:a16="http://schemas.microsoft.com/office/drawing/2014/main" id="{D8B63863-3346-45DF-80B1-454C543B4C53}"/>
              </a:ext>
            </a:extLst>
          </p:cNvPr>
          <p:cNvSpPr/>
          <p:nvPr/>
        </p:nvSpPr>
        <p:spPr>
          <a:xfrm rot="5400000">
            <a:off x="7327449" y="4265021"/>
            <a:ext cx="588596" cy="2556456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 Box 1038">
            <a:extLst>
              <a:ext uri="{FF2B5EF4-FFF2-40B4-BE49-F238E27FC236}">
                <a16:creationId xmlns:a16="http://schemas.microsoft.com/office/drawing/2014/main" id="{F8ADC47F-FB9B-4B82-8524-1F94BD6FF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15" y="5962562"/>
            <a:ext cx="4030349" cy="51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Úroveň Fixních nákladů v daném kapacitním rozmezí</a:t>
            </a:r>
          </a:p>
        </p:txBody>
      </p:sp>
      <p:sp>
        <p:nvSpPr>
          <p:cNvPr id="25" name="Text Box 1038">
            <a:extLst>
              <a:ext uri="{FF2B5EF4-FFF2-40B4-BE49-F238E27FC236}">
                <a16:creationId xmlns:a16="http://schemas.microsoft.com/office/drawing/2014/main" id="{464CBB1A-E71D-474C-9575-8BE8A789D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874" y="5962562"/>
            <a:ext cx="2847166" cy="85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Zvýšená úroveň Fixních nákladů z důvodu navýšení výrobní kapacity </a:t>
            </a:r>
          </a:p>
        </p:txBody>
      </p:sp>
      <p:sp>
        <p:nvSpPr>
          <p:cNvPr id="4" name="Oblouk 3">
            <a:extLst>
              <a:ext uri="{FF2B5EF4-FFF2-40B4-BE49-F238E27FC236}">
                <a16:creationId xmlns:a16="http://schemas.microsoft.com/office/drawing/2014/main" id="{066E598E-B9AC-426C-88E7-4B1E3FC18364}"/>
              </a:ext>
            </a:extLst>
          </p:cNvPr>
          <p:cNvSpPr/>
          <p:nvPr/>
        </p:nvSpPr>
        <p:spPr>
          <a:xfrm rot="19384049">
            <a:off x="-3818029" y="4966365"/>
            <a:ext cx="9136272" cy="1992392"/>
          </a:xfrm>
          <a:prstGeom prst="arc">
            <a:avLst>
              <a:gd name="adj1" fmla="val 19967509"/>
              <a:gd name="adj2" fmla="val 21337783"/>
            </a:avLst>
          </a:prstGeom>
          <a:ln w="603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973A7D61-9748-4722-AFFE-E5C0EDCB12B7}"/>
              </a:ext>
            </a:extLst>
          </p:cNvPr>
          <p:cNvSpPr/>
          <p:nvPr/>
        </p:nvSpPr>
        <p:spPr>
          <a:xfrm rot="9100277">
            <a:off x="3691447" y="2075929"/>
            <a:ext cx="2914792" cy="588825"/>
          </a:xfrm>
          <a:prstGeom prst="arc">
            <a:avLst>
              <a:gd name="adj1" fmla="val 11354976"/>
              <a:gd name="adj2" fmla="val 21343957"/>
            </a:avLst>
          </a:prstGeom>
          <a:ln w="603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737D25CA-028D-435F-9002-CF35F1AEAFB6}"/>
              </a:ext>
            </a:extLst>
          </p:cNvPr>
          <p:cNvSpPr/>
          <p:nvPr/>
        </p:nvSpPr>
        <p:spPr>
          <a:xfrm>
            <a:off x="4055265" y="1153969"/>
            <a:ext cx="4787604" cy="890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1400" b="1" dirty="0">
                <a:solidFill>
                  <a:srgbClr val="00B050"/>
                </a:solidFill>
                <a:latin typeface="Arial" pitchFamily="34" charset="0"/>
              </a:rPr>
              <a:t>Křivka nákladů tzv. obráceného S</a:t>
            </a:r>
          </a:p>
          <a:p>
            <a:pPr algn="ctr"/>
            <a:r>
              <a:rPr lang="cs-CZ" altLang="cs-CZ" sz="1400" b="1" dirty="0" err="1">
                <a:solidFill>
                  <a:srgbClr val="00B0F0"/>
                </a:solidFill>
                <a:latin typeface="Arial" pitchFamily="34" charset="0"/>
              </a:rPr>
              <a:t>Podproporcionálně-nadproporcionální</a:t>
            </a:r>
            <a:r>
              <a:rPr lang="cs-CZ" altLang="cs-CZ" sz="1400" b="1" dirty="0">
                <a:solidFill>
                  <a:srgbClr val="00B0F0"/>
                </a:solidFill>
                <a:latin typeface="Arial" pitchFamily="34" charset="0"/>
              </a:rPr>
              <a:t> chování nákladů</a:t>
            </a:r>
          </a:p>
        </p:txBody>
      </p:sp>
    </p:spTree>
    <p:extLst>
      <p:ext uri="{BB962C8B-B14F-4D97-AF65-F5344CB8AC3E}">
        <p14:creationId xmlns:p14="http://schemas.microsoft.com/office/powerpoint/2010/main" val="426105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343"/>
    </mc:Choice>
    <mc:Fallback xmlns="">
      <p:transition spd="slow" advTm="6834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Nákladové funkce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496300" cy="55451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b="1" dirty="0"/>
              <a:t>Využití:</a:t>
            </a:r>
          </a:p>
          <a:p>
            <a:pPr>
              <a:defRPr/>
            </a:pPr>
            <a:r>
              <a:rPr lang="cs-CZ" sz="2400" dirty="0"/>
              <a:t>Slouží k prognózování, plánování vývoje nákladů, modelování nákladů.</a:t>
            </a:r>
          </a:p>
          <a:p>
            <a:pPr>
              <a:defRPr/>
            </a:pPr>
            <a:r>
              <a:rPr lang="cs-CZ" sz="2400" dirty="0"/>
              <a:t>Odhady nákladů v závislosti na měnícím se objemu produkce.</a:t>
            </a:r>
          </a:p>
          <a:p>
            <a:pPr>
              <a:defRPr/>
            </a:pPr>
            <a:r>
              <a:rPr lang="cs-CZ" sz="2400" dirty="0"/>
              <a:t>Umožňuje hlouběji pronikat do analýzy nákladů.</a:t>
            </a:r>
          </a:p>
          <a:p>
            <a:pPr>
              <a:defRPr/>
            </a:pPr>
            <a:r>
              <a:rPr lang="cs-CZ" sz="2400" dirty="0"/>
              <a:t>Využití pro krátkodobé rozhodovací techniky </a:t>
            </a:r>
          </a:p>
          <a:p>
            <a:pPr>
              <a:defRPr/>
            </a:pPr>
            <a:r>
              <a:rPr lang="cs-CZ" sz="2400" dirty="0"/>
              <a:t>Využití v dalších propočtech, např. bodu zvratu, limitních funkcích atd.</a:t>
            </a:r>
          </a:p>
          <a:p>
            <a:pPr>
              <a:defRPr/>
            </a:pPr>
            <a:r>
              <a:rPr lang="cs-CZ" sz="2400" dirty="0"/>
              <a:t>Využití při hodnocení investičních variant.</a:t>
            </a:r>
          </a:p>
          <a:p>
            <a:pPr>
              <a:defRPr/>
            </a:pPr>
            <a:endParaRPr lang="cs-CZ" sz="24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sk-SK" sz="2400" b="1" i="1" u="sng" dirty="0" err="1">
                <a:solidFill>
                  <a:srgbClr val="FF0000"/>
                </a:solidFill>
              </a:rPr>
              <a:t>Znalost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tohoto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vztahu</a:t>
            </a:r>
            <a:r>
              <a:rPr lang="sk-SK" sz="2400" b="1" i="1" u="sng" dirty="0">
                <a:solidFill>
                  <a:srgbClr val="FF0000"/>
                </a:solidFill>
              </a:rPr>
              <a:t> je </a:t>
            </a:r>
            <a:r>
              <a:rPr lang="sk-SK" sz="2400" b="1" i="1" u="sng" dirty="0" err="1">
                <a:solidFill>
                  <a:srgbClr val="FF0000"/>
                </a:solidFill>
              </a:rPr>
              <a:t>jedním</a:t>
            </a:r>
            <a:r>
              <a:rPr lang="sk-SK" sz="2400" b="1" i="1" u="sng" dirty="0">
                <a:solidFill>
                  <a:srgbClr val="FF0000"/>
                </a:solidFill>
              </a:rPr>
              <a:t> z </a:t>
            </a:r>
            <a:r>
              <a:rPr lang="sk-SK" sz="2400" b="1" i="1" u="sng" dirty="0" err="1">
                <a:solidFill>
                  <a:srgbClr val="FF0000"/>
                </a:solidFill>
              </a:rPr>
              <a:t>nejdůležitějších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funkčních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vztahů</a:t>
            </a:r>
            <a:r>
              <a:rPr lang="sk-SK" sz="2400" b="1" i="1" u="sng" dirty="0">
                <a:solidFill>
                  <a:srgbClr val="FF0000"/>
                </a:solidFill>
              </a:rPr>
              <a:t> v celé podnikové </a:t>
            </a:r>
            <a:r>
              <a:rPr lang="sk-SK" sz="2400" b="1" i="1" u="sng" dirty="0" err="1">
                <a:solidFill>
                  <a:srgbClr val="FF0000"/>
                </a:solidFill>
              </a:rPr>
              <a:t>ekonomice</a:t>
            </a:r>
            <a:endParaRPr lang="cs-CZ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10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Průběh jednotkových nákladů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9087\Desktop\MVSO_přednášky\Přednášky, PE1\Cvičení, ZS 2014\Cvičení, STAG\3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5994776" cy="3172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15" y="1340769"/>
            <a:ext cx="5364254" cy="4536504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spcAft>
                <a:spcPts val="400"/>
              </a:spcAft>
              <a:buNone/>
              <a:defRPr/>
            </a:pPr>
            <a:r>
              <a:rPr lang="cs-CZ" sz="2000" b="1" dirty="0"/>
              <a:t>Náklady</a:t>
            </a:r>
            <a:r>
              <a:rPr lang="cs-CZ" sz="2000" dirty="0"/>
              <a:t>: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Pronájem zmrzlinového stroje 5000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Pronájem prodejní plochy……3000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Elektrická energie…………… 1000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Plat zaměstnance…………….5000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Voda a ostatní……………….. 1000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Surovina na zmrzlinu………… 5 ….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Kornoutky……………………….1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Poleva a jiné přísady ………….2 …</a:t>
            </a:r>
          </a:p>
        </p:txBody>
      </p:sp>
      <p:graphicFrame>
        <p:nvGraphicFramePr>
          <p:cNvPr id="17" name="Group 62"/>
          <p:cNvGraphicFramePr>
            <a:graphicFrameLocks noGrp="1"/>
          </p:cNvGraphicFramePr>
          <p:nvPr>
            <p:ph sz="half" idx="2"/>
          </p:nvPr>
        </p:nvGraphicFramePr>
        <p:xfrm>
          <a:off x="5662613" y="1412776"/>
          <a:ext cx="3044825" cy="4297626"/>
        </p:xfrm>
        <a:graphic>
          <a:graphicData uri="http://schemas.openxmlformats.org/drawingml/2006/table">
            <a:tbl>
              <a:tblPr/>
              <a:tblGrid>
                <a:gridCol w="1522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Na měsíc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Na kus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870700" y="6381328"/>
            <a:ext cx="2133600" cy="365125"/>
          </a:xfrm>
        </p:spPr>
        <p:txBody>
          <a:bodyPr/>
          <a:lstStyle/>
          <a:p>
            <a:fld id="{20599342-ADC9-4FBD-BD5E-33D093E923A2}" type="slidenum">
              <a:rPr lang="cs-CZ"/>
              <a:pPr/>
              <a:t>13</a:t>
            </a:fld>
            <a:endParaRPr lang="cs-CZ" dirty="0"/>
          </a:p>
        </p:txBody>
      </p:sp>
      <p:pic>
        <p:nvPicPr>
          <p:cNvPr id="34859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5738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65"/>
          <p:cNvSpPr>
            <a:spLocks noChangeArrowheads="1"/>
          </p:cNvSpPr>
          <p:nvPr/>
        </p:nvSpPr>
        <p:spPr bwMode="auto">
          <a:xfrm>
            <a:off x="5732463" y="1841401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Rectangle 66"/>
          <p:cNvSpPr>
            <a:spLocks noChangeArrowheads="1"/>
          </p:cNvSpPr>
          <p:nvPr/>
        </p:nvSpPr>
        <p:spPr bwMode="auto">
          <a:xfrm>
            <a:off x="5715000" y="2333526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Rectangle 67"/>
          <p:cNvSpPr>
            <a:spLocks noChangeArrowheads="1"/>
          </p:cNvSpPr>
          <p:nvPr/>
        </p:nvSpPr>
        <p:spPr bwMode="auto">
          <a:xfrm>
            <a:off x="5729288" y="2824063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Rectangle 68"/>
          <p:cNvSpPr>
            <a:spLocks noChangeArrowheads="1"/>
          </p:cNvSpPr>
          <p:nvPr/>
        </p:nvSpPr>
        <p:spPr bwMode="auto">
          <a:xfrm>
            <a:off x="5727700" y="3316188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Rectangle 69"/>
          <p:cNvSpPr>
            <a:spLocks noChangeArrowheads="1"/>
          </p:cNvSpPr>
          <p:nvPr/>
        </p:nvSpPr>
        <p:spPr bwMode="auto">
          <a:xfrm>
            <a:off x="5716588" y="3813076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Rectangle 70"/>
          <p:cNvSpPr>
            <a:spLocks noChangeArrowheads="1"/>
          </p:cNvSpPr>
          <p:nvPr/>
        </p:nvSpPr>
        <p:spPr bwMode="auto">
          <a:xfrm>
            <a:off x="5716588" y="4292501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Rectangle 71"/>
          <p:cNvSpPr>
            <a:spLocks noChangeArrowheads="1"/>
          </p:cNvSpPr>
          <p:nvPr/>
        </p:nvSpPr>
        <p:spPr bwMode="auto">
          <a:xfrm>
            <a:off x="5715000" y="4770338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Rectangle 72"/>
          <p:cNvSpPr>
            <a:spLocks noChangeArrowheads="1"/>
          </p:cNvSpPr>
          <p:nvPr/>
        </p:nvSpPr>
        <p:spPr bwMode="auto">
          <a:xfrm>
            <a:off x="5741988" y="5262463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Rectangle 73"/>
          <p:cNvSpPr>
            <a:spLocks noChangeArrowheads="1"/>
          </p:cNvSpPr>
          <p:nvPr/>
        </p:nvSpPr>
        <p:spPr bwMode="auto">
          <a:xfrm>
            <a:off x="5791200" y="1477863"/>
            <a:ext cx="1247775" cy="276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800" b="1"/>
              <a:t>Fixní</a:t>
            </a:r>
          </a:p>
        </p:txBody>
      </p:sp>
      <p:sp>
        <p:nvSpPr>
          <p:cNvPr id="27" name="Rectangle 74"/>
          <p:cNvSpPr>
            <a:spLocks noChangeArrowheads="1"/>
          </p:cNvSpPr>
          <p:nvPr/>
        </p:nvSpPr>
        <p:spPr bwMode="auto">
          <a:xfrm>
            <a:off x="7313613" y="1461988"/>
            <a:ext cx="1247775" cy="276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800" b="1"/>
              <a:t>Variabilní</a:t>
            </a: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0CD8180A-CC79-434E-B8FF-B076778BD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437" y="627757"/>
            <a:ext cx="8424863" cy="558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– prodej zmrzliny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228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9133"/>
            <a:ext cx="8229600" cy="1143000"/>
          </a:xfrm>
        </p:spPr>
        <p:txBody>
          <a:bodyPr/>
          <a:lstStyle/>
          <a:p>
            <a:pPr eaLnBrk="1" hangingPunct="1"/>
            <a:r>
              <a:rPr lang="cs-CZ" sz="2800" b="1" dirty="0"/>
              <a:t>Skladba ceny výrobku</a:t>
            </a:r>
          </a:p>
        </p:txBody>
      </p:sp>
      <p:graphicFrame>
        <p:nvGraphicFramePr>
          <p:cNvPr id="36869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166627"/>
              </p:ext>
            </p:extLst>
          </p:nvPr>
        </p:nvGraphicFramePr>
        <p:xfrm>
          <a:off x="228600" y="985568"/>
          <a:ext cx="8686800" cy="354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9" r:id="rId3" imgW="6117093" imgH="2499571" progId="">
                  <p:embed/>
                </p:oleObj>
              </mc:Choice>
              <mc:Fallback>
                <p:oleObj r:id="rId3" imgW="6117093" imgH="2499571" progId="">
                  <p:embed/>
                  <p:pic>
                    <p:nvPicPr>
                      <p:cNvPr id="36869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85568"/>
                        <a:ext cx="8686800" cy="354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38944" y="4723581"/>
            <a:ext cx="8905056" cy="20174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0"/>
              </a:spcBef>
              <a:buFont typeface="Symbol" pitchFamily="18" charset="2"/>
              <a:buNone/>
              <a:defRPr/>
            </a:pPr>
            <a:r>
              <a:rPr lang="cs-CZ" sz="2300" b="1" dirty="0">
                <a:solidFill>
                  <a:schemeClr val="tx1"/>
                </a:solidFill>
              </a:rPr>
              <a:t>Příspěvek na úhradu fixních nákladů a zisku – naprosto elementární ukazatel pro řízení efektivnosti podniku!!!</a:t>
            </a:r>
          </a:p>
          <a:p>
            <a:pPr lvl="1" algn="just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rozdíl mezi </a:t>
            </a:r>
            <a:r>
              <a:rPr lang="cs-CZ" b="1" dirty="0">
                <a:solidFill>
                  <a:schemeClr val="tx1"/>
                </a:solidFill>
              </a:rPr>
              <a:t>cenou a variabilním náklady </a:t>
            </a:r>
            <a:r>
              <a:rPr lang="cs-CZ" dirty="0">
                <a:solidFill>
                  <a:schemeClr val="tx1"/>
                </a:solidFill>
              </a:rPr>
              <a:t>musí vytvořit takovou hodnotu, aby pokryla jak fixní náklady, tak i požadovanou míru zisku</a:t>
            </a:r>
          </a:p>
          <a:p>
            <a:pPr lvl="1" algn="just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používá se v případě, že nejsem schopni relevantně přiřadit režijní (fixní) náklady odpovídajícím výrobkům.</a:t>
            </a:r>
          </a:p>
          <a:p>
            <a:pPr marL="0" indent="0">
              <a:spcBef>
                <a:spcPts val="1000"/>
              </a:spcBef>
              <a:buFont typeface="Symbol" pitchFamily="18" charset="2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42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85244" y="971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Ukázka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713788" cy="2447925"/>
          </a:xfrm>
        </p:spPr>
        <p:txBody>
          <a:bodyPr/>
          <a:lstStyle/>
          <a:p>
            <a:pPr algn="just" eaLnBrk="1" hangingPunct="1"/>
            <a:r>
              <a:rPr lang="cs-CZ" altLang="cs-CZ" sz="2400" dirty="0"/>
              <a:t>Podnik vyrábí pouze jeden druh výrobku. Variabilní náklady na výrobek jsou 54 Kč, fixní náklady společnosti za rok 2011 jsou 1 455 200 Kč. Určete nákladovou funkci. Dále určete, jaké budou plánované náklady pro rok 2012, jestliže budete uvažovat objem produkce ve výši 80 tis. ks výrobků.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1230313" y="2931016"/>
            <a:ext cx="684053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endParaRPr lang="cs-CZ" altLang="cs-CZ" sz="2400" b="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60710" y="4032521"/>
            <a:ext cx="9025323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sz="2400" b="0" dirty="0"/>
              <a:t>Otázka: Co kdybych vyráběl jenom polovinu výrobků? (40000 ks) … byly by také náklady poloviční?</a:t>
            </a:r>
          </a:p>
        </p:txBody>
      </p:sp>
    </p:spTree>
    <p:extLst>
      <p:ext uri="{BB962C8B-B14F-4D97-AF65-F5344CB8AC3E}">
        <p14:creationId xmlns:p14="http://schemas.microsoft.com/office/powerpoint/2010/main" val="204383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3333" y="192800"/>
            <a:ext cx="8424862" cy="558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Ukázka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6463"/>
            <a:ext cx="8435975" cy="24479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600" dirty="0"/>
              <a:t>Roční fixní náklady podniku jsou odhadovány ve výši </a:t>
            </a:r>
            <a:br>
              <a:rPr lang="cs-CZ" altLang="cs-CZ" sz="2600" dirty="0"/>
            </a:br>
            <a:r>
              <a:rPr lang="cs-CZ" altLang="cs-CZ" sz="2600" dirty="0"/>
              <a:t>61 000 tis. Kč, celkové roční variabilní náklady 32 468 tis. Kč. Objem výroby 108 191 tis. Kč. </a:t>
            </a:r>
            <a:r>
              <a:rPr lang="cs-CZ" altLang="cs-CZ" sz="2600" b="1" dirty="0"/>
              <a:t>Vytvořte globální nákladovou funkci a vyjádřete ji také v měsíčním časovém období!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468313" y="2835394"/>
            <a:ext cx="7993062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cs-CZ" sz="2400" dirty="0"/>
              <a:t>Řešení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cs-CZ" sz="2400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cs-CZ" sz="2400" b="0" dirty="0"/>
              <a:t>Kolik by byly náklady, kdyby příští rok firma produkovala pouze objem výroby 90 mil. Kč?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cs-CZ" sz="2400" dirty="0"/>
              <a:t>Měsíční nákladová funkce ….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4684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9145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Metody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b="1"/>
              <a:t>N = FN + b * q</a:t>
            </a:r>
            <a:endParaRPr lang="cs-CZ" altLang="cs-CZ"/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/>
              <a:t>y = a + bx</a:t>
            </a:r>
            <a:endParaRPr lang="cs-CZ" altLang="cs-CZ"/>
          </a:p>
          <a:p>
            <a:r>
              <a:rPr lang="cs-CZ" altLang="cs-CZ"/>
              <a:t>Empirická metoda</a:t>
            </a:r>
          </a:p>
          <a:p>
            <a:pPr lvl="1"/>
            <a:r>
              <a:rPr lang="cs-CZ" altLang="cs-CZ" b="1"/>
              <a:t>Klasifikační analýza</a:t>
            </a:r>
          </a:p>
          <a:p>
            <a:r>
              <a:rPr lang="cs-CZ" altLang="cs-CZ"/>
              <a:t>Grafická metoda</a:t>
            </a:r>
          </a:p>
          <a:p>
            <a:pPr lvl="1"/>
            <a:r>
              <a:rPr lang="cs-CZ" altLang="cs-CZ" b="1"/>
              <a:t>Bodový diagram</a:t>
            </a:r>
          </a:p>
          <a:p>
            <a:r>
              <a:rPr lang="cs-CZ" altLang="cs-CZ"/>
              <a:t>Matematicko statistické metody</a:t>
            </a:r>
          </a:p>
          <a:p>
            <a:pPr lvl="1"/>
            <a:r>
              <a:rPr lang="cs-CZ" altLang="cs-CZ" b="1"/>
              <a:t>Metoda dvou období</a:t>
            </a:r>
          </a:p>
          <a:p>
            <a:pPr lvl="1"/>
            <a:r>
              <a:rPr lang="cs-CZ" altLang="cs-CZ" b="1"/>
              <a:t>Metoda regresní a korelační analýzy</a:t>
            </a:r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3036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303435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6435"/>
            <a:ext cx="8786813" cy="576103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 dirty="0"/>
              <a:t>Klasifikační analýza</a:t>
            </a:r>
          </a:p>
          <a:p>
            <a:pPr>
              <a:lnSpc>
                <a:spcPct val="90000"/>
              </a:lnSpc>
            </a:pPr>
            <a:r>
              <a:rPr lang="cs-CZ" altLang="cs-CZ" sz="2200" dirty="0"/>
              <a:t>Principem je roztřídění jednotlivých nákladových položek na fixní a variabilní část (spojitost s objemem produkce)</a:t>
            </a:r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Jednicové náklady se zařazují mezi variabilní (spotřeba materiálu, surovin apod.)</a:t>
            </a:r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Režijní náklady je nezbytné rozdělit na variabilní a fixní část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200" b="1" dirty="0"/>
              <a:t>Fixní náklady</a:t>
            </a:r>
            <a:r>
              <a:rPr lang="cs-CZ" altLang="cs-CZ" sz="2200" dirty="0"/>
              <a:t> – odpisy, nájemné, pojistné, cestovné, PHM, část energetických nákladů, náklady na administrativu, mzdové náklady, opravy budov a nevýrobního majetku atd.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200" b="1" dirty="0"/>
              <a:t>Variabilní část režijních nákladů</a:t>
            </a:r>
            <a:r>
              <a:rPr lang="cs-CZ" altLang="cs-CZ" sz="2200" dirty="0"/>
              <a:t> – technologická energie, část nákladů na ochranné pomůcky, náklady na údržbu strojů a zařízení ve výrobě apod.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200" b="1" dirty="0"/>
              <a:t>Smíšené náklady</a:t>
            </a:r>
            <a:r>
              <a:rPr lang="cs-CZ" altLang="cs-CZ" sz="2200" dirty="0"/>
              <a:t> – část režijních nákladů může být fixní a část režijní – zde je nezbytné odhadnout, v jakém poměru rozdělit na FN a VN</a:t>
            </a:r>
          </a:p>
          <a:p>
            <a:pPr>
              <a:lnSpc>
                <a:spcPct val="90000"/>
              </a:lnSpc>
            </a:pP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1342599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427" y="466301"/>
            <a:ext cx="7633146" cy="867991"/>
          </a:xfrm>
        </p:spPr>
        <p:txBody>
          <a:bodyPr/>
          <a:lstStyle/>
          <a:p>
            <a:r>
              <a:rPr lang="cs-CZ" sz="3600" b="1" dirty="0">
                <a:solidFill>
                  <a:srgbClr val="FF0000"/>
                </a:solidFill>
              </a:rPr>
              <a:t>Ukázka </a:t>
            </a:r>
            <a:r>
              <a:rPr lang="cs-CZ" sz="3600" b="1" dirty="0">
                <a:solidFill>
                  <a:schemeClr val="tx1"/>
                </a:solidFill>
              </a:rPr>
              <a:t>Klasifikační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2191" y="1214651"/>
            <a:ext cx="8464609" cy="4922643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Předpokládejme, že podnik měl v minulém období tuto skladbu nákladů v Kč:</a:t>
            </a:r>
          </a:p>
          <a:p>
            <a:pPr algn="just">
              <a:lnSpc>
                <a:spcPct val="90000"/>
              </a:lnSpc>
              <a:buNone/>
            </a:pP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Spotřeba materiálu 				1 000 000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Mzdy dělníků 		  	   		 200 000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Mzdy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administr.prac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	     			 50 000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Nájemné			   	   	  		 400 000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Energie na provoz strojů   		100 000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Osvětlení,vytápění,voda    		 50 000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Reklama			     	     	   		  60 000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Doprava materiálu			  	 80 000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Odpisy DHM				  		 140 000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Vyrobeno bylo celkem 1500 ks výrobků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Odhadněte nákladovou funkci. 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Použijte klasifikační analýzu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7436"/>
            <a:ext cx="86868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FF0000"/>
                </a:solidFill>
                <a:cs typeface="Arial" pitchFamily="34" charset="0"/>
              </a:rPr>
              <a:t>Příklad č. 1 </a:t>
            </a:r>
            <a:r>
              <a:rPr lang="cs-CZ" sz="3600" b="1" dirty="0">
                <a:cs typeface="Arial" pitchFamily="34" charset="0"/>
              </a:rPr>
              <a:t>Časový rozdíl mezi výnosy-příjmy a náklady-výdaji</a:t>
            </a:r>
            <a:endParaRPr lang="cs-CZ" sz="3600" b="1" dirty="0"/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10436"/>
            <a:ext cx="9144000" cy="471328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Podnik nakoupil v prvním období výrobní materiál za 700 Kč, okamžitě však zaplatil jen 200 Kč.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V druhém období materiál spotřeboval a vyrobil výrobky, které prodal za 1 400 Kč avšak zatím obdržel pouze 800 Kč. Zaměstnancům zaplatil 300 Kč za práci.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Ve třetím období došlo k vyrovnání všech dlužných částek s odběrateli a dodavateli.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Jaká bude výše výnosů, nákladů, HV, příjmů, výdajů a CF v jednotlivých obdobích a celkem?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8154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Grafická metoda stanovení nákladové funkce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9087\Desktop\MVSO_přednášky\Přednášky, PE1\Přednášky_ZS_2014\Obrázky\graficka%20metod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451870"/>
            <a:ext cx="5151427" cy="4265047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A7549F4-71C8-4D23-9088-4CEB61701DEC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1818901"/>
            <a:ext cx="8435975" cy="5762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cs-CZ" b="1" u="sng">
                <a:solidFill>
                  <a:srgbClr val="FF0000"/>
                </a:solidFill>
              </a:rPr>
              <a:t>Bodový diagram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8154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Grafická metoda stanovení nákladové funkce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7549F4-71C8-4D23-9088-4CEB61701DEC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1818901"/>
            <a:ext cx="8435975" cy="5762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cs-CZ" b="1" u="sng">
                <a:solidFill>
                  <a:srgbClr val="FF0000"/>
                </a:solidFill>
              </a:rPr>
              <a:t>Bodový diagram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0113FE1-F878-47F4-9C9A-9C0BD24C141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7479"/>
            <a:ext cx="9144000" cy="2838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2194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3238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Grafická metoda stanovení nákladové funkce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7549F4-71C8-4D23-9088-4CEB61701DEC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1818901"/>
            <a:ext cx="8435975" cy="5762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cs-CZ" b="1" u="sng" dirty="0">
                <a:solidFill>
                  <a:srgbClr val="FF0000"/>
                </a:solidFill>
              </a:rPr>
              <a:t>Bodový diagram</a:t>
            </a:r>
          </a:p>
          <a:p>
            <a:endParaRPr lang="cs-CZ" dirty="0"/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71C67B17-6545-4A35-8B32-AFB89E99D8A2}"/>
              </a:ext>
            </a:extLst>
          </p:cNvPr>
          <p:cNvGrpSpPr/>
          <p:nvPr/>
        </p:nvGrpSpPr>
        <p:grpSpPr>
          <a:xfrm>
            <a:off x="-49162" y="1917291"/>
            <a:ext cx="9242323" cy="4940709"/>
            <a:chOff x="0" y="0"/>
            <a:chExt cx="5286866" cy="2495765"/>
          </a:xfrm>
        </p:grpSpPr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42CB6DF6-8F47-42DA-A047-89305A1F4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07034"/>
              <a:ext cx="3432810" cy="2053590"/>
            </a:xfrm>
            <a:prstGeom prst="rect">
              <a:avLst/>
            </a:prstGeom>
            <a:noFill/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7CE8E905-5580-4920-8863-C41523161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40347" y="0"/>
              <a:ext cx="1528445" cy="2259965"/>
            </a:xfrm>
            <a:prstGeom prst="rect">
              <a:avLst/>
            </a:prstGeom>
          </p:spPr>
        </p:pic>
        <p:cxnSp>
          <p:nvCxnSpPr>
            <p:cNvPr id="9" name="Přímá spojnice se šipkou 8">
              <a:extLst>
                <a:ext uri="{FF2B5EF4-FFF2-40B4-BE49-F238E27FC236}">
                  <a16:creationId xmlns:a16="http://schemas.microsoft.com/office/drawing/2014/main" id="{700B9F01-13A9-4719-9BB5-519CBAD8DA50}"/>
                </a:ext>
              </a:extLst>
            </p:cNvPr>
            <p:cNvCxnSpPr/>
            <p:nvPr/>
          </p:nvCxnSpPr>
          <p:spPr>
            <a:xfrm flipH="1" flipV="1">
              <a:off x="3131389" y="690113"/>
              <a:ext cx="649605" cy="4508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31477467-93EF-4EC6-8ED0-A3B579254B49}"/>
                </a:ext>
              </a:extLst>
            </p:cNvPr>
            <p:cNvCxnSpPr/>
            <p:nvPr/>
          </p:nvCxnSpPr>
          <p:spPr>
            <a:xfrm flipH="1" flipV="1">
              <a:off x="2700068" y="560717"/>
              <a:ext cx="1076325" cy="1480185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 pole 46">
              <a:extLst>
                <a:ext uri="{FF2B5EF4-FFF2-40B4-BE49-F238E27FC236}">
                  <a16:creationId xmlns:a16="http://schemas.microsoft.com/office/drawing/2014/main" id="{8C8A6860-4A27-4B52-94D5-A7E7A7509E4A}"/>
                </a:ext>
              </a:extLst>
            </p:cNvPr>
            <p:cNvSpPr txBox="1"/>
            <p:nvPr/>
          </p:nvSpPr>
          <p:spPr>
            <a:xfrm>
              <a:off x="129396" y="2320505"/>
              <a:ext cx="5157470" cy="175260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indent="180340" algn="ctr"/>
              <a:r>
                <a:rPr lang="cs-CZ" sz="1200" i="1" u="sng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Obrázek </a:t>
              </a:r>
              <a:r>
                <a:rPr lang="cs-CZ" sz="12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3‑6 Ukázka bodového diagramu s lineárním trendem (výstup MS Excel)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6871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94004"/>
            <a:ext cx="8570912" cy="67117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2400" b="1" dirty="0">
                <a:solidFill>
                  <a:srgbClr val="FF0000"/>
                </a:solidFill>
              </a:rPr>
              <a:t>Ukázka 3: Podnik vykázal v průběhu roku v rámci jednotlivých měsíců tyto hodnoty objemu produkce a nákladů</a:t>
            </a:r>
          </a:p>
        </p:txBody>
      </p:sp>
      <p:graphicFrame>
        <p:nvGraphicFramePr>
          <p:cNvPr id="133608" name="Group 488"/>
          <p:cNvGraphicFramePr>
            <a:graphicFrameLocks noGrp="1"/>
          </p:cNvGraphicFramePr>
          <p:nvPr>
            <p:ph sz="half" idx="1"/>
          </p:nvPr>
        </p:nvGraphicFramePr>
        <p:xfrm>
          <a:off x="322263" y="836613"/>
          <a:ext cx="8426450" cy="5140402"/>
        </p:xfrm>
        <a:graphic>
          <a:graphicData uri="http://schemas.openxmlformats.org/drawingml/2006/table">
            <a:tbl>
              <a:tblPr/>
              <a:tblGrid>
                <a:gridCol w="281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7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Období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 v tis.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CN v tis.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6190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8497" name="Text Box 485"/>
          <p:cNvSpPr txBox="1">
            <a:spLocks noChangeArrowheads="1"/>
          </p:cNvSpPr>
          <p:nvPr/>
        </p:nvSpPr>
        <p:spPr bwMode="auto">
          <a:xfrm>
            <a:off x="323850" y="6021388"/>
            <a:ext cx="8424863" cy="5905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cs-CZ" altLang="cs-CZ" sz="1600">
                <a:latin typeface="Arial" panose="020B0604020202020204" pitchFamily="34" charset="0"/>
              </a:rPr>
              <a:t>Zároveň víme, že v listopadu podnik získal jednorázovou mimořádnou zakázku a že v srpnu vlivem živelných pohrom byla na 2 týdny přerušena výroba!</a:t>
            </a:r>
          </a:p>
        </p:txBody>
      </p:sp>
    </p:spTree>
    <p:extLst>
      <p:ext uri="{BB962C8B-B14F-4D97-AF65-F5344CB8AC3E}">
        <p14:creationId xmlns:p14="http://schemas.microsoft.com/office/powerpoint/2010/main" val="2081463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636046"/>
              </p:ext>
            </p:extLst>
          </p:nvPr>
        </p:nvGraphicFramePr>
        <p:xfrm>
          <a:off x="0" y="111095"/>
          <a:ext cx="9144000" cy="6746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153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316403"/>
              </p:ext>
            </p:extLst>
          </p:nvPr>
        </p:nvGraphicFramePr>
        <p:xfrm>
          <a:off x="0" y="101600"/>
          <a:ext cx="9144000" cy="675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5870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917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435975" cy="52514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Metoda dvou období (</a:t>
            </a:r>
            <a:r>
              <a:rPr lang="cs-CZ" altLang="cs-CZ" sz="2400" b="1" dirty="0" err="1"/>
              <a:t>High-Low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Method</a:t>
            </a:r>
            <a:r>
              <a:rPr lang="cs-CZ" altLang="cs-CZ" sz="2400" b="1"/>
              <a:t>)</a:t>
            </a:r>
            <a:endParaRPr lang="cs-CZ" altLang="cs-CZ" sz="2400" b="1" dirty="0"/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Řeší se pomocí soustavy dvou rovnic o dvou neznámých (parametr fixních a variabilních nákladů)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Vychází se z hodnot minulých období (např. měsíční) o produkci (</a:t>
            </a:r>
            <a:r>
              <a:rPr lang="cs-CZ" altLang="cs-CZ" sz="2400" dirty="0" err="1"/>
              <a:t>q,Q</a:t>
            </a:r>
            <a:r>
              <a:rPr lang="cs-CZ" altLang="cs-CZ" sz="2400" dirty="0"/>
              <a:t>) a příslušných nákladech v daném období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Pro tvorbu rovnic se vybírají období s nejnižším a nejvyšším objemem produkce (a k tomu příslušné náklady)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N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 = a + b * q</a:t>
            </a:r>
            <a:r>
              <a:rPr lang="cs-CZ" altLang="cs-CZ" sz="2000" baseline="-25000" dirty="0"/>
              <a:t>1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N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= a + b * q</a:t>
            </a:r>
            <a:r>
              <a:rPr lang="cs-CZ" altLang="cs-CZ" sz="2000" baseline="-25000" dirty="0"/>
              <a:t>2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Při výběru období je nutné brát ohled na mimořádné (extrémní) výkyvy (jednorázová zakázka nám zvýší objem produkce v jednom měsíci, odstávky výroby z důvodů oprav či poruch apod.</a:t>
            </a:r>
          </a:p>
        </p:txBody>
      </p:sp>
    </p:spTree>
    <p:extLst>
      <p:ext uri="{BB962C8B-B14F-4D97-AF65-F5344CB8AC3E}">
        <p14:creationId xmlns:p14="http://schemas.microsoft.com/office/powerpoint/2010/main" val="33088895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548" y="515655"/>
            <a:ext cx="8280920" cy="86409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Ukázka </a:t>
            </a:r>
            <a:r>
              <a:rPr lang="cs-CZ" sz="4000" b="1" dirty="0">
                <a:solidFill>
                  <a:schemeClr val="tx1"/>
                </a:solidFill>
              </a:rPr>
              <a:t>Metoda dvou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14651"/>
            <a:ext cx="8640960" cy="5454710"/>
          </a:xfrm>
        </p:spPr>
        <p:txBody>
          <a:bodyPr>
            <a:normAutofit/>
          </a:bodyPr>
          <a:lstStyle/>
          <a:p>
            <a:pPr algn="just"/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Podnik dosáhl ve dvou po sobě jdoucích obdobích tyto objemy výroby a jim odpovídající náklady:</a:t>
            </a: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2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Odhadněte nákladovou funkci a propočtěte celkové náklady pro předpokládaný objem výroby v dalším období 70 000 ks. Použijte metodu dvou období. </a:t>
            </a:r>
          </a:p>
          <a:p>
            <a:pPr algn="just"/>
            <a:endParaRPr lang="cs-CZ" sz="24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265821"/>
              </p:ext>
            </p:extLst>
          </p:nvPr>
        </p:nvGraphicFramePr>
        <p:xfrm>
          <a:off x="1403648" y="2047164"/>
          <a:ext cx="6096000" cy="1432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Období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Objem výroby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Náklady celkem (Kč)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800 000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950 000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1" y="450057"/>
            <a:ext cx="8424862" cy="5588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8291513" cy="453548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Metoda regresní a korelační analýzy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Umožňuje stanovit i nelineární </a:t>
            </a:r>
            <a:r>
              <a:rPr lang="cs-CZ" altLang="cs-CZ" sz="2000" dirty="0" err="1"/>
              <a:t>nákl.fce</a:t>
            </a: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Umožňuje stanovit i spolehlivost zjištěných funkcí pomocí měr korelace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X … objem výroby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Y … náklady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n … počet sledovaných let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Korelační koeficient</a:t>
            </a:r>
            <a:r>
              <a:rPr lang="cs-CZ" altLang="cs-CZ" sz="2000" dirty="0"/>
              <a:t> – čím více se „r“ blíží jedné, tím lépe vystihuje stanovená přímka vývoj nákladů.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117806"/>
              </p:ext>
            </p:extLst>
          </p:nvPr>
        </p:nvGraphicFramePr>
        <p:xfrm>
          <a:off x="1619250" y="2103438"/>
          <a:ext cx="2808288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06" name="Rovnice" r:id="rId3" imgW="1511300" imgH="495300" progId="Equation.3">
                  <p:embed/>
                </p:oleObj>
              </mc:Choice>
              <mc:Fallback>
                <p:oleObj name="Rovnice" r:id="rId3" imgW="15113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103438"/>
                        <a:ext cx="2808288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15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643372"/>
              </p:ext>
            </p:extLst>
          </p:nvPr>
        </p:nvGraphicFramePr>
        <p:xfrm>
          <a:off x="5210175" y="2320131"/>
          <a:ext cx="18002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07" name="Rovnice" r:id="rId5" imgW="736280" imgH="215806" progId="Equation.3">
                  <p:embed/>
                </p:oleObj>
              </mc:Choice>
              <mc:Fallback>
                <p:oleObj name="Rovnice" r:id="rId5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2320131"/>
                        <a:ext cx="18002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15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459631"/>
              </p:ext>
            </p:extLst>
          </p:nvPr>
        </p:nvGraphicFramePr>
        <p:xfrm>
          <a:off x="1619250" y="5002213"/>
          <a:ext cx="6192838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08" name="Rovnice" r:id="rId7" imgW="2971800" imgH="533400" progId="Equation.3">
                  <p:embed/>
                </p:oleObj>
              </mc:Choice>
              <mc:Fallback>
                <p:oleObj name="Rovnice" r:id="rId7" imgW="29718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5002213"/>
                        <a:ext cx="6192838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199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1" y="450057"/>
            <a:ext cx="8424862" cy="5588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32153FF-06E7-47C1-940A-37E626DCE1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16" y="1491815"/>
            <a:ext cx="8672052" cy="44370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9570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4039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Příklad č. 1</a:t>
            </a:r>
          </a:p>
        </p:txBody>
      </p:sp>
      <p:graphicFrame>
        <p:nvGraphicFramePr>
          <p:cNvPr id="28" name="Tabulka 27"/>
          <p:cNvGraphicFramePr>
            <a:graphicFrameLocks noGrp="1"/>
          </p:cNvGraphicFramePr>
          <p:nvPr/>
        </p:nvGraphicFramePr>
        <p:xfrm>
          <a:off x="1187355" y="1897034"/>
          <a:ext cx="6605515" cy="2838738"/>
        </p:xfrm>
        <a:graphic>
          <a:graphicData uri="http://schemas.openxmlformats.org/drawingml/2006/table">
            <a:tbl>
              <a:tblPr/>
              <a:tblGrid>
                <a:gridCol w="132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1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Období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Období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Období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Celkem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Výnosy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Náklady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Příjmy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Výdaje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NCF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26" y="2486826"/>
            <a:ext cx="7858124" cy="2520018"/>
          </a:xfrm>
        </p:spPr>
        <p:txBody>
          <a:bodyPr lIns="0" tIns="0" rIns="0" bIns="0" anchor="t" anchorCtr="0">
            <a:normAutofit/>
          </a:bodyPr>
          <a:lstStyle/>
          <a:p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Vztahy mezi ziskem, objemem výroby, cenou a náklady.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Bod zvratu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298339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7558" y="846138"/>
            <a:ext cx="8229600" cy="1143000"/>
          </a:xfrm>
        </p:spPr>
        <p:txBody>
          <a:bodyPr/>
          <a:lstStyle/>
          <a:p>
            <a:r>
              <a:rPr lang="cs-CZ" altLang="cs-CZ" b="1" dirty="0"/>
              <a:t>BOD ZVRATU (BZ)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b="1" dirty="0"/>
          </a:p>
          <a:p>
            <a:pPr lvl="1"/>
            <a:r>
              <a:rPr lang="cs-CZ" altLang="cs-CZ" b="1" dirty="0"/>
              <a:t>Objem výroby q, při kterém se tržby rovnají celkovým nákladům</a:t>
            </a:r>
            <a:r>
              <a:rPr lang="cs-CZ" altLang="cs-CZ" dirty="0"/>
              <a:t> </a:t>
            </a:r>
            <a:r>
              <a:rPr lang="cs-CZ" altLang="cs-CZ" b="1" dirty="0"/>
              <a:t>T=N</a:t>
            </a:r>
            <a:r>
              <a:rPr lang="cs-CZ" altLang="cs-CZ" dirty="0"/>
              <a:t> (</a:t>
            </a:r>
            <a:r>
              <a:rPr lang="cs-CZ" altLang="cs-CZ" dirty="0" err="1"/>
              <a:t>break</a:t>
            </a:r>
            <a:r>
              <a:rPr lang="cs-CZ" altLang="cs-CZ" dirty="0"/>
              <a:t> </a:t>
            </a:r>
            <a:r>
              <a:rPr lang="cs-CZ" altLang="cs-CZ" dirty="0" err="1"/>
              <a:t>even</a:t>
            </a:r>
            <a:r>
              <a:rPr lang="cs-CZ" altLang="cs-CZ" dirty="0"/>
              <a:t> point)</a:t>
            </a:r>
          </a:p>
          <a:p>
            <a:pPr lvl="1"/>
            <a:r>
              <a:rPr lang="cs-CZ" altLang="cs-CZ" dirty="0"/>
              <a:t>Postup označujeme jako </a:t>
            </a:r>
            <a:r>
              <a:rPr lang="cs-CZ" altLang="cs-CZ" b="1" dirty="0"/>
              <a:t>analýzu bodu zvratu</a:t>
            </a:r>
            <a:r>
              <a:rPr lang="cs-CZ" altLang="cs-CZ" dirty="0"/>
              <a:t> (</a:t>
            </a:r>
            <a:r>
              <a:rPr lang="cs-CZ" altLang="cs-CZ" dirty="0" err="1"/>
              <a:t>Break</a:t>
            </a:r>
            <a:r>
              <a:rPr lang="cs-CZ" altLang="cs-CZ" dirty="0"/>
              <a:t> </a:t>
            </a:r>
            <a:r>
              <a:rPr lang="cs-CZ" altLang="cs-CZ" dirty="0" err="1"/>
              <a:t>Even</a:t>
            </a:r>
            <a:r>
              <a:rPr lang="cs-CZ" altLang="cs-CZ" dirty="0"/>
              <a:t> Point </a:t>
            </a:r>
            <a:r>
              <a:rPr lang="cs-CZ" altLang="cs-CZ" dirty="0" err="1"/>
              <a:t>Analysis</a:t>
            </a:r>
            <a:r>
              <a:rPr lang="cs-CZ" altLang="cs-CZ" dirty="0"/>
              <a:t> nebo </a:t>
            </a:r>
            <a:r>
              <a:rPr lang="cs-CZ" altLang="cs-CZ" dirty="0" err="1"/>
              <a:t>Cost</a:t>
            </a:r>
            <a:r>
              <a:rPr lang="cs-CZ" altLang="cs-CZ" dirty="0"/>
              <a:t>-</a:t>
            </a:r>
            <a:r>
              <a:rPr lang="cs-CZ" altLang="cs-CZ" dirty="0" err="1"/>
              <a:t>Volume</a:t>
            </a:r>
            <a:r>
              <a:rPr lang="cs-CZ" altLang="cs-CZ" dirty="0"/>
              <a:t>-Profit </a:t>
            </a:r>
            <a:r>
              <a:rPr lang="cs-CZ" altLang="cs-CZ" dirty="0" err="1"/>
              <a:t>Analysis</a:t>
            </a:r>
            <a:r>
              <a:rPr lang="cs-CZ" altLang="cs-CZ" dirty="0"/>
              <a:t>)  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10974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Grafická analýza bodu zvratu</a:t>
            </a:r>
          </a:p>
        </p:txBody>
      </p:sp>
      <p:pic>
        <p:nvPicPr>
          <p:cNvPr id="5" name="Picture 3" descr="File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6048375" cy="5383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445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6" name="Freeform 10" descr="Tmavý svislý"/>
          <p:cNvSpPr>
            <a:spLocks/>
          </p:cNvSpPr>
          <p:nvPr/>
        </p:nvSpPr>
        <p:spPr bwMode="auto">
          <a:xfrm>
            <a:off x="2520504" y="1498600"/>
            <a:ext cx="2806700" cy="2489200"/>
          </a:xfrm>
          <a:custGeom>
            <a:avLst/>
            <a:gdLst>
              <a:gd name="T0" fmla="*/ 0 w 1768"/>
              <a:gd name="T1" fmla="*/ 2489200 h 1568"/>
              <a:gd name="T2" fmla="*/ 2806700 w 1768"/>
              <a:gd name="T3" fmla="*/ 0 h 1568"/>
              <a:gd name="T4" fmla="*/ 2794000 w 1768"/>
              <a:gd name="T5" fmla="*/ 1079500 h 1568"/>
              <a:gd name="T6" fmla="*/ 0 w 1768"/>
              <a:gd name="T7" fmla="*/ 2489200 h 15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68" h="1568">
                <a:moveTo>
                  <a:pt x="0" y="1568"/>
                </a:moveTo>
                <a:lnTo>
                  <a:pt x="1768" y="0"/>
                </a:lnTo>
                <a:lnTo>
                  <a:pt x="1760" y="680"/>
                </a:lnTo>
                <a:lnTo>
                  <a:pt x="0" y="1568"/>
                </a:lnTo>
                <a:close/>
              </a:path>
            </a:pathLst>
          </a:custGeom>
          <a:pattFill prst="dkVert">
            <a:fgClr>
              <a:schemeClr val="hlink"/>
            </a:fgClr>
            <a:bgClr>
              <a:schemeClr val="bg2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33865" name="Freeform 9" descr="Tmavý svislý"/>
          <p:cNvSpPr>
            <a:spLocks/>
          </p:cNvSpPr>
          <p:nvPr/>
        </p:nvSpPr>
        <p:spPr bwMode="auto">
          <a:xfrm>
            <a:off x="882204" y="4102100"/>
            <a:ext cx="1498600" cy="1295400"/>
          </a:xfrm>
          <a:custGeom>
            <a:avLst/>
            <a:gdLst>
              <a:gd name="T0" fmla="*/ 0 w 944"/>
              <a:gd name="T1" fmla="*/ 774700 h 816"/>
              <a:gd name="T2" fmla="*/ 1498600 w 944"/>
              <a:gd name="T3" fmla="*/ 0 h 816"/>
              <a:gd name="T4" fmla="*/ 0 w 944"/>
              <a:gd name="T5" fmla="*/ 1295400 h 816"/>
              <a:gd name="T6" fmla="*/ 0 w 944"/>
              <a:gd name="T7" fmla="*/ 774700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44" h="816">
                <a:moveTo>
                  <a:pt x="0" y="488"/>
                </a:moveTo>
                <a:lnTo>
                  <a:pt x="944" y="0"/>
                </a:lnTo>
                <a:lnTo>
                  <a:pt x="0" y="816"/>
                </a:lnTo>
                <a:lnTo>
                  <a:pt x="0" y="488"/>
                </a:lnTo>
                <a:close/>
              </a:path>
            </a:pathLst>
          </a:custGeom>
          <a:pattFill prst="dkVert">
            <a:fgClr>
              <a:srgbClr val="FF3300"/>
            </a:fgClr>
            <a:bgClr>
              <a:schemeClr val="bg2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410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24756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Grafické znázornění bodu zvratu</a:t>
            </a:r>
          </a:p>
        </p:txBody>
      </p:sp>
      <p:sp>
        <p:nvSpPr>
          <p:cNvPr id="641031" name="Line 1031"/>
          <p:cNvSpPr>
            <a:spLocks noChangeShapeType="1"/>
          </p:cNvSpPr>
          <p:nvPr/>
        </p:nvSpPr>
        <p:spPr bwMode="auto">
          <a:xfrm>
            <a:off x="877442" y="4867275"/>
            <a:ext cx="4406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1037" name="Line 1037"/>
          <p:cNvSpPr>
            <a:spLocks noChangeShapeType="1"/>
          </p:cNvSpPr>
          <p:nvPr/>
        </p:nvSpPr>
        <p:spPr bwMode="auto">
          <a:xfrm flipV="1">
            <a:off x="877442" y="2608263"/>
            <a:ext cx="4406900" cy="224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1038" name="Text Box 1038"/>
          <p:cNvSpPr txBox="1">
            <a:spLocks noChangeArrowheads="1"/>
          </p:cNvSpPr>
          <p:nvPr/>
        </p:nvSpPr>
        <p:spPr bwMode="auto">
          <a:xfrm>
            <a:off x="4803945" y="2755901"/>
            <a:ext cx="28067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 dirty="0">
                <a:solidFill>
                  <a:srgbClr val="FF0000"/>
                </a:solidFill>
                <a:latin typeface="Arial" charset="0"/>
              </a:rPr>
              <a:t>Celkové náklady</a:t>
            </a:r>
          </a:p>
        </p:txBody>
      </p:sp>
      <p:sp>
        <p:nvSpPr>
          <p:cNvPr id="641039" name="Text Box 1039"/>
          <p:cNvSpPr txBox="1">
            <a:spLocks noChangeArrowheads="1"/>
          </p:cNvSpPr>
          <p:nvPr/>
        </p:nvSpPr>
        <p:spPr bwMode="auto">
          <a:xfrm>
            <a:off x="4185610" y="1238780"/>
            <a:ext cx="110490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 dirty="0">
                <a:solidFill>
                  <a:schemeClr val="tx2"/>
                </a:solidFill>
                <a:latin typeface="Arial" charset="0"/>
              </a:rPr>
              <a:t>Tržby</a:t>
            </a:r>
          </a:p>
        </p:txBody>
      </p:sp>
      <p:sp>
        <p:nvSpPr>
          <p:cNvPr id="641040" name="Text Box 1040"/>
          <p:cNvSpPr txBox="1">
            <a:spLocks noChangeArrowheads="1"/>
          </p:cNvSpPr>
          <p:nvPr/>
        </p:nvSpPr>
        <p:spPr bwMode="auto">
          <a:xfrm>
            <a:off x="5355779" y="4595813"/>
            <a:ext cx="174942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>
                <a:latin typeface="Arial" charset="0"/>
              </a:rPr>
              <a:t>Fixní náklady</a:t>
            </a:r>
          </a:p>
        </p:txBody>
      </p:sp>
      <p:grpSp>
        <p:nvGrpSpPr>
          <p:cNvPr id="641051" name="Group 1051"/>
          <p:cNvGrpSpPr>
            <a:grpSpLocks/>
          </p:cNvGrpSpPr>
          <p:nvPr/>
        </p:nvGrpSpPr>
        <p:grpSpPr bwMode="auto">
          <a:xfrm>
            <a:off x="107504" y="1846263"/>
            <a:ext cx="7026275" cy="4795837"/>
            <a:chOff x="624" y="1163"/>
            <a:chExt cx="4426" cy="3021"/>
          </a:xfrm>
        </p:grpSpPr>
        <p:sp>
          <p:nvSpPr>
            <p:cNvPr id="33815" name="Text Box 1029"/>
            <p:cNvSpPr txBox="1">
              <a:spLocks noChangeArrowheads="1"/>
            </p:cNvSpPr>
            <p:nvPr/>
          </p:nvSpPr>
          <p:spPr bwMode="auto">
            <a:xfrm>
              <a:off x="800" y="3361"/>
              <a:ext cx="353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l"/>
              <a:r>
                <a:rPr lang="cs-CZ" sz="2200">
                  <a:latin typeface="Arial" charset="0"/>
                </a:rPr>
                <a:t>0</a:t>
              </a:r>
            </a:p>
          </p:txBody>
        </p:sp>
        <p:sp>
          <p:nvSpPr>
            <p:cNvPr id="33816" name="Line 1034"/>
            <p:cNvSpPr>
              <a:spLocks noChangeShapeType="1"/>
            </p:cNvSpPr>
            <p:nvPr/>
          </p:nvSpPr>
          <p:spPr bwMode="auto">
            <a:xfrm>
              <a:off x="1099" y="1163"/>
              <a:ext cx="0" cy="30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7" name="Line 1035"/>
            <p:cNvSpPr>
              <a:spLocks noChangeShapeType="1"/>
            </p:cNvSpPr>
            <p:nvPr/>
          </p:nvSpPr>
          <p:spPr bwMode="auto">
            <a:xfrm>
              <a:off x="1109" y="3438"/>
              <a:ext cx="37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8" name="Text Box 1041"/>
            <p:cNvSpPr txBox="1">
              <a:spLocks noChangeArrowheads="1"/>
            </p:cNvSpPr>
            <p:nvPr/>
          </p:nvSpPr>
          <p:spPr bwMode="auto">
            <a:xfrm>
              <a:off x="624" y="1202"/>
              <a:ext cx="557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l"/>
              <a:r>
                <a:rPr lang="cs-CZ" sz="2200">
                  <a:latin typeface="Arial" charset="0"/>
                </a:rPr>
                <a:t>Kč</a:t>
              </a:r>
            </a:p>
          </p:txBody>
        </p:sp>
        <p:sp>
          <p:nvSpPr>
            <p:cNvPr id="33819" name="Text Box 1042"/>
            <p:cNvSpPr txBox="1">
              <a:spLocks noChangeArrowheads="1"/>
            </p:cNvSpPr>
            <p:nvPr/>
          </p:nvSpPr>
          <p:spPr bwMode="auto">
            <a:xfrm>
              <a:off x="3659" y="3429"/>
              <a:ext cx="1391" cy="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l"/>
              <a:r>
                <a:rPr lang="cs-CZ" sz="2200">
                  <a:latin typeface="Arial" charset="0"/>
                </a:rPr>
                <a:t>    Objem      produkce</a:t>
              </a:r>
            </a:p>
          </p:txBody>
        </p:sp>
      </p:grpSp>
      <p:sp>
        <p:nvSpPr>
          <p:cNvPr id="641043" name="Line 1043"/>
          <p:cNvSpPr>
            <a:spLocks noChangeShapeType="1"/>
          </p:cNvSpPr>
          <p:nvPr/>
        </p:nvSpPr>
        <p:spPr bwMode="auto">
          <a:xfrm>
            <a:off x="2485579" y="4021138"/>
            <a:ext cx="9525" cy="1436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1044" name="Line 1044"/>
          <p:cNvSpPr>
            <a:spLocks noChangeShapeType="1"/>
          </p:cNvSpPr>
          <p:nvPr/>
        </p:nvSpPr>
        <p:spPr bwMode="auto">
          <a:xfrm flipV="1">
            <a:off x="877442" y="4530725"/>
            <a:ext cx="4406900" cy="14525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1045" name="Text Box 1045"/>
          <p:cNvSpPr txBox="1">
            <a:spLocks noChangeArrowheads="1"/>
          </p:cNvSpPr>
          <p:nvPr/>
        </p:nvSpPr>
        <p:spPr bwMode="auto">
          <a:xfrm>
            <a:off x="2206179" y="5543550"/>
            <a:ext cx="9794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 dirty="0">
                <a:latin typeface="Arial" charset="0"/>
              </a:rPr>
              <a:t>Q</a:t>
            </a:r>
            <a:r>
              <a:rPr lang="cs-CZ" sz="2200" baseline="-25000" dirty="0">
                <a:latin typeface="Arial" charset="0"/>
              </a:rPr>
              <a:t>BZ</a:t>
            </a:r>
            <a:endParaRPr lang="cs-CZ" sz="2200" dirty="0">
              <a:latin typeface="Arial" charset="0"/>
            </a:endParaRPr>
          </a:p>
        </p:txBody>
      </p:sp>
      <p:sp>
        <p:nvSpPr>
          <p:cNvPr id="641046" name="Text Box 1046"/>
          <p:cNvSpPr txBox="1">
            <a:spLocks noChangeArrowheads="1"/>
          </p:cNvSpPr>
          <p:nvPr/>
        </p:nvSpPr>
        <p:spPr bwMode="auto">
          <a:xfrm>
            <a:off x="5409754" y="4198938"/>
            <a:ext cx="1004888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>
                <a:solidFill>
                  <a:schemeClr val="folHlink"/>
                </a:solidFill>
                <a:latin typeface="Arial" charset="0"/>
              </a:rPr>
              <a:t>Zisk</a:t>
            </a:r>
          </a:p>
        </p:txBody>
      </p:sp>
      <p:sp>
        <p:nvSpPr>
          <p:cNvPr id="641036" name="Line 1036"/>
          <p:cNvSpPr>
            <a:spLocks noChangeShapeType="1"/>
          </p:cNvSpPr>
          <p:nvPr/>
        </p:nvSpPr>
        <p:spPr bwMode="auto">
          <a:xfrm flipV="1">
            <a:off x="879029" y="1481138"/>
            <a:ext cx="4475163" cy="39481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3868" name="AutoShape 12"/>
          <p:cNvSpPr>
            <a:spLocks/>
          </p:cNvSpPr>
          <p:nvPr/>
        </p:nvSpPr>
        <p:spPr bwMode="auto">
          <a:xfrm>
            <a:off x="5339904" y="3365500"/>
            <a:ext cx="1981200" cy="381000"/>
          </a:xfrm>
          <a:prstGeom prst="borderCallout2">
            <a:avLst>
              <a:gd name="adj1" fmla="val 30000"/>
              <a:gd name="adj2" fmla="val -3847"/>
              <a:gd name="adj3" fmla="val 30000"/>
              <a:gd name="adj4" fmla="val -3847"/>
              <a:gd name="adj5" fmla="val -43333"/>
              <a:gd name="adj6" fmla="val -7756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1800">
                <a:solidFill>
                  <a:schemeClr val="hlink"/>
                </a:solidFill>
              </a:rPr>
              <a:t>Tržby</a:t>
            </a:r>
            <a:r>
              <a:rPr lang="cs-CZ" sz="1800"/>
              <a:t> &gt; </a:t>
            </a:r>
            <a:r>
              <a:rPr lang="cs-CZ" sz="1800">
                <a:solidFill>
                  <a:srgbClr val="FF3300"/>
                </a:solidFill>
              </a:rPr>
              <a:t>Náklady</a:t>
            </a:r>
          </a:p>
        </p:txBody>
      </p:sp>
      <p:sp>
        <p:nvSpPr>
          <p:cNvPr id="633869" name="Line 13"/>
          <p:cNvSpPr>
            <a:spLocks noChangeShapeType="1"/>
          </p:cNvSpPr>
          <p:nvPr/>
        </p:nvSpPr>
        <p:spPr bwMode="auto">
          <a:xfrm>
            <a:off x="861567" y="5441950"/>
            <a:ext cx="157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3870" name="Line 14"/>
          <p:cNvSpPr>
            <a:spLocks noChangeShapeType="1"/>
          </p:cNvSpPr>
          <p:nvPr/>
        </p:nvSpPr>
        <p:spPr bwMode="auto">
          <a:xfrm>
            <a:off x="2541142" y="5457825"/>
            <a:ext cx="2743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3871" name="AutoShape 15"/>
          <p:cNvSpPr>
            <a:spLocks/>
          </p:cNvSpPr>
          <p:nvPr/>
        </p:nvSpPr>
        <p:spPr bwMode="auto">
          <a:xfrm>
            <a:off x="1271937" y="2522539"/>
            <a:ext cx="1981200" cy="381000"/>
          </a:xfrm>
          <a:prstGeom prst="borderCallout2">
            <a:avLst>
              <a:gd name="adj1" fmla="val 30000"/>
              <a:gd name="adj2" fmla="val -3847"/>
              <a:gd name="adj3" fmla="val 30000"/>
              <a:gd name="adj4" fmla="val -3847"/>
              <a:gd name="adj5" fmla="val 613333"/>
              <a:gd name="adj6" fmla="val -705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1800">
                <a:solidFill>
                  <a:srgbClr val="FF3300"/>
                </a:solidFill>
              </a:rPr>
              <a:t>Náklady</a:t>
            </a:r>
            <a:r>
              <a:rPr lang="cs-CZ" sz="1800">
                <a:solidFill>
                  <a:schemeClr val="hlink"/>
                </a:solidFill>
              </a:rPr>
              <a:t> </a:t>
            </a:r>
            <a:r>
              <a:rPr lang="cs-CZ" sz="1800"/>
              <a:t>&gt; </a:t>
            </a:r>
            <a:r>
              <a:rPr lang="cs-CZ" sz="1800">
                <a:solidFill>
                  <a:schemeClr val="hlink"/>
                </a:solidFill>
              </a:rPr>
              <a:t>Tržby</a:t>
            </a:r>
            <a:r>
              <a:rPr lang="cs-CZ" sz="1800"/>
              <a:t> </a:t>
            </a:r>
          </a:p>
        </p:txBody>
      </p:sp>
      <p:sp>
        <p:nvSpPr>
          <p:cNvPr id="633872" name="Oval 16"/>
          <p:cNvSpPr>
            <a:spLocks noChangeArrowheads="1"/>
          </p:cNvSpPr>
          <p:nvPr/>
        </p:nvSpPr>
        <p:spPr bwMode="auto">
          <a:xfrm>
            <a:off x="2406204" y="3924300"/>
            <a:ext cx="177800" cy="177800"/>
          </a:xfrm>
          <a:prstGeom prst="ellipse">
            <a:avLst/>
          </a:prstGeom>
          <a:solidFill>
            <a:srgbClr val="FF3300"/>
          </a:solidFill>
          <a:ln w="38100" algn="ctr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3873" name="Text Box 17"/>
          <p:cNvSpPr txBox="1">
            <a:spLocks noChangeArrowheads="1"/>
          </p:cNvSpPr>
          <p:nvPr/>
        </p:nvSpPr>
        <p:spPr bwMode="auto">
          <a:xfrm>
            <a:off x="5486940" y="1125916"/>
            <a:ext cx="3466257" cy="1569660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dirty="0"/>
              <a:t>Zjednodušeně řečeno, pokud zkoumáme bod zvratu, tak si klademe jednoduchou otázku: Kolik výrobků musím vyrobit, abych už nebyl ve ztrátě a měl alespoň nulový zisk?</a:t>
            </a:r>
          </a:p>
        </p:txBody>
      </p:sp>
    </p:spTree>
    <p:extLst>
      <p:ext uri="{BB962C8B-B14F-4D97-AF65-F5344CB8AC3E}">
        <p14:creationId xmlns:p14="http://schemas.microsoft.com/office/powerpoint/2010/main" val="375718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1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4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4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4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33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4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4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0"/>
                                        <p:tgtEl>
                                          <p:spTgt spid="6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0"/>
                                        <p:tgtEl>
                                          <p:spTgt spid="633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33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633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633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33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64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633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633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633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633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633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6338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4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4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3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6" grpId="0" animBg="1"/>
      <p:bldP spid="633866" grpId="1" animBg="1"/>
      <p:bldP spid="633865" grpId="0" animBg="1"/>
      <p:bldP spid="633865" grpId="1" animBg="1"/>
      <p:bldP spid="641031" grpId="0" animBg="1"/>
      <p:bldP spid="641037" grpId="0" animBg="1"/>
      <p:bldP spid="641038" grpId="0"/>
      <p:bldP spid="641039" grpId="0"/>
      <p:bldP spid="641040" grpId="0"/>
      <p:bldP spid="641043" grpId="0" animBg="1"/>
      <p:bldP spid="641044" grpId="0" animBg="1"/>
      <p:bldP spid="641045" grpId="0"/>
      <p:bldP spid="641046" grpId="0"/>
      <p:bldP spid="641036" grpId="0" animBg="1"/>
      <p:bldP spid="633868" grpId="0" animBg="1"/>
      <p:bldP spid="633868" grpId="1" animBg="1"/>
      <p:bldP spid="633869" grpId="0" animBg="1"/>
      <p:bldP spid="633869" grpId="1" animBg="1"/>
      <p:bldP spid="633870" grpId="0" animBg="1"/>
      <p:bldP spid="633870" grpId="1" animBg="1"/>
      <p:bldP spid="633871" grpId="0" animBg="1"/>
      <p:bldP spid="633871" grpId="1" animBg="1"/>
      <p:bldP spid="633872" grpId="0" animBg="1"/>
      <p:bldP spid="63387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81868"/>
            <a:ext cx="8496300" cy="5576131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Vzorec: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T  =  N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dirty="0" err="1"/>
              <a:t>p.q</a:t>
            </a:r>
            <a:r>
              <a:rPr lang="cs-CZ" altLang="cs-CZ" sz="3200" b="1" dirty="0"/>
              <a:t>  =  F + </a:t>
            </a:r>
            <a:r>
              <a:rPr lang="cs-CZ" altLang="cs-CZ" sz="3200" b="1" dirty="0" err="1"/>
              <a:t>b.q</a:t>
            </a:r>
            <a:endParaRPr lang="cs-CZ" altLang="cs-CZ" sz="3200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200" dirty="0"/>
              <a:t>p – cena výrobku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q – množství výrobků v ks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F – fixní náklady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b – variabilní náklady </a:t>
            </a:r>
            <a:endParaRPr lang="cs-CZ" altLang="cs-CZ" sz="2200" b="1" u="sng" dirty="0"/>
          </a:p>
          <a:p>
            <a:pPr>
              <a:lnSpc>
                <a:spcPct val="80000"/>
              </a:lnSpc>
            </a:pPr>
            <a:r>
              <a:rPr lang="cs-CZ" altLang="cs-CZ" sz="2200" b="1" u="sng" dirty="0"/>
              <a:t>p  -   b</a:t>
            </a:r>
            <a:r>
              <a:rPr lang="cs-CZ" altLang="cs-CZ" sz="2200" b="1" dirty="0"/>
              <a:t>  … příspěvek na úhradu fixních nákladů a tvorbu zisku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694789" y="2685858"/>
          <a:ext cx="3241675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4" name="Rovnice" r:id="rId3" imgW="927100" imgH="419100" progId="Equation.3">
                  <p:embed/>
                </p:oleObj>
              </mc:Choice>
              <mc:Fallback>
                <p:oleObj name="Rovnice" r:id="rId3" imgW="927100" imgH="419100" progId="Equation.3">
                  <p:embed/>
                  <p:pic>
                    <p:nvPicPr>
                      <p:cNvPr id="327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4789" y="2685858"/>
                        <a:ext cx="3241675" cy="1484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BOD ZVRATU</a:t>
            </a:r>
          </a:p>
        </p:txBody>
      </p:sp>
    </p:spTree>
    <p:extLst>
      <p:ext uri="{BB962C8B-B14F-4D97-AF65-F5344CB8AC3E}">
        <p14:creationId xmlns:p14="http://schemas.microsoft.com/office/powerpoint/2010/main" val="14720763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Bod zvratu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72911"/>
            <a:ext cx="8507288" cy="5501208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cs-CZ" b="1" dirty="0">
                <a:solidFill>
                  <a:schemeClr val="tx1"/>
                </a:solidFill>
              </a:rPr>
              <a:t>T  =  N</a:t>
            </a:r>
          </a:p>
          <a:p>
            <a:pPr algn="ctr">
              <a:lnSpc>
                <a:spcPct val="80000"/>
              </a:lnSpc>
              <a:buNone/>
            </a:pPr>
            <a:r>
              <a:rPr lang="cs-CZ" b="1" dirty="0" err="1">
                <a:solidFill>
                  <a:schemeClr val="tx1"/>
                </a:solidFill>
              </a:rPr>
              <a:t>p.q</a:t>
            </a:r>
            <a:r>
              <a:rPr lang="cs-CZ" b="1" dirty="0">
                <a:solidFill>
                  <a:schemeClr val="tx1"/>
                </a:solidFill>
              </a:rPr>
              <a:t>  =  F + </a:t>
            </a:r>
            <a:r>
              <a:rPr lang="cs-CZ" b="1" dirty="0" err="1">
                <a:solidFill>
                  <a:schemeClr val="tx1"/>
                </a:solidFill>
              </a:rPr>
              <a:t>b.q</a:t>
            </a:r>
            <a:endParaRPr lang="cs-CZ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cs-CZ" sz="2200" b="1" u="sng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200" b="1" u="sng" dirty="0">
                <a:solidFill>
                  <a:schemeClr val="tx1"/>
                </a:solidFill>
              </a:rPr>
              <a:t>p  -   b</a:t>
            </a:r>
            <a:r>
              <a:rPr lang="cs-CZ" sz="2200" b="1" dirty="0">
                <a:solidFill>
                  <a:schemeClr val="tx1"/>
                </a:solidFill>
              </a:rPr>
              <a:t>   (1-h)</a:t>
            </a:r>
          </a:p>
          <a:p>
            <a:pPr lvl="1" algn="just">
              <a:lnSpc>
                <a:spcPct val="80000"/>
              </a:lnSpc>
            </a:pPr>
            <a:r>
              <a:rPr lang="cs-CZ" sz="2200" b="1" dirty="0">
                <a:solidFill>
                  <a:schemeClr val="tx1"/>
                </a:solidFill>
              </a:rPr>
              <a:t>příspěvek na úhradu fixních nákladů a tvorbu zisku </a:t>
            </a:r>
          </a:p>
          <a:p>
            <a:pPr algn="ctr">
              <a:lnSpc>
                <a:spcPct val="80000"/>
              </a:lnSpc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376065" y="2204719"/>
          <a:ext cx="3136256" cy="1435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8" name="Rovnice" r:id="rId4" imgW="927100" imgH="419100" progId="Equation.3">
                  <p:embed/>
                </p:oleObj>
              </mc:Choice>
              <mc:Fallback>
                <p:oleObj name="Rovnice" r:id="rId4" imgW="927100" imgH="419100" progId="Equation.3">
                  <p:embed/>
                  <p:pic>
                    <p:nvPicPr>
                      <p:cNvPr id="10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065" y="2204719"/>
                        <a:ext cx="3136256" cy="1435376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4"/>
              <p:cNvSpPr txBox="1"/>
              <p:nvPr/>
            </p:nvSpPr>
            <p:spPr bwMode="auto">
              <a:xfrm>
                <a:off x="4530725" y="2205038"/>
                <a:ext cx="3057525" cy="139065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𝐵𝑍</m:t>
                      </m:r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h𝑣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5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30725" y="2205038"/>
                <a:ext cx="3057525" cy="13906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94216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2370" y="1196411"/>
            <a:ext cx="8879080" cy="358068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altLang="cs-CZ" sz="2400" b="1" dirty="0"/>
              <a:t>příspěvek na úhradu fixních nákladů a tvorbu zisku </a:t>
            </a:r>
          </a:p>
          <a:p>
            <a:pPr lvl="1" algn="just">
              <a:lnSpc>
                <a:spcPct val="80000"/>
              </a:lnSpc>
            </a:pPr>
            <a:r>
              <a:rPr lang="cs-CZ" altLang="cs-CZ" dirty="0"/>
              <a:t>rozdíl mezi cenou a variabilním náklady musí vytvořit takovou hodnotu, aby pokryla jak fixní náklady, tak i požadovanou míru zisku</a:t>
            </a:r>
          </a:p>
          <a:p>
            <a:pPr lvl="1" algn="just">
              <a:lnSpc>
                <a:spcPct val="80000"/>
              </a:lnSpc>
            </a:pPr>
            <a:r>
              <a:rPr lang="cs-CZ" altLang="cs-CZ" dirty="0"/>
              <a:t>používá se v případě, že nejsem schopni relevantně přiřadit režijní (fixní) náklady odpovídajícím výrobkům.</a:t>
            </a:r>
          </a:p>
          <a:p>
            <a:pPr lvl="1" algn="just">
              <a:lnSpc>
                <a:spcPct val="80000"/>
              </a:lnSpc>
            </a:pPr>
            <a:r>
              <a:rPr lang="cs-CZ" altLang="cs-CZ" dirty="0"/>
              <a:t>ú = p – b </a:t>
            </a:r>
            <a:r>
              <a:rPr lang="cs-CZ" altLang="cs-CZ" dirty="0">
                <a:sym typeface="Symbol" panose="05050102010706020507" pitchFamily="18" charset="2"/>
              </a:rPr>
              <a:t> ú = F/q  bodu zvratu je dosaženo, když se cena rovná průměrným nákladům připadajícím  na jednotku produkce</a:t>
            </a:r>
          </a:p>
          <a:p>
            <a:pPr>
              <a:lnSpc>
                <a:spcPct val="80000"/>
              </a:lnSpc>
            </a:pP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Bod zvratu v případě požadavku minimální výše zisku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130025" y="4858685"/>
          <a:ext cx="3951287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2" name="Rovnice" r:id="rId3" imgW="1130300" imgH="419100" progId="Equation.3">
                  <p:embed/>
                </p:oleObj>
              </mc:Choice>
              <mc:Fallback>
                <p:oleObj name="Rovnice" r:id="rId3" imgW="1130300" imgH="419100" progId="Equation.3">
                  <p:embed/>
                  <p:pic>
                    <p:nvPicPr>
                      <p:cNvPr id="337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025" y="4858685"/>
                        <a:ext cx="3951287" cy="1484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BOD ZVRATU</a:t>
            </a:r>
          </a:p>
        </p:txBody>
      </p:sp>
    </p:spTree>
    <p:extLst>
      <p:ext uri="{BB962C8B-B14F-4D97-AF65-F5344CB8AC3E}">
        <p14:creationId xmlns:p14="http://schemas.microsoft.com/office/powerpoint/2010/main" val="23847878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0663" y="294217"/>
            <a:ext cx="7726502" cy="8367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– zmrzlina - bod zvratu</a:t>
            </a:r>
            <a:b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musím prodávat za cenu 16 Kč, kolik je BZ?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15" y="1340769"/>
            <a:ext cx="5364254" cy="4536504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cs-CZ" sz="2300" b="1" dirty="0"/>
              <a:t>Náklady</a:t>
            </a:r>
            <a:r>
              <a:rPr lang="cs-CZ" sz="2300" dirty="0"/>
              <a:t>: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Pronájem zmrzlinového stroje…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Pronájem prodejní plochy………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Elektrická energie…………………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Plat zaměstnance…………………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Voda a ostatní……………………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Surovina na zmrzlinu……………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Kornoutky……………………………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Poleva a jiné přísady ……………</a:t>
            </a:r>
          </a:p>
        </p:txBody>
      </p:sp>
      <p:graphicFrame>
        <p:nvGraphicFramePr>
          <p:cNvPr id="17" name="Group 62"/>
          <p:cNvGraphicFramePr>
            <a:graphicFrameLocks noGrp="1"/>
          </p:cNvGraphicFramePr>
          <p:nvPr>
            <p:ph sz="half" idx="2"/>
          </p:nvPr>
        </p:nvGraphicFramePr>
        <p:xfrm>
          <a:off x="5662613" y="1412776"/>
          <a:ext cx="3044825" cy="4297626"/>
        </p:xfrm>
        <a:graphic>
          <a:graphicData uri="http://schemas.openxmlformats.org/drawingml/2006/table">
            <a:tbl>
              <a:tblPr/>
              <a:tblGrid>
                <a:gridCol w="1522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Fixní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Variabilní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4859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19" y="265212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13899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45" name="Rectangle 41"/>
          <p:cNvSpPr>
            <a:spLocks noChangeArrowheads="1"/>
          </p:cNvSpPr>
          <p:nvPr/>
        </p:nvSpPr>
        <p:spPr bwMode="auto">
          <a:xfrm>
            <a:off x="5672508" y="1369849"/>
            <a:ext cx="3440113" cy="4864263"/>
          </a:xfrm>
          <a:prstGeom prst="rect">
            <a:avLst/>
          </a:prstGeom>
          <a:solidFill>
            <a:srgbClr val="FF66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2400"/>
              <a:t>(Je nutné uhradit)</a:t>
            </a:r>
          </a:p>
          <a:p>
            <a:pPr algn="ctr" eaLnBrk="1" hangingPunct="1"/>
            <a:r>
              <a:rPr lang="cs-CZ" altLang="cs-CZ" sz="2400"/>
              <a:t>FN celkem (+Zisk)</a:t>
            </a:r>
          </a:p>
          <a:p>
            <a:pPr algn="ctr" eaLnBrk="1" hangingPunct="1"/>
            <a:r>
              <a:rPr lang="cs-CZ" altLang="cs-CZ" sz="2400"/>
              <a:t>15 000</a:t>
            </a:r>
          </a:p>
        </p:txBody>
      </p:sp>
      <p:sp>
        <p:nvSpPr>
          <p:cNvPr id="712750" name="Rectangle 46"/>
          <p:cNvSpPr>
            <a:spLocks noChangeArrowheads="1"/>
          </p:cNvSpPr>
          <p:nvPr/>
        </p:nvSpPr>
        <p:spPr bwMode="auto">
          <a:xfrm>
            <a:off x="577850" y="4095750"/>
            <a:ext cx="796925" cy="15081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Cena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18 Kč</a:t>
            </a:r>
          </a:p>
        </p:txBody>
      </p:sp>
      <p:sp>
        <p:nvSpPr>
          <p:cNvPr id="712753" name="Rectangle 49"/>
          <p:cNvSpPr>
            <a:spLocks noChangeArrowheads="1"/>
          </p:cNvSpPr>
          <p:nvPr/>
        </p:nvSpPr>
        <p:spPr bwMode="auto">
          <a:xfrm>
            <a:off x="3784600" y="4094163"/>
            <a:ext cx="796925" cy="15081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Cena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18 Kč</a:t>
            </a:r>
          </a:p>
        </p:txBody>
      </p:sp>
      <p:sp>
        <p:nvSpPr>
          <p:cNvPr id="712756" name="Rectangle 52"/>
          <p:cNvSpPr>
            <a:spLocks noChangeArrowheads="1"/>
          </p:cNvSpPr>
          <p:nvPr/>
        </p:nvSpPr>
        <p:spPr bwMode="auto">
          <a:xfrm>
            <a:off x="2100263" y="4137025"/>
            <a:ext cx="796925" cy="15081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Cena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18 Kč</a:t>
            </a:r>
          </a:p>
        </p:txBody>
      </p:sp>
      <p:sp>
        <p:nvSpPr>
          <p:cNvPr id="712752" name="Rectangle 48"/>
          <p:cNvSpPr>
            <a:spLocks noChangeArrowheads="1"/>
          </p:cNvSpPr>
          <p:nvPr/>
        </p:nvSpPr>
        <p:spPr bwMode="auto">
          <a:xfrm>
            <a:off x="576263" y="4095750"/>
            <a:ext cx="796925" cy="9271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 dirty="0"/>
              <a:t>PÚ</a:t>
            </a:r>
          </a:p>
          <a:p>
            <a:pPr eaLnBrk="1" hangingPunct="1"/>
            <a:r>
              <a:rPr lang="cs-CZ" altLang="cs-CZ" sz="1600" dirty="0"/>
              <a:t>10 Kč</a:t>
            </a:r>
          </a:p>
        </p:txBody>
      </p:sp>
      <p:sp>
        <p:nvSpPr>
          <p:cNvPr id="712755" name="Rectangle 51"/>
          <p:cNvSpPr>
            <a:spLocks noChangeArrowheads="1"/>
          </p:cNvSpPr>
          <p:nvPr/>
        </p:nvSpPr>
        <p:spPr bwMode="auto">
          <a:xfrm>
            <a:off x="3787775" y="4084638"/>
            <a:ext cx="796925" cy="93662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/>
              <a:t>PÚ</a:t>
            </a:r>
          </a:p>
          <a:p>
            <a:pPr eaLnBrk="1" hangingPunct="1"/>
            <a:r>
              <a:rPr lang="cs-CZ" altLang="cs-CZ" sz="1600"/>
              <a:t>10 Kč</a:t>
            </a:r>
          </a:p>
        </p:txBody>
      </p:sp>
      <p:sp>
        <p:nvSpPr>
          <p:cNvPr id="712758" name="Rectangle 54"/>
          <p:cNvSpPr>
            <a:spLocks noChangeArrowheads="1"/>
          </p:cNvSpPr>
          <p:nvPr/>
        </p:nvSpPr>
        <p:spPr bwMode="auto">
          <a:xfrm>
            <a:off x="2103438" y="4141788"/>
            <a:ext cx="796925" cy="93662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/>
              <a:t>PÚ</a:t>
            </a:r>
          </a:p>
          <a:p>
            <a:pPr eaLnBrk="1" hangingPunct="1"/>
            <a:r>
              <a:rPr lang="cs-CZ" altLang="cs-CZ" sz="1600"/>
              <a:t>10 Kč</a:t>
            </a:r>
          </a:p>
        </p:txBody>
      </p:sp>
      <p:sp>
        <p:nvSpPr>
          <p:cNvPr id="34825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512763"/>
            <a:ext cx="8229600" cy="593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/>
              <a:t>Příklad – příspěvek na úhradu</a:t>
            </a:r>
          </a:p>
        </p:txBody>
      </p:sp>
      <p:sp>
        <p:nvSpPr>
          <p:cNvPr id="348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0350" y="1246188"/>
            <a:ext cx="5345113" cy="1741487"/>
          </a:xfrm>
        </p:spPr>
        <p:txBody>
          <a:bodyPr/>
          <a:lstStyle/>
          <a:p>
            <a:pPr eaLnBrk="1" hangingPunct="1"/>
            <a:r>
              <a:rPr lang="cs-CZ" altLang="cs-CZ" sz="2000"/>
              <a:t>Kolika korunami přispívá každá prodaná zmrzlina (při ceně 18 Kč/ ks a var.nákl. 8 Kč/ks) na úhradu fixních nákladů (jaký je PÚ)?</a:t>
            </a:r>
          </a:p>
        </p:txBody>
      </p:sp>
      <p:sp>
        <p:nvSpPr>
          <p:cNvPr id="712742" name="Text Box 38"/>
          <p:cNvSpPr txBox="1">
            <a:spLocks noChangeArrowheads="1"/>
          </p:cNvSpPr>
          <p:nvPr/>
        </p:nvSpPr>
        <p:spPr bwMode="auto">
          <a:xfrm>
            <a:off x="304800" y="2987675"/>
            <a:ext cx="467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C00000"/>
                </a:solidFill>
                <a:latin typeface="Tahoma" panose="020B0604030504040204" pitchFamily="34" charset="0"/>
              </a:rPr>
              <a:t>PÚ = P – b = 18 – 8 = 10 Kč</a:t>
            </a:r>
          </a:p>
        </p:txBody>
      </p:sp>
      <p:pic>
        <p:nvPicPr>
          <p:cNvPr id="34828" name="Picture 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715963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2751" name="Rectangle 47"/>
          <p:cNvSpPr>
            <a:spLocks noChangeArrowheads="1"/>
          </p:cNvSpPr>
          <p:nvPr/>
        </p:nvSpPr>
        <p:spPr bwMode="auto">
          <a:xfrm>
            <a:off x="576263" y="5021263"/>
            <a:ext cx="796925" cy="579437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8 Kč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VN/kus</a:t>
            </a:r>
          </a:p>
        </p:txBody>
      </p:sp>
      <p:sp>
        <p:nvSpPr>
          <p:cNvPr id="712754" name="Rectangle 50"/>
          <p:cNvSpPr>
            <a:spLocks noChangeArrowheads="1"/>
          </p:cNvSpPr>
          <p:nvPr/>
        </p:nvSpPr>
        <p:spPr bwMode="auto">
          <a:xfrm>
            <a:off x="3783013" y="5019675"/>
            <a:ext cx="796925" cy="579438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8 Kč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VN/kus</a:t>
            </a:r>
          </a:p>
        </p:txBody>
      </p:sp>
      <p:sp>
        <p:nvSpPr>
          <p:cNvPr id="712757" name="Rectangle 53"/>
          <p:cNvSpPr>
            <a:spLocks noChangeArrowheads="1"/>
          </p:cNvSpPr>
          <p:nvPr/>
        </p:nvSpPr>
        <p:spPr bwMode="auto">
          <a:xfrm>
            <a:off x="2098675" y="5062538"/>
            <a:ext cx="796925" cy="579437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8 Kč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VN/kus</a:t>
            </a:r>
          </a:p>
        </p:txBody>
      </p:sp>
      <p:sp>
        <p:nvSpPr>
          <p:cNvPr id="712759" name="Text Box 55"/>
          <p:cNvSpPr txBox="1">
            <a:spLocks noChangeArrowheads="1"/>
          </p:cNvSpPr>
          <p:nvPr/>
        </p:nvSpPr>
        <p:spPr bwMode="auto">
          <a:xfrm>
            <a:off x="317500" y="3598863"/>
            <a:ext cx="1379538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1. zmrzlina</a:t>
            </a:r>
          </a:p>
        </p:txBody>
      </p:sp>
      <p:sp>
        <p:nvSpPr>
          <p:cNvPr id="712760" name="Text Box 56"/>
          <p:cNvSpPr txBox="1">
            <a:spLocks noChangeArrowheads="1"/>
          </p:cNvSpPr>
          <p:nvPr/>
        </p:nvSpPr>
        <p:spPr bwMode="auto">
          <a:xfrm>
            <a:off x="1928813" y="3584575"/>
            <a:ext cx="13795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2. zmrzlina</a:t>
            </a:r>
          </a:p>
        </p:txBody>
      </p:sp>
      <p:sp>
        <p:nvSpPr>
          <p:cNvPr id="712761" name="Text Box 57"/>
          <p:cNvSpPr txBox="1">
            <a:spLocks noChangeArrowheads="1"/>
          </p:cNvSpPr>
          <p:nvPr/>
        </p:nvSpPr>
        <p:spPr bwMode="auto">
          <a:xfrm>
            <a:off x="3636963" y="3581400"/>
            <a:ext cx="13795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3. zmrzlina</a:t>
            </a:r>
          </a:p>
        </p:txBody>
      </p:sp>
      <p:sp>
        <p:nvSpPr>
          <p:cNvPr id="712765" name="Text Box 61"/>
          <p:cNvSpPr txBox="1">
            <a:spLocks noChangeArrowheads="1"/>
          </p:cNvSpPr>
          <p:nvPr/>
        </p:nvSpPr>
        <p:spPr bwMode="auto">
          <a:xfrm>
            <a:off x="577850" y="5695950"/>
            <a:ext cx="14224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Z ceny se nejprve uhradí VN na kus…</a:t>
            </a:r>
          </a:p>
        </p:txBody>
      </p:sp>
      <p:sp>
        <p:nvSpPr>
          <p:cNvPr id="712766" name="Text Box 62"/>
          <p:cNvSpPr txBox="1">
            <a:spLocks noChangeArrowheads="1"/>
          </p:cNvSpPr>
          <p:nvPr/>
        </p:nvSpPr>
        <p:spPr bwMode="auto">
          <a:xfrm>
            <a:off x="3014663" y="5942013"/>
            <a:ext cx="22352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… a zbylá částka (PÚ) se použije k uhrazení FN…</a:t>
            </a:r>
          </a:p>
        </p:txBody>
      </p:sp>
      <p:sp>
        <p:nvSpPr>
          <p:cNvPr id="712767" name="Line 63"/>
          <p:cNvSpPr>
            <a:spLocks noChangeShapeType="1"/>
          </p:cNvSpPr>
          <p:nvPr/>
        </p:nvSpPr>
        <p:spPr bwMode="auto">
          <a:xfrm>
            <a:off x="368300" y="3975100"/>
            <a:ext cx="48133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12768" name="Text Box 64"/>
          <p:cNvSpPr txBox="1">
            <a:spLocks noChangeArrowheads="1"/>
          </p:cNvSpPr>
          <p:nvPr/>
        </p:nvSpPr>
        <p:spPr bwMode="auto">
          <a:xfrm>
            <a:off x="5092700" y="3975100"/>
            <a:ext cx="342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6955656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712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712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712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71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"/>
                                        <p:tgtEl>
                                          <p:spTgt spid="71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"/>
                                        <p:tgtEl>
                                          <p:spTgt spid="71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"/>
                                        <p:tgtEl>
                                          <p:spTgt spid="712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50"/>
                                        <p:tgtEl>
                                          <p:spTgt spid="712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50"/>
                                        <p:tgtEl>
                                          <p:spTgt spid="712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250"/>
                                        <p:tgtEl>
                                          <p:spTgt spid="71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50"/>
                                        <p:tgtEl>
                                          <p:spTgt spid="712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250"/>
                                        <p:tgtEl>
                                          <p:spTgt spid="712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250"/>
                                        <p:tgtEl>
                                          <p:spTgt spid="712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250"/>
                                        <p:tgtEl>
                                          <p:spTgt spid="71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0.55694 0.17663 " pathEditMode="relative" rAng="0" ptsTypes="AA">
                                      <p:cBhvr>
                                        <p:cTn id="60" dur="250" fill="hold"/>
                                        <p:tgtEl>
                                          <p:spTgt spid="712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47" y="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250"/>
                                        <p:tgtEl>
                                          <p:spTgt spid="712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250"/>
                                        <p:tgtEl>
                                          <p:spTgt spid="712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250"/>
                                        <p:tgtEl>
                                          <p:spTgt spid="712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250"/>
                                        <p:tgtEl>
                                          <p:spTgt spid="71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50"/>
                                        <p:tgtEl>
                                          <p:spTgt spid="71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250"/>
                                        <p:tgtEl>
                                          <p:spTgt spid="712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250"/>
                                        <p:tgtEl>
                                          <p:spTgt spid="712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250"/>
                                        <p:tgtEl>
                                          <p:spTgt spid="712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11111E-6 -2.22222E-6 L 0.47726 0.16829 " pathEditMode="relative" rAng="0" ptsTypes="AA">
                                      <p:cBhvr>
                                        <p:cTn id="92" dur="250" fill="hold"/>
                                        <p:tgtEl>
                                          <p:spTgt spid="712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54" y="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250"/>
                                        <p:tgtEl>
                                          <p:spTgt spid="71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250"/>
                                        <p:tgtEl>
                                          <p:spTgt spid="712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50"/>
                                        <p:tgtEl>
                                          <p:spTgt spid="71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250"/>
                                        <p:tgtEl>
                                          <p:spTgt spid="712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250"/>
                                        <p:tgtEl>
                                          <p:spTgt spid="712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250"/>
                                        <p:tgtEl>
                                          <p:spTgt spid="712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521 0.00463 L 0.38004 0.175 " pathEditMode="relative" rAng="0" ptsTypes="AA">
                                      <p:cBhvr>
                                        <p:cTn id="118" dur="250" fill="hold"/>
                                        <p:tgtEl>
                                          <p:spTgt spid="7127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33" y="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45" grpId="0" animBg="1"/>
      <p:bldP spid="712750" grpId="0" animBg="1"/>
      <p:bldP spid="712750" grpId="1" animBg="1"/>
      <p:bldP spid="712753" grpId="0" animBg="1"/>
      <p:bldP spid="712753" grpId="1" animBg="1"/>
      <p:bldP spid="712756" grpId="0" animBg="1"/>
      <p:bldP spid="712756" grpId="1" animBg="1"/>
      <p:bldP spid="712752" grpId="0" animBg="1"/>
      <p:bldP spid="712752" grpId="1" animBg="1"/>
      <p:bldP spid="712755" grpId="0" animBg="1"/>
      <p:bldP spid="712755" grpId="1" animBg="1"/>
      <p:bldP spid="712758" grpId="0" animBg="1"/>
      <p:bldP spid="712758" grpId="1" animBg="1"/>
      <p:bldP spid="712742" grpId="0"/>
      <p:bldP spid="712751" grpId="0" animBg="1"/>
      <p:bldP spid="712751" grpId="1" animBg="1"/>
      <p:bldP spid="712754" grpId="0" animBg="1"/>
      <p:bldP spid="712754" grpId="1" animBg="1"/>
      <p:bldP spid="712757" grpId="0" animBg="1"/>
      <p:bldP spid="712757" grpId="1" animBg="1"/>
      <p:bldP spid="712759" grpId="0"/>
      <p:bldP spid="712760" grpId="0"/>
      <p:bldP spid="712761" grpId="0"/>
      <p:bldP spid="712765" grpId="0"/>
      <p:bldP spid="712765" grpId="1"/>
      <p:bldP spid="712766" grpId="0"/>
      <p:bldP spid="712766" grpId="1"/>
      <p:bldP spid="712767" grpId="0" animBg="1"/>
      <p:bldP spid="71276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65485" y="393297"/>
            <a:ext cx="8178515" cy="70869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dirty="0"/>
              <a:t>Kolik prodaných zmrzlin vytvoří zisk 15 000 Kč při ceně </a:t>
            </a:r>
            <a:r>
              <a:rPr lang="cs-CZ" sz="3200" b="1" dirty="0"/>
              <a:t>18 Kč/ks </a:t>
            </a:r>
            <a:r>
              <a:rPr lang="cs-CZ" sz="3200" dirty="0"/>
              <a:t>nebo při ceně </a:t>
            </a:r>
            <a:r>
              <a:rPr lang="cs-CZ" sz="3200" b="1" dirty="0"/>
              <a:t>16 Kč/ ks</a:t>
            </a:r>
            <a:r>
              <a:rPr lang="cs-CZ" sz="3200" dirty="0"/>
              <a:t>?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00175"/>
            <a:ext cx="5580112" cy="3613001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800" dirty="0"/>
              <a:t>Náklady:</a:t>
            </a:r>
          </a:p>
          <a:p>
            <a:pPr lvl="1" eaLnBrk="1" hangingPunct="1">
              <a:defRPr/>
            </a:pPr>
            <a:r>
              <a:rPr lang="cs-CZ" sz="2600" dirty="0"/>
              <a:t>Pronájem zmrzlinového stroje…</a:t>
            </a:r>
          </a:p>
          <a:p>
            <a:pPr lvl="1" eaLnBrk="1" hangingPunct="1">
              <a:defRPr/>
            </a:pPr>
            <a:r>
              <a:rPr lang="cs-CZ" sz="2600" dirty="0"/>
              <a:t>Pronájem prodejní plochy………</a:t>
            </a:r>
          </a:p>
          <a:p>
            <a:pPr lvl="1" eaLnBrk="1" hangingPunct="1">
              <a:defRPr/>
            </a:pPr>
            <a:r>
              <a:rPr lang="cs-CZ" sz="2600" dirty="0"/>
              <a:t>Elektrická energie…………………</a:t>
            </a:r>
          </a:p>
          <a:p>
            <a:pPr lvl="1" eaLnBrk="1" hangingPunct="1">
              <a:defRPr/>
            </a:pPr>
            <a:r>
              <a:rPr lang="cs-CZ" sz="2600" dirty="0"/>
              <a:t>Plat zaměstnance…………………</a:t>
            </a:r>
          </a:p>
          <a:p>
            <a:pPr lvl="1" eaLnBrk="1" hangingPunct="1">
              <a:defRPr/>
            </a:pPr>
            <a:r>
              <a:rPr lang="cs-CZ" sz="2600" dirty="0"/>
              <a:t>Voda a ostatní……………………</a:t>
            </a:r>
          </a:p>
          <a:p>
            <a:pPr lvl="1" eaLnBrk="1" hangingPunct="1">
              <a:defRPr/>
            </a:pPr>
            <a:r>
              <a:rPr lang="cs-CZ" sz="2600" dirty="0"/>
              <a:t>Surovina na zmrzlinu……………</a:t>
            </a:r>
          </a:p>
          <a:p>
            <a:pPr lvl="1" eaLnBrk="1" hangingPunct="1">
              <a:defRPr/>
            </a:pPr>
            <a:r>
              <a:rPr lang="cs-CZ" sz="2600" dirty="0"/>
              <a:t>Kornoutky……………………………</a:t>
            </a:r>
          </a:p>
          <a:p>
            <a:pPr lvl="1" eaLnBrk="1" hangingPunct="1">
              <a:defRPr/>
            </a:pPr>
            <a:r>
              <a:rPr lang="cs-CZ" sz="2600" dirty="0"/>
              <a:t>Poleva a jiné přísady ……………</a:t>
            </a:r>
          </a:p>
        </p:txBody>
      </p:sp>
      <p:graphicFrame>
        <p:nvGraphicFramePr>
          <p:cNvPr id="702468" name="Group 4"/>
          <p:cNvGraphicFramePr>
            <a:graphicFrameLocks noGrp="1"/>
          </p:cNvGraphicFramePr>
          <p:nvPr>
            <p:ph sz="half" idx="2"/>
          </p:nvPr>
        </p:nvGraphicFramePr>
        <p:xfrm>
          <a:off x="5662613" y="1390650"/>
          <a:ext cx="3301875" cy="3296962"/>
        </p:xfrm>
        <a:graphic>
          <a:graphicData uri="http://schemas.openxmlformats.org/drawingml/2006/table">
            <a:tbl>
              <a:tblPr/>
              <a:tblGrid>
                <a:gridCol w="1650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Fixní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Variabilní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870700" y="6445587"/>
            <a:ext cx="2133600" cy="365125"/>
          </a:xfrm>
        </p:spPr>
        <p:txBody>
          <a:bodyPr/>
          <a:lstStyle/>
          <a:p>
            <a:fld id="{20599342-ADC9-4FBD-BD5E-33D093E923A2}" type="slidenum">
              <a:rPr lang="cs-CZ"/>
              <a:pPr/>
              <a:t>39</a:t>
            </a:fld>
            <a:endParaRPr lang="cs-CZ" dirty="0"/>
          </a:p>
        </p:txBody>
      </p:sp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5703887" y="1716088"/>
            <a:ext cx="1609726" cy="1784919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400"/>
              <a:t>Celkem </a:t>
            </a:r>
          </a:p>
          <a:p>
            <a:r>
              <a:rPr lang="cs-CZ" sz="2400"/>
              <a:t>15 000</a:t>
            </a:r>
          </a:p>
        </p:txBody>
      </p:sp>
      <p:sp>
        <p:nvSpPr>
          <p:cNvPr id="41002" name="Rectangle 42"/>
          <p:cNvSpPr>
            <a:spLocks noChangeArrowheads="1"/>
          </p:cNvSpPr>
          <p:nvPr/>
        </p:nvSpPr>
        <p:spPr bwMode="auto">
          <a:xfrm>
            <a:off x="7338032" y="3568700"/>
            <a:ext cx="1554448" cy="1012428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400"/>
              <a:t>Celkem</a:t>
            </a:r>
          </a:p>
          <a:p>
            <a:r>
              <a:rPr lang="cs-CZ" sz="2400"/>
              <a:t>8 Kč/kus</a:t>
            </a:r>
          </a:p>
        </p:txBody>
      </p:sp>
      <p:pic>
        <p:nvPicPr>
          <p:cNvPr id="41003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200025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868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NÁKLADOVÁ FUNKCE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Skladba ceny výrobku</a:t>
            </a:r>
          </a:p>
        </p:txBody>
      </p:sp>
      <p:grpSp>
        <p:nvGrpSpPr>
          <p:cNvPr id="35843" name="Group 3"/>
          <p:cNvGrpSpPr>
            <a:grpSpLocks/>
          </p:cNvGrpSpPr>
          <p:nvPr/>
        </p:nvGrpSpPr>
        <p:grpSpPr bwMode="auto">
          <a:xfrm>
            <a:off x="1979613" y="1271588"/>
            <a:ext cx="5761037" cy="4924425"/>
            <a:chOff x="1247" y="801"/>
            <a:chExt cx="3629" cy="3102"/>
          </a:xfrm>
        </p:grpSpPr>
        <p:sp>
          <p:nvSpPr>
            <p:cNvPr id="35844" name="Text Box 4"/>
            <p:cNvSpPr txBox="1">
              <a:spLocks noChangeArrowheads="1"/>
            </p:cNvSpPr>
            <p:nvPr/>
          </p:nvSpPr>
          <p:spPr bwMode="auto">
            <a:xfrm>
              <a:off x="1253" y="801"/>
              <a:ext cx="3617" cy="67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Cena výrobku (100)</a:t>
              </a:r>
            </a:p>
          </p:txBody>
        </p:sp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1253" y="1531"/>
              <a:ext cx="2806" cy="3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celkové náklady (90)</a:t>
              </a:r>
            </a:p>
          </p:txBody>
        </p: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4059" y="1531"/>
              <a:ext cx="811" cy="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Zisk (10)</a:t>
              </a: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2575" y="1870"/>
              <a:ext cx="1484" cy="3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režie (50)</a:t>
              </a: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2575" y="2210"/>
              <a:ext cx="2295" cy="3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hrubé rozpětí (60)</a:t>
              </a:r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1253" y="1870"/>
              <a:ext cx="1322" cy="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přímé náklady (40)</a:t>
              </a:r>
            </a:p>
          </p:txBody>
        </p:sp>
        <p:sp>
          <p:nvSpPr>
            <p:cNvPr id="35850" name="Text Box 10"/>
            <p:cNvSpPr txBox="1">
              <a:spLocks noChangeArrowheads="1"/>
            </p:cNvSpPr>
            <p:nvPr/>
          </p:nvSpPr>
          <p:spPr bwMode="auto">
            <a:xfrm>
              <a:off x="1247" y="3224"/>
              <a:ext cx="1951" cy="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variabilní náklady (50)</a:t>
              </a:r>
            </a:p>
          </p:txBody>
        </p:sp>
        <p:sp>
          <p:nvSpPr>
            <p:cNvPr id="35851" name="Text Box 11"/>
            <p:cNvSpPr txBox="1">
              <a:spLocks noChangeArrowheads="1"/>
            </p:cNvSpPr>
            <p:nvPr/>
          </p:nvSpPr>
          <p:spPr bwMode="auto">
            <a:xfrm>
              <a:off x="1247" y="2659"/>
              <a:ext cx="1361" cy="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přímé náklady (40)</a:t>
              </a:r>
            </a:p>
          </p:txBody>
        </p:sp>
        <p:sp>
          <p:nvSpPr>
            <p:cNvPr id="35852" name="Text Box 12"/>
            <p:cNvSpPr txBox="1">
              <a:spLocks noChangeArrowheads="1"/>
            </p:cNvSpPr>
            <p:nvPr/>
          </p:nvSpPr>
          <p:spPr bwMode="auto">
            <a:xfrm>
              <a:off x="2562" y="2659"/>
              <a:ext cx="636" cy="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>
                  <a:latin typeface="Garamond" panose="02020404030301010803" pitchFamily="18" charset="0"/>
                </a:rPr>
                <a:t>Varia-bilní režie (10) </a:t>
              </a:r>
            </a:p>
          </p:txBody>
        </p:sp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3198" y="2659"/>
              <a:ext cx="907" cy="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fixní</a:t>
              </a: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režie (40)</a:t>
              </a:r>
            </a:p>
          </p:txBody>
        </p:sp>
        <p:sp>
          <p:nvSpPr>
            <p:cNvPr id="35854" name="Text Box 14"/>
            <p:cNvSpPr txBox="1">
              <a:spLocks noChangeArrowheads="1"/>
            </p:cNvSpPr>
            <p:nvPr/>
          </p:nvSpPr>
          <p:spPr bwMode="auto">
            <a:xfrm>
              <a:off x="4059" y="2659"/>
              <a:ext cx="817" cy="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Zisk (10)</a:t>
              </a:r>
            </a:p>
          </p:txBody>
        </p:sp>
        <p:sp>
          <p:nvSpPr>
            <p:cNvPr id="35855" name="Text Box 15"/>
            <p:cNvSpPr txBox="1">
              <a:spLocks noChangeArrowheads="1"/>
            </p:cNvSpPr>
            <p:nvPr/>
          </p:nvSpPr>
          <p:spPr bwMode="auto">
            <a:xfrm>
              <a:off x="3198" y="3224"/>
              <a:ext cx="1678" cy="679"/>
            </a:xfrm>
            <a:prstGeom prst="rect">
              <a:avLst/>
            </a:prstGeom>
            <a:solidFill>
              <a:srgbClr val="FFFFCC">
                <a:alpha val="59999"/>
              </a:srgbClr>
            </a:solidFill>
            <a:ln w="349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příspěvek na úhradu</a:t>
              </a: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fixních nákladů a zisku (50)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41730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56165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dirty="0"/>
              <a:t>Ukázka</a:t>
            </a:r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Čtvrtletní kapacita slévárenského závodu je 1 320 t odlitků. Průměrná cena 1t odlitků je 6 250 Kč, fixní náklady jsou 1 180 000 Kč, variabilní náklady na 1t činí 4 710 Kč. </a:t>
            </a:r>
          </a:p>
          <a:p>
            <a:pPr algn="just">
              <a:lnSpc>
                <a:spcPct val="90000"/>
              </a:lnSpc>
            </a:pPr>
            <a:endParaRPr lang="cs-CZ" altLang="cs-CZ" sz="2200" dirty="0"/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BZ = </a:t>
            </a:r>
          </a:p>
          <a:p>
            <a:pPr algn="just">
              <a:lnSpc>
                <a:spcPct val="90000"/>
              </a:lnSpc>
            </a:pPr>
            <a:endParaRPr lang="cs-CZ" altLang="cs-CZ" sz="2200" dirty="0"/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Vypočtený BZ udává, že výroba závodu je ztrátová až do objemu výroby 766 t za čtvrtletí. Od tohoto bodu začíná firma dosahovat zisku.</a:t>
            </a:r>
          </a:p>
          <a:p>
            <a:pPr lvl="1" algn="just">
              <a:lnSpc>
                <a:spcPct val="90000"/>
              </a:lnSpc>
            </a:pPr>
            <a:endParaRPr lang="cs-CZ" altLang="cs-CZ" sz="2200" dirty="0"/>
          </a:p>
          <a:p>
            <a:pPr lvl="1" algn="just">
              <a:lnSpc>
                <a:spcPct val="90000"/>
              </a:lnSpc>
            </a:pPr>
            <a:r>
              <a:rPr lang="cs-CZ" altLang="cs-CZ" sz="2200" dirty="0"/>
              <a:t>Vzhledem k celkové kapacitě to znamená tedy využití kapacity na …. % při BZ – tzv. </a:t>
            </a:r>
            <a:r>
              <a:rPr lang="cs-CZ" altLang="cs-CZ" sz="2200" b="1" u="sng" dirty="0"/>
              <a:t>kritické využití výrobní kapacity</a:t>
            </a:r>
            <a:r>
              <a:rPr lang="cs-CZ" altLang="cs-CZ" sz="2200" dirty="0"/>
              <a:t>…</a:t>
            </a:r>
          </a:p>
          <a:p>
            <a:pPr marL="1182688" lvl="2" indent="-260350" algn="just">
              <a:lnSpc>
                <a:spcPct val="90000"/>
              </a:lnSpc>
            </a:pPr>
            <a:r>
              <a:rPr lang="cs-CZ" altLang="cs-CZ" sz="2200" b="1" dirty="0" err="1"/>
              <a:t>VK</a:t>
            </a:r>
            <a:r>
              <a:rPr lang="cs-CZ" altLang="cs-CZ" sz="2200" b="1" baseline="-25000" dirty="0" err="1"/>
              <a:t>krit</a:t>
            </a:r>
            <a:r>
              <a:rPr lang="cs-CZ" altLang="cs-CZ" sz="2200" b="1" dirty="0"/>
              <a:t> = BZ * 100 / VK </a:t>
            </a:r>
            <a:r>
              <a:rPr lang="cs-CZ" altLang="cs-CZ" sz="2200" dirty="0"/>
              <a:t>=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86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BOD ZVRATU</a:t>
            </a:r>
          </a:p>
        </p:txBody>
      </p:sp>
    </p:spTree>
    <p:extLst>
      <p:ext uri="{BB962C8B-B14F-4D97-AF65-F5344CB8AC3E}">
        <p14:creationId xmlns:p14="http://schemas.microsoft.com/office/powerpoint/2010/main" val="27759756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953250" y="6564313"/>
            <a:ext cx="21939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1194B17-969D-4C43-B701-5AA803F70F9C}" type="slidenum">
              <a:rPr lang="cs-CZ" altLang="cs-CZ"/>
              <a:pPr eaLnBrk="1" hangingPunct="1"/>
              <a:t>42</a:t>
            </a:fld>
            <a:endParaRPr lang="cs-CZ" altLang="cs-CZ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2350" cy="51847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Ukázka- pokračování</a:t>
            </a:r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Předpoklad: v každém čtvrtletí chce firma minimální výši zisku 620 tis. Kč</a:t>
            </a:r>
          </a:p>
          <a:p>
            <a:pPr algn="just">
              <a:lnSpc>
                <a:spcPct val="90000"/>
              </a:lnSpc>
            </a:pPr>
            <a:endParaRPr lang="cs-CZ" altLang="cs-CZ" sz="2400" dirty="0"/>
          </a:p>
          <a:p>
            <a:pPr lvl="1" algn="just">
              <a:lnSpc>
                <a:spcPct val="90000"/>
              </a:lnSpc>
            </a:pPr>
            <a:r>
              <a:rPr lang="cs-CZ" altLang="cs-CZ" dirty="0"/>
              <a:t>BZ = </a:t>
            </a:r>
          </a:p>
          <a:p>
            <a:pPr lvl="1" algn="just">
              <a:lnSpc>
                <a:spcPct val="90000"/>
              </a:lnSpc>
            </a:pPr>
            <a:r>
              <a:rPr lang="cs-CZ" altLang="cs-CZ" dirty="0" err="1"/>
              <a:t>VK</a:t>
            </a:r>
            <a:r>
              <a:rPr lang="cs-CZ" altLang="cs-CZ" baseline="-25000" dirty="0" err="1"/>
              <a:t>krit</a:t>
            </a:r>
            <a:r>
              <a:rPr lang="cs-CZ" altLang="cs-CZ" baseline="-25000" dirty="0"/>
              <a:t> </a:t>
            </a:r>
            <a:r>
              <a:rPr lang="cs-CZ" altLang="cs-CZ" dirty="0"/>
              <a:t>= </a:t>
            </a:r>
            <a:r>
              <a:rPr lang="cs-CZ" altLang="cs-CZ" b="1" dirty="0"/>
              <a:t>%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dirty="0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BOD ZVRATU</a:t>
            </a:r>
          </a:p>
        </p:txBody>
      </p:sp>
    </p:spTree>
    <p:extLst>
      <p:ext uri="{BB962C8B-B14F-4D97-AF65-F5344CB8AC3E}">
        <p14:creationId xmlns:p14="http://schemas.microsoft.com/office/powerpoint/2010/main" val="33611708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BOD ZVRATU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8642350" cy="51847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BZ při různorodé produkci</a:t>
            </a:r>
          </a:p>
          <a:p>
            <a:pPr algn="just">
              <a:lnSpc>
                <a:spcPct val="90000"/>
              </a:lnSpc>
            </a:pPr>
            <a:r>
              <a:rPr lang="cs-CZ" sz="2400" dirty="0" err="1"/>
              <a:t>Nákl.fce</a:t>
            </a:r>
            <a:r>
              <a:rPr lang="cs-CZ" sz="2400" dirty="0"/>
              <a:t> N = F + </a:t>
            </a:r>
            <a:r>
              <a:rPr lang="cs-CZ" sz="2400" dirty="0" err="1"/>
              <a:t>hv</a:t>
            </a:r>
            <a:r>
              <a:rPr lang="cs-CZ" sz="2400" dirty="0"/>
              <a:t>*Q</a:t>
            </a:r>
          </a:p>
          <a:p>
            <a:r>
              <a:rPr lang="cs-CZ" sz="2400" dirty="0"/>
              <a:t>Příspěvek na úhradu představuje podíl celkových variabilních nákladů na 1 Kč produkce (tržeb), vyjádřený peněžně </a:t>
            </a:r>
          </a:p>
          <a:p>
            <a:pPr lvl="2">
              <a:buFont typeface="Wingdings" pitchFamily="2" charset="2"/>
              <a:buNone/>
            </a:pPr>
            <a:r>
              <a:rPr lang="cs-CZ" sz="2400" dirty="0">
                <a:sym typeface="Symbol" pitchFamily="18" charset="2"/>
              </a:rPr>
              <a:t></a:t>
            </a:r>
            <a:r>
              <a:rPr lang="cs-CZ" sz="2400" dirty="0"/>
              <a:t> ú = 1- </a:t>
            </a:r>
            <a:r>
              <a:rPr lang="cs-CZ" sz="2400" dirty="0" err="1"/>
              <a:t>hv</a:t>
            </a:r>
            <a:r>
              <a:rPr lang="cs-CZ" sz="2400" dirty="0"/>
              <a:t>, kde </a:t>
            </a:r>
            <a:r>
              <a:rPr lang="cs-CZ" sz="2400" dirty="0" err="1"/>
              <a:t>hv</a:t>
            </a:r>
            <a:r>
              <a:rPr lang="cs-CZ" sz="2400" dirty="0"/>
              <a:t> = VN/Q</a:t>
            </a:r>
          </a:p>
          <a:p>
            <a:pPr algn="ctr">
              <a:buFont typeface="Wingdings" pitchFamily="2" charset="2"/>
              <a:buNone/>
            </a:pPr>
            <a:endParaRPr lang="cs-CZ" sz="2400" dirty="0">
              <a:sym typeface="Symbol" pitchFamily="18" charset="2"/>
            </a:endParaRPr>
          </a:p>
          <a:p>
            <a:pPr algn="ctr">
              <a:buFont typeface="Wingdings" pitchFamily="2" charset="2"/>
              <a:buNone/>
            </a:pPr>
            <a:r>
              <a:rPr lang="cs-CZ" sz="2400" b="1" dirty="0">
                <a:sym typeface="Symbol" pitchFamily="18" charset="2"/>
              </a:rPr>
              <a:t></a:t>
            </a:r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algn="just">
              <a:lnSpc>
                <a:spcPct val="90000"/>
              </a:lnSpc>
            </a:pPr>
            <a:r>
              <a:rPr lang="cs-CZ" sz="2400" dirty="0"/>
              <a:t>Potom BZ = F/(1-hv)</a:t>
            </a:r>
          </a:p>
          <a:p>
            <a:pPr algn="just">
              <a:lnSpc>
                <a:spcPct val="90000"/>
              </a:lnSpc>
            </a:pPr>
            <a:r>
              <a:rPr lang="cs-CZ" sz="2400" dirty="0"/>
              <a:t>Potom BZ = (</a:t>
            </a:r>
            <a:r>
              <a:rPr lang="cs-CZ" sz="2400" dirty="0" err="1"/>
              <a:t>F+Z</a:t>
            </a:r>
            <a:r>
              <a:rPr lang="cs-CZ" sz="2400" baseline="-25000" dirty="0" err="1"/>
              <a:t>min</a:t>
            </a:r>
            <a:r>
              <a:rPr lang="cs-CZ" sz="2400" dirty="0"/>
              <a:t>)/(1-hv)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b="1" dirty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sz="2400" b="1" dirty="0"/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4440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2578" y="261167"/>
            <a:ext cx="8424862" cy="558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Ukázka 2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6463"/>
            <a:ext cx="8435975" cy="24479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/>
              <a:t>Roční fixní náklady podniku jsou odhadovány ve výši 61 000 tis. Kč, celkové roční variabilní náklady 32 468 tis. Kč. Objem výroby 108 191 tis. Kč. </a:t>
            </a:r>
            <a:r>
              <a:rPr lang="cs-CZ" altLang="cs-CZ" sz="2400" b="1"/>
              <a:t>Jaký je minimální objem produkce, aby firma dosáhla hranice rentability, tzn. aby dosáhla nulového bodu zisku?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468313" y="3279775"/>
            <a:ext cx="8496300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cs-CZ" sz="2400" dirty="0"/>
              <a:t>Řešení</a:t>
            </a:r>
          </a:p>
        </p:txBody>
      </p:sp>
    </p:spTree>
    <p:extLst>
      <p:ext uri="{BB962C8B-B14F-4D97-AF65-F5344CB8AC3E}">
        <p14:creationId xmlns:p14="http://schemas.microsoft.com/office/powerpoint/2010/main" val="322674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2036C8E-BFCB-4294-9B27-BA4EB991A4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6893" y="638696"/>
            <a:ext cx="8229600" cy="900112"/>
          </a:xfrm>
        </p:spPr>
        <p:txBody>
          <a:bodyPr anchor="b">
            <a:normAutofit fontScale="90000"/>
          </a:bodyPr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Bod zvratu pro více produktů</a:t>
            </a:r>
            <a:br>
              <a:rPr lang="cs-CZ" altLang="cs-CZ" sz="3200" dirty="0">
                <a:solidFill>
                  <a:srgbClr val="FF0000"/>
                </a:solidFill>
              </a:rPr>
            </a:b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9193735-9DC5-44A5-9837-C354A782730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33164" y="1080120"/>
            <a:ext cx="8877672" cy="558924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400" dirty="0"/>
              <a:t>Pokud bude firma vyrábět více druhů produktů, může chtít vyjádřit množstevní bod zvratu pro každý z nich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Zde platí základní předpoklad, že zůstane zachován stávající poměr výroby mezi jednotlivými výrobky (v opačném případě by takové výpočty měly nekonečně řešení)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Využíváme buď: 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rovnice o více neznámých (kde rovnice vznikají vyjádřením poměru výrob mezi jednotlivými produkty)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nebo znalosti o krycím příspěvku na úhradu fixních nákladů a tvorbu zisku (opět v kombinaci s poměry výrob) … potom: </a:t>
            </a:r>
          </a:p>
          <a:p>
            <a:pPr lvl="2"/>
            <a:r>
              <a:rPr lang="cs-CZ" altLang="cs-CZ" b="1" dirty="0"/>
              <a:t>Bz = FN / </a:t>
            </a:r>
            <a:r>
              <a:rPr lang="en-US" altLang="cs-CZ" b="1" dirty="0"/>
              <a:t>[</a:t>
            </a:r>
            <a:r>
              <a:rPr lang="cs-CZ" altLang="cs-CZ" b="1" dirty="0"/>
              <a:t>%</a:t>
            </a:r>
            <a:r>
              <a:rPr lang="cs-CZ" altLang="cs-CZ" b="1" dirty="0" err="1"/>
              <a:t>qA</a:t>
            </a:r>
            <a:r>
              <a:rPr lang="cs-CZ" altLang="cs-CZ" b="1" dirty="0"/>
              <a:t>*(p-b) + %</a:t>
            </a:r>
            <a:r>
              <a:rPr lang="cs-CZ" altLang="cs-CZ" b="1" dirty="0" err="1"/>
              <a:t>qB</a:t>
            </a:r>
            <a:r>
              <a:rPr lang="cs-CZ" altLang="cs-CZ" b="1" dirty="0"/>
              <a:t> * (p-b)</a:t>
            </a:r>
            <a:r>
              <a:rPr lang="en-US" altLang="cs-CZ" b="1" dirty="0"/>
              <a:t>]</a:t>
            </a:r>
            <a:endParaRPr lang="cs-CZ" altLang="cs-CZ" b="1" dirty="0"/>
          </a:p>
          <a:p>
            <a:pPr lvl="2"/>
            <a:endParaRPr lang="cs-CZ" altLang="cs-CZ" sz="2000" b="1" dirty="0"/>
          </a:p>
          <a:p>
            <a:pPr lvl="2"/>
            <a:r>
              <a:rPr lang="cs-CZ" altLang="cs-CZ" sz="2000" b="1" dirty="0" err="1"/>
              <a:t>Bz</a:t>
            </a:r>
            <a:r>
              <a:rPr lang="cs-CZ" altLang="cs-CZ" sz="2000" b="1" baseline="-25000" dirty="0" err="1"/>
              <a:t>A</a:t>
            </a:r>
            <a:r>
              <a:rPr lang="cs-CZ" altLang="cs-CZ" sz="2000" b="1" dirty="0"/>
              <a:t>= </a:t>
            </a:r>
            <a:r>
              <a:rPr lang="cs-CZ" altLang="cs-CZ" sz="2000" dirty="0"/>
              <a:t>(FN / </a:t>
            </a:r>
            <a:r>
              <a:rPr lang="en-US" altLang="cs-CZ" sz="2000" dirty="0"/>
              <a:t>[%</a:t>
            </a:r>
            <a:r>
              <a:rPr lang="en-US" altLang="cs-CZ" sz="2000" dirty="0" err="1"/>
              <a:t>qA</a:t>
            </a:r>
            <a:r>
              <a:rPr lang="en-US" altLang="cs-CZ" sz="2000" dirty="0"/>
              <a:t>*(p-b) + %</a:t>
            </a:r>
            <a:r>
              <a:rPr lang="en-US" altLang="cs-CZ" sz="2000" dirty="0" err="1"/>
              <a:t>qB</a:t>
            </a:r>
            <a:r>
              <a:rPr lang="en-US" altLang="cs-CZ" sz="2000" dirty="0"/>
              <a:t> * (p-b)]</a:t>
            </a:r>
            <a:r>
              <a:rPr lang="cs-CZ" altLang="cs-CZ" sz="2000" dirty="0"/>
              <a:t>)</a:t>
            </a:r>
            <a:r>
              <a:rPr lang="en-US" altLang="cs-CZ" sz="2000" b="1" dirty="0"/>
              <a:t> </a:t>
            </a:r>
            <a:r>
              <a:rPr lang="cs-CZ" altLang="cs-CZ" sz="2000" b="1" dirty="0"/>
              <a:t>* %</a:t>
            </a:r>
            <a:r>
              <a:rPr lang="cs-CZ" altLang="cs-CZ" sz="2000" b="1" dirty="0" err="1"/>
              <a:t>qA</a:t>
            </a:r>
            <a:r>
              <a:rPr lang="cs-CZ" altLang="cs-CZ" sz="2000" b="1" dirty="0"/>
              <a:t> </a:t>
            </a:r>
          </a:p>
          <a:p>
            <a:pPr lvl="2"/>
            <a:r>
              <a:rPr lang="cs-CZ" altLang="cs-CZ" sz="2000" b="1" dirty="0" err="1"/>
              <a:t>Bz</a:t>
            </a:r>
            <a:r>
              <a:rPr lang="cs-CZ" altLang="cs-CZ" sz="2000" b="1" baseline="-25000" dirty="0" err="1"/>
              <a:t>B</a:t>
            </a:r>
            <a:r>
              <a:rPr lang="cs-CZ" altLang="cs-CZ" sz="2000" b="1" dirty="0"/>
              <a:t>= </a:t>
            </a:r>
            <a:r>
              <a:rPr lang="cs-CZ" altLang="cs-CZ" sz="2000" dirty="0"/>
              <a:t>(FN / </a:t>
            </a:r>
            <a:r>
              <a:rPr lang="en-US" altLang="cs-CZ" sz="2000" dirty="0"/>
              <a:t>[%</a:t>
            </a:r>
            <a:r>
              <a:rPr lang="en-US" altLang="cs-CZ" sz="2000" dirty="0" err="1"/>
              <a:t>qA</a:t>
            </a:r>
            <a:r>
              <a:rPr lang="en-US" altLang="cs-CZ" sz="2000" dirty="0"/>
              <a:t>*(p-b) + %</a:t>
            </a:r>
            <a:r>
              <a:rPr lang="en-US" altLang="cs-CZ" sz="2000" dirty="0" err="1"/>
              <a:t>qB</a:t>
            </a:r>
            <a:r>
              <a:rPr lang="en-US" altLang="cs-CZ" sz="2000" dirty="0"/>
              <a:t> * (p-b)]</a:t>
            </a:r>
            <a:r>
              <a:rPr lang="cs-CZ" altLang="cs-CZ" sz="2000" dirty="0"/>
              <a:t>)</a:t>
            </a:r>
            <a:r>
              <a:rPr lang="en-US" altLang="cs-CZ" sz="2000" b="1" dirty="0"/>
              <a:t> </a:t>
            </a:r>
            <a:r>
              <a:rPr lang="cs-CZ" altLang="cs-CZ" sz="2000" b="1" dirty="0"/>
              <a:t>* %</a:t>
            </a:r>
            <a:r>
              <a:rPr lang="cs-CZ" altLang="cs-CZ" sz="2000" b="1" dirty="0" err="1"/>
              <a:t>qB</a:t>
            </a:r>
            <a:r>
              <a:rPr lang="cs-CZ" altLang="cs-CZ" sz="2000" b="1" dirty="0"/>
              <a:t> </a:t>
            </a:r>
          </a:p>
          <a:p>
            <a:pPr lvl="2"/>
            <a:endParaRPr lang="cs-CZ" altLang="cs-CZ" sz="2000" b="1" dirty="0"/>
          </a:p>
          <a:p>
            <a:pPr lvl="1" algn="just">
              <a:lnSpc>
                <a:spcPct val="80000"/>
              </a:lnSpc>
            </a:pPr>
            <a:endParaRPr lang="cs-CZ" altLang="cs-CZ" sz="2000" dirty="0"/>
          </a:p>
          <a:p>
            <a:pPr algn="just">
              <a:lnSpc>
                <a:spcPct val="80000"/>
              </a:lnSpc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650" y="481874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Limit variabilních nákladů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cs-CZ" sz="2800" dirty="0">
                    <a:solidFill>
                      <a:schemeClr val="tx1"/>
                    </a:solidFill>
                  </a:rPr>
                  <a:t>Při dané ceně, předpokládaném objemu výroby a neměnných fixních nákladech lze stanovit maximální přípustnou mez variabilních nákladů na výrobek takto:</a:t>
                </a:r>
              </a:p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𝑭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𝒒</m:t>
                        </m:r>
                      </m:den>
                    </m:f>
                  </m:oMath>
                </a14:m>
                <a:endParaRPr lang="cs-CZ" sz="2800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𝒁𝒎𝒊𝒏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𝒒</m:t>
                        </m:r>
                      </m:den>
                    </m:f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90000"/>
                  </a:lnSpc>
                </a:pPr>
                <a:r>
                  <a:rPr lang="cs-CZ" dirty="0">
                    <a:solidFill>
                      <a:schemeClr val="tx1"/>
                    </a:solidFill>
                  </a:rPr>
                  <a:t>při různorodé produkci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 cstate="print"/>
                <a:stretch>
                  <a:fillRect l="-1630" t="-22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0" name="Object 5"/>
              <p:cNvSpPr txBox="1"/>
              <p:nvPr/>
            </p:nvSpPr>
            <p:spPr bwMode="auto">
              <a:xfrm>
                <a:off x="5472113" y="4565287"/>
                <a:ext cx="2766196" cy="106045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cs-CZ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cs-CZ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cs-CZ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func>
                                <m:funcPr>
                                  <m:ctrlPr>
                                    <a:rPr lang="cs-CZ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sz="22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fName>
                                <m:e/>
                              </m:func>
                            </m:sub>
                          </m:sSub>
                        </m:num>
                        <m:den>
                          <m:r>
                            <a:rPr lang="cs-CZ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2050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2113" y="4565287"/>
                <a:ext cx="2766196" cy="10604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x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9839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Limit fixních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Při dané ceně, předpokládaném objemu výroby a neměnných variabilních nákladech na výrobek lze stanovit maximální přípustnou mez fixních nákladů.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F = q*(p – b)    </a:t>
            </a:r>
            <a:r>
              <a:rPr lang="cs-CZ" dirty="0">
                <a:solidFill>
                  <a:schemeClr val="tx1"/>
                </a:solidFill>
              </a:rPr>
              <a:t>resp</a:t>
            </a:r>
            <a:r>
              <a:rPr lang="cs-CZ" b="1" dirty="0">
                <a:solidFill>
                  <a:schemeClr val="tx1"/>
                </a:solidFill>
              </a:rPr>
              <a:t>.  </a:t>
            </a:r>
          </a:p>
          <a:p>
            <a:r>
              <a:rPr lang="cs-CZ" b="1" dirty="0">
                <a:solidFill>
                  <a:schemeClr val="tx1"/>
                </a:solidFill>
              </a:rPr>
              <a:t>F = q*(p – b) - </a:t>
            </a:r>
            <a:r>
              <a:rPr lang="cs-CZ" b="1" dirty="0" err="1">
                <a:solidFill>
                  <a:schemeClr val="tx1"/>
                </a:solidFill>
              </a:rPr>
              <a:t>Z</a:t>
            </a:r>
            <a:r>
              <a:rPr lang="cs-CZ" b="1" baseline="-25000" dirty="0" err="1">
                <a:solidFill>
                  <a:schemeClr val="tx1"/>
                </a:solidFill>
              </a:rPr>
              <a:t>min</a:t>
            </a:r>
            <a:r>
              <a:rPr lang="cs-CZ" baseline="-25000" dirty="0">
                <a:solidFill>
                  <a:schemeClr val="tx1"/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9992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Limit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Při daném objemu výroby a neměnných fixních a variabilních nákladech lze stanovit minimální výši ceny.</a:t>
            </a:r>
            <a:endParaRPr lang="cs-CZ" sz="2400" b="1" dirty="0">
              <a:solidFill>
                <a:schemeClr val="tx1"/>
              </a:solidFill>
            </a:endParaRP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Při absolutní výši min. zisku: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</a:p>
          <a:p>
            <a:pPr lvl="1"/>
            <a:endParaRPr lang="cs-CZ" sz="2400" dirty="0">
              <a:solidFill>
                <a:schemeClr val="tx1"/>
              </a:solidFill>
            </a:endParaRPr>
          </a:p>
          <a:p>
            <a:pPr lvl="1"/>
            <a:endParaRPr lang="cs-CZ" sz="2400" dirty="0">
              <a:solidFill>
                <a:schemeClr val="tx1"/>
              </a:solidFill>
            </a:endParaRPr>
          </a:p>
          <a:p>
            <a:pPr lvl="1"/>
            <a:endParaRPr lang="cs-CZ" sz="240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cs-CZ" sz="2400" b="1" dirty="0">
              <a:solidFill>
                <a:schemeClr val="tx1"/>
              </a:solidFill>
            </a:endParaRP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Při dané rentabilitě </a:t>
            </a:r>
            <a:r>
              <a:rPr lang="cs-CZ" sz="2400" b="1" i="1" dirty="0">
                <a:solidFill>
                  <a:schemeClr val="tx1"/>
                </a:solidFill>
              </a:rPr>
              <a:t>r:</a:t>
            </a:r>
          </a:p>
          <a:p>
            <a:endParaRPr lang="cs-CZ" dirty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971600" y="2996952"/>
          <a:ext cx="2160588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8" name="Rovnice" r:id="rId4" imgW="647700" imgH="419100" progId="Equation.3">
                  <p:embed/>
                </p:oleObj>
              </mc:Choice>
              <mc:Fallback>
                <p:oleObj name="Rovnice" r:id="rId4" imgW="647700" imgH="419100" progId="Equation.3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996952"/>
                        <a:ext cx="2160588" cy="14255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4283968" y="2996952"/>
          <a:ext cx="3313113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9" name="Rovnice" r:id="rId6" imgW="1066800" imgH="419100" progId="Equation.3">
                  <p:embed/>
                </p:oleObj>
              </mc:Choice>
              <mc:Fallback>
                <p:oleObj name="Rovnice" r:id="rId6" imgW="1066800" imgH="419100" progId="Equation.3">
                  <p:embed/>
                  <p:pic>
                    <p:nvPicPr>
                      <p:cNvPr id="30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996952"/>
                        <a:ext cx="3313113" cy="132556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9"/>
          <p:cNvGraphicFramePr>
            <a:graphicFrameLocks noChangeAspect="1"/>
          </p:cNvGraphicFramePr>
          <p:nvPr/>
        </p:nvGraphicFramePr>
        <p:xfrm>
          <a:off x="4644008" y="4509120"/>
          <a:ext cx="2735263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10" name="Rovnice" r:id="rId8" imgW="749300" imgH="419100" progId="Equation.3">
                  <p:embed/>
                </p:oleObj>
              </mc:Choice>
              <mc:Fallback>
                <p:oleObj name="Rovnice" r:id="rId8" imgW="749300" imgH="419100" progId="Equation.3">
                  <p:embed/>
                  <p:pic>
                    <p:nvPicPr>
                      <p:cNvPr id="307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509120"/>
                        <a:ext cx="2735263" cy="1555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6386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Kombinované úlohy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8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67544" y="589239"/>
            <a:ext cx="8229600" cy="1252728"/>
          </a:xfrm>
        </p:spPr>
        <p:txBody>
          <a:bodyPr>
            <a:normAutofit/>
          </a:bodyPr>
          <a:lstStyle/>
          <a:p>
            <a:r>
              <a:rPr lang="cs-CZ" altLang="cs-CZ" sz="4000" b="1" dirty="0">
                <a:solidFill>
                  <a:srgbClr val="FF0000"/>
                </a:solidFill>
              </a:rPr>
              <a:t>Jak se vyvíjí náklady?</a:t>
            </a:r>
          </a:p>
        </p:txBody>
      </p:sp>
    </p:spTree>
    <p:extLst>
      <p:ext uri="{BB962C8B-B14F-4D97-AF65-F5344CB8AC3E}">
        <p14:creationId xmlns:p14="http://schemas.microsoft.com/office/powerpoint/2010/main" val="19733675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Výběr optimální varianty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Znalost fixních a variabilních nákladů je možné využít také k posouzení: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efektivnosti racionalizačních opatření,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ke srovnávání různých variant technologických postupů, konstrukčních řešení výrobků apod.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655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7991"/>
            <a:ext cx="8229600" cy="4525963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Máme vybrat nejefektivnější technologický postup pro roční výrobu 55 tis. ks výrobků. Jednotlivé varianty jsou charakterizovány údaji v tabulce.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261615" y="2330380"/>
          <a:ext cx="8353425" cy="290290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95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963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Ukazatel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Varianta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Roční fixní náklady v Kč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Variabilní náklady na 1 výrobek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 Kč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Roční výrobní kapacita výrobků </a:t>
                      </a:r>
                      <a:b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 ks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120 000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4096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Řešení – grafické znázornění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395536" y="1473017"/>
          <a:ext cx="8342524" cy="5384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0" name="Graf" r:id="rId3" imgW="5886429" imgH="3333780" progId="Excel.Sheet.8">
                  <p:embed/>
                </p:oleObj>
              </mc:Choice>
              <mc:Fallback>
                <p:oleObj name="Graf" r:id="rId3" imgW="5886429" imgH="3333780" progId="Excel.Sheet.8">
                  <p:embed/>
                  <p:pic>
                    <p:nvPicPr>
                      <p:cNvPr id="40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473017"/>
                        <a:ext cx="8342524" cy="53849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65975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EA3CDEC-AC6D-47DD-8290-ECFA2D0AA764}" type="slidenum">
              <a:rPr lang="cs-CZ" altLang="cs-CZ"/>
              <a:pPr eaLnBrk="1" hangingPunct="1"/>
              <a:t>53</a:t>
            </a:fld>
            <a:endParaRPr lang="cs-CZ" altLang="cs-CZ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7909133" cy="5688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Pro jednotlivé varianty odvodíme nákladové funkce: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Varianta A je výhodnější než varianta B až do objemu výroby q, při kterém </a:t>
            </a:r>
            <a:r>
              <a:rPr lang="cs-CZ" altLang="cs-CZ" sz="2000" b="1" dirty="0"/>
              <a:t>N</a:t>
            </a:r>
            <a:r>
              <a:rPr lang="cs-CZ" altLang="cs-CZ" sz="2000" b="1" baseline="-25000" dirty="0"/>
              <a:t>A</a:t>
            </a:r>
            <a:r>
              <a:rPr lang="cs-CZ" altLang="cs-CZ" sz="2000" b="1" dirty="0"/>
              <a:t> = N</a:t>
            </a:r>
            <a:r>
              <a:rPr lang="cs-CZ" altLang="cs-CZ" sz="2000" b="1" baseline="-25000" dirty="0"/>
              <a:t>B</a:t>
            </a:r>
            <a:r>
              <a:rPr lang="cs-CZ" altLang="cs-CZ" sz="2000" dirty="0"/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Varianta C je výhodnější než varianta B od objemu výroby q, při kterém </a:t>
            </a:r>
            <a:r>
              <a:rPr lang="cs-CZ" altLang="cs-CZ" sz="2000" b="1" dirty="0"/>
              <a:t>N</a:t>
            </a:r>
            <a:r>
              <a:rPr lang="cs-CZ" altLang="cs-CZ" sz="2000" b="1" baseline="-25000" dirty="0"/>
              <a:t>B</a:t>
            </a:r>
            <a:r>
              <a:rPr lang="cs-CZ" altLang="cs-CZ" sz="2000" b="1" dirty="0"/>
              <a:t> = N</a:t>
            </a:r>
            <a:r>
              <a:rPr lang="cs-CZ" altLang="cs-CZ" sz="2000" b="1" baseline="-25000" dirty="0"/>
              <a:t>C</a:t>
            </a:r>
            <a:r>
              <a:rPr lang="cs-CZ" altLang="cs-CZ" sz="2000" dirty="0"/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21606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cs-CZ" b="0"/>
              <a:t>©</a:t>
            </a:r>
            <a:r>
              <a:rPr lang="cs-CZ" altLang="cs-CZ" b="0"/>
              <a:t> Petr NOVÁK</a:t>
            </a:r>
          </a:p>
        </p:txBody>
      </p:sp>
      <p:sp>
        <p:nvSpPr>
          <p:cNvPr id="296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9FA4CAA-B2F1-4CE5-AC92-87B9D1F58FB7}" type="slidenum">
              <a:rPr lang="cs-CZ" altLang="cs-CZ"/>
              <a:pPr eaLnBrk="1" hangingPunct="1"/>
              <a:t>54</a:t>
            </a:fld>
            <a:endParaRPr lang="cs-CZ" altLang="cs-CZ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0288" y="378076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/>
              <a:t>Provozní páka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2736"/>
            <a:ext cx="8507413" cy="38830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Znázorňuje nám jak se celkové náklady a zisk mění se </a:t>
            </a:r>
            <a:r>
              <a:rPr lang="cs-CZ" altLang="cs-CZ" sz="2800" b="1" dirty="0"/>
              <a:t>změnami objemu výroby</a:t>
            </a:r>
            <a:r>
              <a:rPr lang="cs-CZ" altLang="cs-CZ" sz="2800" dirty="0"/>
              <a:t>, když podnik přechází na vyšší stupeň mechanizace, automatizace a robotizace.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Obecně platí, že mechanizace, automatizace a robotizace zvyšují podíl fixních nákladů v celkových nákladech.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728603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Provozní páka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charakterizuje podíl fixních nákladů v celkových nákladech podniku. </a:t>
            </a:r>
          </a:p>
          <a:p>
            <a:r>
              <a:rPr lang="cs-CZ" sz="2000" dirty="0">
                <a:solidFill>
                  <a:schemeClr val="tx1"/>
                </a:solidFill>
              </a:rPr>
              <a:t>Je-li vysoký podíl fixních nákladů na celkových nákladech podniku dochází k tomu, že relativně malá změna v tržbách způsobí velkou změnu v provozním zisku. To nazýváme </a:t>
            </a:r>
            <a:r>
              <a:rPr lang="cs-CZ" sz="2000" b="1" dirty="0">
                <a:solidFill>
                  <a:schemeClr val="tx1"/>
                </a:solidFill>
              </a:rPr>
              <a:t>stupeň provozní páky</a:t>
            </a:r>
            <a:r>
              <a:rPr lang="cs-CZ" sz="2000" dirty="0">
                <a:solidFill>
                  <a:schemeClr val="tx1"/>
                </a:solidFill>
              </a:rPr>
              <a:t> (</a:t>
            </a:r>
            <a:r>
              <a:rPr lang="cs-CZ" sz="2000" dirty="0" err="1">
                <a:solidFill>
                  <a:schemeClr val="tx1"/>
                </a:solidFill>
              </a:rPr>
              <a:t>degree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of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operating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leverage</a:t>
            </a:r>
            <a:r>
              <a:rPr lang="cs-CZ" sz="2000" dirty="0">
                <a:solidFill>
                  <a:schemeClr val="tx1"/>
                </a:solidFill>
              </a:rPr>
              <a:t>) a vyjadřujeme jej v procentech.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Stupeň provozní páky</a:t>
            </a:r>
            <a:r>
              <a:rPr lang="cs-CZ" sz="2000" dirty="0">
                <a:solidFill>
                  <a:schemeClr val="tx1"/>
                </a:solidFill>
              </a:rPr>
              <a:t> je definován jako procentní změna zisku vyvolaná jednoprocentní změnou prodaného množství. 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77072"/>
            <a:ext cx="6985000" cy="1547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73808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Provozní páka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Stupeň provozní páky má však i negativní vliv, a to na </a:t>
            </a:r>
            <a:r>
              <a:rPr lang="cs-CZ" altLang="cs-CZ" b="1" dirty="0"/>
              <a:t>riziko podnikání</a:t>
            </a:r>
            <a:r>
              <a:rPr lang="cs-CZ" altLang="cs-CZ" dirty="0"/>
              <a:t>.  </a:t>
            </a:r>
          </a:p>
          <a:p>
            <a:r>
              <a:rPr lang="cs-CZ" altLang="cs-CZ" b="1" dirty="0"/>
              <a:t>Čím je vyšší provozní páka podniku, tím je vyšší i jeho podnikatelské riziko.</a:t>
            </a:r>
            <a:r>
              <a:rPr lang="cs-CZ" altLang="cs-CZ" dirty="0"/>
              <a:t>  </a:t>
            </a:r>
          </a:p>
          <a:p>
            <a:r>
              <a:rPr lang="cs-CZ" altLang="cs-CZ" dirty="0"/>
              <a:t>Je z toho zřejmé, že v období konjunktury jsou na tom lépe podniky s vysokým stupněm provozní páky tj. s relativně vysokými fixními náklady a při poklesu výroby v období recese mají výhodu podniky s relativně vysokými  variabilními náklady a tudíž nízkým stupněm provozní páky. </a:t>
            </a:r>
          </a:p>
        </p:txBody>
      </p:sp>
    </p:spTree>
    <p:extLst>
      <p:ext uri="{BB962C8B-B14F-4D97-AF65-F5344CB8AC3E}">
        <p14:creationId xmlns:p14="http://schemas.microsoft.com/office/powerpoint/2010/main" val="1704902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5622" y="2504643"/>
            <a:ext cx="7858124" cy="776074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DĚKUJI ZA VAŠI POZORNOST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15622" y="1815152"/>
            <a:ext cx="7572374" cy="21550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endParaRPr lang="cs-CZ" sz="1900" b="1" cap="all" dirty="0"/>
          </a:p>
          <a:p>
            <a:r>
              <a:rPr lang="en-GB" sz="1900" b="1" cap="all"/>
              <a:t> </a:t>
            </a:r>
            <a:endParaRPr lang="cs-CZ" sz="1900" b="1" cap="all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2938" y="3718534"/>
            <a:ext cx="7858124" cy="77607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DOTAZY …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13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Nákladová funkce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104456"/>
          </a:xfrm>
        </p:spPr>
        <p:txBody>
          <a:bodyPr>
            <a:noAutofit/>
          </a:bodyPr>
          <a:lstStyle/>
          <a:p>
            <a:pPr marL="536575" indent="-536575" algn="just"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matematickým vyjádřením mezi podnikovými náklady a celkovým objemem produkce,</a:t>
            </a: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obecný tvar: N = f (Q), tvar vývoje nákladů</a:t>
            </a:r>
          </a:p>
          <a:p>
            <a:pPr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průběh celkových nákladů :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N = F + b*q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globální nákladová funkce: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N= F +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hv.Q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2100" dirty="0"/>
              <a:t>FN … celkový objem fixních nákladů</a:t>
            </a:r>
          </a:p>
          <a:p>
            <a:pPr lvl="1" algn="just">
              <a:defRPr/>
            </a:pPr>
            <a:r>
              <a:rPr lang="cs-CZ" sz="2100" dirty="0"/>
              <a:t>b … variabilní náklady na jednotku</a:t>
            </a:r>
          </a:p>
          <a:p>
            <a:pPr lvl="1" algn="just">
              <a:defRPr/>
            </a:pPr>
            <a:r>
              <a:rPr lang="cs-CZ" sz="2100" dirty="0"/>
              <a:t>q … objem produkce v měrných jednotkách</a:t>
            </a:r>
          </a:p>
          <a:p>
            <a:pPr lvl="1" algn="just">
              <a:defRPr/>
            </a:pPr>
            <a:r>
              <a:rPr lang="cs-CZ" sz="2100" dirty="0" err="1"/>
              <a:t>hv</a:t>
            </a:r>
            <a:r>
              <a:rPr lang="cs-CZ" sz="2100" dirty="0"/>
              <a:t>… variabilní náklady vyjádřené na jednu peněžní jednotku</a:t>
            </a:r>
            <a:r>
              <a:rPr lang="cs-CZ" sz="2100" b="1" dirty="0">
                <a:latin typeface="Arial" pitchFamily="34" charset="0"/>
                <a:cs typeface="Arial" pitchFamily="34" charset="0"/>
              </a:rPr>
              <a:t>- 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2497" y="324740"/>
            <a:ext cx="8229600" cy="1007440"/>
          </a:xfrm>
        </p:spPr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Nákladové funkce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893175" cy="56610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Obecná nákladová funkce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Nákladové funkce při homogenní výrobě a lineárním průběhu nákladů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N = FN + b * q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Globální nákladová funkce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Nákladové funkce při heterogenní produkci a lineárním vývoji nákladů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Pokud podnik vyrábí více výrobků, je nákladová funkce dána fixními náklady, variabilními náklady na jeden kus produkce jednotlivých výrobků (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B</a:t>
            </a:r>
            <a:r>
              <a:rPr lang="cs-CZ" altLang="cs-CZ" sz="2400" dirty="0"/>
              <a:t>,…) a objemy výroby pro jednotlivé výrobky (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B</a:t>
            </a:r>
            <a:r>
              <a:rPr lang="cs-CZ" altLang="cs-CZ" sz="2400" dirty="0"/>
              <a:t>,…) 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 = FN + 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A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*</a:t>
            </a:r>
            <a:r>
              <a:rPr lang="cs-CZ" altLang="cs-CZ" sz="2400" baseline="-25000" dirty="0"/>
              <a:t> 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A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+ 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B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* 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B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+ ….   </a:t>
            </a:r>
            <a:r>
              <a:rPr lang="cs-CZ" altLang="cs-CZ" sz="2400" dirty="0">
                <a:sym typeface="Symbol" panose="05050102010706020507" pitchFamily="18" charset="2"/>
              </a:rPr>
              <a:t>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  <a:sym typeface="Symbol" panose="05050102010706020507" pitchFamily="18" charset="2"/>
              </a:rPr>
              <a:t>N = FN + </a:t>
            </a:r>
            <a:r>
              <a:rPr lang="cs-CZ" altLang="cs-CZ" sz="2400" b="1" dirty="0" err="1">
                <a:solidFill>
                  <a:srgbClr val="FF0000"/>
                </a:solidFill>
                <a:sym typeface="Symbol" panose="05050102010706020507" pitchFamily="18" charset="2"/>
              </a:rPr>
              <a:t>h</a:t>
            </a:r>
            <a:r>
              <a:rPr lang="cs-CZ" altLang="cs-CZ" sz="2400" b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cs-CZ" altLang="cs-CZ" sz="2400" b="1" dirty="0">
                <a:solidFill>
                  <a:srgbClr val="FF0000"/>
                </a:solidFill>
                <a:sym typeface="Symbol" panose="05050102010706020507" pitchFamily="18" charset="2"/>
              </a:rPr>
              <a:t> * Q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err="1">
                <a:sym typeface="Symbol" panose="05050102010706020507" pitchFamily="18" charset="2"/>
              </a:rPr>
              <a:t>h</a:t>
            </a:r>
            <a:r>
              <a:rPr lang="cs-CZ" altLang="cs-CZ" sz="2000" baseline="-25000" dirty="0" err="1">
                <a:sym typeface="Symbol" panose="05050102010706020507" pitchFamily="18" charset="2"/>
              </a:rPr>
              <a:t>v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… haléřový ukazatel variabilních nákladů (VN/Q)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>
                <a:sym typeface="Symbol" panose="05050102010706020507" pitchFamily="18" charset="2"/>
              </a:rPr>
              <a:t>Q … celkový objem produkce v peněžních jednotkách (p*q)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4985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676"/>
            <a:ext cx="8280920" cy="792088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498793" cy="452596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Náklady se mohou vzhledem k objemu výroby vyvíjet:</a:t>
            </a:r>
          </a:p>
          <a:p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—"/>
            </a:pP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proporcionálně – lineární funkce: y = a +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bx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Calibri" pitchFamily="34" charset="0"/>
              <a:buChar char="—"/>
            </a:pP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—"/>
            </a:pP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nadproporcionálně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kvadratická funkce:  y = a +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bx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cx</a:t>
            </a:r>
            <a:r>
              <a:rPr lang="cs-CZ" sz="24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buFont typeface="Calibri" pitchFamily="34" charset="0"/>
              <a:buChar char="—"/>
            </a:pPr>
            <a:endParaRPr lang="cs-CZ" sz="24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—"/>
            </a:pP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podproporcionálně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kvadratická funkce:  y = a +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bx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cx</a:t>
            </a:r>
            <a:r>
              <a:rPr lang="cs-CZ" sz="24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 noChangeAspect="1"/>
          </p:cNvSpPr>
          <p:nvPr/>
        </p:nvSpPr>
        <p:spPr>
          <a:xfrm>
            <a:off x="301131" y="-28771"/>
            <a:ext cx="8694445" cy="14072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Vývoj nákladů v závislosti na objemu produkce - Nelineární model</a:t>
            </a:r>
          </a:p>
        </p:txBody>
      </p:sp>
      <p:sp>
        <p:nvSpPr>
          <p:cNvPr id="44" name="Line 1032"/>
          <p:cNvSpPr>
            <a:spLocks noChangeShapeType="1"/>
          </p:cNvSpPr>
          <p:nvPr/>
        </p:nvSpPr>
        <p:spPr bwMode="auto">
          <a:xfrm flipV="1">
            <a:off x="1603832" y="3319214"/>
            <a:ext cx="4457428" cy="1891761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47" name="Text Box 1035"/>
          <p:cNvSpPr txBox="1">
            <a:spLocks noChangeArrowheads="1"/>
          </p:cNvSpPr>
          <p:nvPr/>
        </p:nvSpPr>
        <p:spPr bwMode="auto">
          <a:xfrm>
            <a:off x="6059501" y="3209712"/>
            <a:ext cx="2271998" cy="51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Proporcionální (lineární) VN</a:t>
            </a:r>
          </a:p>
          <a:p>
            <a:r>
              <a:rPr lang="cs-CZ" altLang="cs-C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=</a:t>
            </a:r>
            <a:r>
              <a:rPr lang="cs-CZ" altLang="cs-CZ" sz="11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vn</a:t>
            </a:r>
            <a:r>
              <a:rPr lang="cs-CZ" altLang="cs-CZ" sz="1100" baseline="-250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j</a:t>
            </a:r>
            <a:r>
              <a:rPr lang="cs-CZ" altLang="cs-C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 . q</a:t>
            </a:r>
          </a:p>
        </p:txBody>
      </p:sp>
      <p:sp>
        <p:nvSpPr>
          <p:cNvPr id="48" name="Text Box 1038"/>
          <p:cNvSpPr txBox="1">
            <a:spLocks noChangeArrowheads="1"/>
          </p:cNvSpPr>
          <p:nvPr/>
        </p:nvSpPr>
        <p:spPr bwMode="auto">
          <a:xfrm>
            <a:off x="6687513" y="3909000"/>
            <a:ext cx="1479116" cy="320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Fixní náklady</a:t>
            </a:r>
          </a:p>
        </p:txBody>
      </p:sp>
      <p:sp>
        <p:nvSpPr>
          <p:cNvPr id="49" name="Line 1030"/>
          <p:cNvSpPr>
            <a:spLocks noChangeShapeType="1"/>
          </p:cNvSpPr>
          <p:nvPr/>
        </p:nvSpPr>
        <p:spPr bwMode="auto">
          <a:xfrm>
            <a:off x="1601415" y="2108705"/>
            <a:ext cx="9561" cy="45013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0" name="Line 1031"/>
          <p:cNvSpPr>
            <a:spLocks noChangeShapeType="1"/>
          </p:cNvSpPr>
          <p:nvPr/>
        </p:nvSpPr>
        <p:spPr bwMode="auto">
          <a:xfrm>
            <a:off x="1413930" y="5210976"/>
            <a:ext cx="6046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1" name="Text Box 1039"/>
          <p:cNvSpPr txBox="1">
            <a:spLocks noChangeArrowheads="1"/>
          </p:cNvSpPr>
          <p:nvPr/>
        </p:nvSpPr>
        <p:spPr bwMode="auto">
          <a:xfrm>
            <a:off x="1010902" y="4957104"/>
            <a:ext cx="422155" cy="52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>
                <a:latin typeface="Arial" pitchFamily="34" charset="0"/>
              </a:rPr>
              <a:t>0</a:t>
            </a:r>
          </a:p>
        </p:txBody>
      </p:sp>
      <p:sp>
        <p:nvSpPr>
          <p:cNvPr id="52" name="Text Box 1040"/>
          <p:cNvSpPr txBox="1">
            <a:spLocks noChangeArrowheads="1"/>
          </p:cNvSpPr>
          <p:nvPr/>
        </p:nvSpPr>
        <p:spPr bwMode="auto">
          <a:xfrm>
            <a:off x="6159820" y="4928689"/>
            <a:ext cx="1808845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 dirty="0">
                <a:latin typeface="Arial" pitchFamily="34" charset="0"/>
              </a:rPr>
              <a:t>Objem produkce</a:t>
            </a:r>
          </a:p>
        </p:txBody>
      </p:sp>
      <p:sp>
        <p:nvSpPr>
          <p:cNvPr id="53" name="Text Box 1041"/>
          <p:cNvSpPr txBox="1">
            <a:spLocks noChangeArrowheads="1"/>
          </p:cNvSpPr>
          <p:nvPr/>
        </p:nvSpPr>
        <p:spPr bwMode="auto">
          <a:xfrm>
            <a:off x="950790" y="2044541"/>
            <a:ext cx="722718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 dirty="0">
                <a:latin typeface="Arial" pitchFamily="34" charset="0"/>
              </a:rPr>
              <a:t>Kč</a:t>
            </a:r>
          </a:p>
        </p:txBody>
      </p:sp>
      <p:sp>
        <p:nvSpPr>
          <p:cNvPr id="77" name="Line 1047"/>
          <p:cNvSpPr>
            <a:spLocks noChangeShapeType="1"/>
          </p:cNvSpPr>
          <p:nvPr/>
        </p:nvSpPr>
        <p:spPr bwMode="auto">
          <a:xfrm flipV="1">
            <a:off x="1601415" y="1858361"/>
            <a:ext cx="5407255" cy="2311672"/>
          </a:xfrm>
          <a:prstGeom prst="line">
            <a:avLst/>
          </a:prstGeom>
          <a:noFill/>
          <a:ln w="317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78" name="Obdélník 77"/>
          <p:cNvSpPr/>
          <p:nvPr/>
        </p:nvSpPr>
        <p:spPr>
          <a:xfrm>
            <a:off x="6499315" y="1981639"/>
            <a:ext cx="1676731" cy="341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>
                <a:solidFill>
                  <a:srgbClr val="C00000"/>
                </a:solidFill>
              </a:rPr>
              <a:t>CN = </a:t>
            </a:r>
            <a:r>
              <a:rPr lang="cs-CZ" sz="1350" b="1" dirty="0" err="1">
                <a:solidFill>
                  <a:srgbClr val="C00000"/>
                </a:solidFill>
              </a:rPr>
              <a:t>FN+</a:t>
            </a:r>
            <a:r>
              <a:rPr lang="cs-CZ" altLang="cs-CZ" sz="1350" b="1" dirty="0" err="1">
                <a:solidFill>
                  <a:srgbClr val="C00000"/>
                </a:solidFill>
                <a:latin typeface="Arial" pitchFamily="34" charset="0"/>
              </a:rPr>
              <a:t>vn</a:t>
            </a:r>
            <a:r>
              <a:rPr lang="cs-CZ" altLang="cs-CZ" sz="1350" b="1" baseline="-25000" dirty="0" err="1">
                <a:solidFill>
                  <a:srgbClr val="C00000"/>
                </a:solidFill>
                <a:latin typeface="Arial" pitchFamily="34" charset="0"/>
              </a:rPr>
              <a:t>j</a:t>
            </a:r>
            <a:r>
              <a:rPr lang="cs-CZ" altLang="cs-CZ" sz="1350" b="1" dirty="0">
                <a:solidFill>
                  <a:srgbClr val="C00000"/>
                </a:solidFill>
                <a:latin typeface="Arial" pitchFamily="34" charset="0"/>
              </a:rPr>
              <a:t> . q</a:t>
            </a:r>
          </a:p>
        </p:txBody>
      </p:sp>
      <p:cxnSp>
        <p:nvCxnSpPr>
          <p:cNvPr id="8" name="Spojnice: pravoúhlá 7">
            <a:extLst>
              <a:ext uri="{FF2B5EF4-FFF2-40B4-BE49-F238E27FC236}">
                <a16:creationId xmlns:a16="http://schemas.microsoft.com/office/drawing/2014/main" id="{341E1650-F050-4217-84BF-14988F1B2876}"/>
              </a:ext>
            </a:extLst>
          </p:cNvPr>
          <p:cNvCxnSpPr>
            <a:cxnSpLocks/>
          </p:cNvCxnSpPr>
          <p:nvPr/>
        </p:nvCxnSpPr>
        <p:spPr>
          <a:xfrm flipV="1">
            <a:off x="1601415" y="3789040"/>
            <a:ext cx="7394161" cy="380993"/>
          </a:xfrm>
          <a:prstGeom prst="bentConnector3">
            <a:avLst>
              <a:gd name="adj1" fmla="val 67648"/>
            </a:avLst>
          </a:prstGeom>
          <a:ln w="444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avá složená závorka 21">
            <a:extLst>
              <a:ext uri="{FF2B5EF4-FFF2-40B4-BE49-F238E27FC236}">
                <a16:creationId xmlns:a16="http://schemas.microsoft.com/office/drawing/2014/main" id="{F43DF5C1-8BCB-4652-88C0-1BA873472650}"/>
              </a:ext>
            </a:extLst>
          </p:cNvPr>
          <p:cNvSpPr/>
          <p:nvPr/>
        </p:nvSpPr>
        <p:spPr>
          <a:xfrm rot="5400000">
            <a:off x="3888374" y="2981003"/>
            <a:ext cx="588596" cy="5081245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Pravá složená závorka 22">
            <a:extLst>
              <a:ext uri="{FF2B5EF4-FFF2-40B4-BE49-F238E27FC236}">
                <a16:creationId xmlns:a16="http://schemas.microsoft.com/office/drawing/2014/main" id="{D8B63863-3346-45DF-80B1-454C543B4C53}"/>
              </a:ext>
            </a:extLst>
          </p:cNvPr>
          <p:cNvSpPr/>
          <p:nvPr/>
        </p:nvSpPr>
        <p:spPr>
          <a:xfrm rot="5400000">
            <a:off x="7532931" y="4470502"/>
            <a:ext cx="566970" cy="2167119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 Box 1038">
            <a:extLst>
              <a:ext uri="{FF2B5EF4-FFF2-40B4-BE49-F238E27FC236}">
                <a16:creationId xmlns:a16="http://schemas.microsoft.com/office/drawing/2014/main" id="{F8ADC47F-FB9B-4B82-8524-1F94BD6FF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15" y="5962562"/>
            <a:ext cx="4030349" cy="51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Úroveň Fixních nákladů v daném kapacitním rozmezí</a:t>
            </a:r>
          </a:p>
        </p:txBody>
      </p:sp>
      <p:sp>
        <p:nvSpPr>
          <p:cNvPr id="25" name="Text Box 1038">
            <a:extLst>
              <a:ext uri="{FF2B5EF4-FFF2-40B4-BE49-F238E27FC236}">
                <a16:creationId xmlns:a16="http://schemas.microsoft.com/office/drawing/2014/main" id="{464CBB1A-E71D-474C-9575-8BE8A789D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692" y="5948428"/>
            <a:ext cx="2847166" cy="85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Zvýšená úroveň Fixních nákladů z důvodu navýšení výrobní kapacity </a:t>
            </a:r>
          </a:p>
        </p:txBody>
      </p:sp>
      <p:sp>
        <p:nvSpPr>
          <p:cNvPr id="4" name="Oblouk 3">
            <a:extLst>
              <a:ext uri="{FF2B5EF4-FFF2-40B4-BE49-F238E27FC236}">
                <a16:creationId xmlns:a16="http://schemas.microsoft.com/office/drawing/2014/main" id="{066E598E-B9AC-426C-88E7-4B1E3FC18364}"/>
              </a:ext>
            </a:extLst>
          </p:cNvPr>
          <p:cNvSpPr/>
          <p:nvPr/>
        </p:nvSpPr>
        <p:spPr>
          <a:xfrm rot="20248374">
            <a:off x="-3855395" y="4139899"/>
            <a:ext cx="11392932" cy="1225692"/>
          </a:xfrm>
          <a:prstGeom prst="arc">
            <a:avLst>
              <a:gd name="adj1" fmla="val 16200000"/>
              <a:gd name="adj2" fmla="val 21502741"/>
            </a:avLst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973A7D61-9748-4722-AFFE-E5C0EDCB12B7}"/>
              </a:ext>
            </a:extLst>
          </p:cNvPr>
          <p:cNvSpPr/>
          <p:nvPr/>
        </p:nvSpPr>
        <p:spPr>
          <a:xfrm rot="8855948">
            <a:off x="-698109" y="1746466"/>
            <a:ext cx="7347276" cy="1575322"/>
          </a:xfrm>
          <a:prstGeom prst="arc">
            <a:avLst>
              <a:gd name="adj1" fmla="val 11610464"/>
              <a:gd name="adj2" fmla="val 20495583"/>
            </a:avLst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 Box 1035">
            <a:extLst>
              <a:ext uri="{FF2B5EF4-FFF2-40B4-BE49-F238E27FC236}">
                <a16:creationId xmlns:a16="http://schemas.microsoft.com/office/drawing/2014/main" id="{9F897480-82A7-4E94-8CAD-F82333E52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0785" y="1124744"/>
            <a:ext cx="3285671" cy="59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Nadproporcionální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 Náklady</a:t>
            </a:r>
          </a:p>
          <a:p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CN = a + </a:t>
            </a:r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bx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 + cx</a:t>
            </a:r>
            <a:r>
              <a:rPr lang="cs-CZ" altLang="cs-CZ" sz="1200" baseline="30000" dirty="0">
                <a:solidFill>
                  <a:srgbClr val="00B0F0"/>
                </a:solidFill>
                <a:latin typeface="Arial" pitchFamily="34" charset="0"/>
              </a:rPr>
              <a:t>2 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 kde a=FN, x=q, b=</a:t>
            </a:r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vnj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, c=kvadratický člen zvýšených </a:t>
            </a:r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vnj</a:t>
            </a:r>
            <a:endParaRPr lang="cs-CZ" altLang="cs-CZ" sz="1200" dirty="0">
              <a:solidFill>
                <a:srgbClr val="00B0F0"/>
              </a:solidFill>
              <a:latin typeface="Arial" pitchFamily="34" charset="0"/>
            </a:endParaRPr>
          </a:p>
        </p:txBody>
      </p:sp>
      <p:sp>
        <p:nvSpPr>
          <p:cNvPr id="27" name="Text Box 1035">
            <a:extLst>
              <a:ext uri="{FF2B5EF4-FFF2-40B4-BE49-F238E27FC236}">
                <a16:creationId xmlns:a16="http://schemas.microsoft.com/office/drawing/2014/main" id="{92FB6477-D2CB-4497-83B7-9A84450E0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440" y="2584645"/>
            <a:ext cx="3285671" cy="59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Podproporcionální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 Náklady</a:t>
            </a:r>
          </a:p>
          <a:p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CN = a + </a:t>
            </a:r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bx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 - cx</a:t>
            </a:r>
            <a:r>
              <a:rPr lang="cs-CZ" altLang="cs-CZ" sz="1200" baseline="30000" dirty="0">
                <a:solidFill>
                  <a:srgbClr val="00B050"/>
                </a:solidFill>
                <a:latin typeface="Arial" pitchFamily="34" charset="0"/>
              </a:rPr>
              <a:t>2 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 kde a=FN, x=q, b=</a:t>
            </a:r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vnj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, c=kvadratický člen snížení </a:t>
            </a:r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vnj</a:t>
            </a:r>
            <a:endParaRPr lang="cs-CZ" altLang="cs-CZ" sz="1200" dirty="0">
              <a:solidFill>
                <a:srgbClr val="00B05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36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018"/>
    </mc:Choice>
    <mc:Fallback xmlns="">
      <p:transition spd="slow" advTm="170018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inky 8">
    <a:dk1>
      <a:srgbClr val="000000"/>
    </a:dk1>
    <a:lt1>
      <a:srgbClr val="FFFFFF"/>
    </a:lt1>
    <a:dk2>
      <a:srgbClr val="999900"/>
    </a:dk2>
    <a:lt2>
      <a:srgbClr val="666600"/>
    </a:lt2>
    <a:accent1>
      <a:srgbClr val="99CC00"/>
    </a:accent1>
    <a:accent2>
      <a:srgbClr val="CCCC66"/>
    </a:accent2>
    <a:accent3>
      <a:srgbClr val="FFFFFF"/>
    </a:accent3>
    <a:accent4>
      <a:srgbClr val="000000"/>
    </a:accent4>
    <a:accent5>
      <a:srgbClr val="CAE2AA"/>
    </a:accent5>
    <a:accent6>
      <a:srgbClr val="B9B95C"/>
    </a:accent6>
    <a:hlink>
      <a:srgbClr val="FFCC00"/>
    </a:hlink>
    <a:folHlink>
      <a:srgbClr val="CC9900"/>
    </a:folHlink>
  </a:clrScheme>
  <a:fontScheme name="Linky">
    <a:majorFont>
      <a:latin typeface="Garamond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inky 8">
    <a:dk1>
      <a:srgbClr val="000000"/>
    </a:dk1>
    <a:lt1>
      <a:srgbClr val="FFFFFF"/>
    </a:lt1>
    <a:dk2>
      <a:srgbClr val="999900"/>
    </a:dk2>
    <a:lt2>
      <a:srgbClr val="666600"/>
    </a:lt2>
    <a:accent1>
      <a:srgbClr val="99CC00"/>
    </a:accent1>
    <a:accent2>
      <a:srgbClr val="CCCC66"/>
    </a:accent2>
    <a:accent3>
      <a:srgbClr val="FFFFFF"/>
    </a:accent3>
    <a:accent4>
      <a:srgbClr val="000000"/>
    </a:accent4>
    <a:accent5>
      <a:srgbClr val="CAE2AA"/>
    </a:accent5>
    <a:accent6>
      <a:srgbClr val="B9B95C"/>
    </a:accent6>
    <a:hlink>
      <a:srgbClr val="FFCC00"/>
    </a:hlink>
    <a:folHlink>
      <a:srgbClr val="CC9900"/>
    </a:folHlink>
  </a:clrScheme>
  <a:fontScheme name="Linky">
    <a:majorFont>
      <a:latin typeface="Garamond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3325</Words>
  <Application>Microsoft Office PowerPoint</Application>
  <PresentationFormat>Předvádění na obrazovce (4:3)</PresentationFormat>
  <Paragraphs>578</Paragraphs>
  <Slides>57</Slides>
  <Notes>11</Notes>
  <HiddenSlides>0</HiddenSlides>
  <MMClips>0</MMClips>
  <ScaleCrop>false</ScaleCrop>
  <HeadingPairs>
    <vt:vector size="8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57</vt:i4>
      </vt:variant>
    </vt:vector>
  </HeadingPairs>
  <TitlesOfParts>
    <vt:vector size="70" baseType="lpstr">
      <vt:lpstr>Arial</vt:lpstr>
      <vt:lpstr>Calibri</vt:lpstr>
      <vt:lpstr>Cambria Math</vt:lpstr>
      <vt:lpstr>Garamond</vt:lpstr>
      <vt:lpstr>Open Sans</vt:lpstr>
      <vt:lpstr>Symbol</vt:lpstr>
      <vt:lpstr>Tahoma</vt:lpstr>
      <vt:lpstr>Times New Roman</vt:lpstr>
      <vt:lpstr>Verdana</vt:lpstr>
      <vt:lpstr>Wingdings</vt:lpstr>
      <vt:lpstr>Office Theme</vt:lpstr>
      <vt:lpstr>Rovnice</vt:lpstr>
      <vt:lpstr>Graf</vt:lpstr>
      <vt:lpstr> Náklady – nákladové funkce</vt:lpstr>
      <vt:lpstr>Příklad č. 1 Časový rozdíl mezi výnosy-příjmy a náklady-výdaji</vt:lpstr>
      <vt:lpstr>Příklad č. 1</vt:lpstr>
      <vt:lpstr>NÁKLADOVÁ FUNKCE</vt:lpstr>
      <vt:lpstr>Jak se vyvíjí náklady?</vt:lpstr>
      <vt:lpstr>Nákladová funkce</vt:lpstr>
      <vt:lpstr>Nákladové funkce</vt:lpstr>
      <vt:lpstr>Nákladová funkce</vt:lpstr>
      <vt:lpstr>Prezentace aplikace PowerPoint</vt:lpstr>
      <vt:lpstr>Prezentace aplikace PowerPoint</vt:lpstr>
      <vt:lpstr>Nákladové funkce</vt:lpstr>
      <vt:lpstr>Průběh jednotkových nákladů</vt:lpstr>
      <vt:lpstr>Příklad – prodej zmrzliny</vt:lpstr>
      <vt:lpstr>Skladba ceny výrobku</vt:lpstr>
      <vt:lpstr>Ukázka 1</vt:lpstr>
      <vt:lpstr>Ukázka 2</vt:lpstr>
      <vt:lpstr>Zjišťování parametrů nákladových funkcí Metody</vt:lpstr>
      <vt:lpstr>Zjišťování parametrů nákladových funkcí</vt:lpstr>
      <vt:lpstr>Ukázka Klasifikační analýza</vt:lpstr>
      <vt:lpstr>Grafická metoda stanovení nákladové funkce</vt:lpstr>
      <vt:lpstr>Grafická metoda stanovení nákladové funkce</vt:lpstr>
      <vt:lpstr>Grafická metoda stanovení nákladové funkce</vt:lpstr>
      <vt:lpstr>Ukázka 3: Podnik vykázal v průběhu roku v rámci jednotlivých měsíců tyto hodnoty objemu produkce a nákladů</vt:lpstr>
      <vt:lpstr>Prezentace aplikace PowerPoint</vt:lpstr>
      <vt:lpstr>Prezentace aplikace PowerPoint</vt:lpstr>
      <vt:lpstr>Zjišťování parametrů nákladových funkcí</vt:lpstr>
      <vt:lpstr>Ukázka Metoda dvou období</vt:lpstr>
      <vt:lpstr>Zjišťování parametrů nákladových funkcí</vt:lpstr>
      <vt:lpstr>Zjišťování parametrů nákladových funkcí</vt:lpstr>
      <vt:lpstr> Vztahy mezi ziskem, objemem výroby, cenou a náklady. Bod zvratu</vt:lpstr>
      <vt:lpstr>BOD ZVRATU (BZ)</vt:lpstr>
      <vt:lpstr>Grafická analýza bodu zvratu</vt:lpstr>
      <vt:lpstr>Grafické znázornění bodu zvratu</vt:lpstr>
      <vt:lpstr>BOD ZVRATU</vt:lpstr>
      <vt:lpstr>Bod zvratu</vt:lpstr>
      <vt:lpstr>BOD ZVRATU</vt:lpstr>
      <vt:lpstr>Příklad – zmrzlina - bod zvratu musím prodávat za cenu 16 Kč, kolik je BZ?</vt:lpstr>
      <vt:lpstr>Příklad – příspěvek na úhradu</vt:lpstr>
      <vt:lpstr>Kolik prodaných zmrzlin vytvoří zisk 15 000 Kč při ceně 18 Kč/ks nebo při ceně 16 Kč/ ks?</vt:lpstr>
      <vt:lpstr>Skladba ceny výrobku</vt:lpstr>
      <vt:lpstr>BOD ZVRATU</vt:lpstr>
      <vt:lpstr>BOD ZVRATU</vt:lpstr>
      <vt:lpstr>BOD ZVRATU</vt:lpstr>
      <vt:lpstr>Ukázka 2</vt:lpstr>
      <vt:lpstr>Bod zvratu pro více produktů </vt:lpstr>
      <vt:lpstr>Limit variabilních nákladů</vt:lpstr>
      <vt:lpstr>Limit fixních nákladů</vt:lpstr>
      <vt:lpstr>Limit ceny</vt:lpstr>
      <vt:lpstr>Kombinované úlohy</vt:lpstr>
      <vt:lpstr>Výběr optimální varianty</vt:lpstr>
      <vt:lpstr>Prezentace aplikace PowerPoint</vt:lpstr>
      <vt:lpstr>Řešení – grafické znázornění</vt:lpstr>
      <vt:lpstr>Prezentace aplikace PowerPoint</vt:lpstr>
      <vt:lpstr>Provozní páka</vt:lpstr>
      <vt:lpstr>Provozní páka</vt:lpstr>
      <vt:lpstr>Provozní páka</vt:lpstr>
      <vt:lpstr>DĚKUJI ZA VAŠI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Petr Novák</cp:lastModifiedBy>
  <cp:revision>445</cp:revision>
  <dcterms:created xsi:type="dcterms:W3CDTF">2012-07-19T22:32:54Z</dcterms:created>
  <dcterms:modified xsi:type="dcterms:W3CDTF">2024-03-26T21:49:48Z</dcterms:modified>
</cp:coreProperties>
</file>