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0"/>
  </p:notesMasterIdLst>
  <p:sldIdLst>
    <p:sldId id="256" r:id="rId2"/>
    <p:sldId id="271" r:id="rId3"/>
    <p:sldId id="259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447" r:id="rId14"/>
    <p:sldId id="283" r:id="rId15"/>
    <p:sldId id="351" r:id="rId16"/>
    <p:sldId id="284" r:id="rId17"/>
    <p:sldId id="285" r:id="rId18"/>
    <p:sldId id="286" r:id="rId19"/>
    <p:sldId id="287" r:id="rId20"/>
    <p:sldId id="344" r:id="rId21"/>
    <p:sldId id="288" r:id="rId22"/>
    <p:sldId id="289" r:id="rId23"/>
    <p:sldId id="290" r:id="rId24"/>
    <p:sldId id="291" r:id="rId25"/>
    <p:sldId id="292" r:id="rId26"/>
    <p:sldId id="345" r:id="rId27"/>
    <p:sldId id="346" r:id="rId28"/>
    <p:sldId id="347" r:id="rId29"/>
    <p:sldId id="348" r:id="rId30"/>
    <p:sldId id="349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27" r:id="rId41"/>
    <p:sldId id="302" r:id="rId42"/>
    <p:sldId id="303" r:id="rId43"/>
    <p:sldId id="304" r:id="rId44"/>
    <p:sldId id="305" r:id="rId45"/>
    <p:sldId id="306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318" r:id="rId57"/>
    <p:sldId id="319" r:id="rId58"/>
    <p:sldId id="269" r:id="rId5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0202"/>
    <a:srgbClr val="D5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7" autoAdjust="0"/>
    <p:restoredTop sz="95615" autoAdjust="0"/>
  </p:normalViewPr>
  <p:slideViewPr>
    <p:cSldViewPr snapToGrid="0" snapToObjects="1">
      <p:cViewPr varScale="1">
        <p:scale>
          <a:sx n="77" d="100"/>
          <a:sy n="77" d="100"/>
        </p:scale>
        <p:origin x="160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1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vák Petr" userId="9be1e105-16c9-480c-82ec-5dc5434c3fb0" providerId="ADAL" clId="{6B952436-8EAE-41B9-896D-94C1FCA14D40}"/>
    <pc:docChg chg="undo custSel delSld modSld">
      <pc:chgData name="Novák Petr" userId="9be1e105-16c9-480c-82ec-5dc5434c3fb0" providerId="ADAL" clId="{6B952436-8EAE-41B9-896D-94C1FCA14D40}" dt="2024-03-19T20:30:05.617" v="15" actId="13926"/>
      <pc:docMkLst>
        <pc:docMk/>
      </pc:docMkLst>
      <pc:sldChg chg="modSp mod">
        <pc:chgData name="Novák Petr" userId="9be1e105-16c9-480c-82ec-5dc5434c3fb0" providerId="ADAL" clId="{6B952436-8EAE-41B9-896D-94C1FCA14D40}" dt="2024-03-19T20:26:56.855" v="0" actId="20577"/>
        <pc:sldMkLst>
          <pc:docMk/>
          <pc:sldMk cId="1735084850" sldId="256"/>
        </pc:sldMkLst>
        <pc:spChg chg="mod">
          <ac:chgData name="Novák Petr" userId="9be1e105-16c9-480c-82ec-5dc5434c3fb0" providerId="ADAL" clId="{6B952436-8EAE-41B9-896D-94C1FCA14D40}" dt="2024-03-19T20:26:56.855" v="0" actId="20577"/>
          <ac:spMkLst>
            <pc:docMk/>
            <pc:sldMk cId="1735084850" sldId="256"/>
            <ac:spMk id="2" creationId="{00000000-0000-0000-0000-000000000000}"/>
          </ac:spMkLst>
        </pc:spChg>
      </pc:sldChg>
      <pc:sldChg chg="modSp mod">
        <pc:chgData name="Novák Petr" userId="9be1e105-16c9-480c-82ec-5dc5434c3fb0" providerId="ADAL" clId="{6B952436-8EAE-41B9-896D-94C1FCA14D40}" dt="2024-03-19T20:30:05.617" v="15" actId="13926"/>
        <pc:sldMkLst>
          <pc:docMk/>
          <pc:sldMk cId="1838067536" sldId="284"/>
        </pc:sldMkLst>
        <pc:spChg chg="mod">
          <ac:chgData name="Novák Petr" userId="9be1e105-16c9-480c-82ec-5dc5434c3fb0" providerId="ADAL" clId="{6B952436-8EAE-41B9-896D-94C1FCA14D40}" dt="2024-03-19T20:30:05.617" v="15" actId="13926"/>
          <ac:spMkLst>
            <pc:docMk/>
            <pc:sldMk cId="1838067536" sldId="284"/>
            <ac:spMk id="17410" creationId="{00000000-0000-0000-0000-000000000000}"/>
          </ac:spMkLst>
        </pc:spChg>
      </pc:sldChg>
      <pc:sldChg chg="del">
        <pc:chgData name="Novák Petr" userId="9be1e105-16c9-480c-82ec-5dc5434c3fb0" providerId="ADAL" clId="{6B952436-8EAE-41B9-896D-94C1FCA14D40}" dt="2024-03-19T20:27:30.043" v="1" actId="47"/>
        <pc:sldMkLst>
          <pc:docMk/>
          <pc:sldMk cId="942724157" sldId="320"/>
        </pc:sldMkLst>
      </pc:sldChg>
      <pc:sldChg chg="del">
        <pc:chgData name="Novák Petr" userId="9be1e105-16c9-480c-82ec-5dc5434c3fb0" providerId="ADAL" clId="{6B952436-8EAE-41B9-896D-94C1FCA14D40}" dt="2024-03-19T20:27:52.894" v="2" actId="47"/>
        <pc:sldMkLst>
          <pc:docMk/>
          <pc:sldMk cId="2525965486" sldId="321"/>
        </pc:sldMkLst>
      </pc:sldChg>
      <pc:sldChg chg="del">
        <pc:chgData name="Novák Petr" userId="9be1e105-16c9-480c-82ec-5dc5434c3fb0" providerId="ADAL" clId="{6B952436-8EAE-41B9-896D-94C1FCA14D40}" dt="2024-03-19T20:27:56.963" v="3" actId="47"/>
        <pc:sldMkLst>
          <pc:docMk/>
          <pc:sldMk cId="2137459271" sldId="322"/>
        </pc:sldMkLst>
      </pc:sldChg>
      <pc:sldChg chg="del">
        <pc:chgData name="Novák Petr" userId="9be1e105-16c9-480c-82ec-5dc5434c3fb0" providerId="ADAL" clId="{6B952436-8EAE-41B9-896D-94C1FCA14D40}" dt="2024-03-19T20:28:41.883" v="5" actId="47"/>
        <pc:sldMkLst>
          <pc:docMk/>
          <pc:sldMk cId="1765351757" sldId="323"/>
        </pc:sldMkLst>
      </pc:sldChg>
      <pc:sldChg chg="del">
        <pc:chgData name="Novák Petr" userId="9be1e105-16c9-480c-82ec-5dc5434c3fb0" providerId="ADAL" clId="{6B952436-8EAE-41B9-896D-94C1FCA14D40}" dt="2024-03-19T20:28:41.883" v="5" actId="47"/>
        <pc:sldMkLst>
          <pc:docMk/>
          <pc:sldMk cId="973157762" sldId="324"/>
        </pc:sldMkLst>
      </pc:sldChg>
      <pc:sldChg chg="del">
        <pc:chgData name="Novák Petr" userId="9be1e105-16c9-480c-82ec-5dc5434c3fb0" providerId="ADAL" clId="{6B952436-8EAE-41B9-896D-94C1FCA14D40}" dt="2024-03-19T20:28:41.883" v="5" actId="47"/>
        <pc:sldMkLst>
          <pc:docMk/>
          <pc:sldMk cId="2077089622" sldId="325"/>
        </pc:sldMkLst>
      </pc:sldChg>
      <pc:sldChg chg="del">
        <pc:chgData name="Novák Petr" userId="9be1e105-16c9-480c-82ec-5dc5434c3fb0" providerId="ADAL" clId="{6B952436-8EAE-41B9-896D-94C1FCA14D40}" dt="2024-03-19T20:28:41.883" v="5" actId="47"/>
        <pc:sldMkLst>
          <pc:docMk/>
          <pc:sldMk cId="2518845067" sldId="326"/>
        </pc:sldMkLst>
      </pc:sldChg>
      <pc:sldChg chg="del">
        <pc:chgData name="Novák Petr" userId="9be1e105-16c9-480c-82ec-5dc5434c3fb0" providerId="ADAL" clId="{6B952436-8EAE-41B9-896D-94C1FCA14D40}" dt="2024-03-19T20:29:03.886" v="6" actId="47"/>
        <pc:sldMkLst>
          <pc:docMk/>
          <pc:sldMk cId="3097789851" sldId="328"/>
        </pc:sldMkLst>
      </pc:sldChg>
      <pc:sldChg chg="del">
        <pc:chgData name="Novák Petr" userId="9be1e105-16c9-480c-82ec-5dc5434c3fb0" providerId="ADAL" clId="{6B952436-8EAE-41B9-896D-94C1FCA14D40}" dt="2024-03-19T20:29:05.041" v="7" actId="47"/>
        <pc:sldMkLst>
          <pc:docMk/>
          <pc:sldMk cId="42198552" sldId="329"/>
        </pc:sldMkLst>
      </pc:sldChg>
      <pc:sldChg chg="del">
        <pc:chgData name="Novák Petr" userId="9be1e105-16c9-480c-82ec-5dc5434c3fb0" providerId="ADAL" clId="{6B952436-8EAE-41B9-896D-94C1FCA14D40}" dt="2024-03-19T20:29:05.968" v="8" actId="47"/>
        <pc:sldMkLst>
          <pc:docMk/>
          <pc:sldMk cId="1728769609" sldId="330"/>
        </pc:sldMkLst>
      </pc:sldChg>
      <pc:sldChg chg="del">
        <pc:chgData name="Novák Petr" userId="9be1e105-16c9-480c-82ec-5dc5434c3fb0" providerId="ADAL" clId="{6B952436-8EAE-41B9-896D-94C1FCA14D40}" dt="2024-03-19T20:29:08.281" v="9" actId="47"/>
        <pc:sldMkLst>
          <pc:docMk/>
          <pc:sldMk cId="1733731029" sldId="331"/>
        </pc:sldMkLst>
      </pc:sldChg>
      <pc:sldChg chg="del">
        <pc:chgData name="Novák Petr" userId="9be1e105-16c9-480c-82ec-5dc5434c3fb0" providerId="ADAL" clId="{6B952436-8EAE-41B9-896D-94C1FCA14D40}" dt="2024-03-19T20:29:10.345" v="10" actId="47"/>
        <pc:sldMkLst>
          <pc:docMk/>
          <pc:sldMk cId="1478425504" sldId="332"/>
        </pc:sldMkLst>
      </pc:sldChg>
      <pc:sldChg chg="del">
        <pc:chgData name="Novák Petr" userId="9be1e105-16c9-480c-82ec-5dc5434c3fb0" providerId="ADAL" clId="{6B952436-8EAE-41B9-896D-94C1FCA14D40}" dt="2024-03-19T20:29:19.325" v="11" actId="47"/>
        <pc:sldMkLst>
          <pc:docMk/>
          <pc:sldMk cId="3797816653" sldId="333"/>
        </pc:sldMkLst>
      </pc:sldChg>
      <pc:sldChg chg="del">
        <pc:chgData name="Novák Petr" userId="9be1e105-16c9-480c-82ec-5dc5434c3fb0" providerId="ADAL" clId="{6B952436-8EAE-41B9-896D-94C1FCA14D40}" dt="2024-03-19T20:29:19.325" v="11" actId="47"/>
        <pc:sldMkLst>
          <pc:docMk/>
          <pc:sldMk cId="1961381204" sldId="334"/>
        </pc:sldMkLst>
      </pc:sldChg>
      <pc:sldChg chg="del">
        <pc:chgData name="Novák Petr" userId="9be1e105-16c9-480c-82ec-5dc5434c3fb0" providerId="ADAL" clId="{6B952436-8EAE-41B9-896D-94C1FCA14D40}" dt="2024-03-19T20:29:19.325" v="11" actId="47"/>
        <pc:sldMkLst>
          <pc:docMk/>
          <pc:sldMk cId="98117117" sldId="335"/>
        </pc:sldMkLst>
      </pc:sldChg>
      <pc:sldChg chg="del">
        <pc:chgData name="Novák Petr" userId="9be1e105-16c9-480c-82ec-5dc5434c3fb0" providerId="ADAL" clId="{6B952436-8EAE-41B9-896D-94C1FCA14D40}" dt="2024-03-19T20:29:19.325" v="11" actId="47"/>
        <pc:sldMkLst>
          <pc:docMk/>
          <pc:sldMk cId="1666665589" sldId="336"/>
        </pc:sldMkLst>
      </pc:sldChg>
      <pc:sldChg chg="del">
        <pc:chgData name="Novák Petr" userId="9be1e105-16c9-480c-82ec-5dc5434c3fb0" providerId="ADAL" clId="{6B952436-8EAE-41B9-896D-94C1FCA14D40}" dt="2024-03-19T20:29:19.325" v="11" actId="47"/>
        <pc:sldMkLst>
          <pc:docMk/>
          <pc:sldMk cId="3826116602" sldId="337"/>
        </pc:sldMkLst>
      </pc:sldChg>
      <pc:sldChg chg="del">
        <pc:chgData name="Novák Petr" userId="9be1e105-16c9-480c-82ec-5dc5434c3fb0" providerId="ADAL" clId="{6B952436-8EAE-41B9-896D-94C1FCA14D40}" dt="2024-03-19T20:29:19.325" v="11" actId="47"/>
        <pc:sldMkLst>
          <pc:docMk/>
          <pc:sldMk cId="3945138942" sldId="338"/>
        </pc:sldMkLst>
      </pc:sldChg>
      <pc:sldChg chg="del">
        <pc:chgData name="Novák Petr" userId="9be1e105-16c9-480c-82ec-5dc5434c3fb0" providerId="ADAL" clId="{6B952436-8EAE-41B9-896D-94C1FCA14D40}" dt="2024-03-19T20:29:19.325" v="11" actId="47"/>
        <pc:sldMkLst>
          <pc:docMk/>
          <pc:sldMk cId="422194645" sldId="339"/>
        </pc:sldMkLst>
      </pc:sldChg>
      <pc:sldChg chg="del">
        <pc:chgData name="Novák Petr" userId="9be1e105-16c9-480c-82ec-5dc5434c3fb0" providerId="ADAL" clId="{6B952436-8EAE-41B9-896D-94C1FCA14D40}" dt="2024-03-19T20:29:19.325" v="11" actId="47"/>
        <pc:sldMkLst>
          <pc:docMk/>
          <pc:sldMk cId="3822647617" sldId="340"/>
        </pc:sldMkLst>
      </pc:sldChg>
      <pc:sldChg chg="del">
        <pc:chgData name="Novák Petr" userId="9be1e105-16c9-480c-82ec-5dc5434c3fb0" providerId="ADAL" clId="{6B952436-8EAE-41B9-896D-94C1FCA14D40}" dt="2024-03-19T20:29:19.325" v="11" actId="47"/>
        <pc:sldMkLst>
          <pc:docMk/>
          <pc:sldMk cId="4238820959" sldId="341"/>
        </pc:sldMkLst>
      </pc:sldChg>
      <pc:sldChg chg="del">
        <pc:chgData name="Novák Petr" userId="9be1e105-16c9-480c-82ec-5dc5434c3fb0" providerId="ADAL" clId="{6B952436-8EAE-41B9-896D-94C1FCA14D40}" dt="2024-03-19T20:28:20.526" v="4" actId="47"/>
        <pc:sldMkLst>
          <pc:docMk/>
          <pc:sldMk cId="3241574103" sldId="342"/>
        </pc:sldMkLst>
      </pc:sldChg>
      <pc:sldChg chg="del">
        <pc:chgData name="Novák Petr" userId="9be1e105-16c9-480c-82ec-5dc5434c3fb0" providerId="ADAL" clId="{6B952436-8EAE-41B9-896D-94C1FCA14D40}" dt="2024-03-19T20:28:20.526" v="4" actId="47"/>
        <pc:sldMkLst>
          <pc:docMk/>
          <pc:sldMk cId="2160230971" sldId="343"/>
        </pc:sldMkLst>
      </pc:sldChg>
      <pc:sldChg chg="del">
        <pc:chgData name="Novák Petr" userId="9be1e105-16c9-480c-82ec-5dc5434c3fb0" providerId="ADAL" clId="{6B952436-8EAE-41B9-896D-94C1FCA14D40}" dt="2024-03-19T20:28:20.526" v="4" actId="47"/>
        <pc:sldMkLst>
          <pc:docMk/>
          <pc:sldMk cId="667864646" sldId="350"/>
        </pc:sldMkLst>
      </pc:sldChg>
      <pc:sldChg chg="del">
        <pc:chgData name="Novák Petr" userId="9be1e105-16c9-480c-82ec-5dc5434c3fb0" providerId="ADAL" clId="{6B952436-8EAE-41B9-896D-94C1FCA14D40}" dt="2024-03-19T20:28:20.526" v="4" actId="47"/>
        <pc:sldMkLst>
          <pc:docMk/>
          <pc:sldMk cId="3053994213" sldId="352"/>
        </pc:sldMkLst>
      </pc:sldChg>
      <pc:sldChg chg="del">
        <pc:chgData name="Novák Petr" userId="9be1e105-16c9-480c-82ec-5dc5434c3fb0" providerId="ADAL" clId="{6B952436-8EAE-41B9-896D-94C1FCA14D40}" dt="2024-03-19T20:28:20.526" v="4" actId="47"/>
        <pc:sldMkLst>
          <pc:docMk/>
          <pc:sldMk cId="1070674725" sldId="353"/>
        </pc:sldMkLst>
      </pc:sldChg>
      <pc:sldChg chg="del">
        <pc:chgData name="Novák Petr" userId="9be1e105-16c9-480c-82ec-5dc5434c3fb0" providerId="ADAL" clId="{6B952436-8EAE-41B9-896D-94C1FCA14D40}" dt="2024-03-19T20:28:20.526" v="4" actId="47"/>
        <pc:sldMkLst>
          <pc:docMk/>
          <pc:sldMk cId="3264401791" sldId="354"/>
        </pc:sldMkLst>
      </pc:sldChg>
      <pc:sldChg chg="del">
        <pc:chgData name="Novák Petr" userId="9be1e105-16c9-480c-82ec-5dc5434c3fb0" providerId="ADAL" clId="{6B952436-8EAE-41B9-896D-94C1FCA14D40}" dt="2024-03-19T20:28:20.526" v="4" actId="47"/>
        <pc:sldMkLst>
          <pc:docMk/>
          <pc:sldMk cId="1998370517" sldId="355"/>
        </pc:sldMkLst>
      </pc:sldChg>
      <pc:sldChg chg="del">
        <pc:chgData name="Novák Petr" userId="9be1e105-16c9-480c-82ec-5dc5434c3fb0" providerId="ADAL" clId="{6B952436-8EAE-41B9-896D-94C1FCA14D40}" dt="2024-03-19T20:28:20.526" v="4" actId="47"/>
        <pc:sldMkLst>
          <pc:docMk/>
          <pc:sldMk cId="1801270097" sldId="356"/>
        </pc:sldMkLst>
      </pc:sldChg>
      <pc:sldChg chg="del">
        <pc:chgData name="Novák Petr" userId="9be1e105-16c9-480c-82ec-5dc5434c3fb0" providerId="ADAL" clId="{6B952436-8EAE-41B9-896D-94C1FCA14D40}" dt="2024-03-19T20:28:20.526" v="4" actId="47"/>
        <pc:sldMkLst>
          <pc:docMk/>
          <pc:sldMk cId="1024321290" sldId="357"/>
        </pc:sldMkLst>
      </pc:sldChg>
      <pc:sldChg chg="del">
        <pc:chgData name="Novák Petr" userId="9be1e105-16c9-480c-82ec-5dc5434c3fb0" providerId="ADAL" clId="{6B952436-8EAE-41B9-896D-94C1FCA14D40}" dt="2024-03-19T20:28:20.526" v="4" actId="47"/>
        <pc:sldMkLst>
          <pc:docMk/>
          <pc:sldMk cId="5686099" sldId="358"/>
        </pc:sldMkLst>
      </pc:sldChg>
      <pc:sldChg chg="del">
        <pc:chgData name="Novák Petr" userId="9be1e105-16c9-480c-82ec-5dc5434c3fb0" providerId="ADAL" clId="{6B952436-8EAE-41B9-896D-94C1FCA14D40}" dt="2024-03-19T20:28:20.526" v="4" actId="47"/>
        <pc:sldMkLst>
          <pc:docMk/>
          <pc:sldMk cId="949670566" sldId="359"/>
        </pc:sldMkLst>
      </pc:sldChg>
      <pc:sldChg chg="del">
        <pc:chgData name="Novák Petr" userId="9be1e105-16c9-480c-82ec-5dc5434c3fb0" providerId="ADAL" clId="{6B952436-8EAE-41B9-896D-94C1FCA14D40}" dt="2024-03-19T20:28:20.526" v="4" actId="47"/>
        <pc:sldMkLst>
          <pc:docMk/>
          <pc:sldMk cId="848943574" sldId="360"/>
        </pc:sldMkLst>
      </pc:sldChg>
      <pc:sldChg chg="del">
        <pc:chgData name="Novák Petr" userId="9be1e105-16c9-480c-82ec-5dc5434c3fb0" providerId="ADAL" clId="{6B952436-8EAE-41B9-896D-94C1FCA14D40}" dt="2024-03-19T20:28:20.526" v="4" actId="47"/>
        <pc:sldMkLst>
          <pc:docMk/>
          <pc:sldMk cId="3631051053" sldId="361"/>
        </pc:sldMkLst>
      </pc:sldChg>
      <pc:sldChg chg="del">
        <pc:chgData name="Novák Petr" userId="9be1e105-16c9-480c-82ec-5dc5434c3fb0" providerId="ADAL" clId="{6B952436-8EAE-41B9-896D-94C1FCA14D40}" dt="2024-03-19T20:28:20.526" v="4" actId="47"/>
        <pc:sldMkLst>
          <pc:docMk/>
          <pc:sldMk cId="1419586258" sldId="362"/>
        </pc:sldMkLst>
      </pc:sldChg>
      <pc:sldChg chg="del">
        <pc:chgData name="Novák Petr" userId="9be1e105-16c9-480c-82ec-5dc5434c3fb0" providerId="ADAL" clId="{6B952436-8EAE-41B9-896D-94C1FCA14D40}" dt="2024-03-19T20:28:20.526" v="4" actId="47"/>
        <pc:sldMkLst>
          <pc:docMk/>
          <pc:sldMk cId="3527988843" sldId="363"/>
        </pc:sldMkLst>
      </pc:sldChg>
      <pc:sldChg chg="del">
        <pc:chgData name="Novák Petr" userId="9be1e105-16c9-480c-82ec-5dc5434c3fb0" providerId="ADAL" clId="{6B952436-8EAE-41B9-896D-94C1FCA14D40}" dt="2024-03-19T20:28:20.526" v="4" actId="47"/>
        <pc:sldMkLst>
          <pc:docMk/>
          <pc:sldMk cId="231946677" sldId="364"/>
        </pc:sldMkLst>
      </pc:sldChg>
      <pc:sldChg chg="del">
        <pc:chgData name="Novák Petr" userId="9be1e105-16c9-480c-82ec-5dc5434c3fb0" providerId="ADAL" clId="{6B952436-8EAE-41B9-896D-94C1FCA14D40}" dt="2024-03-19T20:28:20.526" v="4" actId="47"/>
        <pc:sldMkLst>
          <pc:docMk/>
          <pc:sldMk cId="1802152677" sldId="365"/>
        </pc:sldMkLst>
      </pc:sldChg>
      <pc:sldChg chg="del">
        <pc:chgData name="Novák Petr" userId="9be1e105-16c9-480c-82ec-5dc5434c3fb0" providerId="ADAL" clId="{6B952436-8EAE-41B9-896D-94C1FCA14D40}" dt="2024-03-19T20:28:20.526" v="4" actId="47"/>
        <pc:sldMkLst>
          <pc:docMk/>
          <pc:sldMk cId="3994191970" sldId="366"/>
        </pc:sldMkLst>
      </pc:sldChg>
      <pc:sldChg chg="del">
        <pc:chgData name="Novák Petr" userId="9be1e105-16c9-480c-82ec-5dc5434c3fb0" providerId="ADAL" clId="{6B952436-8EAE-41B9-896D-94C1FCA14D40}" dt="2024-03-19T20:28:20.526" v="4" actId="47"/>
        <pc:sldMkLst>
          <pc:docMk/>
          <pc:sldMk cId="3012318229" sldId="367"/>
        </pc:sldMkLst>
      </pc:sldChg>
      <pc:sldChg chg="del">
        <pc:chgData name="Novák Petr" userId="9be1e105-16c9-480c-82ec-5dc5434c3fb0" providerId="ADAL" clId="{6B952436-8EAE-41B9-896D-94C1FCA14D40}" dt="2024-03-19T20:28:20.526" v="4" actId="47"/>
        <pc:sldMkLst>
          <pc:docMk/>
          <pc:sldMk cId="1738641119" sldId="368"/>
        </pc:sldMkLst>
      </pc:sldChg>
      <pc:sldChg chg="del">
        <pc:chgData name="Novák Petr" userId="9be1e105-16c9-480c-82ec-5dc5434c3fb0" providerId="ADAL" clId="{6B952436-8EAE-41B9-896D-94C1FCA14D40}" dt="2024-03-19T20:28:20.526" v="4" actId="47"/>
        <pc:sldMkLst>
          <pc:docMk/>
          <pc:sldMk cId="2447964640" sldId="369"/>
        </pc:sldMkLst>
      </pc:sldChg>
      <pc:sldChg chg="del">
        <pc:chgData name="Novák Petr" userId="9be1e105-16c9-480c-82ec-5dc5434c3fb0" providerId="ADAL" clId="{6B952436-8EAE-41B9-896D-94C1FCA14D40}" dt="2024-03-19T20:28:20.526" v="4" actId="47"/>
        <pc:sldMkLst>
          <pc:docMk/>
          <pc:sldMk cId="208862865" sldId="370"/>
        </pc:sldMkLst>
      </pc:sldChg>
      <pc:sldChg chg="del">
        <pc:chgData name="Novák Petr" userId="9be1e105-16c9-480c-82ec-5dc5434c3fb0" providerId="ADAL" clId="{6B952436-8EAE-41B9-896D-94C1FCA14D40}" dt="2024-03-19T20:29:19.325" v="11" actId="47"/>
        <pc:sldMkLst>
          <pc:docMk/>
          <pc:sldMk cId="0" sldId="477"/>
        </pc:sldMkLst>
      </pc:sldChg>
      <pc:sldChg chg="del">
        <pc:chgData name="Novák Petr" userId="9be1e105-16c9-480c-82ec-5dc5434c3fb0" providerId="ADAL" clId="{6B952436-8EAE-41B9-896D-94C1FCA14D40}" dt="2024-03-19T20:29:19.325" v="11" actId="47"/>
        <pc:sldMkLst>
          <pc:docMk/>
          <pc:sldMk cId="2931890492" sldId="906"/>
        </pc:sldMkLst>
      </pc:sldChg>
      <pc:sldChg chg="del">
        <pc:chgData name="Novák Petr" userId="9be1e105-16c9-480c-82ec-5dc5434c3fb0" providerId="ADAL" clId="{6B952436-8EAE-41B9-896D-94C1FCA14D40}" dt="2024-03-19T20:29:19.325" v="11" actId="47"/>
        <pc:sldMkLst>
          <pc:docMk/>
          <pc:sldMk cId="1303017055" sldId="907"/>
        </pc:sldMkLst>
      </pc:sldChg>
      <pc:sldMasterChg chg="delSldLayout">
        <pc:chgData name="Novák Petr" userId="9be1e105-16c9-480c-82ec-5dc5434c3fb0" providerId="ADAL" clId="{6B952436-8EAE-41B9-896D-94C1FCA14D40}" dt="2024-03-19T20:29:05.041" v="7" actId="47"/>
        <pc:sldMasterMkLst>
          <pc:docMk/>
          <pc:sldMasterMk cId="557048760" sldId="2147483648"/>
        </pc:sldMasterMkLst>
        <pc:sldLayoutChg chg="del">
          <pc:chgData name="Novák Petr" userId="9be1e105-16c9-480c-82ec-5dc5434c3fb0" providerId="ADAL" clId="{6B952436-8EAE-41B9-896D-94C1FCA14D40}" dt="2024-03-19T20:29:05.041" v="7" actId="47"/>
          <pc:sldLayoutMkLst>
            <pc:docMk/>
            <pc:sldMasterMk cId="557048760" sldId="2147483648"/>
            <pc:sldLayoutMk cId="2729706197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6F3F0-7A13-4C4C-979E-BFE2397BEC54}" type="datetimeFigureOut">
              <a:rPr lang="cs-CZ" smtClean="0"/>
              <a:pPr/>
              <a:t>19.03.2024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D5F38-733D-4687-9032-821AED1C8C0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448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cs-CZ" altLang="cs-CZ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685817" indent="-263776" defTabSz="914423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055103" indent="-211021" defTabSz="914423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477145" indent="-211021" defTabSz="914423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1899186" indent="-211021" defTabSz="914423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3239024C-424C-4EEF-AEFF-1EC58D38B1E2}" type="slidenum">
              <a:rPr lang="cs-CZ" altLang="cs-CZ" b="0" smtClean="0">
                <a:latin typeface="Tahoma" pitchFamily="34" charset="0"/>
              </a:rPr>
              <a:pPr eaLnBrk="1" hangingPunct="1"/>
              <a:t>10</a:t>
            </a:fld>
            <a:endParaRPr lang="cs-CZ" altLang="cs-CZ" b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501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D5F38-733D-4687-9032-821AED1C8C0C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349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23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685817" indent="-263776" defTabSz="914423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055103" indent="-211021" defTabSz="914423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477145" indent="-211021" defTabSz="914423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1899186" indent="-211021" defTabSz="914423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9161ECC5-3420-4818-A8A4-FE2CFED9515E}" type="slidenum">
              <a:rPr lang="cs-CZ" altLang="cs-CZ" b="0" smtClean="0">
                <a:latin typeface="Arial" pitchFamily="34" charset="0"/>
              </a:rPr>
              <a:pPr eaLnBrk="1" hangingPunct="1"/>
              <a:t>34</a:t>
            </a:fld>
            <a:endParaRPr lang="cs-CZ" altLang="cs-CZ" b="0">
              <a:latin typeface="Arial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/>
              <a:t>Náklady = 1000 + 2 * 3 * 30 = 1180 Kč</a:t>
            </a:r>
          </a:p>
          <a:p>
            <a:pPr eaLnBrk="1" hangingPunct="1"/>
            <a:r>
              <a:rPr lang="cs-CZ" altLang="cs-CZ"/>
              <a:t>Snížit je mohu, pokud se dohodnu např. se sousedem a sekačku si půjčíme dohromady. Pokud má stejnou zahradu, pak každý zaplatíme jen 680 místo 1180 Kč.</a:t>
            </a:r>
          </a:p>
          <a:p>
            <a:pPr eaLnBrk="1" hangingPunct="1"/>
            <a:r>
              <a:rPr lang="cs-CZ" altLang="cs-CZ"/>
              <a:t>Pokud podnikám, budu se snažit o co nejvyšší využití sekačky a pronajímat si ji pokud možno jen tehdy, když mám zakázky.</a:t>
            </a:r>
          </a:p>
        </p:txBody>
      </p:sp>
    </p:spTree>
    <p:extLst>
      <p:ext uri="{BB962C8B-B14F-4D97-AF65-F5344CB8AC3E}">
        <p14:creationId xmlns:p14="http://schemas.microsoft.com/office/powerpoint/2010/main" val="3806757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latin typeface="Times New Roman" pitchFamily="18" charset="0"/>
              </a:rPr>
              <a:t>Řešení: </a:t>
            </a:r>
            <a:br>
              <a:rPr lang="cs-CZ" dirty="0">
                <a:latin typeface="Times New Roman" pitchFamily="18" charset="0"/>
              </a:rPr>
            </a:br>
            <a:r>
              <a:rPr lang="cs-CZ" dirty="0">
                <a:latin typeface="Times New Roman" pitchFamily="18" charset="0"/>
              </a:rPr>
              <a:t>Celkové náklady (1-6,8,9,12)……..288 000, VN (1,2,4,12)……………………...210 000</a:t>
            </a:r>
            <a:br>
              <a:rPr lang="cs-CZ" dirty="0">
                <a:latin typeface="Times New Roman" pitchFamily="18" charset="0"/>
              </a:rPr>
            </a:br>
            <a:r>
              <a:rPr lang="cs-CZ" dirty="0">
                <a:latin typeface="Times New Roman" pitchFamily="18" charset="0"/>
              </a:rPr>
              <a:t>FN (3,5,6,8,9)………………………78 000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AF91A-3C8B-41ED-8063-B7699D2ACA0D}" type="slidenum">
              <a:rPr lang="cs-CZ" smtClean="0"/>
              <a:pPr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382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424862" cy="5588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981075"/>
            <a:ext cx="8435975" cy="514985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79388" y="6632575"/>
            <a:ext cx="2133600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</a:t>
            </a:r>
            <a:r>
              <a:rPr lang="cs-CZ"/>
              <a:t> Petr NOVÁK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524625"/>
            <a:ext cx="2895600" cy="180975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48488" y="6597650"/>
            <a:ext cx="2133600" cy="180975"/>
          </a:xfrm>
        </p:spPr>
        <p:txBody>
          <a:bodyPr/>
          <a:lstStyle>
            <a:lvl1pPr>
              <a:defRPr/>
            </a:lvl1pPr>
          </a:lstStyle>
          <a:p>
            <a:fld id="{AC4827EF-9901-452F-82E3-3BF28DBA92F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2186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7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3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6.bin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957245"/>
            <a:ext cx="7858124" cy="1576532"/>
          </a:xfrm>
        </p:spPr>
        <p:txBody>
          <a:bodyPr lIns="0" tIns="0" rIns="0" bIns="0" anchor="t" anchorCtr="0">
            <a:normAutofit fontScale="90000"/>
          </a:bodyPr>
          <a:lstStyle/>
          <a:p>
            <a:r>
              <a:rPr lang="cs-CZ" sz="5000" b="1" dirty="0">
                <a:solidFill>
                  <a:srgbClr val="FF0000"/>
                </a:solidFill>
              </a:rPr>
              <a:t>6. Blok</a:t>
            </a:r>
            <a:br>
              <a:rPr lang="cs-CZ" sz="5000" b="1" dirty="0">
                <a:solidFill>
                  <a:srgbClr val="FF0000"/>
                </a:solidFill>
              </a:rPr>
            </a:br>
            <a:r>
              <a:rPr lang="cs-CZ" sz="5000" b="1" dirty="0">
                <a:solidFill>
                  <a:srgbClr val="FF0000"/>
                </a:solidFill>
              </a:rPr>
              <a:t>Výnosy, Náklady a jejich řízení</a:t>
            </a:r>
            <a:endParaRPr lang="cs-CZ" sz="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084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>
          <a:xfrm>
            <a:off x="675577" y="491140"/>
            <a:ext cx="8229600" cy="67151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Výkon, výnos, příjem</a:t>
            </a:r>
          </a:p>
        </p:txBody>
      </p:sp>
      <p:graphicFrame>
        <p:nvGraphicFramePr>
          <p:cNvPr id="12291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6988" y="1196975"/>
          <a:ext cx="9121775" cy="443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6101525" imgH="2179603" progId="Word.Document.8">
                  <p:embed/>
                </p:oleObj>
              </mc:Choice>
              <mc:Fallback>
                <p:oleObj name="Dokument" r:id="rId3" imgW="6101525" imgH="2179603" progId="Word.Document.8">
                  <p:embed/>
                  <p:pic>
                    <p:nvPicPr>
                      <p:cNvPr id="12291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8" y="1196975"/>
                        <a:ext cx="9121775" cy="4437063"/>
                      </a:xfrm>
                      <a:prstGeom prst="rect">
                        <a:avLst/>
                      </a:prstGeom>
                      <a:solidFill>
                        <a:srgbClr val="FFFF7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Zástupný symbol pro číslo snímku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804FB4F6-5445-42F0-8E17-13BF0364D7ED}" type="slidenum">
              <a:rPr lang="cs-CZ" altLang="cs-CZ" smtClean="0"/>
              <a:pPr eaLnBrk="1" hangingPunct="1"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56156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datum 3"/>
          <p:cNvSpPr>
            <a:spLocks noGrp="1"/>
          </p:cNvSpPr>
          <p:nvPr>
            <p:ph type="dt" sz="quarter" idx="4294967295"/>
          </p:nvPr>
        </p:nvSpPr>
        <p:spPr>
          <a:xfrm>
            <a:off x="179388" y="6632575"/>
            <a:ext cx="2133600" cy="18097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cs-CZ" b="0"/>
              <a:t>©</a:t>
            </a:r>
            <a:r>
              <a:rPr lang="cs-CZ" altLang="cs-CZ" b="0"/>
              <a:t> Petr NOVÁK</a:t>
            </a:r>
          </a:p>
        </p:txBody>
      </p:sp>
      <p:sp>
        <p:nvSpPr>
          <p:cNvPr id="13315" name="Zástupný symbol pro číslo snímku 5"/>
          <p:cNvSpPr>
            <a:spLocks noGrp="1"/>
          </p:cNvSpPr>
          <p:nvPr>
            <p:ph type="sldNum" sz="quarter" idx="4294967295"/>
          </p:nvPr>
        </p:nvSpPr>
        <p:spPr>
          <a:xfrm>
            <a:off x="6948488" y="6597650"/>
            <a:ext cx="2133600" cy="18097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329F18C9-B08C-4A20-8436-E4F81E515B3E}" type="slidenum">
              <a:rPr lang="cs-CZ" altLang="cs-CZ" smtClean="0"/>
              <a:pPr eaLnBrk="1" hangingPunct="1"/>
              <a:t>11</a:t>
            </a:fld>
            <a:endParaRPr lang="cs-CZ" altLang="cs-CZ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3084445" y="248738"/>
            <a:ext cx="5880168" cy="769239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600" b="1" dirty="0">
                <a:solidFill>
                  <a:srgbClr val="FF0000"/>
                </a:solidFill>
              </a:rPr>
              <a:t>Náklady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836614"/>
            <a:ext cx="8785225" cy="5415906"/>
          </a:xfrm>
        </p:spPr>
        <p:txBody>
          <a:bodyPr>
            <a:normAutofit fontScale="92500"/>
          </a:bodyPr>
          <a:lstStyle/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cs-CZ" sz="2300" b="1" dirty="0"/>
              <a:t>Definice</a:t>
            </a:r>
          </a:p>
          <a:p>
            <a:pPr marL="533400" indent="-533400" algn="just" eaLnBrk="1" hangingPunct="1">
              <a:buFontTx/>
              <a:buAutoNum type="arabicPeriod"/>
              <a:defRPr/>
            </a:pPr>
            <a:r>
              <a:rPr lang="cs-CZ" sz="2300" b="1" dirty="0"/>
              <a:t>Peněžně oceněná </a:t>
            </a:r>
            <a:r>
              <a:rPr lang="cs-CZ" sz="2300" b="1" dirty="0">
                <a:solidFill>
                  <a:srgbClr val="FF0000"/>
                </a:solidFill>
              </a:rPr>
              <a:t>spotřeba</a:t>
            </a:r>
            <a:r>
              <a:rPr lang="cs-CZ" sz="2300" b="1" dirty="0"/>
              <a:t> výrobních faktorů včetně veřejných výdajů, která je vyvolána tvorbou podnikových výnosů</a:t>
            </a:r>
            <a:r>
              <a:rPr lang="cs-CZ" sz="2300" dirty="0"/>
              <a:t> – ekonomická teorie</a:t>
            </a:r>
          </a:p>
          <a:p>
            <a:pPr marL="533400" indent="-533400" algn="just" eaLnBrk="1" hangingPunct="1">
              <a:buFontTx/>
              <a:buAutoNum type="arabicPeriod"/>
              <a:defRPr/>
            </a:pPr>
            <a:r>
              <a:rPr lang="cs-CZ" sz="2300" b="1" dirty="0"/>
              <a:t>jsou peněžní hodnoty, které podnik </a:t>
            </a:r>
            <a:r>
              <a:rPr lang="cs-CZ" sz="2300" b="1" dirty="0">
                <a:solidFill>
                  <a:srgbClr val="FF0000"/>
                </a:solidFill>
              </a:rPr>
              <a:t>účelně vynaložil (spotřeboval) na získání (dosažení) výnosů.</a:t>
            </a:r>
          </a:p>
          <a:p>
            <a:pPr marL="533400" indent="-533400" algn="just" eaLnBrk="1" hangingPunct="1">
              <a:buFontTx/>
              <a:buAutoNum type="arabicPeriod"/>
              <a:defRPr/>
            </a:pPr>
            <a:r>
              <a:rPr lang="cs-CZ" sz="2300" b="1" dirty="0">
                <a:solidFill>
                  <a:srgbClr val="FF0000"/>
                </a:solidFill>
              </a:rPr>
              <a:t>spotřeba hodnot v daném období zachycená v účetnictví</a:t>
            </a:r>
            <a:r>
              <a:rPr lang="cs-CZ" sz="2300" dirty="0"/>
              <a:t> – účetní pojetí</a:t>
            </a:r>
          </a:p>
          <a:p>
            <a:pPr marL="533400" indent="-533400" algn="just">
              <a:buFontTx/>
              <a:buAutoNum type="arabicPeriod"/>
              <a:defRPr/>
            </a:pPr>
            <a:r>
              <a:rPr lang="cs-CZ" sz="2300" dirty="0"/>
              <a:t>Ve </a:t>
            </a:r>
            <a:r>
              <a:rPr lang="cs-CZ" sz="2300" u="sng" dirty="0"/>
              <a:t>finančním účetnictví</a:t>
            </a:r>
            <a:r>
              <a:rPr lang="cs-CZ" sz="2300" dirty="0"/>
              <a:t> se nákladem rozumí </a:t>
            </a:r>
            <a:r>
              <a:rPr lang="cs-CZ" sz="2300" b="1" dirty="0"/>
              <a:t>snížení ekonomického prospěchu</a:t>
            </a:r>
            <a:r>
              <a:rPr lang="cs-CZ" sz="2300" dirty="0"/>
              <a:t> během účetního období </a:t>
            </a:r>
            <a:r>
              <a:rPr lang="cs-CZ" sz="2300" b="1" dirty="0"/>
              <a:t>ve formě poklesu hodnoty aktiv nebo zvýšení závazků</a:t>
            </a:r>
            <a:r>
              <a:rPr lang="cs-CZ" sz="2300" dirty="0"/>
              <a:t>, jehož následkem je </a:t>
            </a:r>
            <a:r>
              <a:rPr lang="cs-CZ" sz="2300" b="1" u="sng" dirty="0"/>
              <a:t>snížení vlastního kapitálu</a:t>
            </a:r>
            <a:r>
              <a:rPr lang="cs-CZ" sz="2300" u="sng" dirty="0"/>
              <a:t> </a:t>
            </a:r>
            <a:r>
              <a:rPr lang="cs-CZ" sz="2300" dirty="0"/>
              <a:t>jinou formou než jeho rozdělením (vyplacením) vlastníkům.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cs-CZ" sz="2300" b="1" dirty="0"/>
              <a:t>Základní charakteristika:</a:t>
            </a:r>
          </a:p>
          <a:p>
            <a:pPr algn="just" eaLnBrk="1" hangingPunct="1">
              <a:defRPr/>
            </a:pPr>
            <a:r>
              <a:rPr lang="cs-CZ" sz="2300" dirty="0"/>
              <a:t>Náklady vždy musí souviset s výnosy příslušného období</a:t>
            </a:r>
          </a:p>
          <a:p>
            <a:pPr algn="just" eaLnBrk="1" hangingPunct="1">
              <a:defRPr/>
            </a:pPr>
            <a:r>
              <a:rPr lang="cs-CZ" sz="2300" dirty="0"/>
              <a:t>Musí být zajištěna věcná a časová shoda výnosů a nákladů s vykazovaným obdobím</a:t>
            </a:r>
          </a:p>
        </p:txBody>
      </p:sp>
    </p:spTree>
    <p:extLst>
      <p:ext uri="{BB962C8B-B14F-4D97-AF65-F5344CB8AC3E}">
        <p14:creationId xmlns:p14="http://schemas.microsoft.com/office/powerpoint/2010/main" val="1653862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datum 3"/>
          <p:cNvSpPr>
            <a:spLocks noGrp="1"/>
          </p:cNvSpPr>
          <p:nvPr>
            <p:ph type="dt" sz="quarter" idx="4294967295"/>
          </p:nvPr>
        </p:nvSpPr>
        <p:spPr>
          <a:xfrm>
            <a:off x="179388" y="6632575"/>
            <a:ext cx="2133600" cy="18097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cs-CZ" b="0"/>
              <a:t>©</a:t>
            </a:r>
            <a:r>
              <a:rPr lang="cs-CZ" altLang="cs-CZ" b="0"/>
              <a:t> Petr NOVÁK</a:t>
            </a:r>
          </a:p>
        </p:txBody>
      </p:sp>
      <p:sp>
        <p:nvSpPr>
          <p:cNvPr id="14339" name="Zástupný symbol pro číslo snímku 5"/>
          <p:cNvSpPr>
            <a:spLocks noGrp="1"/>
          </p:cNvSpPr>
          <p:nvPr>
            <p:ph type="sldNum" sz="quarter" idx="4294967295"/>
          </p:nvPr>
        </p:nvSpPr>
        <p:spPr>
          <a:xfrm>
            <a:off x="6948488" y="6597650"/>
            <a:ext cx="2133600" cy="18097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9956CA61-7FCD-453A-B11C-AD949A9E2385}" type="slidenum">
              <a:rPr lang="cs-CZ" altLang="cs-CZ" smtClean="0"/>
              <a:pPr eaLnBrk="1" hangingPunct="1"/>
              <a:t>12</a:t>
            </a:fld>
            <a:endParaRPr lang="cs-CZ" altLang="cs-CZ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1200912" y="140526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600" b="1" dirty="0">
                <a:solidFill>
                  <a:srgbClr val="FF0000"/>
                </a:solidFill>
              </a:rPr>
              <a:t>Náklady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83526"/>
            <a:ext cx="8713787" cy="538556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400" b="1" dirty="0"/>
              <a:t>Náklady podniku tvoří:</a:t>
            </a:r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  <a:buSzPct val="85000"/>
              <a:buFontTx/>
              <a:buAutoNum type="alphaLcParenR"/>
            </a:pPr>
            <a:r>
              <a:rPr lang="cs-CZ" altLang="cs-CZ" sz="2400" dirty="0"/>
              <a:t>běžné provozní náklady (spotřeba materiálu a energie, osobní náklady),</a:t>
            </a:r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  <a:buSzPct val="85000"/>
              <a:buFontTx/>
              <a:buAutoNum type="alphaLcParenR"/>
            </a:pPr>
            <a:r>
              <a:rPr lang="cs-CZ" altLang="cs-CZ" sz="2400" dirty="0"/>
              <a:t>odpisy dlouhodobého majetku,</a:t>
            </a:r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  <a:buSzPct val="85000"/>
              <a:buFontTx/>
              <a:buAutoNum type="alphaLcParenR"/>
            </a:pPr>
            <a:r>
              <a:rPr lang="cs-CZ" altLang="cs-CZ" sz="2400" dirty="0"/>
              <a:t>ostatní provozní náklady,</a:t>
            </a:r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  <a:buSzPct val="85000"/>
              <a:buFontTx/>
              <a:buAutoNum type="alphaLcParenR"/>
            </a:pPr>
            <a:r>
              <a:rPr lang="cs-CZ" altLang="cs-CZ" sz="2400" dirty="0"/>
              <a:t>finanční náklady (úroky a jiné finanční náklady),</a:t>
            </a:r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  <a:buSzPct val="85000"/>
              <a:buFontTx/>
              <a:buAutoNum type="alphaLcParenR"/>
            </a:pPr>
            <a:r>
              <a:rPr lang="cs-CZ" altLang="cs-CZ" sz="2400" dirty="0"/>
              <a:t>mimořádné náklady (např. dary, mimořádné odměny).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cs-CZ" altLang="cs-CZ" sz="2400" b="1" dirty="0"/>
              <a:t>Příklady nákladů:</a:t>
            </a:r>
          </a:p>
          <a:p>
            <a:pPr algn="just" eaLnBrk="1" hangingPunct="1">
              <a:lnSpc>
                <a:spcPct val="90000"/>
              </a:lnSpc>
              <a:buFontTx/>
              <a:buChar char="•"/>
            </a:pPr>
            <a:r>
              <a:rPr lang="cs-CZ" altLang="cs-CZ" sz="2400" dirty="0"/>
              <a:t>Spotřeba materiálu, spotřeba energie, náklady na služby (telekomunikace, servis, strážní služba, pojištění atd.)</a:t>
            </a:r>
          </a:p>
          <a:p>
            <a:pPr algn="just" eaLnBrk="1" hangingPunct="1">
              <a:lnSpc>
                <a:spcPct val="90000"/>
              </a:lnSpc>
              <a:buFontTx/>
              <a:buChar char="•"/>
            </a:pPr>
            <a:r>
              <a:rPr lang="cs-CZ" altLang="cs-CZ" sz="2400" dirty="0"/>
              <a:t>Osobní náklady (mzdové náklady, sociální a zdravotní pojištění placené zaměstnavatelem, atd.)</a:t>
            </a:r>
          </a:p>
        </p:txBody>
      </p:sp>
    </p:spTree>
    <p:extLst>
      <p:ext uri="{BB962C8B-B14F-4D97-AF65-F5344CB8AC3E}">
        <p14:creationId xmlns:p14="http://schemas.microsoft.com/office/powerpoint/2010/main" val="2868719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>
            <a:extLst>
              <a:ext uri="{FF2B5EF4-FFF2-40B4-BE49-F238E27FC236}">
                <a16:creationId xmlns:a16="http://schemas.microsoft.com/office/drawing/2014/main" id="{4B69973F-979B-4186-AB5F-EC9939061E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4000" b="1" dirty="0">
                <a:solidFill>
                  <a:srgbClr val="FF0000"/>
                </a:solidFill>
              </a:rPr>
              <a:t>Náklady</a:t>
            </a:r>
          </a:p>
        </p:txBody>
      </p:sp>
      <p:sp>
        <p:nvSpPr>
          <p:cNvPr id="16389" name="Rectangle 3">
            <a:extLst>
              <a:ext uri="{FF2B5EF4-FFF2-40B4-BE49-F238E27FC236}">
                <a16:creationId xmlns:a16="http://schemas.microsoft.com/office/drawing/2014/main" id="{099FFCA9-716B-45DA-ACF5-EF83F0F091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435975" cy="5040982"/>
          </a:xfrm>
        </p:spPr>
        <p:txBody>
          <a:bodyPr>
            <a:normAutofit lnSpcReduction="10000"/>
          </a:bodyPr>
          <a:lstStyle/>
          <a:p>
            <a:pPr marL="533400" indent="-533400" algn="ctr" eaLnBrk="1" hangingPunct="1">
              <a:buFont typeface="Wingdings" panose="05000000000000000000" pitchFamily="2" charset="2"/>
              <a:buNone/>
            </a:pPr>
            <a:r>
              <a:rPr lang="cs-CZ" altLang="cs-CZ" dirty="0"/>
              <a:t>Ale pozor… je nutné rozlišovat </a:t>
            </a:r>
          </a:p>
          <a:p>
            <a:pPr marL="533400" indent="-533400" algn="ctr" eaLnBrk="1" hangingPunct="1">
              <a:buFont typeface="Wingdings" panose="05000000000000000000" pitchFamily="2" charset="2"/>
              <a:buNone/>
            </a:pPr>
            <a:endParaRPr lang="cs-CZ" altLang="cs-CZ" dirty="0"/>
          </a:p>
          <a:p>
            <a:pPr marL="533400" indent="-533400" algn="ctr" eaLnBrk="1" hangingPunct="1">
              <a:buFont typeface="Wingdings" panose="05000000000000000000" pitchFamily="2" charset="2"/>
              <a:buNone/>
            </a:pPr>
            <a:r>
              <a:rPr lang="cs-CZ" altLang="cs-CZ" b="1" dirty="0"/>
              <a:t>Náklady vs. výdaje</a:t>
            </a:r>
            <a:r>
              <a:rPr lang="cs-CZ" altLang="cs-CZ" dirty="0"/>
              <a:t> !!</a:t>
            </a:r>
          </a:p>
          <a:p>
            <a:pPr marL="533400" indent="-533400" algn="just" eaLnBrk="1" hangingPunct="1"/>
            <a:endParaRPr lang="cs-CZ" altLang="cs-CZ" dirty="0"/>
          </a:p>
          <a:p>
            <a:pPr marL="533400" indent="-533400" algn="just" eaLnBrk="1" hangingPunct="1"/>
            <a:r>
              <a:rPr lang="cs-CZ" altLang="cs-CZ" b="1" dirty="0"/>
              <a:t>Výdaj: pouze úbytek peněžních prostředků</a:t>
            </a:r>
          </a:p>
          <a:p>
            <a:pPr marL="533400" indent="-533400" algn="just" eaLnBrk="1" hangingPunct="1"/>
            <a:r>
              <a:rPr lang="cs-CZ" altLang="cs-CZ" b="1" dirty="0"/>
              <a:t>Příklad:</a:t>
            </a:r>
          </a:p>
          <a:p>
            <a:pPr marL="533400" indent="-533400" algn="just" eaLnBrk="1" hangingPunct="1">
              <a:buFont typeface="Wingdings" panose="05000000000000000000" pitchFamily="2" charset="2"/>
              <a:buNone/>
            </a:pPr>
            <a:r>
              <a:rPr lang="cs-CZ" altLang="cs-CZ" b="1" dirty="0"/>
              <a:t>	 Odpisy    x      nákup dlouhodobého majetku</a:t>
            </a:r>
          </a:p>
          <a:p>
            <a:pPr marL="533400" indent="-533400" algn="ctr" eaLnBrk="1" hangingPunct="1">
              <a:buFont typeface="Wingdings" panose="05000000000000000000" pitchFamily="2" charset="2"/>
              <a:buNone/>
            </a:pPr>
            <a:r>
              <a:rPr lang="cs-CZ" altLang="cs-CZ" b="1" dirty="0" err="1"/>
              <a:t>Spotř</a:t>
            </a:r>
            <a:r>
              <a:rPr lang="cs-CZ" altLang="cs-CZ" b="1" dirty="0"/>
              <a:t>. materiálu ve výrobě   x   úhrada faktury za dodaný materiál</a:t>
            </a:r>
          </a:p>
        </p:txBody>
      </p:sp>
      <p:sp>
        <p:nvSpPr>
          <p:cNvPr id="16387" name="Zástupný symbol pro číslo snímku 5">
            <a:extLst>
              <a:ext uri="{FF2B5EF4-FFF2-40B4-BE49-F238E27FC236}">
                <a16:creationId xmlns:a16="http://schemas.microsoft.com/office/drawing/2014/main" id="{F8113396-5DF3-4721-88D5-0E5AA6A41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9DCAF26-768A-4589-92A8-FB8B9B5C2209}" type="slidenum">
              <a:rPr lang="cs-CZ" altLang="cs-CZ" sz="8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cs-CZ" altLang="cs-CZ" sz="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datum 3"/>
          <p:cNvSpPr>
            <a:spLocks noGrp="1"/>
          </p:cNvSpPr>
          <p:nvPr>
            <p:ph type="dt" sz="quarter" idx="4294967295"/>
          </p:nvPr>
        </p:nvSpPr>
        <p:spPr>
          <a:xfrm>
            <a:off x="179388" y="6632575"/>
            <a:ext cx="2133600" cy="18097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cs-CZ" b="0"/>
              <a:t>©</a:t>
            </a:r>
            <a:r>
              <a:rPr lang="cs-CZ" altLang="cs-CZ" b="0"/>
              <a:t> Petr NOVÁK</a:t>
            </a:r>
          </a:p>
        </p:txBody>
      </p:sp>
      <p:sp>
        <p:nvSpPr>
          <p:cNvPr id="16387" name="Zástupný symbol pro číslo snímku 5"/>
          <p:cNvSpPr>
            <a:spLocks noGrp="1"/>
          </p:cNvSpPr>
          <p:nvPr>
            <p:ph type="sldNum" sz="quarter" idx="4294967295"/>
          </p:nvPr>
        </p:nvSpPr>
        <p:spPr>
          <a:xfrm>
            <a:off x="6948488" y="6597650"/>
            <a:ext cx="2133600" cy="18097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2929D814-2CC1-44EB-A4F1-65CA8EC54231}" type="slidenum">
              <a:rPr lang="cs-CZ" altLang="cs-CZ" smtClean="0"/>
              <a:pPr eaLnBrk="1" hangingPunct="1"/>
              <a:t>14</a:t>
            </a:fld>
            <a:endParaRPr lang="cs-CZ" altLang="cs-CZ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130300" y="109538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/>
              <a:t>Náklady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85225" cy="5616575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altLang="cs-CZ" sz="2400" b="1" dirty="0"/>
              <a:t>Klasifikace nákladů </a:t>
            </a:r>
          </a:p>
          <a:p>
            <a:pPr marL="533400" indent="-533400" eaLnBrk="1" hangingPunct="1">
              <a:buClr>
                <a:schemeClr val="tx1"/>
              </a:buClr>
              <a:buSzPct val="85000"/>
              <a:buFontTx/>
              <a:buAutoNum type="arabicParenR"/>
            </a:pPr>
            <a:r>
              <a:rPr lang="cs-CZ" altLang="cs-CZ" sz="2400" dirty="0"/>
              <a:t>třídění ve výkazu zisků a ztrát – provozní náklady, finanční náklady a mimořádné náklady,</a:t>
            </a:r>
          </a:p>
          <a:p>
            <a:pPr marL="533400" indent="-533400" eaLnBrk="1" hangingPunct="1">
              <a:buClr>
                <a:schemeClr val="tx1"/>
              </a:buClr>
              <a:buSzPct val="85000"/>
              <a:buFontTx/>
              <a:buAutoNum type="arabicParenR"/>
            </a:pPr>
            <a:r>
              <a:rPr lang="cs-CZ" altLang="cs-CZ" sz="2400" dirty="0"/>
              <a:t>podle nákladových druhů (</a:t>
            </a:r>
            <a:r>
              <a:rPr lang="cs-CZ" altLang="cs-CZ" sz="2400" b="1" dirty="0"/>
              <a:t>druhové členění</a:t>
            </a:r>
            <a:r>
              <a:rPr lang="cs-CZ" altLang="cs-CZ" sz="2400" dirty="0"/>
              <a:t>),</a:t>
            </a:r>
          </a:p>
          <a:p>
            <a:pPr marL="533400" indent="-533400" eaLnBrk="1" hangingPunct="1">
              <a:buClr>
                <a:schemeClr val="tx1"/>
              </a:buClr>
              <a:buSzPct val="85000"/>
              <a:buFontTx/>
              <a:buAutoNum type="arabicParenR"/>
            </a:pPr>
            <a:r>
              <a:rPr lang="cs-CZ" altLang="cs-CZ" sz="2400" b="1" dirty="0"/>
              <a:t>účelové</a:t>
            </a:r>
            <a:r>
              <a:rPr lang="cs-CZ" altLang="cs-CZ" sz="2400" dirty="0"/>
              <a:t> členění nákladů </a:t>
            </a:r>
          </a:p>
          <a:p>
            <a:pPr marL="914400" lvl="1" indent="-457200" eaLnBrk="1" hangingPunct="1">
              <a:buClr>
                <a:schemeClr val="tx1"/>
              </a:buClr>
              <a:buFontTx/>
              <a:buAutoNum type="alphaLcParenR"/>
            </a:pPr>
            <a:r>
              <a:rPr lang="cs-CZ" altLang="cs-CZ" sz="2000" dirty="0"/>
              <a:t>podle místa a vzniku odpovědnosti (tj. podle vnitropodnikových útvarů)</a:t>
            </a:r>
          </a:p>
          <a:p>
            <a:pPr marL="914400" lvl="1" indent="-457200" eaLnBrk="1" hangingPunct="1">
              <a:buClr>
                <a:schemeClr val="tx1"/>
              </a:buClr>
              <a:buFontTx/>
              <a:buAutoNum type="alphaLcParenR"/>
            </a:pPr>
            <a:r>
              <a:rPr lang="cs-CZ" altLang="cs-CZ" sz="2000" dirty="0"/>
              <a:t>podle položek kalkulačního vzorce (kalkulační členění)</a:t>
            </a:r>
          </a:p>
          <a:p>
            <a:pPr marL="533400" indent="-533400" eaLnBrk="1" hangingPunct="1">
              <a:buClr>
                <a:schemeClr val="tx1"/>
              </a:buClr>
              <a:buSzPct val="85000"/>
              <a:buFontTx/>
              <a:buAutoNum type="arabicParenR"/>
            </a:pPr>
            <a:r>
              <a:rPr lang="cs-CZ" altLang="cs-CZ" sz="2400" dirty="0"/>
              <a:t>podle </a:t>
            </a:r>
            <a:r>
              <a:rPr lang="cs-CZ" altLang="cs-CZ" sz="2400" b="1" dirty="0"/>
              <a:t>závislosti na změnách objemu výroby</a:t>
            </a:r>
            <a:r>
              <a:rPr lang="cs-CZ" altLang="cs-CZ" sz="2400" dirty="0"/>
              <a:t> (variabilní a fixní)</a:t>
            </a:r>
          </a:p>
          <a:p>
            <a:pPr marL="533400" indent="-533400" eaLnBrk="1" hangingPunct="1">
              <a:buClr>
                <a:schemeClr val="tx1"/>
              </a:buClr>
              <a:buSzPct val="85000"/>
              <a:buFontTx/>
              <a:buAutoNum type="arabicParenR"/>
            </a:pPr>
            <a:r>
              <a:rPr lang="cs-CZ" altLang="cs-CZ" sz="2400" dirty="0"/>
              <a:t>náklady v manažerském </a:t>
            </a:r>
            <a:r>
              <a:rPr lang="cs-CZ" altLang="cs-CZ" sz="2400" b="1" dirty="0"/>
              <a:t>(ekonomickém) pojetí</a:t>
            </a:r>
          </a:p>
          <a:p>
            <a:pPr marL="533400" indent="-533400" eaLnBrk="1" hangingPunct="1">
              <a:buClr>
                <a:schemeClr val="tx1"/>
              </a:buClr>
              <a:buSzPct val="85000"/>
              <a:buFontTx/>
              <a:buAutoNum type="arabicParenR"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3496259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AutoShape 2" descr="http://finport.fame.utb.cz/lib/exe/fetch.php?media=rizeni_vynosu_a_nakladu:vztah_nakladu_vynosu_a_zisku:vztah_mezi_vynosy_naklady_a_vysledkem_hospodareni: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40965" name="Picture 4" descr="rizeni_vynosu_a_nakladu:vztah_nakladu_vynosu_a_zisku:vztah_mezi_vynosy_naklady_a_vysledkem_hospodareni: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3" y="1611313"/>
            <a:ext cx="779462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68313" y="586154"/>
            <a:ext cx="8424862" cy="8792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2800" b="1" dirty="0">
                <a:solidFill>
                  <a:srgbClr val="FF0000"/>
                </a:solidFill>
              </a:rPr>
              <a:t>1. Členění dle výkazu zisku a ztrát </a:t>
            </a:r>
            <a:br>
              <a:rPr lang="cs-CZ" altLang="cs-CZ" sz="2800" b="1" dirty="0">
                <a:solidFill>
                  <a:srgbClr val="FF0000"/>
                </a:solidFill>
              </a:rPr>
            </a:br>
            <a:r>
              <a:rPr lang="cs-CZ" altLang="cs-CZ" sz="2800" b="1" dirty="0">
                <a:solidFill>
                  <a:srgbClr val="FF0000"/>
                </a:solidFill>
              </a:rPr>
              <a:t>VÝSLEDEK HOSPODAŘENÍ (VH) V - N</a:t>
            </a:r>
          </a:p>
        </p:txBody>
      </p:sp>
    </p:spTree>
    <p:extLst>
      <p:ext uri="{BB962C8B-B14F-4D97-AF65-F5344CB8AC3E}">
        <p14:creationId xmlns:p14="http://schemas.microsoft.com/office/powerpoint/2010/main" val="2050455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212" y="1522413"/>
            <a:ext cx="8967787" cy="561657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b="1" dirty="0"/>
              <a:t>Základní třídění výnosů a nákladů </a:t>
            </a:r>
            <a:r>
              <a:rPr lang="cs-CZ" altLang="cs-CZ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nově od r. 2016</a:t>
            </a:r>
            <a:endParaRPr lang="cs-CZ" altLang="cs-CZ" sz="24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dirty="0"/>
              <a:t>provozní výnosy 	–  provozní náklady		= provozní výsledek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dirty="0"/>
              <a:t>           +                                      +                              +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dirty="0"/>
              <a:t>finanční výnosy 	–  finanční náklady 		= finanční výsledek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dirty="0">
                <a:sym typeface="Symbol" pitchFamily="18" charset="2"/>
              </a:rPr>
              <a:t></a:t>
            </a:r>
            <a:r>
              <a:rPr lang="cs-CZ" altLang="cs-CZ" sz="2400" dirty="0"/>
              <a:t>  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b="1" dirty="0"/>
              <a:t>výnosy 		–  náklady</a:t>
            </a:r>
            <a:r>
              <a:rPr lang="cs-CZ" altLang="cs-CZ" sz="2400" dirty="0"/>
              <a:t>      	= </a:t>
            </a:r>
            <a:r>
              <a:rPr lang="cs-CZ" altLang="cs-CZ" sz="2400" b="1" dirty="0"/>
              <a:t>výsledek hospodaření před zdaněním</a:t>
            </a:r>
            <a:r>
              <a:rPr lang="cs-CZ" altLang="cs-CZ" sz="2400" dirty="0"/>
              <a:t>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dirty="0"/>
              <a:t>								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727075"/>
            <a:ext cx="8424862" cy="558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2800" b="1" dirty="0">
                <a:solidFill>
                  <a:srgbClr val="FF0000"/>
                </a:solidFill>
              </a:rPr>
              <a:t>1. Členění dle výkazu zisku a ztrát </a:t>
            </a:r>
            <a:br>
              <a:rPr lang="cs-CZ" altLang="cs-CZ" sz="2800" b="1" dirty="0">
                <a:solidFill>
                  <a:srgbClr val="FF0000"/>
                </a:solidFill>
              </a:rPr>
            </a:br>
            <a:r>
              <a:rPr lang="cs-CZ" altLang="cs-CZ" sz="2800" b="1" dirty="0">
                <a:solidFill>
                  <a:srgbClr val="FF0000"/>
                </a:solidFill>
              </a:rPr>
              <a:t>VÝSLEDEK HOSPODAŘENÍ (VH) V - N</a:t>
            </a:r>
          </a:p>
        </p:txBody>
      </p:sp>
    </p:spTree>
    <p:extLst>
      <p:ext uri="{BB962C8B-B14F-4D97-AF65-F5344CB8AC3E}">
        <p14:creationId xmlns:p14="http://schemas.microsoft.com/office/powerpoint/2010/main" val="1838067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datum 3"/>
          <p:cNvSpPr>
            <a:spLocks noGrp="1"/>
          </p:cNvSpPr>
          <p:nvPr>
            <p:ph type="dt" sz="quarter" idx="4294967295"/>
          </p:nvPr>
        </p:nvSpPr>
        <p:spPr>
          <a:xfrm>
            <a:off x="179388" y="6632575"/>
            <a:ext cx="2133600" cy="18097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cs-CZ" b="0"/>
              <a:t>©</a:t>
            </a:r>
            <a:r>
              <a:rPr lang="cs-CZ" altLang="cs-CZ" b="0"/>
              <a:t> Petr NOVÁK</a:t>
            </a:r>
          </a:p>
        </p:txBody>
      </p:sp>
      <p:sp>
        <p:nvSpPr>
          <p:cNvPr id="18435" name="Zástupný symbol pro číslo snímku 5"/>
          <p:cNvSpPr>
            <a:spLocks noGrp="1"/>
          </p:cNvSpPr>
          <p:nvPr>
            <p:ph type="sldNum" sz="quarter" idx="4294967295"/>
          </p:nvPr>
        </p:nvSpPr>
        <p:spPr>
          <a:xfrm>
            <a:off x="6948488" y="6597650"/>
            <a:ext cx="2133600" cy="18097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8A1113D0-9A2F-4881-8D81-F29BC7506561}" type="slidenum">
              <a:rPr lang="cs-CZ" altLang="cs-CZ" smtClean="0"/>
              <a:pPr eaLnBrk="1" hangingPunct="1"/>
              <a:t>17</a:t>
            </a:fld>
            <a:endParaRPr lang="cs-CZ" altLang="cs-CZ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2. Druhové třídění nákladů 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55700"/>
            <a:ext cx="8893175" cy="5441950"/>
          </a:xfrm>
        </p:spPr>
        <p:txBody>
          <a:bodyPr/>
          <a:lstStyle/>
          <a:p>
            <a:pPr marL="533400" indent="-53340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/>
              <a:t>	roztřídění nákladů do skupin spojených s činností jednotlivých výrobních faktorů (materiál, práce, investiční majetek)</a:t>
            </a:r>
            <a:endParaRPr lang="cs-CZ" altLang="cs-CZ" sz="2000" b="1" dirty="0"/>
          </a:p>
          <a:p>
            <a:pPr marL="533400" indent="-533400" algn="just" eaLnBrk="1" hangingPunct="1">
              <a:lnSpc>
                <a:spcPct val="80000"/>
              </a:lnSpc>
            </a:pPr>
            <a:endParaRPr lang="cs-CZ" altLang="cs-CZ" sz="1200" b="1" dirty="0"/>
          </a:p>
          <a:p>
            <a:pPr marL="533400" indent="-533400" algn="just" eaLnBrk="1" hangingPunct="1">
              <a:lnSpc>
                <a:spcPct val="80000"/>
              </a:lnSpc>
            </a:pPr>
            <a:r>
              <a:rPr lang="cs-CZ" altLang="cs-CZ" sz="2000" dirty="0"/>
              <a:t>náklady vynaložené na prodané zboží,</a:t>
            </a:r>
          </a:p>
          <a:p>
            <a:pPr marL="533400" indent="-533400" algn="just" eaLnBrk="1" hangingPunct="1">
              <a:lnSpc>
                <a:spcPct val="80000"/>
              </a:lnSpc>
            </a:pPr>
            <a:r>
              <a:rPr lang="cs-CZ" altLang="cs-CZ" sz="2000" b="1" dirty="0"/>
              <a:t>výkonová spotřeba (spotřeba materiálu, surovin a energie)</a:t>
            </a:r>
          </a:p>
          <a:p>
            <a:pPr marL="533400" indent="-533400" algn="just" eaLnBrk="1" hangingPunct="1">
              <a:lnSpc>
                <a:spcPct val="80000"/>
              </a:lnSpc>
            </a:pPr>
            <a:r>
              <a:rPr lang="cs-CZ" altLang="cs-CZ" sz="2000" b="1" dirty="0"/>
              <a:t>náklady na externí služby (opravy a udržování, servis, nájemné, dopravné, pojištění, telekomunikace atd.)</a:t>
            </a:r>
          </a:p>
          <a:p>
            <a:pPr marL="533400" indent="-533400" algn="just" eaLnBrk="1" hangingPunct="1">
              <a:lnSpc>
                <a:spcPct val="80000"/>
              </a:lnSpc>
            </a:pPr>
            <a:r>
              <a:rPr lang="cs-CZ" altLang="cs-CZ" sz="2000" b="1" dirty="0"/>
              <a:t>osobní náklady (mzdové náklady, náklady na SZP,…),</a:t>
            </a:r>
          </a:p>
          <a:p>
            <a:pPr marL="533400" indent="-533400" algn="just" eaLnBrk="1" hangingPunct="1">
              <a:lnSpc>
                <a:spcPct val="80000"/>
              </a:lnSpc>
            </a:pPr>
            <a:r>
              <a:rPr lang="cs-CZ" altLang="cs-CZ" sz="2000" dirty="0"/>
              <a:t>daně a poplatky mající povahu provozních nákladů (daň z nemovitostí, silniční daň apod., ne </a:t>
            </a:r>
            <a:r>
              <a:rPr lang="cs-CZ" altLang="cs-CZ" sz="2000" dirty="0" err="1"/>
              <a:t>DzPPO</a:t>
            </a:r>
            <a:r>
              <a:rPr lang="cs-CZ" altLang="cs-CZ" sz="2000" dirty="0"/>
              <a:t>),</a:t>
            </a:r>
          </a:p>
          <a:p>
            <a:pPr marL="533400" indent="-533400" algn="just" eaLnBrk="1" hangingPunct="1">
              <a:lnSpc>
                <a:spcPct val="80000"/>
              </a:lnSpc>
            </a:pPr>
            <a:r>
              <a:rPr lang="cs-CZ" altLang="cs-CZ" sz="2000" b="1" dirty="0"/>
              <a:t>odpisy DHM a DNM</a:t>
            </a:r>
            <a:r>
              <a:rPr lang="cs-CZ" altLang="cs-CZ" sz="2000" dirty="0"/>
              <a:t>,</a:t>
            </a:r>
          </a:p>
          <a:p>
            <a:pPr marL="533400" indent="-533400" algn="just" eaLnBrk="1" hangingPunct="1">
              <a:lnSpc>
                <a:spcPct val="80000"/>
              </a:lnSpc>
            </a:pPr>
            <a:r>
              <a:rPr lang="cs-CZ" altLang="cs-CZ" sz="2000" dirty="0"/>
              <a:t>zůstatková cena prodaného DHM a materiálu,</a:t>
            </a:r>
          </a:p>
          <a:p>
            <a:pPr marL="533400" indent="-533400" algn="just" eaLnBrk="1" hangingPunct="1">
              <a:lnSpc>
                <a:spcPct val="80000"/>
              </a:lnSpc>
            </a:pPr>
            <a:r>
              <a:rPr lang="cs-CZ" altLang="cs-CZ" sz="2000" dirty="0"/>
              <a:t>změna stavu rezerv a opravných položek v provozní oblasti a komplexních nákladů příštích období,</a:t>
            </a:r>
          </a:p>
          <a:p>
            <a:pPr marL="533400" indent="-533400" algn="just" eaLnBrk="1" hangingPunct="1">
              <a:lnSpc>
                <a:spcPct val="80000"/>
              </a:lnSpc>
            </a:pPr>
            <a:r>
              <a:rPr lang="cs-CZ" altLang="cs-CZ" sz="2000" dirty="0"/>
              <a:t>ostatní provozní náklady,</a:t>
            </a:r>
          </a:p>
          <a:p>
            <a:pPr marL="533400" indent="-533400" algn="just" eaLnBrk="1" hangingPunct="1">
              <a:lnSpc>
                <a:spcPct val="80000"/>
              </a:lnSpc>
            </a:pPr>
            <a:r>
              <a:rPr lang="cs-CZ" altLang="cs-CZ" sz="2000" b="1" dirty="0"/>
              <a:t>finanční náklady (úroky z úvěru, bankovní poplatky),</a:t>
            </a:r>
          </a:p>
          <a:p>
            <a:pPr marL="533400" indent="-533400" algn="just" eaLnBrk="1" hangingPunct="1">
              <a:lnSpc>
                <a:spcPct val="80000"/>
              </a:lnSpc>
            </a:pPr>
            <a:r>
              <a:rPr lang="cs-CZ" altLang="cs-CZ" sz="2000" dirty="0"/>
              <a:t>mimořádné náklady.</a:t>
            </a:r>
          </a:p>
          <a:p>
            <a:pPr marL="533400" indent="-533400" algn="just" eaLnBrk="1" hangingPunct="1">
              <a:lnSpc>
                <a:spcPct val="80000"/>
              </a:lnSpc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564573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datum 3"/>
          <p:cNvSpPr>
            <a:spLocks noGrp="1"/>
          </p:cNvSpPr>
          <p:nvPr>
            <p:ph type="dt" sz="quarter" idx="4294967295"/>
          </p:nvPr>
        </p:nvSpPr>
        <p:spPr>
          <a:xfrm>
            <a:off x="179388" y="6632575"/>
            <a:ext cx="2133600" cy="18097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cs-CZ" b="0"/>
              <a:t>©</a:t>
            </a:r>
            <a:r>
              <a:rPr lang="cs-CZ" altLang="cs-CZ" b="0"/>
              <a:t> Petr NOVÁK</a:t>
            </a:r>
          </a:p>
        </p:txBody>
      </p:sp>
      <p:sp>
        <p:nvSpPr>
          <p:cNvPr id="19459" name="Zástupný symbol pro číslo snímku 5"/>
          <p:cNvSpPr>
            <a:spLocks noGrp="1"/>
          </p:cNvSpPr>
          <p:nvPr>
            <p:ph type="sldNum" sz="quarter" idx="4294967295"/>
          </p:nvPr>
        </p:nvSpPr>
        <p:spPr>
          <a:xfrm>
            <a:off x="6948488" y="6597650"/>
            <a:ext cx="2133600" cy="18097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3AB41603-34FD-4EE6-AA8C-604C68F29E42}" type="slidenum">
              <a:rPr lang="cs-CZ" altLang="cs-CZ" smtClean="0"/>
              <a:pPr eaLnBrk="1" hangingPunct="1"/>
              <a:t>18</a:t>
            </a:fld>
            <a:endParaRPr lang="cs-CZ" altLang="cs-CZ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2. Druhové třídění nákladů 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28700"/>
            <a:ext cx="8893175" cy="5454650"/>
          </a:xfrm>
        </p:spPr>
        <p:txBody>
          <a:bodyPr>
            <a:normAutofit/>
          </a:bodyPr>
          <a:lstStyle/>
          <a:p>
            <a:pPr marL="533400" indent="-533400" algn="just" eaLnBrk="1" hangingPunct="1">
              <a:buFont typeface="Wingdings" pitchFamily="2" charset="2"/>
              <a:buNone/>
            </a:pPr>
            <a:r>
              <a:rPr lang="cs-CZ" altLang="cs-CZ" sz="2400" dirty="0"/>
              <a:t>	</a:t>
            </a:r>
            <a:r>
              <a:rPr lang="cs-CZ" altLang="cs-CZ" sz="2400" b="1" dirty="0"/>
              <a:t>Význam:</a:t>
            </a:r>
            <a:endParaRPr lang="cs-CZ" altLang="cs-CZ" sz="2400" dirty="0"/>
          </a:p>
          <a:p>
            <a:pPr marL="914400" lvl="1" indent="-457200" algn="just" eaLnBrk="1" hangingPunct="1">
              <a:buClr>
                <a:schemeClr val="tx1"/>
              </a:buClr>
              <a:buSzPct val="85000"/>
              <a:buFont typeface="Wingdings" pitchFamily="2" charset="2"/>
              <a:buChar char="Ø"/>
            </a:pPr>
            <a:r>
              <a:rPr lang="cs-CZ" altLang="cs-CZ" sz="2400" dirty="0"/>
              <a:t>je důležité pro finanční účetnictví a pro finanční a jiné analýzy (výpočet zisku, ukazatele hodnoty přidané zpracováním, analýzy dílčích nákladovostí, aj.).</a:t>
            </a:r>
          </a:p>
          <a:p>
            <a:pPr marL="914400" lvl="1" indent="-457200" algn="just" eaLnBrk="1" hangingPunct="1">
              <a:buClr>
                <a:schemeClr val="tx1"/>
              </a:buClr>
              <a:buSzPct val="85000"/>
              <a:buFont typeface="Wingdings" pitchFamily="2" charset="2"/>
              <a:buChar char="Ø"/>
            </a:pPr>
            <a:r>
              <a:rPr lang="cs-CZ" altLang="cs-CZ" sz="2400" dirty="0"/>
              <a:t>umožňuje zjistit, jakou část z nákladů tvoří materiálové náklady a odměny pracovníků, a to absolutně i relativně.</a:t>
            </a:r>
          </a:p>
          <a:p>
            <a:pPr marL="914400" lvl="1" indent="-457200" algn="just" eaLnBrk="1" hangingPunct="1">
              <a:buClr>
                <a:schemeClr val="tx1"/>
              </a:buClr>
              <a:buSzPct val="85000"/>
              <a:buFont typeface="Wingdings" pitchFamily="2" charset="2"/>
              <a:buChar char="Ø"/>
            </a:pPr>
            <a:r>
              <a:rPr lang="cs-CZ" altLang="cs-CZ" sz="2400" dirty="0"/>
              <a:t>změny ve vztahu nákladových druhů odrážejí změny v charakteru výroby a v podmínkách práce podniku.</a:t>
            </a:r>
          </a:p>
          <a:p>
            <a:pPr marL="914400" lvl="1" indent="-457200" algn="just">
              <a:buClr>
                <a:schemeClr val="tx1"/>
              </a:buClr>
              <a:buSzPct val="85000"/>
              <a:buFont typeface="+mj-lt"/>
              <a:buAutoNum type="alphaLcParenR"/>
            </a:pPr>
            <a:r>
              <a:rPr lang="cs-CZ" sz="2400" b="1" dirty="0"/>
              <a:t>Externí </a:t>
            </a:r>
            <a:r>
              <a:rPr lang="cs-CZ" sz="2400" dirty="0"/>
              <a:t>(prvotní), které vznikají stykem podniku s jeho okolím, nebo s jeho zaměstnanci. </a:t>
            </a:r>
          </a:p>
          <a:p>
            <a:pPr marL="914400" lvl="1" indent="-457200" algn="just">
              <a:buClr>
                <a:schemeClr val="tx1"/>
              </a:buClr>
              <a:buSzPct val="85000"/>
              <a:buFont typeface="+mj-lt"/>
              <a:buAutoNum type="alphaLcParenR"/>
            </a:pPr>
            <a:r>
              <a:rPr lang="cs-CZ" sz="2400" b="1" dirty="0"/>
              <a:t>Interní</a:t>
            </a:r>
            <a:r>
              <a:rPr lang="cs-CZ" sz="2400" dirty="0"/>
              <a:t> (druhotné) náklady vznikají spotřebou vnitropodnikových výkonů např. výrobou elektrické energie pro vlastní spotřebu. </a:t>
            </a:r>
          </a:p>
          <a:p>
            <a:pPr marL="914400" lvl="1" indent="-457200" algn="just" eaLnBrk="1" hangingPunct="1">
              <a:buClr>
                <a:schemeClr val="tx1"/>
              </a:buClr>
              <a:buSzPct val="85000"/>
              <a:buFont typeface="Wingdings" pitchFamily="2" charset="2"/>
              <a:buChar char="Ø"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326144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Zástupný symbol pro číslo snímku 6"/>
          <p:cNvSpPr>
            <a:spLocks noGrp="1"/>
          </p:cNvSpPr>
          <p:nvPr>
            <p:ph type="sldNum" sz="quarter" idx="4294967295"/>
          </p:nvPr>
        </p:nvSpPr>
        <p:spPr>
          <a:xfrm>
            <a:off x="6948488" y="6597650"/>
            <a:ext cx="2133600" cy="18097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B331B2DC-E85C-4E42-8472-740B7CCA135F}" type="slidenum">
              <a:rPr lang="cs-CZ" altLang="cs-CZ" smtClean="0"/>
              <a:pPr eaLnBrk="1" hangingPunct="1"/>
              <a:t>19</a:t>
            </a:fld>
            <a:endParaRPr lang="cs-CZ" altLang="cs-CZ"/>
          </a:p>
        </p:txBody>
      </p:sp>
      <p:graphicFrame>
        <p:nvGraphicFramePr>
          <p:cNvPr id="165890" name="Group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28286475"/>
              </p:ext>
            </p:extLst>
          </p:nvPr>
        </p:nvGraphicFramePr>
        <p:xfrm>
          <a:off x="279400" y="574793"/>
          <a:ext cx="3787775" cy="6311905"/>
        </p:xfrm>
        <a:graphic>
          <a:graphicData uri="http://schemas.openxmlformats.org/drawingml/2006/table">
            <a:tbl>
              <a:tblPr/>
              <a:tblGrid>
                <a:gridCol w="378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2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Times New Roman" pitchFamily="18" charset="0"/>
                        </a:rPr>
                        <a:t>ÚČTOVÁ TŘÍDA 5-NÁKLADY</a:t>
                      </a: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Times New Roman" pitchFamily="18" charset="0"/>
                        </a:rPr>
                        <a:t> 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Times New Roman" pitchFamily="18" charset="0"/>
                        </a:rPr>
                        <a:t>50-Spotřebované nákupy 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Times New Roman" pitchFamily="18" charset="0"/>
                        </a:rPr>
                        <a:t>501-Spotřeba materiálu 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Times New Roman" pitchFamily="18" charset="0"/>
                        </a:rPr>
                        <a:t>502-Spotřeba energie 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134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Times New Roman" pitchFamily="18" charset="0"/>
                        </a:rPr>
                        <a:t>503-Spotřeba ostatních neskladovatelných dodávek 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Times New Roman" pitchFamily="18" charset="0"/>
                        </a:rPr>
                        <a:t>504-Prodané zboží 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Times New Roman" pitchFamily="18" charset="0"/>
                        </a:rPr>
                        <a:t>51-Služby 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Times New Roman" pitchFamily="18" charset="0"/>
                        </a:rPr>
                        <a:t>511-Opravy a udržování 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Times New Roman" pitchFamily="18" charset="0"/>
                        </a:rPr>
                        <a:t>512-Cestovné 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Times New Roman" pitchFamily="18" charset="0"/>
                        </a:rPr>
                        <a:t>513-Náklady na reprezentaci 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Times New Roman" pitchFamily="18" charset="0"/>
                        </a:rPr>
                        <a:t>518-Ostatní služby 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Times New Roman" pitchFamily="18" charset="0"/>
                        </a:rPr>
                        <a:t>52-Osobní náklady 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Times New Roman" pitchFamily="18" charset="0"/>
                        </a:rPr>
                        <a:t>521-Mzdové náklady 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15936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Times New Roman" pitchFamily="18" charset="0"/>
                        </a:rPr>
                        <a:t>523-Odměny členům orgánů společnosti a družstva 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Times New Roman" pitchFamily="18" charset="0"/>
                        </a:rPr>
                        <a:t>524-Zákonné sociální pojištění 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Times New Roman" pitchFamily="18" charset="0"/>
                        </a:rPr>
                        <a:t>53-Daně a poplatky 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Times New Roman" pitchFamily="18" charset="0"/>
                        </a:rPr>
                        <a:t>531-Daň silniční 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Times New Roman" pitchFamily="18" charset="0"/>
                        </a:rPr>
                        <a:t>532-Daň z nemovitostí 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Times New Roman" pitchFamily="18" charset="0"/>
                        </a:rPr>
                        <a:t>538-Ostatní daně a poplatky 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graphicFrame>
        <p:nvGraphicFramePr>
          <p:cNvPr id="165932" name="Group 4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60679607"/>
              </p:ext>
            </p:extLst>
          </p:nvPr>
        </p:nvGraphicFramePr>
        <p:xfrm>
          <a:off x="4067175" y="612893"/>
          <a:ext cx="4968875" cy="5851760"/>
        </p:xfrm>
        <a:graphic>
          <a:graphicData uri="http://schemas.openxmlformats.org/drawingml/2006/table">
            <a:tbl>
              <a:tblPr/>
              <a:tblGrid>
                <a:gridCol w="4968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2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Times New Roman" pitchFamily="18" charset="0"/>
                        </a:rPr>
                        <a:t>54-Jiné provozní náklady 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0" marB="4571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Times New Roman" pitchFamily="18" charset="0"/>
                        </a:rPr>
                        <a:t>541-Zůstatková cena prodaného dlouhodobého nehmotného a hmotného majetku 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0" marB="4571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Times New Roman" pitchFamily="18" charset="0"/>
                        </a:rPr>
                        <a:t>542-Prodaný materiál 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0" marB="4571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Times New Roman" pitchFamily="18" charset="0"/>
                        </a:rPr>
                        <a:t>543-Dary 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0" marB="4571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2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Times New Roman" pitchFamily="18" charset="0"/>
                        </a:rPr>
                        <a:t>548-Ostatní provozní náklady 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0" marB="4571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5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Times New Roman" pitchFamily="18" charset="0"/>
                        </a:rPr>
                        <a:t>55-Odpisy, rezervy, komplexní náklady příštích období a opravné položky provozních nákladů 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0" marB="4571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2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Times New Roman" pitchFamily="18" charset="0"/>
                        </a:rPr>
                        <a:t>551-Odpisy dlouhodobého nehmotného a hmotného majetku 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0" marB="4571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2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Times New Roman" pitchFamily="18" charset="0"/>
                        </a:rPr>
                        <a:t>554-Tvorba a zúčtování ostatních rezerv 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0" marB="4571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2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Times New Roman" pitchFamily="18" charset="0"/>
                        </a:rPr>
                        <a:t>56-Finanční náklady 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0" marB="4571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2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Times New Roman" pitchFamily="18" charset="0"/>
                        </a:rPr>
                        <a:t>561-Prodané cenné papíry a podíly 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0" marB="4571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2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Times New Roman" pitchFamily="18" charset="0"/>
                        </a:rPr>
                        <a:t>562-Úroky 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0" marB="4571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2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Times New Roman" pitchFamily="18" charset="0"/>
                        </a:rPr>
                        <a:t>563-Kursové ztráty 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0" marB="4571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2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Times New Roman" pitchFamily="18" charset="0"/>
                        </a:rPr>
                        <a:t>57-Rezervy a opravné položky finančních nákladů 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0" marB="4571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2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Times New Roman" pitchFamily="18" charset="0"/>
                        </a:rPr>
                        <a:t>574-Tvorba a zúčtování finančních rezerv 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0" marB="4571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2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Times New Roman" pitchFamily="18" charset="0"/>
                        </a:rPr>
                        <a:t>579-Tvorba a zúčtování opravných položek ve finanční činnosti 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0" marB="4571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2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Times New Roman" pitchFamily="18" charset="0"/>
                        </a:rPr>
                        <a:t>58-Mimořádné náklady 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0" marB="4571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2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Times New Roman" pitchFamily="18" charset="0"/>
                        </a:rPr>
                        <a:t>581-Náklady na změnu metody 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0" marB="4571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42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Times New Roman" pitchFamily="18" charset="0"/>
                        </a:rPr>
                        <a:t>582-Škody 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0" marB="4571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42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Times New Roman" pitchFamily="18" charset="0"/>
                        </a:rPr>
                        <a:t>59-Daně z příjmů a převodové účty 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0" marB="4571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42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Times New Roman" pitchFamily="18" charset="0"/>
                        </a:rPr>
                        <a:t>591-Daň z příjmů z běžné činnosti - splatná 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0" marB="4571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4146398" y="110564"/>
            <a:ext cx="146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Do roku 2016</a:t>
            </a:r>
          </a:p>
        </p:txBody>
      </p:sp>
    </p:spTree>
    <p:extLst>
      <p:ext uri="{BB962C8B-B14F-4D97-AF65-F5344CB8AC3E}">
        <p14:creationId xmlns:p14="http://schemas.microsoft.com/office/powerpoint/2010/main" val="172760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4000" b="1" dirty="0">
                <a:solidFill>
                  <a:srgbClr val="FF0000"/>
                </a:solidFill>
              </a:rPr>
              <a:t>Výnosy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7638"/>
            <a:ext cx="8893175" cy="5122608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b="1" dirty="0"/>
              <a:t>Definice výnosů</a:t>
            </a:r>
          </a:p>
          <a:p>
            <a:pPr algn="just" eaLnBrk="1" hangingPunct="1">
              <a:lnSpc>
                <a:spcPct val="90000"/>
              </a:lnSpc>
            </a:pPr>
            <a:r>
              <a:rPr lang="cs-CZ" altLang="cs-CZ" dirty="0"/>
              <a:t>Výnosy představují </a:t>
            </a:r>
            <a:r>
              <a:rPr lang="cs-CZ" altLang="cs-CZ" b="1" dirty="0"/>
              <a:t>výkony</a:t>
            </a:r>
            <a:r>
              <a:rPr lang="cs-CZ" altLang="cs-CZ" dirty="0"/>
              <a:t> podniku.</a:t>
            </a:r>
          </a:p>
          <a:p>
            <a:pPr algn="just" eaLnBrk="1" hangingPunct="1">
              <a:lnSpc>
                <a:spcPct val="90000"/>
              </a:lnSpc>
            </a:pPr>
            <a:r>
              <a:rPr lang="cs-CZ" altLang="cs-CZ" b="1" dirty="0"/>
              <a:t>Hodnoty (peněžně oceněné), </a:t>
            </a:r>
            <a:r>
              <a:rPr lang="cs-CZ" altLang="cs-CZ" dirty="0"/>
              <a:t>které podnik získal z veškerých svých činností za určité účetní období </a:t>
            </a:r>
            <a:r>
              <a:rPr lang="cs-CZ" altLang="cs-CZ" b="1" dirty="0"/>
              <a:t>bez ohledu na to, zda v tomto období došlo k jejich inkasu</a:t>
            </a:r>
          </a:p>
          <a:p>
            <a:pPr algn="just">
              <a:lnSpc>
                <a:spcPct val="90000"/>
              </a:lnSpc>
            </a:pPr>
            <a:r>
              <a:rPr lang="cs-CZ" b="1" dirty="0"/>
              <a:t>peněžní částky, které podnik získal z veškerých svých činností za určité účetní období bez ohledu na to</a:t>
            </a:r>
            <a:r>
              <a:rPr lang="cs-CZ" dirty="0"/>
              <a:t>, zda v tomto období došlo k jejich inkasu</a:t>
            </a:r>
            <a:endParaRPr lang="cs-CZ" altLang="cs-CZ" b="1" dirty="0"/>
          </a:p>
        </p:txBody>
      </p:sp>
    </p:spTree>
    <p:extLst>
      <p:ext uri="{BB962C8B-B14F-4D97-AF65-F5344CB8AC3E}">
        <p14:creationId xmlns:p14="http://schemas.microsoft.com/office/powerpoint/2010/main" val="1243166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Zástupný symbol pro číslo snímku 6"/>
          <p:cNvSpPr>
            <a:spLocks noGrp="1"/>
          </p:cNvSpPr>
          <p:nvPr>
            <p:ph type="sldNum" sz="quarter" idx="4294967295"/>
          </p:nvPr>
        </p:nvSpPr>
        <p:spPr>
          <a:xfrm>
            <a:off x="6948488" y="6597650"/>
            <a:ext cx="2133600" cy="18097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B331B2DC-E85C-4E42-8472-740B7CCA135F}" type="slidenum">
              <a:rPr lang="cs-CZ" altLang="cs-CZ" smtClean="0"/>
              <a:pPr eaLnBrk="1" hangingPunct="1"/>
              <a:t>20</a:t>
            </a:fld>
            <a:endParaRPr lang="cs-CZ" altLang="cs-CZ"/>
          </a:p>
        </p:txBody>
      </p:sp>
      <p:graphicFrame>
        <p:nvGraphicFramePr>
          <p:cNvPr id="165890" name="Group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28286475"/>
              </p:ext>
            </p:extLst>
          </p:nvPr>
        </p:nvGraphicFramePr>
        <p:xfrm>
          <a:off x="279400" y="574793"/>
          <a:ext cx="3787775" cy="6311905"/>
        </p:xfrm>
        <a:graphic>
          <a:graphicData uri="http://schemas.openxmlformats.org/drawingml/2006/table">
            <a:tbl>
              <a:tblPr/>
              <a:tblGrid>
                <a:gridCol w="378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2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Times New Roman" pitchFamily="18" charset="0"/>
                        </a:rPr>
                        <a:t>ÚČTOVÁ TŘÍDA 5-NÁKLADY</a:t>
                      </a: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Times New Roman" pitchFamily="18" charset="0"/>
                        </a:rPr>
                        <a:t> 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Times New Roman" pitchFamily="18" charset="0"/>
                        </a:rPr>
                        <a:t>50-Spotřebované nákupy 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Times New Roman" pitchFamily="18" charset="0"/>
                        </a:rPr>
                        <a:t>501-Spotřeba materiálu 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Times New Roman" pitchFamily="18" charset="0"/>
                        </a:rPr>
                        <a:t>502-Spotřeba energie 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134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Times New Roman" pitchFamily="18" charset="0"/>
                        </a:rPr>
                        <a:t>503-Spotřeba ostatních neskladovatelných dodávek 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Times New Roman" pitchFamily="18" charset="0"/>
                        </a:rPr>
                        <a:t>504-Prodané zboží 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Times New Roman" pitchFamily="18" charset="0"/>
                        </a:rPr>
                        <a:t>51-Služby 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Times New Roman" pitchFamily="18" charset="0"/>
                        </a:rPr>
                        <a:t>511-Opravy a udržování 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Times New Roman" pitchFamily="18" charset="0"/>
                        </a:rPr>
                        <a:t>512-Cestovné 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Times New Roman" pitchFamily="18" charset="0"/>
                        </a:rPr>
                        <a:t>513-Náklady na reprezentaci 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Times New Roman" pitchFamily="18" charset="0"/>
                        </a:rPr>
                        <a:t>518-Ostatní služby 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Times New Roman" pitchFamily="18" charset="0"/>
                        </a:rPr>
                        <a:t>52-Osobní náklady 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Times New Roman" pitchFamily="18" charset="0"/>
                        </a:rPr>
                        <a:t>521-Mzdové náklady 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15936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Times New Roman" pitchFamily="18" charset="0"/>
                        </a:rPr>
                        <a:t>523-Odměny členům orgánů společnosti a družstva 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Times New Roman" pitchFamily="18" charset="0"/>
                        </a:rPr>
                        <a:t>524-Zákonné sociální pojištění 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Times New Roman" pitchFamily="18" charset="0"/>
                        </a:rPr>
                        <a:t>53-Daně a poplatky 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Times New Roman" pitchFamily="18" charset="0"/>
                        </a:rPr>
                        <a:t>531-Daň silniční 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Times New Roman" pitchFamily="18" charset="0"/>
                        </a:rPr>
                        <a:t>532-Daň z nemovitostí 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Times New Roman" pitchFamily="18" charset="0"/>
                        </a:rPr>
                        <a:t>538-Ostatní daně a poplatky 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graphicFrame>
        <p:nvGraphicFramePr>
          <p:cNvPr id="165932" name="Group 4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85879440"/>
              </p:ext>
            </p:extLst>
          </p:nvPr>
        </p:nvGraphicFramePr>
        <p:xfrm>
          <a:off x="4067175" y="612893"/>
          <a:ext cx="4968875" cy="6156540"/>
        </p:xfrm>
        <a:graphic>
          <a:graphicData uri="http://schemas.openxmlformats.org/drawingml/2006/table">
            <a:tbl>
              <a:tblPr/>
              <a:tblGrid>
                <a:gridCol w="4968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2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Times New Roman" pitchFamily="18" charset="0"/>
                        </a:rPr>
                        <a:t>54-Jiné provozní náklady 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0" marB="4571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Times New Roman" pitchFamily="18" charset="0"/>
                        </a:rPr>
                        <a:t>541-Zůstatková cena prodaného dlouhodobého nehmotného a hmotného majetku 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0" marB="4571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Times New Roman" pitchFamily="18" charset="0"/>
                        </a:rPr>
                        <a:t>542-Prodaný materiál 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0" marB="4571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Times New Roman" pitchFamily="18" charset="0"/>
                        </a:rPr>
                        <a:t>543-Dary 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0" marB="4571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2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Times New Roman" pitchFamily="18" charset="0"/>
                        </a:rPr>
                        <a:t>548-Ostatní provozní náklady 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0" marB="4571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2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MS Sans Serif"/>
                          <a:ea typeface="+mn-ea"/>
                          <a:cs typeface="Times New Roman" pitchFamily="18" charset="0"/>
                        </a:rPr>
                        <a:t>549 - </a:t>
                      </a:r>
                      <a:r>
                        <a:rPr kumimoji="0" lang="pl-PL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MS Sans Serif"/>
                          <a:ea typeface="+mn-ea"/>
                          <a:cs typeface="Times New Roman" pitchFamily="18" charset="0"/>
                        </a:rPr>
                        <a:t>Manka a škody z provozní činnosti</a:t>
                      </a:r>
                      <a:endParaRPr kumimoji="0" lang="cs-CZ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MS Sans Serif"/>
                        <a:ea typeface="+mn-ea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3111932"/>
                  </a:ext>
                </a:extLst>
              </a:tr>
              <a:tr h="45715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Times New Roman" pitchFamily="18" charset="0"/>
                        </a:rPr>
                        <a:t>55-Odpisy, rezervy, komplexní náklady příštích období a opravné položky provozních nákladů 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0" marB="4571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2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Times New Roman" pitchFamily="18" charset="0"/>
                        </a:rPr>
                        <a:t>551-Odpisy dlouhodobého nehmotného a hmotného majetku 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0" marB="4571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2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Times New Roman" pitchFamily="18" charset="0"/>
                        </a:rPr>
                        <a:t>554-Tvorba a zúčtování ostatních rezerv 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0" marB="4571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2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Times New Roman" pitchFamily="18" charset="0"/>
                        </a:rPr>
                        <a:t>56-Finanční náklady 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0" marB="4571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2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Times New Roman" pitchFamily="18" charset="0"/>
                        </a:rPr>
                        <a:t>561-Prodané cenné papíry a podíly 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0" marB="4571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2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Times New Roman" pitchFamily="18" charset="0"/>
                        </a:rPr>
                        <a:t>562-Úroky 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0" marB="4571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2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Times New Roman" pitchFamily="18" charset="0"/>
                        </a:rPr>
                        <a:t>563-Kursové ztráty 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0" marB="4571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2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Times New Roman" pitchFamily="18" charset="0"/>
                        </a:rPr>
                        <a:t>57-Rezervy a opravné položky finančních nákladů 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0" marB="4571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2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Times New Roman" pitchFamily="18" charset="0"/>
                        </a:rPr>
                        <a:t>574-Tvorba a zúčtování finančních rezerv 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0" marB="4571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2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Times New Roman" pitchFamily="18" charset="0"/>
                        </a:rPr>
                        <a:t>579-Tvorba a zúčtování opravných položek ve finanční činnosti </a:t>
                      </a: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0" marB="4571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2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MS Sans Serif"/>
                          <a:cs typeface="Times New Roman" pitchFamily="18" charset="0"/>
                        </a:rPr>
                        <a:t>58- </a:t>
                      </a:r>
                      <a:r>
                        <a:rPr lang="it-IT" sz="1400" b="1" dirty="0">
                          <a:solidFill>
                            <a:srgbClr val="00B050"/>
                          </a:solidFill>
                        </a:rPr>
                        <a:t>Změna stavu zásob vlastní činnosti a aktivace</a:t>
                      </a:r>
                      <a:endParaRPr kumimoji="0" lang="cs-CZ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0" marB="4571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2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MS Sans Serif"/>
                          <a:cs typeface="Times New Roman" pitchFamily="18" charset="0"/>
                        </a:rPr>
                        <a:t>581- </a:t>
                      </a:r>
                      <a:r>
                        <a:rPr lang="cs-CZ" sz="1200" dirty="0">
                          <a:solidFill>
                            <a:srgbClr val="00B050"/>
                          </a:solidFill>
                        </a:rPr>
                        <a:t>Změna stavu nedokončené výroby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0" marB="4571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42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MS Sans Serif"/>
                          <a:cs typeface="Times New Roman" pitchFamily="18" charset="0"/>
                        </a:rPr>
                        <a:t>585-</a:t>
                      </a:r>
                      <a:r>
                        <a:rPr lang="cs-CZ" sz="1200" dirty="0">
                          <a:solidFill>
                            <a:srgbClr val="00B050"/>
                          </a:solidFill>
                        </a:rPr>
                        <a:t>Aktivace materiálu a zboží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MS Sans Serif"/>
                          <a:cs typeface="Times New Roman" pitchFamily="18" charset="0"/>
                        </a:rPr>
                        <a:t> 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0" marB="4571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42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Times New Roman" pitchFamily="18" charset="0"/>
                        </a:rPr>
                        <a:t>59-Daně z příjmů a převodové účty 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0" marB="4571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42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/>
                          <a:cs typeface="Times New Roman" pitchFamily="18" charset="0"/>
                        </a:rPr>
                        <a:t>591-Daň z příjmů z běžné činnosti - splatná 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0" marB="4571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4146398" y="110564"/>
            <a:ext cx="1493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OD roku 2016</a:t>
            </a:r>
          </a:p>
        </p:txBody>
      </p:sp>
    </p:spTree>
    <p:extLst>
      <p:ext uri="{BB962C8B-B14F-4D97-AF65-F5344CB8AC3E}">
        <p14:creationId xmlns:p14="http://schemas.microsoft.com/office/powerpoint/2010/main" val="1842661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768600" y="20638"/>
            <a:ext cx="7277100" cy="8874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Nákladové a výnosové druhy</a:t>
            </a:r>
          </a:p>
        </p:txBody>
      </p:sp>
      <p:graphicFrame>
        <p:nvGraphicFramePr>
          <p:cNvPr id="13340" name="Group 2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19524772"/>
              </p:ext>
            </p:extLst>
          </p:nvPr>
        </p:nvGraphicFramePr>
        <p:xfrm>
          <a:off x="190500" y="908050"/>
          <a:ext cx="8826500" cy="5338937"/>
        </p:xfrm>
        <a:graphic>
          <a:graphicData uri="http://schemas.openxmlformats.org/drawingml/2006/table">
            <a:tbl>
              <a:tblPr/>
              <a:tblGrid>
                <a:gridCol w="19427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6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7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2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Činnost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Náklady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Výnosy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6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PROVOZNÍ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(50-55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60-64)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50 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– Spotřebované nákupy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51 – Služby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52 – Osobní náklady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53 – Daně a poplatky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54 – Jiné provozní náklady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55 – Odpisy, rezervy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60 – Tržby za vlastní výkony a zboží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61 – Změny stavu zásob vlastní činnosti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62 – Aktivace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64 – Jiné provozní výnosy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7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FINANČNÍ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(56-57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66)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56 – Finanční náklady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57 – Rezervy a opravné položky ve fin. oblasti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66 – Finanční výnosy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7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MIMOŘÁDNÁ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(58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68)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58 – Mimořádné náklady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68 – Mimořádné výnosy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" name="Skupina 7"/>
          <p:cNvGrpSpPr/>
          <p:nvPr/>
        </p:nvGrpSpPr>
        <p:grpSpPr>
          <a:xfrm>
            <a:off x="316523" y="5263662"/>
            <a:ext cx="7467600" cy="480646"/>
            <a:chOff x="316523" y="5263662"/>
            <a:chExt cx="7467600" cy="480646"/>
          </a:xfrm>
        </p:grpSpPr>
        <p:grpSp>
          <p:nvGrpSpPr>
            <p:cNvPr id="7" name="Skupina 6"/>
            <p:cNvGrpSpPr/>
            <p:nvPr/>
          </p:nvGrpSpPr>
          <p:grpSpPr>
            <a:xfrm>
              <a:off x="316523" y="5263662"/>
              <a:ext cx="1148862" cy="480646"/>
              <a:chOff x="316523" y="5263662"/>
              <a:chExt cx="1148862" cy="480646"/>
            </a:xfrm>
          </p:grpSpPr>
          <p:cxnSp>
            <p:nvCxnSpPr>
              <p:cNvPr id="3" name="Přímá spojnice 2"/>
              <p:cNvCxnSpPr/>
              <p:nvPr/>
            </p:nvCxnSpPr>
            <p:spPr>
              <a:xfrm flipV="1">
                <a:off x="316523" y="5263662"/>
                <a:ext cx="1148862" cy="48064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Přímá spojnice 4"/>
              <p:cNvCxnSpPr/>
              <p:nvPr/>
            </p:nvCxnSpPr>
            <p:spPr>
              <a:xfrm flipH="1" flipV="1">
                <a:off x="316523" y="5263662"/>
                <a:ext cx="1148862" cy="48064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Skupina 9"/>
            <p:cNvGrpSpPr/>
            <p:nvPr/>
          </p:nvGrpSpPr>
          <p:grpSpPr>
            <a:xfrm>
              <a:off x="3024554" y="5263662"/>
              <a:ext cx="1148862" cy="480646"/>
              <a:chOff x="316523" y="5263662"/>
              <a:chExt cx="1148862" cy="480646"/>
            </a:xfrm>
          </p:grpSpPr>
          <p:cxnSp>
            <p:nvCxnSpPr>
              <p:cNvPr id="11" name="Přímá spojnice 10"/>
              <p:cNvCxnSpPr/>
              <p:nvPr/>
            </p:nvCxnSpPr>
            <p:spPr>
              <a:xfrm flipV="1">
                <a:off x="316523" y="5263662"/>
                <a:ext cx="1148862" cy="48064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Přímá spojnice 11"/>
              <p:cNvCxnSpPr/>
              <p:nvPr/>
            </p:nvCxnSpPr>
            <p:spPr>
              <a:xfrm flipH="1" flipV="1">
                <a:off x="316523" y="5263662"/>
                <a:ext cx="1148862" cy="48064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Skupina 12"/>
            <p:cNvGrpSpPr/>
            <p:nvPr/>
          </p:nvGrpSpPr>
          <p:grpSpPr>
            <a:xfrm>
              <a:off x="6635261" y="5263662"/>
              <a:ext cx="1148862" cy="480646"/>
              <a:chOff x="316523" y="5263662"/>
              <a:chExt cx="1148862" cy="480646"/>
            </a:xfrm>
          </p:grpSpPr>
          <p:cxnSp>
            <p:nvCxnSpPr>
              <p:cNvPr id="14" name="Přímá spojnice 13"/>
              <p:cNvCxnSpPr/>
              <p:nvPr/>
            </p:nvCxnSpPr>
            <p:spPr>
              <a:xfrm flipV="1">
                <a:off x="316523" y="5263662"/>
                <a:ext cx="1148862" cy="48064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Přímá spojnice 14"/>
              <p:cNvCxnSpPr/>
              <p:nvPr/>
            </p:nvCxnSpPr>
            <p:spPr>
              <a:xfrm flipH="1" flipV="1">
                <a:off x="316523" y="5263662"/>
                <a:ext cx="1148862" cy="48064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extovéPole 1"/>
          <p:cNvSpPr txBox="1"/>
          <p:nvPr/>
        </p:nvSpPr>
        <p:spPr>
          <a:xfrm>
            <a:off x="2177073" y="3392852"/>
            <a:ext cx="320381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10000"/>
              </a:spcBef>
              <a:spcAft>
                <a:spcPct val="0"/>
              </a:spcAft>
            </a:pPr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58 – Změna stavu zásob (+/-) a Aktivace (-)</a:t>
            </a:r>
          </a:p>
        </p:txBody>
      </p:sp>
      <p:grpSp>
        <p:nvGrpSpPr>
          <p:cNvPr id="20" name="Skupina 19"/>
          <p:cNvGrpSpPr/>
          <p:nvPr/>
        </p:nvGrpSpPr>
        <p:grpSpPr>
          <a:xfrm>
            <a:off x="5662246" y="2129174"/>
            <a:ext cx="2661139" cy="817744"/>
            <a:chOff x="5662246" y="2129174"/>
            <a:chExt cx="2661139" cy="817744"/>
          </a:xfrm>
        </p:grpSpPr>
        <p:cxnSp>
          <p:nvCxnSpPr>
            <p:cNvPr id="6" name="Přímá spojnice 5"/>
            <p:cNvCxnSpPr/>
            <p:nvPr/>
          </p:nvCxnSpPr>
          <p:spPr>
            <a:xfrm flipV="1">
              <a:off x="5662246" y="2157046"/>
              <a:ext cx="2661139" cy="762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/>
            <p:cNvCxnSpPr/>
            <p:nvPr/>
          </p:nvCxnSpPr>
          <p:spPr>
            <a:xfrm>
              <a:off x="5662246" y="2129174"/>
              <a:ext cx="2599837" cy="81774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219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455983" y="399562"/>
            <a:ext cx="8229600" cy="431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Výkaz zisku a ztráty do 2016 (1)</a:t>
            </a:r>
          </a:p>
        </p:txBody>
      </p:sp>
      <p:graphicFrame>
        <p:nvGraphicFramePr>
          <p:cNvPr id="17464" name="Group 56"/>
          <p:cNvGraphicFramePr>
            <a:graphicFrameLocks noGrp="1"/>
          </p:cNvGraphicFramePr>
          <p:nvPr>
            <p:ph idx="4294967295"/>
          </p:nvPr>
        </p:nvGraphicFramePr>
        <p:xfrm>
          <a:off x="539750" y="1123950"/>
          <a:ext cx="8424863" cy="5554668"/>
        </p:xfrm>
        <a:graphic>
          <a:graphicData uri="http://schemas.openxmlformats.org/drawingml/2006/table">
            <a:tbl>
              <a:tblPr/>
              <a:tblGrid>
                <a:gridCol w="1043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81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I.</a:t>
                      </a:r>
                    </a:p>
                  </a:txBody>
                  <a:tcPr marL="91441" marR="91441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Tržby za prodej zboží</a:t>
                      </a:r>
                    </a:p>
                  </a:txBody>
                  <a:tcPr marL="91441" marR="91441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A.</a:t>
                      </a:r>
                    </a:p>
                  </a:txBody>
                  <a:tcPr marL="91441" marR="91441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Náklady na prodané zboží</a:t>
                      </a:r>
                    </a:p>
                  </a:txBody>
                  <a:tcPr marL="91441" marR="91441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Obchodní marže</a:t>
                      </a: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(I – A)</a:t>
                      </a:r>
                    </a:p>
                  </a:txBody>
                  <a:tcPr marL="91441" marR="91441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II.</a:t>
                      </a:r>
                    </a:p>
                  </a:txBody>
                  <a:tcPr marL="91441" marR="91441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Výkony</a:t>
                      </a:r>
                    </a:p>
                  </a:txBody>
                  <a:tcPr marL="91441" marR="91441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B.</a:t>
                      </a:r>
                    </a:p>
                  </a:txBody>
                  <a:tcPr marL="91441" marR="91441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Výkonová spotřeba (materiál, energie, služby)</a:t>
                      </a:r>
                    </a:p>
                  </a:txBody>
                  <a:tcPr marL="91441" marR="91441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Přidaná hodnota</a:t>
                      </a: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(OM + II – B)</a:t>
                      </a:r>
                    </a:p>
                  </a:txBody>
                  <a:tcPr marL="91441" marR="91441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C.</a:t>
                      </a:r>
                    </a:p>
                  </a:txBody>
                  <a:tcPr marL="91441" marR="91441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Osobní náklady</a:t>
                      </a:r>
                    </a:p>
                  </a:txBody>
                  <a:tcPr marL="91441" marR="91441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D.</a:t>
                      </a:r>
                    </a:p>
                  </a:txBody>
                  <a:tcPr marL="91441" marR="91441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Daně a poplatky</a:t>
                      </a:r>
                    </a:p>
                  </a:txBody>
                  <a:tcPr marL="91441" marR="91441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E.</a:t>
                      </a:r>
                    </a:p>
                  </a:txBody>
                  <a:tcPr marL="91441" marR="91441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Odpisy dlouhodobého ne(hmotného) majetku</a:t>
                      </a:r>
                    </a:p>
                  </a:txBody>
                  <a:tcPr marL="91441" marR="91441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III.</a:t>
                      </a:r>
                    </a:p>
                  </a:txBody>
                  <a:tcPr marL="91441" marR="91441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Tržby z prodeje dlouhodobého majetku a materiálu</a:t>
                      </a:r>
                    </a:p>
                  </a:txBody>
                  <a:tcPr marL="91441" marR="91441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F.</a:t>
                      </a:r>
                    </a:p>
                  </a:txBody>
                  <a:tcPr marL="91441" marR="91441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Zůstatková cena prodaného DM a materiálu</a:t>
                      </a:r>
                    </a:p>
                  </a:txBody>
                  <a:tcPr marL="91441" marR="91441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IV.</a:t>
                      </a:r>
                    </a:p>
                  </a:txBody>
                  <a:tcPr marL="91441" marR="91441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Zúčtování rezerv a časového rozlišení provozních výnosů</a:t>
                      </a:r>
                    </a:p>
                  </a:txBody>
                  <a:tcPr marL="91441" marR="91441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6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G.</a:t>
                      </a:r>
                    </a:p>
                  </a:txBody>
                  <a:tcPr marL="91441" marR="91441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Tvorba rezerv a časového rozlišení provozních nákladů</a:t>
                      </a:r>
                    </a:p>
                  </a:txBody>
                  <a:tcPr marL="91441" marR="91441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6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V.</a:t>
                      </a:r>
                    </a:p>
                  </a:txBody>
                  <a:tcPr marL="91441" marR="91441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Zúčtování opravných položek do provozních výnosů</a:t>
                      </a:r>
                    </a:p>
                  </a:txBody>
                  <a:tcPr marL="91441" marR="91441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9251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531815" y="127977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Výkaz zisku a ztráty do 2016 (2)</a:t>
            </a:r>
          </a:p>
        </p:txBody>
      </p:sp>
      <p:graphicFrame>
        <p:nvGraphicFramePr>
          <p:cNvPr id="23629" name="Group 77"/>
          <p:cNvGraphicFramePr>
            <a:graphicFrameLocks noGrp="1"/>
          </p:cNvGraphicFramePr>
          <p:nvPr>
            <p:ph idx="4294967295"/>
          </p:nvPr>
        </p:nvGraphicFramePr>
        <p:xfrm>
          <a:off x="539750" y="1052513"/>
          <a:ext cx="8353425" cy="5597520"/>
        </p:xfrm>
        <a:graphic>
          <a:graphicData uri="http://schemas.openxmlformats.org/drawingml/2006/table">
            <a:tbl>
              <a:tblPr/>
              <a:tblGrid>
                <a:gridCol w="1034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8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6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H.</a:t>
                      </a:r>
                    </a:p>
                  </a:txBody>
                  <a:tcPr marL="91448" marR="91448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Zúčtování opravných položek do provozních nákladů</a:t>
                      </a:r>
                    </a:p>
                  </a:txBody>
                  <a:tcPr marL="91448" marR="91448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VI.</a:t>
                      </a:r>
                    </a:p>
                  </a:txBody>
                  <a:tcPr marL="91448" marR="91448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Ostatní provozní výnosy</a:t>
                      </a:r>
                    </a:p>
                  </a:txBody>
                  <a:tcPr marL="91448" marR="91448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I.</a:t>
                      </a:r>
                    </a:p>
                  </a:txBody>
                  <a:tcPr marL="91448" marR="91448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Ostatní provozní náklady</a:t>
                      </a:r>
                    </a:p>
                  </a:txBody>
                  <a:tcPr marL="91448" marR="91448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VII.</a:t>
                      </a:r>
                    </a:p>
                  </a:txBody>
                  <a:tcPr marL="91448" marR="91448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Převod provozních výnosů</a:t>
                      </a:r>
                    </a:p>
                  </a:txBody>
                  <a:tcPr marL="91448" marR="91448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J.</a:t>
                      </a:r>
                    </a:p>
                  </a:txBody>
                  <a:tcPr marL="91448" marR="91448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Převod provozních nákladů</a:t>
                      </a:r>
                    </a:p>
                  </a:txBody>
                  <a:tcPr marL="91448" marR="91448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PROVOZNÍ VÝSLEDEK HOSPODAŘENÍ </a:t>
                      </a:r>
                    </a:p>
                  </a:txBody>
                  <a:tcPr marL="91448" marR="91448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6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VIII.</a:t>
                      </a:r>
                    </a:p>
                  </a:txBody>
                  <a:tcPr marL="91448" marR="91448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Tržby z prodeje cenných papírů a podílů</a:t>
                      </a:r>
                    </a:p>
                  </a:txBody>
                  <a:tcPr marL="91448" marR="91448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6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K.</a:t>
                      </a:r>
                    </a:p>
                  </a:txBody>
                  <a:tcPr marL="91448" marR="91448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Prodané cenné papíry a podíly</a:t>
                      </a:r>
                    </a:p>
                  </a:txBody>
                  <a:tcPr marL="91448" marR="91448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6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IX.</a:t>
                      </a:r>
                    </a:p>
                  </a:txBody>
                  <a:tcPr marL="91448" marR="91448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Výnosy z dlouhodobého finančního majetku</a:t>
                      </a:r>
                    </a:p>
                  </a:txBody>
                  <a:tcPr marL="91448" marR="91448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6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X.</a:t>
                      </a:r>
                    </a:p>
                  </a:txBody>
                  <a:tcPr marL="91448" marR="91448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Výnosy z krátkodobého finančního majetku</a:t>
                      </a:r>
                    </a:p>
                  </a:txBody>
                  <a:tcPr marL="91448" marR="91448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6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L.</a:t>
                      </a:r>
                    </a:p>
                  </a:txBody>
                  <a:tcPr marL="91448" marR="91448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Náklady z finančního majetku</a:t>
                      </a:r>
                    </a:p>
                  </a:txBody>
                  <a:tcPr marL="91448" marR="91448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6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XI.</a:t>
                      </a:r>
                    </a:p>
                  </a:txBody>
                  <a:tcPr marL="91448" marR="91448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Výnosy z přecenění majetkových cenných papírů</a:t>
                      </a:r>
                    </a:p>
                  </a:txBody>
                  <a:tcPr marL="91448" marR="91448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75863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764323" y="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Výkaz zisku a ztráty do 2016 (3)</a:t>
            </a:r>
            <a:endParaRPr lang="cs-CZ" sz="3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6630" name="Group 6"/>
          <p:cNvGraphicFramePr>
            <a:graphicFrameLocks noGrp="1"/>
          </p:cNvGraphicFramePr>
          <p:nvPr>
            <p:ph idx="4294967295"/>
          </p:nvPr>
        </p:nvGraphicFramePr>
        <p:xfrm>
          <a:off x="539750" y="1052513"/>
          <a:ext cx="8424863" cy="5246692"/>
        </p:xfrm>
        <a:graphic>
          <a:graphicData uri="http://schemas.openxmlformats.org/drawingml/2006/table">
            <a:tbl>
              <a:tblPr/>
              <a:tblGrid>
                <a:gridCol w="1043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81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79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M.</a:t>
                      </a:r>
                    </a:p>
                  </a:txBody>
                  <a:tcPr marL="91441" marR="91441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Náklady z přecenění majetkových cenných papírů</a:t>
                      </a:r>
                    </a:p>
                  </a:txBody>
                  <a:tcPr marL="91441" marR="9144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1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XII.</a:t>
                      </a:r>
                    </a:p>
                  </a:txBody>
                  <a:tcPr marL="91441" marR="91441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Zúčtování rezerv do finančních výnosů</a:t>
                      </a:r>
                    </a:p>
                  </a:txBody>
                  <a:tcPr marL="91441" marR="9144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9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N.</a:t>
                      </a:r>
                    </a:p>
                  </a:txBody>
                  <a:tcPr marL="91441" marR="91441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Tvorba rezerv na finanční náklady</a:t>
                      </a:r>
                    </a:p>
                  </a:txBody>
                  <a:tcPr marL="91441" marR="9144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1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XIII.</a:t>
                      </a:r>
                    </a:p>
                  </a:txBody>
                  <a:tcPr marL="91441" marR="91441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Zúčtování opravných položek do finančních výnosů</a:t>
                      </a:r>
                    </a:p>
                  </a:txBody>
                  <a:tcPr marL="91441" marR="9144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79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O.</a:t>
                      </a:r>
                    </a:p>
                  </a:txBody>
                  <a:tcPr marL="91441" marR="91441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Zúčtování opravných položek do finančních nákladů</a:t>
                      </a:r>
                    </a:p>
                  </a:txBody>
                  <a:tcPr marL="91441" marR="9144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79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XIV.</a:t>
                      </a:r>
                    </a:p>
                  </a:txBody>
                  <a:tcPr marL="91441" marR="91441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Výnosové úroky</a:t>
                      </a:r>
                    </a:p>
                  </a:txBody>
                  <a:tcPr marL="91441" marR="9144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1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P.</a:t>
                      </a:r>
                    </a:p>
                  </a:txBody>
                  <a:tcPr marL="91441" marR="91441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Nákladové úroky</a:t>
                      </a:r>
                    </a:p>
                  </a:txBody>
                  <a:tcPr marL="91441" marR="9144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79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XV.</a:t>
                      </a:r>
                    </a:p>
                  </a:txBody>
                  <a:tcPr marL="91441" marR="91441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Ostatní finanční výnosy</a:t>
                      </a:r>
                    </a:p>
                  </a:txBody>
                  <a:tcPr marL="91441" marR="9144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61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Q.</a:t>
                      </a:r>
                    </a:p>
                  </a:txBody>
                  <a:tcPr marL="91441" marR="91441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Ostatní finanční náklady</a:t>
                      </a:r>
                    </a:p>
                  </a:txBody>
                  <a:tcPr marL="91441" marR="9144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79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XVI.</a:t>
                      </a:r>
                    </a:p>
                  </a:txBody>
                  <a:tcPr marL="91441" marR="91441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Převod finančních výnosů</a:t>
                      </a:r>
                    </a:p>
                  </a:txBody>
                  <a:tcPr marL="91441" marR="9144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61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R.</a:t>
                      </a:r>
                    </a:p>
                  </a:txBody>
                  <a:tcPr marL="91441" marR="91441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Převod finančních nákladů</a:t>
                      </a:r>
                    </a:p>
                  </a:txBody>
                  <a:tcPr marL="91441" marR="9144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79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FINANČNÍ VÝSLEDEK HOSPODAŘENÍ</a:t>
                      </a:r>
                    </a:p>
                  </a:txBody>
                  <a:tcPr marL="91441" marR="91441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8512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242646" y="461353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Výkaz zisku a ztráty do 2016 (4)</a:t>
            </a:r>
          </a:p>
        </p:txBody>
      </p:sp>
      <p:graphicFrame>
        <p:nvGraphicFramePr>
          <p:cNvPr id="29744" name="Group 48"/>
          <p:cNvGraphicFramePr>
            <a:graphicFrameLocks noGrp="1"/>
          </p:cNvGraphicFramePr>
          <p:nvPr>
            <p:ph idx="4294967295"/>
          </p:nvPr>
        </p:nvGraphicFramePr>
        <p:xfrm>
          <a:off x="539750" y="1773238"/>
          <a:ext cx="8229600" cy="3017839"/>
        </p:xfrm>
        <a:graphic>
          <a:graphicData uri="http://schemas.openxmlformats.org/drawingml/2006/table">
            <a:tbl>
              <a:tblPr/>
              <a:tblGrid>
                <a:gridCol w="1019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10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S.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Daň z příjmů za běžnou činnost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VÝSLEDEK HOSPODAŘENÍ ZA BĚŽNOU ČINNOST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XVII.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Mimořádné výnosy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T.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Mimořádné náklady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U.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Daň z příjmů z mimořádné činnosti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MIMOŘÁDNÝ VÝSLEDEK HOSPODAŘENÍ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W.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Převod podílu na výsledku hospodaření společníkům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VÝSLEDEK HOSPODAŘENÍ ZA ÚČETNÍ OBDOBÍ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92597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Výkaz zisku a ztráty nově od 2016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19320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88" y="0"/>
            <a:ext cx="8828788" cy="6796998"/>
          </a:xfrm>
          <a:prstGeom prst="rect">
            <a:avLst/>
          </a:prstGeom>
        </p:spPr>
      </p:pic>
      <p:sp>
        <p:nvSpPr>
          <p:cNvPr id="2" name="Ovál 1"/>
          <p:cNvSpPr/>
          <p:nvPr/>
        </p:nvSpPr>
        <p:spPr>
          <a:xfrm>
            <a:off x="-199293" y="2309446"/>
            <a:ext cx="8557846" cy="691661"/>
          </a:xfrm>
          <a:prstGeom prst="ellipse">
            <a:avLst/>
          </a:prstGeom>
          <a:noFill/>
          <a:ln w="317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78109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1865"/>
            <a:ext cx="9163050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0936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2673"/>
            <a:ext cx="9143999" cy="565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542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b="1"/>
              <a:t>Výnosy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1075"/>
            <a:ext cx="8435975" cy="540067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/>
              <a:t>Výnosy podniku tvoří: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85000"/>
              <a:buFontTx/>
              <a:buAutoNum type="alphaLcParenR"/>
            </a:pPr>
            <a:r>
              <a:rPr lang="cs-CZ" sz="2400" b="1" i="1" dirty="0"/>
              <a:t>provozní výnosy</a:t>
            </a:r>
            <a:r>
              <a:rPr lang="cs-CZ" sz="2400" dirty="0"/>
              <a:t> získané z provozně hospodářské činnosti podniku (tržby za prodej zboží, výkony – tržby za prodej vlastních výrobků a služeb, změna stavu vnitropodnikových zásob vlastní výroby, aktivace),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85000"/>
              <a:buFontTx/>
              <a:buAutoNum type="alphaLcParenR"/>
            </a:pPr>
            <a:endParaRPr lang="cs-CZ" sz="2400" b="1" i="1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85000"/>
              <a:buFontTx/>
              <a:buAutoNum type="alphaLcParenR"/>
            </a:pPr>
            <a:r>
              <a:rPr lang="cs-CZ" sz="2400" b="1" i="1" dirty="0"/>
              <a:t>finanční výnosy</a:t>
            </a:r>
            <a:r>
              <a:rPr lang="cs-CZ" sz="2400" dirty="0"/>
              <a:t> - vznikají při pohybu peněz, získané z finančních investic, cenných papírů, vkladů a účastí,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85000"/>
              <a:buFontTx/>
              <a:buAutoNum type="alphaLcParenR"/>
            </a:pPr>
            <a:endParaRPr lang="cs-CZ" sz="2400" b="1" i="1" dirty="0"/>
          </a:p>
          <a:p>
            <a:pPr marL="400050" lvl="1" indent="0">
              <a:lnSpc>
                <a:spcPct val="90000"/>
              </a:lnSpc>
              <a:buClr>
                <a:schemeClr val="tx1"/>
              </a:buClr>
              <a:buSzPct val="85000"/>
              <a:buNone/>
            </a:pPr>
            <a:r>
              <a:rPr lang="cs-CZ" sz="2400" b="1" i="1" dirty="0"/>
              <a:t>mimořádné výnosy</a:t>
            </a:r>
            <a:r>
              <a:rPr lang="cs-CZ" sz="2400" dirty="0"/>
              <a:t> vznikají nenadále, např. přijaté náhrady od pojišťovny ze škod, přebytek peněz v pokladně atd.</a:t>
            </a:r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DB860774-FD09-4FAB-A417-E474DC850577}"/>
              </a:ext>
            </a:extLst>
          </p:cNvPr>
          <p:cNvCxnSpPr>
            <a:cxnSpLocks/>
          </p:cNvCxnSpPr>
          <p:nvPr/>
        </p:nvCxnSpPr>
        <p:spPr>
          <a:xfrm flipV="1">
            <a:off x="3995936" y="2636912"/>
            <a:ext cx="3888432" cy="1728192"/>
          </a:xfrm>
          <a:prstGeom prst="straightConnector1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38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20823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Všimněte si!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458669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Zmizela položka „Obchodní marže“ i „Přidaná hodnota“ – přitom se jedná o </a:t>
            </a:r>
            <a:r>
              <a:rPr lang="cs-CZ" b="1" dirty="0"/>
              <a:t>základní ukazatele tvorby hodnoty podniku a také národohospodářského ukazatele HDP!</a:t>
            </a:r>
          </a:p>
          <a:p>
            <a:r>
              <a:rPr lang="cs-CZ" dirty="0"/>
              <a:t>Došlo ke zrušení mimořádného výsledku hospodaření (přesun položek do provozní oblasti) – to lze vnímat jako zjednodušení oproti minulému stavu</a:t>
            </a:r>
          </a:p>
          <a:p>
            <a:r>
              <a:rPr lang="cs-CZ" dirty="0"/>
              <a:t>Změna zachycování položek Aktivace (materiálu, majetku atd.) a Změny stavu (např. zásob NV, či hotových výrobků)</a:t>
            </a:r>
          </a:p>
        </p:txBody>
      </p:sp>
    </p:spTree>
    <p:extLst>
      <p:ext uri="{BB962C8B-B14F-4D97-AF65-F5344CB8AC3E}">
        <p14:creationId xmlns:p14="http://schemas.microsoft.com/office/powerpoint/2010/main" val="37629936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datum 3"/>
          <p:cNvSpPr>
            <a:spLocks noGrp="1"/>
          </p:cNvSpPr>
          <p:nvPr>
            <p:ph type="dt" sz="quarter" idx="4294967295"/>
          </p:nvPr>
        </p:nvSpPr>
        <p:spPr>
          <a:xfrm>
            <a:off x="179388" y="6632575"/>
            <a:ext cx="2133600" cy="18097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cs-CZ" b="0"/>
              <a:t>©</a:t>
            </a:r>
            <a:r>
              <a:rPr lang="cs-CZ" altLang="cs-CZ" b="0"/>
              <a:t> Petr NOVÁK</a:t>
            </a:r>
          </a:p>
        </p:txBody>
      </p:sp>
      <p:sp>
        <p:nvSpPr>
          <p:cNvPr id="26627" name="Zástupný symbol pro číslo snímku 5"/>
          <p:cNvSpPr>
            <a:spLocks noGrp="1"/>
          </p:cNvSpPr>
          <p:nvPr>
            <p:ph type="sldNum" sz="quarter" idx="4294967295"/>
          </p:nvPr>
        </p:nvSpPr>
        <p:spPr>
          <a:xfrm>
            <a:off x="6948488" y="6597650"/>
            <a:ext cx="2133600" cy="18097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993E216C-830B-4416-A3F8-E427E0D42F4F}" type="slidenum">
              <a:rPr lang="cs-CZ" altLang="cs-CZ" smtClean="0"/>
              <a:pPr eaLnBrk="1" hangingPunct="1"/>
              <a:t>31</a:t>
            </a:fld>
            <a:endParaRPr lang="cs-CZ" altLang="cs-CZ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612900"/>
            <a:ext cx="8651875" cy="4364038"/>
          </a:xfrm>
        </p:spPr>
        <p:txBody>
          <a:bodyPr/>
          <a:lstStyle/>
          <a:p>
            <a:pPr marL="609600" indent="-609600" eaLnBrk="1" hangingPunct="1">
              <a:buClr>
                <a:schemeClr val="tx1"/>
              </a:buClr>
              <a:buFontTx/>
              <a:buNone/>
            </a:pPr>
            <a:r>
              <a:rPr lang="cs-CZ" altLang="cs-CZ" b="1" dirty="0"/>
              <a:t>A. podle místa vzniku a odpovědnosti</a:t>
            </a:r>
            <a:endParaRPr lang="cs-CZ" altLang="cs-CZ" b="1" i="1" dirty="0"/>
          </a:p>
          <a:p>
            <a:pPr marL="609600" indent="-609600" eaLnBrk="1" hangingPunct="1"/>
            <a:r>
              <a:rPr lang="cs-CZ" altLang="cs-CZ" b="1" i="1" dirty="0"/>
              <a:t>náklady výrobní a nevýrobní činnosti</a:t>
            </a:r>
            <a:endParaRPr lang="cs-CZ" altLang="cs-CZ" b="1" dirty="0"/>
          </a:p>
          <a:p>
            <a:pPr marL="990600" lvl="1" indent="-533400" eaLnBrk="1" hangingPunct="1"/>
            <a:r>
              <a:rPr lang="cs-CZ" altLang="cs-CZ" b="1" dirty="0"/>
              <a:t>Jednicové – </a:t>
            </a:r>
            <a:r>
              <a:rPr lang="cs-CZ" altLang="cs-CZ" dirty="0"/>
              <a:t>souvisí přímo s určitým výkonem, jdou určit na jednotku výkonu</a:t>
            </a:r>
            <a:endParaRPr lang="cs-CZ" altLang="cs-CZ" b="1" dirty="0"/>
          </a:p>
          <a:p>
            <a:pPr marL="990600" lvl="1" indent="-533400" eaLnBrk="1" hangingPunct="1"/>
            <a:r>
              <a:rPr lang="cs-CZ" altLang="cs-CZ" b="1" dirty="0"/>
              <a:t>Režijní – </a:t>
            </a:r>
            <a:r>
              <a:rPr lang="cs-CZ" altLang="cs-CZ" dirty="0"/>
              <a:t>souvisí s výrobou jako celkem, nelze je přímo určit na jednotku výkonu</a:t>
            </a:r>
            <a:endParaRPr lang="cs-CZ" altLang="cs-CZ" b="1" i="1" dirty="0"/>
          </a:p>
          <a:p>
            <a:pPr marL="609600" indent="-609600" eaLnBrk="1" hangingPunct="1"/>
            <a:r>
              <a:rPr lang="cs-CZ" altLang="cs-CZ" b="1" i="1" dirty="0"/>
              <a:t>Sledování nákladů podle nákladových středisek</a:t>
            </a:r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406400" y="806452"/>
            <a:ext cx="8424863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cs-CZ" altLang="cs-CZ" sz="3600" dirty="0">
                <a:solidFill>
                  <a:srgbClr val="FF0000"/>
                </a:solidFill>
                <a:latin typeface="Garamond" pitchFamily="18" charset="0"/>
              </a:rPr>
              <a:t>3. Účelové třídění nákladů</a:t>
            </a:r>
          </a:p>
        </p:txBody>
      </p:sp>
    </p:spTree>
    <p:extLst>
      <p:ext uri="{BB962C8B-B14F-4D97-AF65-F5344CB8AC3E}">
        <p14:creationId xmlns:p14="http://schemas.microsoft.com/office/powerpoint/2010/main" val="20586275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datum 3"/>
          <p:cNvSpPr>
            <a:spLocks noGrp="1"/>
          </p:cNvSpPr>
          <p:nvPr>
            <p:ph type="dt" sz="quarter" idx="4294967295"/>
          </p:nvPr>
        </p:nvSpPr>
        <p:spPr>
          <a:xfrm>
            <a:off x="179388" y="6632575"/>
            <a:ext cx="2133600" cy="18097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cs-CZ" b="0"/>
              <a:t>©</a:t>
            </a:r>
            <a:r>
              <a:rPr lang="cs-CZ" altLang="cs-CZ" b="0"/>
              <a:t> Petr NOVÁK</a:t>
            </a:r>
          </a:p>
        </p:txBody>
      </p:sp>
      <p:sp>
        <p:nvSpPr>
          <p:cNvPr id="27651" name="Zástupný symbol pro číslo snímku 5"/>
          <p:cNvSpPr>
            <a:spLocks noGrp="1"/>
          </p:cNvSpPr>
          <p:nvPr>
            <p:ph type="sldNum" sz="quarter" idx="4294967295"/>
          </p:nvPr>
        </p:nvSpPr>
        <p:spPr>
          <a:xfrm>
            <a:off x="6948488" y="6597650"/>
            <a:ext cx="2133600" cy="18097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9EF17463-1BC8-4E3E-9E74-8133FEB4A675}" type="slidenum">
              <a:rPr lang="cs-CZ" altLang="cs-CZ" smtClean="0"/>
              <a:pPr eaLnBrk="1" hangingPunct="1"/>
              <a:t>32</a:t>
            </a:fld>
            <a:endParaRPr lang="cs-CZ" altLang="cs-CZ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397000"/>
            <a:ext cx="8991600" cy="2962333"/>
          </a:xfrm>
        </p:spPr>
        <p:txBody>
          <a:bodyPr>
            <a:normAutofit fontScale="92500" lnSpcReduction="10000"/>
          </a:bodyPr>
          <a:lstStyle/>
          <a:p>
            <a:pPr marL="609600" indent="-609600" eaLnBrk="1" hangingPunct="1">
              <a:buClr>
                <a:schemeClr val="tx1"/>
              </a:buClr>
              <a:buFontTx/>
              <a:buNone/>
            </a:pPr>
            <a:r>
              <a:rPr lang="cs-CZ" altLang="cs-CZ" b="1" i="1" dirty="0"/>
              <a:t>B. Kalkulační členění nákladů</a:t>
            </a:r>
          </a:p>
          <a:p>
            <a:pPr marL="609600" indent="-609600" eaLnBrk="1" hangingPunct="1"/>
            <a:r>
              <a:rPr lang="cs-CZ" altLang="cs-CZ" b="1" i="1" dirty="0"/>
              <a:t>říká nám, na co byly náklady vynaloženy</a:t>
            </a:r>
            <a:endParaRPr lang="cs-CZ" altLang="cs-CZ" b="1" i="1" dirty="0">
              <a:solidFill>
                <a:srgbClr val="FF0000"/>
              </a:solidFill>
            </a:endParaRPr>
          </a:p>
          <a:p>
            <a:pPr marL="990600" lvl="1" indent="-533400" eaLnBrk="1" hangingPunct="1"/>
            <a:r>
              <a:rPr lang="cs-CZ" altLang="cs-CZ" b="1" i="1" dirty="0"/>
              <a:t>přímé</a:t>
            </a:r>
            <a:r>
              <a:rPr lang="cs-CZ" altLang="cs-CZ" i="1" dirty="0"/>
              <a:t> – přímo souvisí s určitým druhem výkonu (jednicové)</a:t>
            </a:r>
          </a:p>
          <a:p>
            <a:pPr marL="990600" lvl="1" indent="-533400" eaLnBrk="1" hangingPunct="1"/>
            <a:r>
              <a:rPr lang="cs-CZ" altLang="cs-CZ" b="1" i="1" dirty="0"/>
              <a:t>nepřímé</a:t>
            </a:r>
            <a:r>
              <a:rPr lang="cs-CZ" altLang="cs-CZ" i="1" dirty="0"/>
              <a:t> – souvisí s více druhy výkonů a zabezpečují výrobu jako celek (režijní které s daným výrobkem přímo nesouvisí)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title"/>
          </p:nvPr>
        </p:nvSpPr>
        <p:spPr>
          <a:xfrm>
            <a:off x="469900" y="431800"/>
            <a:ext cx="8229600" cy="11430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cs-CZ" altLang="cs-CZ" sz="3600" b="1" dirty="0">
                <a:solidFill>
                  <a:srgbClr val="FF0000"/>
                </a:solidFill>
              </a:rPr>
              <a:t>3. Účelové třídění nákladů</a:t>
            </a:r>
          </a:p>
        </p:txBody>
      </p:sp>
      <p:pic>
        <p:nvPicPr>
          <p:cNvPr id="276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24" y="4359333"/>
            <a:ext cx="8132476" cy="202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3911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datum 3"/>
          <p:cNvSpPr>
            <a:spLocks noGrp="1"/>
          </p:cNvSpPr>
          <p:nvPr>
            <p:ph type="dt" sz="quarter" idx="4294967295"/>
          </p:nvPr>
        </p:nvSpPr>
        <p:spPr>
          <a:xfrm>
            <a:off x="179388" y="6632575"/>
            <a:ext cx="2133600" cy="18097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cs-CZ" b="0"/>
              <a:t>©</a:t>
            </a:r>
            <a:r>
              <a:rPr lang="cs-CZ" altLang="cs-CZ" b="0"/>
              <a:t> Petr NOVÁK</a:t>
            </a:r>
          </a:p>
        </p:txBody>
      </p:sp>
      <p:sp>
        <p:nvSpPr>
          <p:cNvPr id="28675" name="Zástupný symbol pro číslo snímku 5"/>
          <p:cNvSpPr>
            <a:spLocks noGrp="1"/>
          </p:cNvSpPr>
          <p:nvPr>
            <p:ph type="sldNum" sz="quarter" idx="4294967295"/>
          </p:nvPr>
        </p:nvSpPr>
        <p:spPr>
          <a:xfrm>
            <a:off x="6948488" y="6597650"/>
            <a:ext cx="2133600" cy="18097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B88F61E9-F0AA-42FF-9286-D7F3D8C4E2F8}" type="slidenum">
              <a:rPr lang="cs-CZ" altLang="cs-CZ" smtClean="0"/>
              <a:pPr eaLnBrk="1" hangingPunct="1"/>
              <a:t>33</a:t>
            </a:fld>
            <a:endParaRPr lang="cs-CZ" altLang="cs-CZ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" y="1574800"/>
            <a:ext cx="9144000" cy="5283200"/>
          </a:xfrm>
        </p:spPr>
        <p:txBody>
          <a:bodyPr/>
          <a:lstStyle/>
          <a:p>
            <a:pPr marL="709613" indent="-533400" algn="ctr" eaLnBrk="1" hangingPunct="1">
              <a:buClr>
                <a:schemeClr val="tx1"/>
              </a:buClr>
              <a:buFontTx/>
              <a:buNone/>
            </a:pPr>
            <a:r>
              <a:rPr lang="cs-CZ" altLang="cs-CZ" sz="2400" b="1" i="1" dirty="0">
                <a:solidFill>
                  <a:srgbClr val="FF0000"/>
                </a:solidFill>
              </a:rPr>
              <a:t>(členění z pohledu manažerského účetnictví)</a:t>
            </a:r>
          </a:p>
          <a:p>
            <a:pPr marL="709613" indent="-533400" eaLnBrk="1" hangingPunct="1"/>
            <a:r>
              <a:rPr lang="cs-CZ" altLang="cs-CZ" sz="2400" b="1" dirty="0"/>
              <a:t>variabilní</a:t>
            </a:r>
            <a:r>
              <a:rPr lang="cs-CZ" altLang="cs-CZ" sz="2400" dirty="0"/>
              <a:t> – se změnou objemu výroby se mění i </a:t>
            </a:r>
            <a:r>
              <a:rPr lang="cs-CZ" altLang="cs-CZ" sz="2400" u="sng" dirty="0"/>
              <a:t>celkové</a:t>
            </a:r>
            <a:r>
              <a:rPr lang="cs-CZ" altLang="cs-CZ" sz="2400" dirty="0"/>
              <a:t> variabilní náklady. (variabilní náklady na </a:t>
            </a:r>
            <a:r>
              <a:rPr lang="cs-CZ" altLang="cs-CZ" sz="2400" u="sng" dirty="0"/>
              <a:t>1</a:t>
            </a:r>
            <a:r>
              <a:rPr lang="cs-CZ" altLang="cs-CZ" sz="2400" dirty="0"/>
              <a:t> výrobek zůstávají neměnné) - patří sem jednicové a část přímo přiřaditelných režijních nákladů (materiál, přímé mzdy, elektrická energie spotřebovaná jedním konkrétním strojem např. za hodinu atd.)</a:t>
            </a:r>
          </a:p>
          <a:p>
            <a:pPr marL="709613" indent="-533400" eaLnBrk="1" hangingPunct="1"/>
            <a:r>
              <a:rPr lang="cs-CZ" altLang="cs-CZ" sz="2400" b="1" dirty="0"/>
              <a:t>fixní</a:t>
            </a:r>
            <a:r>
              <a:rPr lang="cs-CZ" altLang="cs-CZ" sz="2400" dirty="0"/>
              <a:t> – se změnou objemu výroby se celkové fixní náklady nemění, zůstávají stále stejné. V případě, že je rozpočítáme na jednotlivé výrobky, pak fixní náklady s růstem objemu výroby klesají, hovoříme o tzv. degresi fixních nákladů. Patří sem velká část režijních nákladů, odpisy, </a:t>
            </a:r>
            <a:r>
              <a:rPr lang="cs-CZ" altLang="cs-CZ" sz="2400" dirty="0" err="1"/>
              <a:t>administr</a:t>
            </a:r>
            <a:r>
              <a:rPr lang="cs-CZ" altLang="cs-CZ" sz="2400" dirty="0"/>
              <a:t>. náklady, nájemné, pojištění, úroky z půjček atd.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571500"/>
            <a:ext cx="8424862" cy="908050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cs-CZ" altLang="cs-CZ" sz="2800" b="1" dirty="0">
                <a:solidFill>
                  <a:srgbClr val="FF0000"/>
                </a:solidFill>
              </a:rPr>
              <a:t>4. Členění nákladů v závislosti na změnách objemu výroby </a:t>
            </a:r>
          </a:p>
        </p:txBody>
      </p:sp>
    </p:spTree>
    <p:extLst>
      <p:ext uri="{BB962C8B-B14F-4D97-AF65-F5344CB8AC3E}">
        <p14:creationId xmlns:p14="http://schemas.microsoft.com/office/powerpoint/2010/main" val="25127169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66749"/>
            <a:ext cx="8229600" cy="6477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FF0000"/>
                </a:solidFill>
              </a:rPr>
              <a:t>Zamyšlení nad fixními a variabilními náklady</a:t>
            </a:r>
          </a:p>
        </p:txBody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11299"/>
            <a:ext cx="9139238" cy="50149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2000" dirty="0"/>
              <a:t>Představte si, že chcete posekat svou zahradu a nemáte sekačku. V půjčovně je jednotné půjčovné 1000 Kč/den. Průměrná spotřeba sekačky je 2 litry nafty za hodinu (1 litr nafty = 35 Kč). K posekání Vaší zahrady potřebujete zhruba 3 hodiny.</a:t>
            </a:r>
          </a:p>
          <a:p>
            <a:pPr lvl="1" eaLnBrk="1" hangingPunct="1">
              <a:defRPr/>
            </a:pPr>
            <a:r>
              <a:rPr lang="cs-CZ" sz="2000" dirty="0"/>
              <a:t>Jaké budou Vaše náklady na posekání zahrady? </a:t>
            </a:r>
          </a:p>
          <a:p>
            <a:pPr lvl="1" eaLnBrk="1" hangingPunct="1">
              <a:defRPr/>
            </a:pPr>
            <a:endParaRPr lang="cs-CZ" sz="2000" dirty="0"/>
          </a:p>
          <a:p>
            <a:pPr lvl="1" eaLnBrk="1" hangingPunct="1">
              <a:defRPr/>
            </a:pPr>
            <a:endParaRPr lang="cs-CZ" sz="2000" dirty="0"/>
          </a:p>
          <a:p>
            <a:pPr lvl="1" eaLnBrk="1" hangingPunct="1">
              <a:defRPr/>
            </a:pPr>
            <a:r>
              <a:rPr lang="cs-CZ" sz="2000" dirty="0"/>
              <a:t>Jak můžete tyto náklady za daných podmínek snížit?</a:t>
            </a: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cs-CZ" sz="2000" dirty="0"/>
          </a:p>
          <a:p>
            <a:pPr lvl="1" eaLnBrk="1" hangingPunct="1">
              <a:defRPr/>
            </a:pPr>
            <a:endParaRPr lang="cs-CZ" sz="2000" dirty="0"/>
          </a:p>
          <a:p>
            <a:pPr lvl="1" eaLnBrk="1" hangingPunct="1">
              <a:defRPr/>
            </a:pPr>
            <a:r>
              <a:rPr lang="cs-CZ" sz="2000" dirty="0"/>
              <a:t>Dále si představte, že si sekáním trávy příležitostně vyděláváte (a sekačku si pokaždé půjčujete). O co se budete z hlediska nákladů snažit?</a:t>
            </a:r>
          </a:p>
          <a:p>
            <a:pPr eaLnBrk="1" hangingPunct="1">
              <a:defRPr/>
            </a:pPr>
            <a:r>
              <a:rPr lang="cs-CZ" sz="2000" dirty="0"/>
              <a:t>Proč myslíte, že v restauraci obvykle zaplatíte za ½ porci jídla minimálně 2/3 ceny a nikoliv ½ ceny?</a:t>
            </a:r>
          </a:p>
        </p:txBody>
      </p:sp>
      <p:sp>
        <p:nvSpPr>
          <p:cNvPr id="3" name="TextovéPole 2"/>
          <p:cNvSpPr txBox="1">
            <a:spLocks noChangeArrowheads="1"/>
          </p:cNvSpPr>
          <p:nvPr/>
        </p:nvSpPr>
        <p:spPr bwMode="auto">
          <a:xfrm>
            <a:off x="3203575" y="3068638"/>
            <a:ext cx="2209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cs-CZ"/>
              <a:t>1000 + 2*3*35= 1210</a:t>
            </a:r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539750" y="4221163"/>
            <a:ext cx="6327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cs-CZ"/>
              <a:t>Půjčím si se sousedem na půl, potom každý: 500 + 2*3*35= 710</a:t>
            </a:r>
          </a:p>
        </p:txBody>
      </p:sp>
      <p:sp>
        <p:nvSpPr>
          <p:cNvPr id="29702" name="Zástupný symbol pro číslo snímku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D980B15F-F2EB-45E2-A324-860C905D3215}" type="slidenum">
              <a:rPr lang="cs-CZ" altLang="cs-CZ" smtClean="0"/>
              <a:pPr eaLnBrk="1" hangingPunct="1"/>
              <a:t>34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869658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datum 3"/>
          <p:cNvSpPr>
            <a:spLocks noGrp="1"/>
          </p:cNvSpPr>
          <p:nvPr>
            <p:ph type="dt" sz="quarter" idx="4294967295"/>
          </p:nvPr>
        </p:nvSpPr>
        <p:spPr>
          <a:xfrm>
            <a:off x="179388" y="6632575"/>
            <a:ext cx="2133600" cy="18097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cs-CZ" b="0"/>
              <a:t>©</a:t>
            </a:r>
            <a:r>
              <a:rPr lang="cs-CZ" altLang="cs-CZ" b="0"/>
              <a:t> Petr NOVÁK</a:t>
            </a:r>
          </a:p>
        </p:txBody>
      </p:sp>
      <p:sp>
        <p:nvSpPr>
          <p:cNvPr id="30723" name="Zástupný symbol pro číslo snímku 5"/>
          <p:cNvSpPr>
            <a:spLocks noGrp="1"/>
          </p:cNvSpPr>
          <p:nvPr>
            <p:ph type="sldNum" sz="quarter" idx="4294967295"/>
          </p:nvPr>
        </p:nvSpPr>
        <p:spPr>
          <a:xfrm>
            <a:off x="6948488" y="6597650"/>
            <a:ext cx="2133600" cy="18097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2FB95F84-1EB6-40E7-83BF-78BC8FB24C1F}" type="slidenum">
              <a:rPr lang="cs-CZ" altLang="cs-CZ" smtClean="0"/>
              <a:pPr eaLnBrk="1" hangingPunct="1"/>
              <a:t>35</a:t>
            </a:fld>
            <a:endParaRPr lang="cs-CZ" altLang="cs-CZ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6488" y="1543050"/>
            <a:ext cx="7058025" cy="1203325"/>
          </a:xfrm>
        </p:spPr>
        <p:txBody>
          <a:bodyPr>
            <a:normAutofit fontScale="92500" lnSpcReduction="10000"/>
          </a:bodyPr>
          <a:lstStyle/>
          <a:p>
            <a:pPr marL="709613" indent="-533400" algn="ctr" eaLnBrk="1" hangingPunct="1">
              <a:buClr>
                <a:schemeClr val="tx1"/>
              </a:buClr>
              <a:buFontTx/>
              <a:buNone/>
            </a:pPr>
            <a:r>
              <a:rPr lang="cs-CZ" altLang="cs-CZ" sz="2400" b="1" i="1" dirty="0">
                <a:solidFill>
                  <a:srgbClr val="FF0000"/>
                </a:solidFill>
              </a:rPr>
              <a:t>Fixní náklady</a:t>
            </a:r>
          </a:p>
          <a:p>
            <a:pPr marL="709613" indent="-533400" algn="ctr" eaLnBrk="1" hangingPunct="1">
              <a:buClr>
                <a:schemeClr val="tx1"/>
              </a:buClr>
              <a:buFontTx/>
              <a:buNone/>
            </a:pPr>
            <a:r>
              <a:rPr lang="cs-CZ" altLang="cs-CZ" sz="2400" b="1" dirty="0"/>
              <a:t>Vznikají i když se nic nevyrábí!</a:t>
            </a:r>
          </a:p>
          <a:p>
            <a:pPr marL="709613" indent="-533400" algn="ctr" eaLnBrk="1" hangingPunct="1">
              <a:buClr>
                <a:schemeClr val="tx1"/>
              </a:buClr>
              <a:buFontTx/>
              <a:buNone/>
            </a:pPr>
            <a:r>
              <a:rPr lang="cs-CZ" altLang="cs-CZ" sz="2400" b="1" dirty="0"/>
              <a:t>Jejich změna je vždy skoková!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title"/>
          </p:nvPr>
        </p:nvSpPr>
        <p:spPr>
          <a:xfrm>
            <a:off x="641351" y="635000"/>
            <a:ext cx="8424862" cy="908050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cs-CZ" altLang="cs-CZ" sz="2800" b="1" dirty="0">
                <a:solidFill>
                  <a:srgbClr val="FF0000"/>
                </a:solidFill>
              </a:rPr>
              <a:t>4. Členění nákladů v závislosti na změnách objemu výroby </a:t>
            </a:r>
          </a:p>
        </p:txBody>
      </p:sp>
      <p:pic>
        <p:nvPicPr>
          <p:cNvPr id="30726" name="Picture 2" descr="http://www.synext.cz/images/image/f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63" y="2746375"/>
            <a:ext cx="41719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4" descr="http://www.synext.cz/images/image/f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2779713"/>
            <a:ext cx="4176712" cy="345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148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datum 3"/>
          <p:cNvSpPr>
            <a:spLocks noGrp="1"/>
          </p:cNvSpPr>
          <p:nvPr>
            <p:ph type="dt" sz="quarter" idx="4294967295"/>
          </p:nvPr>
        </p:nvSpPr>
        <p:spPr>
          <a:xfrm>
            <a:off x="179388" y="6632575"/>
            <a:ext cx="2133600" cy="18097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cs-CZ" b="0"/>
              <a:t>©</a:t>
            </a:r>
            <a:r>
              <a:rPr lang="cs-CZ" altLang="cs-CZ" b="0"/>
              <a:t> Petr NOVÁK</a:t>
            </a:r>
          </a:p>
        </p:txBody>
      </p:sp>
      <p:sp>
        <p:nvSpPr>
          <p:cNvPr id="31747" name="Zástupný symbol pro číslo snímku 5"/>
          <p:cNvSpPr>
            <a:spLocks noGrp="1"/>
          </p:cNvSpPr>
          <p:nvPr>
            <p:ph type="sldNum" sz="quarter" idx="4294967295"/>
          </p:nvPr>
        </p:nvSpPr>
        <p:spPr>
          <a:xfrm>
            <a:off x="6948488" y="6597650"/>
            <a:ext cx="2133600" cy="18097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5FBC4407-347C-4419-8AC0-D502A5C4F3DE}" type="slidenum">
              <a:rPr lang="cs-CZ" altLang="cs-CZ" smtClean="0"/>
              <a:pPr eaLnBrk="1" hangingPunct="1"/>
              <a:t>36</a:t>
            </a:fld>
            <a:endParaRPr lang="cs-CZ" altLang="cs-CZ"/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12700" y="1827213"/>
            <a:ext cx="5597525" cy="4954587"/>
          </a:xfrm>
        </p:spPr>
        <p:txBody>
          <a:bodyPr>
            <a:normAutofit/>
          </a:bodyPr>
          <a:lstStyle/>
          <a:p>
            <a:pPr marL="709613" indent="-533400" algn="ctr" eaLnBrk="1" hangingPunct="1">
              <a:buClr>
                <a:schemeClr val="tx1"/>
              </a:buClr>
              <a:buFontTx/>
              <a:buNone/>
              <a:defRPr/>
            </a:pPr>
            <a:r>
              <a:rPr lang="cs-CZ" sz="2400" b="1" i="1" dirty="0">
                <a:solidFill>
                  <a:srgbClr val="FF0000"/>
                </a:solidFill>
              </a:rPr>
              <a:t>Variabilní náklady</a:t>
            </a:r>
          </a:p>
          <a:p>
            <a:pPr marL="709613" indent="-533400" algn="ctr"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cs-CZ" sz="2400" b="1" dirty="0"/>
              <a:t>Přímo souvisí s množstvím výroby!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sz="2000" dirty="0"/>
              <a:t>Variabilní náklady nám „padají přímo do ceny výrobků“. Patří sem zejména:</a:t>
            </a:r>
          </a:p>
          <a:p>
            <a:pPr eaLnBrk="1" hangingPunct="1">
              <a:defRPr/>
            </a:pPr>
            <a:r>
              <a:rPr lang="cs-CZ" sz="1800" dirty="0"/>
              <a:t>polotovary, přímý materiál a suroviny pro výrobu</a:t>
            </a:r>
          </a:p>
          <a:p>
            <a:pPr eaLnBrk="1" hangingPunct="1">
              <a:defRPr/>
            </a:pPr>
            <a:r>
              <a:rPr lang="cs-CZ" sz="1800" dirty="0"/>
              <a:t>mzdy výrobních (realizačních) pracovníků</a:t>
            </a:r>
          </a:p>
          <a:p>
            <a:pPr eaLnBrk="1" hangingPunct="1">
              <a:defRPr/>
            </a:pPr>
            <a:r>
              <a:rPr lang="cs-CZ" sz="1800" dirty="0"/>
              <a:t>přímé výrobní kooperace</a:t>
            </a:r>
          </a:p>
          <a:p>
            <a:pPr eaLnBrk="1" hangingPunct="1">
              <a:defRPr/>
            </a:pPr>
            <a:r>
              <a:rPr lang="cs-CZ" sz="1800" dirty="0"/>
              <a:t>logistické náklady (především doprava materiálu a hotových výrobků)</a:t>
            </a:r>
          </a:p>
          <a:p>
            <a:pPr eaLnBrk="1" hangingPunct="1">
              <a:defRPr/>
            </a:pPr>
            <a:r>
              <a:rPr lang="cs-CZ" sz="1800" dirty="0"/>
              <a:t>přímo spotřebované nástroje</a:t>
            </a:r>
          </a:p>
          <a:p>
            <a:pPr eaLnBrk="1" hangingPunct="1">
              <a:defRPr/>
            </a:pPr>
            <a:r>
              <a:rPr lang="cs-CZ" sz="1800" dirty="0"/>
              <a:t>přímé energie na provoz strojů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454025"/>
            <a:ext cx="8424862" cy="908050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cs-CZ" altLang="cs-CZ" sz="2800" b="1" dirty="0">
                <a:solidFill>
                  <a:srgbClr val="FF0000"/>
                </a:solidFill>
              </a:rPr>
              <a:t>4. Členění nákladů v závislosti na změnách objemu výroby </a:t>
            </a:r>
          </a:p>
        </p:txBody>
      </p:sp>
      <p:pic>
        <p:nvPicPr>
          <p:cNvPr id="31750" name="Picture 6" descr="http://www.synext.cz/images/image/v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1" y="2357936"/>
            <a:ext cx="3716338" cy="307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1520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6" name="Line 1032"/>
          <p:cNvSpPr>
            <a:spLocks noChangeShapeType="1"/>
          </p:cNvSpPr>
          <p:nvPr/>
        </p:nvSpPr>
        <p:spPr bwMode="auto">
          <a:xfrm flipV="1">
            <a:off x="1119188" y="1725613"/>
            <a:ext cx="4970462" cy="368935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42071" name="Line 1047"/>
          <p:cNvSpPr>
            <a:spLocks noChangeShapeType="1"/>
          </p:cNvSpPr>
          <p:nvPr/>
        </p:nvSpPr>
        <p:spPr bwMode="auto">
          <a:xfrm flipV="1">
            <a:off x="1116013" y="1660525"/>
            <a:ext cx="5040312" cy="3767138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77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7150" y="204788"/>
            <a:ext cx="91440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cs-CZ" altLang="cs-CZ" sz="2800" b="1">
                <a:solidFill>
                  <a:srgbClr val="FF0000"/>
                </a:solidFill>
              </a:rPr>
              <a:t>Průběh (vývoj) fixních, variabilních a celkových nákladů při růstu produkce</a:t>
            </a:r>
          </a:p>
        </p:txBody>
      </p:sp>
      <p:sp>
        <p:nvSpPr>
          <p:cNvPr id="642053" name="Line 1029"/>
          <p:cNvSpPr>
            <a:spLocks noChangeShapeType="1"/>
          </p:cNvSpPr>
          <p:nvPr/>
        </p:nvSpPr>
        <p:spPr bwMode="auto">
          <a:xfrm>
            <a:off x="1119188" y="4878388"/>
            <a:ext cx="5756275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42057" name="Freeform 1033"/>
          <p:cNvSpPr>
            <a:spLocks/>
          </p:cNvSpPr>
          <p:nvPr/>
        </p:nvSpPr>
        <p:spPr bwMode="auto">
          <a:xfrm>
            <a:off x="1119188" y="2500313"/>
            <a:ext cx="3097212" cy="2914650"/>
          </a:xfrm>
          <a:custGeom>
            <a:avLst/>
            <a:gdLst>
              <a:gd name="T0" fmla="*/ 0 w 1951"/>
              <a:gd name="T1" fmla="*/ 2147483647 h 1836"/>
              <a:gd name="T2" fmla="*/ 2147483647 w 1951"/>
              <a:gd name="T3" fmla="*/ 2147483647 h 1836"/>
              <a:gd name="T4" fmla="*/ 2147483647 w 1951"/>
              <a:gd name="T5" fmla="*/ 2147483647 h 1836"/>
              <a:gd name="T6" fmla="*/ 2147483647 w 1951"/>
              <a:gd name="T7" fmla="*/ 2147483647 h 1836"/>
              <a:gd name="T8" fmla="*/ 2147483647 w 1951"/>
              <a:gd name="T9" fmla="*/ 0 h 18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51" h="1836">
                <a:moveTo>
                  <a:pt x="0" y="1836"/>
                </a:moveTo>
                <a:cubicBezTo>
                  <a:pt x="116" y="1785"/>
                  <a:pt x="469" y="1656"/>
                  <a:pt x="695" y="1529"/>
                </a:cubicBezTo>
                <a:cubicBezTo>
                  <a:pt x="921" y="1402"/>
                  <a:pt x="1178" y="1242"/>
                  <a:pt x="1359" y="1073"/>
                </a:cubicBezTo>
                <a:cubicBezTo>
                  <a:pt x="1540" y="904"/>
                  <a:pt x="1684" y="692"/>
                  <a:pt x="1783" y="513"/>
                </a:cubicBezTo>
                <a:cubicBezTo>
                  <a:pt x="1882" y="334"/>
                  <a:pt x="1916" y="107"/>
                  <a:pt x="1951" y="0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42058" name="Freeform 1034"/>
          <p:cNvSpPr>
            <a:spLocks/>
          </p:cNvSpPr>
          <p:nvPr/>
        </p:nvSpPr>
        <p:spPr bwMode="auto">
          <a:xfrm>
            <a:off x="1119188" y="3168650"/>
            <a:ext cx="3509962" cy="2246313"/>
          </a:xfrm>
          <a:custGeom>
            <a:avLst/>
            <a:gdLst>
              <a:gd name="T0" fmla="*/ 0 w 3686"/>
              <a:gd name="T1" fmla="*/ 2147483647 h 1277"/>
              <a:gd name="T2" fmla="*/ 2147483647 w 3686"/>
              <a:gd name="T3" fmla="*/ 2147483647 h 1277"/>
              <a:gd name="T4" fmla="*/ 2147483647 w 3686"/>
              <a:gd name="T5" fmla="*/ 2147483647 h 1277"/>
              <a:gd name="T6" fmla="*/ 2147483647 w 3686"/>
              <a:gd name="T7" fmla="*/ 2147483647 h 1277"/>
              <a:gd name="T8" fmla="*/ 2147483647 w 3686"/>
              <a:gd name="T9" fmla="*/ 0 h 12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86" h="1277">
                <a:moveTo>
                  <a:pt x="0" y="1277"/>
                </a:moveTo>
                <a:cubicBezTo>
                  <a:pt x="168" y="1187"/>
                  <a:pt x="705" y="880"/>
                  <a:pt x="1007" y="737"/>
                </a:cubicBezTo>
                <a:cubicBezTo>
                  <a:pt x="1309" y="594"/>
                  <a:pt x="1523" y="514"/>
                  <a:pt x="1811" y="419"/>
                </a:cubicBezTo>
                <a:cubicBezTo>
                  <a:pt x="2099" y="324"/>
                  <a:pt x="2420" y="238"/>
                  <a:pt x="2732" y="168"/>
                </a:cubicBezTo>
                <a:cubicBezTo>
                  <a:pt x="3044" y="98"/>
                  <a:pt x="3487" y="35"/>
                  <a:pt x="3686" y="0"/>
                </a:cubicBezTo>
              </a:path>
            </a:pathLst>
          </a:custGeom>
          <a:noFill/>
          <a:ln w="28575" cmpd="sng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42059" name="Text Box 1035"/>
          <p:cNvSpPr txBox="1">
            <a:spLocks noChangeArrowheads="1"/>
          </p:cNvSpPr>
          <p:nvPr/>
        </p:nvSpPr>
        <p:spPr bwMode="auto">
          <a:xfrm>
            <a:off x="5149850" y="2208213"/>
            <a:ext cx="243205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cs-CZ" altLang="cs-CZ" sz="1600">
                <a:latin typeface="Arial" pitchFamily="34" charset="0"/>
              </a:rPr>
              <a:t>Proporcionální (lineární) VN</a:t>
            </a:r>
          </a:p>
        </p:txBody>
      </p:sp>
      <p:sp>
        <p:nvSpPr>
          <p:cNvPr id="642060" name="Text Box 1036"/>
          <p:cNvSpPr txBox="1">
            <a:spLocks noChangeArrowheads="1"/>
          </p:cNvSpPr>
          <p:nvPr/>
        </p:nvSpPr>
        <p:spPr bwMode="auto">
          <a:xfrm>
            <a:off x="5513388" y="2905125"/>
            <a:ext cx="2574925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cs-CZ" altLang="cs-CZ" sz="1600">
                <a:solidFill>
                  <a:schemeClr val="folHlink"/>
                </a:solidFill>
                <a:latin typeface="Arial" pitchFamily="34" charset="0"/>
              </a:rPr>
              <a:t>Podproporcionální</a:t>
            </a:r>
            <a:r>
              <a:rPr lang="cs-CZ" altLang="cs-CZ" sz="1600">
                <a:latin typeface="Arial" pitchFamily="34" charset="0"/>
              </a:rPr>
              <a:t> var. náklady</a:t>
            </a:r>
          </a:p>
          <a:p>
            <a:r>
              <a:rPr lang="cs-CZ" altLang="cs-CZ" sz="1600">
                <a:latin typeface="Arial" pitchFamily="34" charset="0"/>
              </a:rPr>
              <a:t>(např. díky množstevním slevám od dodavatelů)</a:t>
            </a:r>
          </a:p>
        </p:txBody>
      </p:sp>
      <p:sp>
        <p:nvSpPr>
          <p:cNvPr id="642061" name="Text Box 1037"/>
          <p:cNvSpPr txBox="1">
            <a:spLocks noChangeArrowheads="1"/>
          </p:cNvSpPr>
          <p:nvPr/>
        </p:nvSpPr>
        <p:spPr bwMode="auto">
          <a:xfrm>
            <a:off x="1493838" y="1716088"/>
            <a:ext cx="2316162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cs-CZ" altLang="cs-CZ" sz="1600">
                <a:solidFill>
                  <a:srgbClr val="FF3300"/>
                </a:solidFill>
                <a:latin typeface="Arial" pitchFamily="34" charset="0"/>
              </a:rPr>
              <a:t>Nadproporcionální</a:t>
            </a:r>
            <a:r>
              <a:rPr lang="cs-CZ" altLang="cs-CZ" sz="1600">
                <a:latin typeface="Arial" pitchFamily="34" charset="0"/>
              </a:rPr>
              <a:t> var. náklady</a:t>
            </a:r>
          </a:p>
          <a:p>
            <a:r>
              <a:rPr lang="cs-CZ" altLang="cs-CZ" sz="1600">
                <a:latin typeface="Arial" pitchFamily="34" charset="0"/>
              </a:rPr>
              <a:t>(např. přetěžováním kapacit - vlastních či dodavatelů)</a:t>
            </a:r>
          </a:p>
        </p:txBody>
      </p:sp>
      <p:sp>
        <p:nvSpPr>
          <p:cNvPr id="642062" name="Text Box 1038"/>
          <p:cNvSpPr txBox="1">
            <a:spLocks noChangeArrowheads="1"/>
          </p:cNvSpPr>
          <p:nvPr/>
        </p:nvSpPr>
        <p:spPr bwMode="auto">
          <a:xfrm>
            <a:off x="6713538" y="4094163"/>
            <a:ext cx="2430462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cs-CZ" altLang="cs-CZ" sz="2000">
                <a:latin typeface="Arial" pitchFamily="34" charset="0"/>
              </a:rPr>
              <a:t>Fixní náklady</a:t>
            </a:r>
          </a:p>
        </p:txBody>
      </p:sp>
      <p:grpSp>
        <p:nvGrpSpPr>
          <p:cNvPr id="642075" name="Group 1051"/>
          <p:cNvGrpSpPr>
            <a:grpSpLocks/>
          </p:cNvGrpSpPr>
          <p:nvPr/>
        </p:nvGrpSpPr>
        <p:grpSpPr bwMode="auto">
          <a:xfrm>
            <a:off x="360363" y="1811338"/>
            <a:ext cx="8135937" cy="4408487"/>
            <a:chOff x="635" y="1141"/>
            <a:chExt cx="5125" cy="2777"/>
          </a:xfrm>
        </p:grpSpPr>
        <p:sp>
          <p:nvSpPr>
            <p:cNvPr id="32791" name="Line 1030"/>
            <p:cNvSpPr>
              <a:spLocks noChangeShapeType="1"/>
            </p:cNvSpPr>
            <p:nvPr/>
          </p:nvSpPr>
          <p:spPr bwMode="auto">
            <a:xfrm>
              <a:off x="1113" y="1213"/>
              <a:ext cx="0" cy="27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792" name="Line 1031"/>
            <p:cNvSpPr>
              <a:spLocks noChangeShapeType="1"/>
            </p:cNvSpPr>
            <p:nvPr/>
          </p:nvSpPr>
          <p:spPr bwMode="auto">
            <a:xfrm>
              <a:off x="974" y="3411"/>
              <a:ext cx="44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793" name="Text Box 1039"/>
            <p:cNvSpPr txBox="1">
              <a:spLocks noChangeArrowheads="1"/>
            </p:cNvSpPr>
            <p:nvPr/>
          </p:nvSpPr>
          <p:spPr bwMode="auto">
            <a:xfrm>
              <a:off x="679" y="3229"/>
              <a:ext cx="309" cy="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cs-CZ" altLang="cs-CZ" sz="2000">
                  <a:latin typeface="Arial" pitchFamily="34" charset="0"/>
                </a:rPr>
                <a:t>0</a:t>
              </a:r>
            </a:p>
          </p:txBody>
        </p:sp>
        <p:sp>
          <p:nvSpPr>
            <p:cNvPr id="32794" name="Text Box 1040"/>
            <p:cNvSpPr txBox="1">
              <a:spLocks noChangeArrowheads="1"/>
            </p:cNvSpPr>
            <p:nvPr/>
          </p:nvSpPr>
          <p:spPr bwMode="auto">
            <a:xfrm>
              <a:off x="4436" y="3427"/>
              <a:ext cx="1324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cs-CZ" altLang="cs-CZ" sz="1600">
                  <a:latin typeface="Arial" pitchFamily="34" charset="0"/>
                </a:rPr>
                <a:t>Objem produkce</a:t>
              </a:r>
            </a:p>
          </p:txBody>
        </p:sp>
        <p:sp>
          <p:nvSpPr>
            <p:cNvPr id="32795" name="Text Box 1041"/>
            <p:cNvSpPr txBox="1">
              <a:spLocks noChangeArrowheads="1"/>
            </p:cNvSpPr>
            <p:nvPr/>
          </p:nvSpPr>
          <p:spPr bwMode="auto">
            <a:xfrm>
              <a:off x="635" y="1141"/>
              <a:ext cx="529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lang="cs-CZ" altLang="cs-CZ" sz="2000">
                  <a:latin typeface="Arial" pitchFamily="34" charset="0"/>
                </a:rPr>
                <a:t>Kč</a:t>
              </a:r>
            </a:p>
          </p:txBody>
        </p:sp>
      </p:grpSp>
      <p:sp>
        <p:nvSpPr>
          <p:cNvPr id="642066" name="Line 1042"/>
          <p:cNvSpPr>
            <a:spLocks noChangeShapeType="1"/>
          </p:cNvSpPr>
          <p:nvPr/>
        </p:nvSpPr>
        <p:spPr bwMode="auto">
          <a:xfrm flipV="1">
            <a:off x="6861175" y="4518025"/>
            <a:ext cx="0" cy="341313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42067" name="Line 1043"/>
          <p:cNvSpPr>
            <a:spLocks noChangeShapeType="1"/>
          </p:cNvSpPr>
          <p:nvPr/>
        </p:nvSpPr>
        <p:spPr bwMode="auto">
          <a:xfrm>
            <a:off x="6875463" y="4519613"/>
            <a:ext cx="1039812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42072" name="Text Box 1048"/>
          <p:cNvSpPr txBox="1">
            <a:spLocks noChangeArrowheads="1"/>
          </p:cNvSpPr>
          <p:nvPr/>
        </p:nvSpPr>
        <p:spPr bwMode="auto">
          <a:xfrm>
            <a:off x="1954213" y="1347788"/>
            <a:ext cx="310038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cs-CZ" altLang="cs-CZ" sz="1600">
                <a:latin typeface="Arial" pitchFamily="34" charset="0"/>
              </a:rPr>
              <a:t>Celkové (lineární) náklady</a:t>
            </a:r>
          </a:p>
        </p:txBody>
      </p:sp>
      <p:sp>
        <p:nvSpPr>
          <p:cNvPr id="642073" name="AutoShape 1049"/>
          <p:cNvSpPr>
            <a:spLocks noChangeArrowheads="1"/>
          </p:cNvSpPr>
          <p:nvPr/>
        </p:nvSpPr>
        <p:spPr bwMode="auto">
          <a:xfrm>
            <a:off x="2324100" y="2209800"/>
            <a:ext cx="3556000" cy="2374900"/>
          </a:xfrm>
          <a:prstGeom prst="wedgeRoundRectCallout">
            <a:avLst>
              <a:gd name="adj1" fmla="val 75088"/>
              <a:gd name="adj2" fmla="val 82083"/>
              <a:gd name="adj3" fmla="val 16667"/>
            </a:avLst>
          </a:pr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cs-CZ" sz="1400" dirty="0">
                <a:solidFill>
                  <a:schemeClr val="tx2">
                    <a:lumMod val="75000"/>
                  </a:schemeClr>
                </a:solidFill>
              </a:rPr>
              <a:t>Při tomto objemu produkce byla naplněna kapacita nějakého vstupu (montážní linky, výrobních prostor,…) a FN tedy „skokově“ vzrostou.</a:t>
            </a:r>
          </a:p>
          <a:p>
            <a:pPr>
              <a:defRPr/>
            </a:pPr>
            <a:r>
              <a:rPr lang="cs-CZ" sz="1400" dirty="0">
                <a:solidFill>
                  <a:schemeClr val="tx2">
                    <a:lumMod val="75000"/>
                  </a:schemeClr>
                </a:solidFill>
              </a:rPr>
              <a:t>S dalším zvyšováním produkce již zůstávají FN stejné až do dalšího </a:t>
            </a:r>
            <a:r>
              <a:rPr lang="cs-CZ" sz="1400" dirty="0">
                <a:solidFill>
                  <a:schemeClr val="bg2"/>
                </a:solidFill>
              </a:rPr>
              <a:t>naplnění kapacity. </a:t>
            </a:r>
          </a:p>
        </p:txBody>
      </p:sp>
      <p:sp>
        <p:nvSpPr>
          <p:cNvPr id="642074" name="Line 1050"/>
          <p:cNvSpPr>
            <a:spLocks noChangeShapeType="1"/>
          </p:cNvSpPr>
          <p:nvPr/>
        </p:nvSpPr>
        <p:spPr bwMode="auto">
          <a:xfrm>
            <a:off x="6858000" y="4864100"/>
            <a:ext cx="0" cy="5461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642076" name="Line 1052"/>
          <p:cNvSpPr>
            <a:spLocks noChangeShapeType="1"/>
          </p:cNvSpPr>
          <p:nvPr/>
        </p:nvSpPr>
        <p:spPr bwMode="auto">
          <a:xfrm>
            <a:off x="1130300" y="5410200"/>
            <a:ext cx="499110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42077" name="Line 1053"/>
          <p:cNvSpPr>
            <a:spLocks noChangeShapeType="1"/>
          </p:cNvSpPr>
          <p:nvPr/>
        </p:nvSpPr>
        <p:spPr bwMode="auto">
          <a:xfrm>
            <a:off x="1092200" y="5410200"/>
            <a:ext cx="575310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42078" name="Line 1054"/>
          <p:cNvSpPr>
            <a:spLocks noChangeShapeType="1"/>
          </p:cNvSpPr>
          <p:nvPr/>
        </p:nvSpPr>
        <p:spPr bwMode="auto">
          <a:xfrm>
            <a:off x="6858000" y="5410200"/>
            <a:ext cx="105410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42080" name="Text Box 1056"/>
          <p:cNvSpPr txBox="1">
            <a:spLocks noChangeArrowheads="1"/>
          </p:cNvSpPr>
          <p:nvPr/>
        </p:nvSpPr>
        <p:spPr bwMode="auto">
          <a:xfrm>
            <a:off x="250825" y="6156325"/>
            <a:ext cx="849788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>
                <a:latin typeface="Arial" pitchFamily="34" charset="0"/>
                <a:cs typeface="Times New Roman" pitchFamily="18" charset="0"/>
              </a:rPr>
              <a:t>R</a:t>
            </a:r>
            <a:r>
              <a:rPr lang="cs-CZ" altLang="cs-CZ">
                <a:latin typeface="Arial" pitchFamily="34" charset="0"/>
              </a:rPr>
              <a:t>ů</a:t>
            </a:r>
            <a:r>
              <a:rPr lang="cs-CZ" altLang="cs-CZ">
                <a:latin typeface="Arial" pitchFamily="34" charset="0"/>
                <a:cs typeface="Times New Roman" pitchFamily="18" charset="0"/>
              </a:rPr>
              <a:t>st variabilních náklad</a:t>
            </a:r>
            <a:r>
              <a:rPr lang="cs-CZ" altLang="cs-CZ">
                <a:latin typeface="Arial" pitchFamily="34" charset="0"/>
              </a:rPr>
              <a:t>ů</a:t>
            </a:r>
            <a:r>
              <a:rPr lang="cs-CZ" altLang="cs-CZ">
                <a:latin typeface="Arial" pitchFamily="34" charset="0"/>
                <a:cs typeface="Times New Roman" pitchFamily="18" charset="0"/>
              </a:rPr>
              <a:t> je často nelineární, a to např. z d</a:t>
            </a:r>
            <a:r>
              <a:rPr lang="cs-CZ" altLang="cs-CZ">
                <a:latin typeface="Arial" pitchFamily="34" charset="0"/>
              </a:rPr>
              <a:t>ů</a:t>
            </a:r>
            <a:r>
              <a:rPr lang="cs-CZ" altLang="cs-CZ">
                <a:latin typeface="Arial" pitchFamily="34" charset="0"/>
                <a:cs typeface="Times New Roman" pitchFamily="18" charset="0"/>
              </a:rPr>
              <a:t>vodu r</a:t>
            </a:r>
            <a:r>
              <a:rPr lang="cs-CZ" altLang="cs-CZ">
                <a:latin typeface="Arial" pitchFamily="34" charset="0"/>
              </a:rPr>
              <a:t>ů</a:t>
            </a:r>
            <a:r>
              <a:rPr lang="cs-CZ" altLang="cs-CZ">
                <a:latin typeface="Arial" pitchFamily="34" charset="0"/>
                <a:cs typeface="Times New Roman" pitchFamily="18" charset="0"/>
              </a:rPr>
              <a:t>zného stupn</a:t>
            </a:r>
            <a:r>
              <a:rPr lang="cs-CZ" altLang="cs-CZ">
                <a:latin typeface="Arial" pitchFamily="34" charset="0"/>
              </a:rPr>
              <a:t>ě</a:t>
            </a:r>
            <a:r>
              <a:rPr lang="cs-CZ" altLang="cs-CZ">
                <a:latin typeface="Arial" pitchFamily="34" charset="0"/>
                <a:cs typeface="Times New Roman" pitchFamily="18" charset="0"/>
              </a:rPr>
              <a:t> vyu</a:t>
            </a:r>
            <a:r>
              <a:rPr lang="cs-CZ" altLang="cs-CZ">
                <a:latin typeface="Arial" pitchFamily="34" charset="0"/>
              </a:rPr>
              <a:t>ž</a:t>
            </a:r>
            <a:r>
              <a:rPr lang="cs-CZ" altLang="cs-CZ">
                <a:latin typeface="Arial" pitchFamily="34" charset="0"/>
                <a:cs typeface="Times New Roman" pitchFamily="18" charset="0"/>
              </a:rPr>
              <a:t>ívání jednotlivých polo</a:t>
            </a:r>
            <a:r>
              <a:rPr lang="cs-CZ" altLang="cs-CZ">
                <a:latin typeface="Arial" pitchFamily="34" charset="0"/>
              </a:rPr>
              <a:t>ž</a:t>
            </a:r>
            <a:r>
              <a:rPr lang="cs-CZ" altLang="cs-CZ">
                <a:latin typeface="Arial" pitchFamily="34" charset="0"/>
                <a:cs typeface="Times New Roman" pitchFamily="18" charset="0"/>
              </a:rPr>
              <a:t>ek variabilních náklad</a:t>
            </a:r>
            <a:r>
              <a:rPr lang="cs-CZ" altLang="cs-CZ">
                <a:latin typeface="Arial" pitchFamily="34" charset="0"/>
              </a:rPr>
              <a:t>ů</a:t>
            </a:r>
            <a:r>
              <a:rPr lang="cs-CZ" altLang="cs-CZ">
                <a:latin typeface="Arial" pitchFamily="34" charset="0"/>
                <a:cs typeface="Times New Roman" pitchFamily="18" charset="0"/>
              </a:rPr>
              <a:t> výrobcem</a:t>
            </a:r>
            <a:r>
              <a:rPr lang="cs-CZ" altLang="cs-CZ">
                <a:latin typeface="Arial" pitchFamily="34" charset="0"/>
              </a:rPr>
              <a:t> </a:t>
            </a:r>
          </a:p>
        </p:txBody>
      </p:sp>
      <p:sp>
        <p:nvSpPr>
          <p:cNvPr id="32790" name="Zástupný symbol pro číslo snímku 5"/>
          <p:cNvSpPr>
            <a:spLocks noGrp="1"/>
          </p:cNvSpPr>
          <p:nvPr>
            <p:ph type="sldNum" sz="quarter" idx="4294967295"/>
          </p:nvPr>
        </p:nvSpPr>
        <p:spPr>
          <a:xfrm>
            <a:off x="7021513" y="6324600"/>
            <a:ext cx="2133600" cy="3651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DF5B17F5-FBB4-437B-8BE2-B916406383CE}" type="slidenum">
              <a:rPr lang="cs-CZ" altLang="cs-CZ" smtClean="0"/>
              <a:pPr eaLnBrk="1" hangingPunct="1"/>
              <a:t>37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994090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2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2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64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64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64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64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4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64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0"/>
                                        <p:tgtEl>
                                          <p:spTgt spid="64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642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642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642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4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4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4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4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4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4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4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4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642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33333E-6 L 0.38472 -0.32777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64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36" y="-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642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64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642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64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64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3000"/>
                                        <p:tgtEl>
                                          <p:spTgt spid="64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3000"/>
                                        <p:tgtEl>
                                          <p:spTgt spid="64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4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4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4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642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64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7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5.20231E-7 L 4.72222E-6 -0.07954 " pathEditMode="relative" rAng="0" ptsTypes="AA">
                                      <p:cBhvr>
                                        <p:cTn id="128" dur="3000" fill="hold"/>
                                        <p:tgtEl>
                                          <p:spTgt spid="6420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77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5000" fill="hold"/>
                                        <p:tgtEl>
                                          <p:spTgt spid="6420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31" dur="5000" fill="hold"/>
                                        <p:tgtEl>
                                          <p:spTgt spid="6420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4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4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4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2056" grpId="0" animBg="1"/>
      <p:bldP spid="642071" grpId="0" animBg="1"/>
      <p:bldP spid="642071" grpId="1" animBg="1"/>
      <p:bldP spid="642053" grpId="0" animBg="1"/>
      <p:bldP spid="642057" grpId="0" animBg="1"/>
      <p:bldP spid="642057" grpId="1" animBg="1"/>
      <p:bldP spid="642057" grpId="2" animBg="1"/>
      <p:bldP spid="642058" grpId="0" animBg="1"/>
      <p:bldP spid="642058" grpId="1" animBg="1"/>
      <p:bldP spid="642059" grpId="0"/>
      <p:bldP spid="642060" grpId="0"/>
      <p:bldP spid="642060" grpId="1"/>
      <p:bldP spid="642061" grpId="0"/>
      <p:bldP spid="642061" grpId="1"/>
      <p:bldP spid="642062" grpId="0"/>
      <p:bldP spid="642066" grpId="0" animBg="1"/>
      <p:bldP spid="642067" grpId="0" animBg="1"/>
      <p:bldP spid="642072" grpId="0"/>
      <p:bldP spid="642073" grpId="0" animBg="1"/>
      <p:bldP spid="642073" grpId="1" animBg="1"/>
      <p:bldP spid="642074" grpId="0" animBg="1"/>
      <p:bldP spid="642076" grpId="0" animBg="1"/>
      <p:bldP spid="642076" grpId="1" animBg="1"/>
      <p:bldP spid="642077" grpId="0" animBg="1"/>
      <p:bldP spid="642077" grpId="1" animBg="1"/>
      <p:bldP spid="642078" grpId="0" animBg="1"/>
      <p:bldP spid="642078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datum 3"/>
          <p:cNvSpPr>
            <a:spLocks noGrp="1"/>
          </p:cNvSpPr>
          <p:nvPr>
            <p:ph type="dt" sz="quarter" idx="4294967295"/>
          </p:nvPr>
        </p:nvSpPr>
        <p:spPr>
          <a:xfrm>
            <a:off x="179388" y="6632575"/>
            <a:ext cx="2133600" cy="18097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cs-CZ" b="0"/>
              <a:t>©</a:t>
            </a:r>
            <a:r>
              <a:rPr lang="cs-CZ" altLang="cs-CZ" b="0"/>
              <a:t> Petr NOVÁK</a:t>
            </a:r>
          </a:p>
        </p:txBody>
      </p:sp>
      <p:sp>
        <p:nvSpPr>
          <p:cNvPr id="33795" name="Zástupný symbol pro číslo snímku 5"/>
          <p:cNvSpPr>
            <a:spLocks noGrp="1"/>
          </p:cNvSpPr>
          <p:nvPr>
            <p:ph type="sldNum" sz="quarter" idx="4294967295"/>
          </p:nvPr>
        </p:nvSpPr>
        <p:spPr>
          <a:xfrm>
            <a:off x="6948488" y="6597650"/>
            <a:ext cx="2133600" cy="18097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58046589-DE62-42CB-A211-B9B2097D8C55}" type="slidenum">
              <a:rPr lang="cs-CZ" altLang="cs-CZ" smtClean="0"/>
              <a:pPr eaLnBrk="1" hangingPunct="1"/>
              <a:t>38</a:t>
            </a:fld>
            <a:endParaRPr lang="cs-CZ" altLang="cs-CZ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333500"/>
            <a:ext cx="8712200" cy="609600"/>
          </a:xfrm>
        </p:spPr>
        <p:txBody>
          <a:bodyPr/>
          <a:lstStyle/>
          <a:p>
            <a:pPr marL="709613" indent="-533400" algn="ctr" eaLnBrk="1" hangingPunct="1">
              <a:buClr>
                <a:schemeClr val="tx1"/>
              </a:buClr>
              <a:buFontTx/>
              <a:buNone/>
            </a:pPr>
            <a:r>
              <a:rPr lang="cs-CZ" altLang="cs-CZ" sz="2400" b="1" i="1" dirty="0">
                <a:solidFill>
                  <a:srgbClr val="FF0000"/>
                </a:solidFill>
              </a:rPr>
              <a:t>Variabilní náklady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165100"/>
            <a:ext cx="8424862" cy="90805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2800" b="1" dirty="0">
                <a:solidFill>
                  <a:srgbClr val="FF0000"/>
                </a:solidFill>
              </a:rPr>
              <a:t>4. Členění nákladů v závislosti na změnách objemu výroby </a:t>
            </a:r>
          </a:p>
        </p:txBody>
      </p:sp>
      <p:pic>
        <p:nvPicPr>
          <p:cNvPr id="337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727" y="2370138"/>
            <a:ext cx="4551362" cy="3465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6249"/>
            <a:ext cx="4530726" cy="3886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1888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datum 3"/>
          <p:cNvSpPr>
            <a:spLocks noGrp="1"/>
          </p:cNvSpPr>
          <p:nvPr>
            <p:ph type="dt" sz="quarter" idx="4294967295"/>
          </p:nvPr>
        </p:nvSpPr>
        <p:spPr>
          <a:xfrm>
            <a:off x="179388" y="6632575"/>
            <a:ext cx="2133600" cy="18097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cs-CZ" b="0"/>
              <a:t>©</a:t>
            </a:r>
            <a:r>
              <a:rPr lang="cs-CZ" altLang="cs-CZ" b="0"/>
              <a:t> Petr NOVÁK</a:t>
            </a:r>
          </a:p>
        </p:txBody>
      </p:sp>
      <p:sp>
        <p:nvSpPr>
          <p:cNvPr id="34819" name="Zástupný symbol pro číslo snímku 5"/>
          <p:cNvSpPr>
            <a:spLocks noGrp="1"/>
          </p:cNvSpPr>
          <p:nvPr>
            <p:ph type="sldNum" sz="quarter" idx="4294967295"/>
          </p:nvPr>
        </p:nvSpPr>
        <p:spPr>
          <a:xfrm>
            <a:off x="6948488" y="6597650"/>
            <a:ext cx="2133600" cy="18097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C9B54374-8D87-4FFC-B8F8-96C82E7962E7}" type="slidenum">
              <a:rPr lang="cs-CZ" altLang="cs-CZ" smtClean="0"/>
              <a:pPr eaLnBrk="1" hangingPunct="1"/>
              <a:t>39</a:t>
            </a:fld>
            <a:endParaRPr lang="cs-CZ" altLang="cs-CZ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155700"/>
            <a:ext cx="8712200" cy="3352800"/>
          </a:xfrm>
        </p:spPr>
        <p:txBody>
          <a:bodyPr/>
          <a:lstStyle/>
          <a:p>
            <a:pPr marL="709613" indent="-533400" algn="ctr" eaLnBrk="1" hangingPunct="1">
              <a:buClr>
                <a:schemeClr val="tx1"/>
              </a:buClr>
              <a:buFontTx/>
              <a:buNone/>
            </a:pPr>
            <a:r>
              <a:rPr lang="cs-CZ" altLang="cs-CZ" sz="2400" b="1" i="1" dirty="0">
                <a:solidFill>
                  <a:srgbClr val="FF0000"/>
                </a:solidFill>
              </a:rPr>
              <a:t>Průběh jednotkových nákladů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title"/>
          </p:nvPr>
        </p:nvSpPr>
        <p:spPr>
          <a:xfrm>
            <a:off x="236538" y="552450"/>
            <a:ext cx="8964612" cy="742950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cs-CZ" altLang="cs-CZ" sz="2800" b="1" dirty="0">
                <a:solidFill>
                  <a:srgbClr val="FF0000"/>
                </a:solidFill>
              </a:rPr>
              <a:t>4. Členění nákladů v závislosti na změnách objemu výroby </a:t>
            </a:r>
          </a:p>
        </p:txBody>
      </p:sp>
      <p:pic>
        <p:nvPicPr>
          <p:cNvPr id="34822" name="Picture 2" descr="http://www.scrigroup.com/files/limba/ceha-slovaca/economie/19_poze/image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642417"/>
            <a:ext cx="8656637" cy="459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151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9294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600" b="1" dirty="0">
                <a:solidFill>
                  <a:srgbClr val="FF0000"/>
                </a:solidFill>
              </a:rPr>
              <a:t>Výnosy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435975" cy="5400675"/>
          </a:xfrm>
        </p:spPr>
        <p:txBody>
          <a:bodyPr/>
          <a:lstStyle/>
          <a:p>
            <a:pPr marL="533400" indent="-533400" algn="just" eaLnBrk="1" hangingPunct="1">
              <a:buFont typeface="Wingdings" pitchFamily="2" charset="2"/>
              <a:buNone/>
            </a:pPr>
            <a:r>
              <a:rPr lang="cs-CZ" altLang="cs-CZ"/>
              <a:t>	Hlavním představitelem výnosů jsou </a:t>
            </a:r>
            <a:r>
              <a:rPr lang="cs-CZ" altLang="cs-CZ" b="1"/>
              <a:t>Tržby</a:t>
            </a:r>
          </a:p>
          <a:p>
            <a:pPr marL="533400" indent="-533400" algn="just" eaLnBrk="1" hangingPunct="1">
              <a:buClr>
                <a:schemeClr val="tx1"/>
              </a:buClr>
              <a:buSzPct val="85000"/>
              <a:buFontTx/>
              <a:buAutoNum type="alphaLcParenR"/>
            </a:pPr>
            <a:r>
              <a:rPr lang="cs-CZ" altLang="cs-CZ"/>
              <a:t>tržby z prodeje vyrobených výrobků a poskytnutých služeb, </a:t>
            </a:r>
          </a:p>
          <a:p>
            <a:pPr marL="533400" indent="-533400" algn="just" eaLnBrk="1" hangingPunct="1">
              <a:buClr>
                <a:schemeClr val="tx1"/>
              </a:buClr>
              <a:buSzPct val="85000"/>
              <a:buFontTx/>
              <a:buAutoNum type="alphaLcParenR"/>
            </a:pPr>
            <a:r>
              <a:rPr lang="cs-CZ" altLang="cs-CZ"/>
              <a:t>tržby z prodeje nakupovaného zboží,</a:t>
            </a:r>
          </a:p>
          <a:p>
            <a:pPr marL="533400" indent="-533400" algn="just" eaLnBrk="1" hangingPunct="1">
              <a:buClr>
                <a:schemeClr val="tx1"/>
              </a:buClr>
              <a:buSzPct val="85000"/>
              <a:buFontTx/>
              <a:buAutoNum type="alphaLcParenR"/>
            </a:pPr>
            <a:r>
              <a:rPr lang="cs-CZ" altLang="cs-CZ"/>
              <a:t>tržby za prodané zásoby materiálu, nepotřebné stroje a jiné zařízení,</a:t>
            </a:r>
          </a:p>
          <a:p>
            <a:pPr marL="533400" indent="-533400" algn="just" eaLnBrk="1" hangingPunct="1">
              <a:buClr>
                <a:schemeClr val="tx1"/>
              </a:buClr>
              <a:buSzPct val="85000"/>
              <a:buFontTx/>
              <a:buAutoNum type="alphaLcParenR"/>
            </a:pPr>
            <a:r>
              <a:rPr lang="cs-CZ" altLang="cs-CZ"/>
              <a:t>tržby za prodané patenty, licence apod.</a:t>
            </a:r>
          </a:p>
          <a:p>
            <a:pPr marL="533400" indent="-533400" algn="just" eaLnBrk="1" hangingPunct="1">
              <a:buClr>
                <a:schemeClr val="tx1"/>
              </a:buClr>
              <a:buSzPct val="85000"/>
              <a:buFontTx/>
              <a:buAutoNum type="alphaLcParenR"/>
            </a:pPr>
            <a:r>
              <a:rPr lang="cs-CZ" altLang="cs-CZ"/>
              <a:t>Tržby z prodeje CP atd.</a:t>
            </a:r>
          </a:p>
          <a:p>
            <a:pPr marL="533400" indent="-533400" algn="just" eaLnBrk="1" hangingPunct="1">
              <a:buFont typeface="Wingdings" pitchFamily="2" charset="2"/>
              <a:buNone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703245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67184" y="177800"/>
            <a:ext cx="8460432" cy="116419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Příklad 4</a:t>
            </a:r>
            <a:br>
              <a:rPr lang="cs-CZ" sz="3200" b="1" dirty="0">
                <a:solidFill>
                  <a:srgbClr val="FF0000"/>
                </a:solidFill>
              </a:rPr>
            </a:br>
            <a:r>
              <a:rPr lang="cs-CZ" sz="3200" b="1" dirty="0">
                <a:solidFill>
                  <a:srgbClr val="FF0000"/>
                </a:solidFill>
              </a:rPr>
              <a:t>V podniku na výrobu kontejnerů byly zaúčtovány v průběhu měsíce tyto položky: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0" y="1965449"/>
            <a:ext cx="4686300" cy="485740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itchFamily="2" charset="2"/>
              <a:buAutoNum type="arabicPeriod"/>
            </a:pPr>
            <a:r>
              <a:rPr lang="cs-CZ" sz="1600" dirty="0">
                <a:solidFill>
                  <a:schemeClr val="tx1"/>
                </a:solidFill>
              </a:rPr>
              <a:t>Spotřeba plechu          			100 000,- Kč</a:t>
            </a:r>
          </a:p>
          <a:p>
            <a:pPr>
              <a:lnSpc>
                <a:spcPct val="120000"/>
              </a:lnSpc>
              <a:buFont typeface="Wingdings" pitchFamily="2" charset="2"/>
              <a:buAutoNum type="arabicPeriod"/>
            </a:pPr>
            <a:r>
              <a:rPr lang="cs-CZ" sz="1600" dirty="0">
                <a:solidFill>
                  <a:schemeClr val="tx1"/>
                </a:solidFill>
              </a:rPr>
              <a:t>Mzdy výrobních pracovníků             	70 000,- Kč</a:t>
            </a:r>
          </a:p>
          <a:p>
            <a:pPr>
              <a:lnSpc>
                <a:spcPct val="120000"/>
              </a:lnSpc>
              <a:buFont typeface="Wingdings" pitchFamily="2" charset="2"/>
              <a:buAutoNum type="arabicPeriod"/>
            </a:pPr>
            <a:r>
              <a:rPr lang="cs-CZ" sz="1600" dirty="0">
                <a:solidFill>
                  <a:schemeClr val="tx1"/>
                </a:solidFill>
              </a:rPr>
              <a:t>Spotřeba teplé vody       		  5 000,- Kč</a:t>
            </a:r>
          </a:p>
          <a:p>
            <a:pPr>
              <a:lnSpc>
                <a:spcPct val="120000"/>
              </a:lnSpc>
              <a:buFont typeface="Wingdings" pitchFamily="2" charset="2"/>
              <a:buAutoNum type="arabicPeriod"/>
            </a:pPr>
            <a:r>
              <a:rPr lang="cs-CZ" sz="1600" dirty="0">
                <a:solidFill>
                  <a:schemeClr val="tx1"/>
                </a:solidFill>
              </a:rPr>
              <a:t>Spotřeba el. energie v dílně      	30 000,- Kč</a:t>
            </a:r>
          </a:p>
          <a:p>
            <a:pPr>
              <a:lnSpc>
                <a:spcPct val="120000"/>
              </a:lnSpc>
              <a:buFont typeface="Wingdings" pitchFamily="2" charset="2"/>
              <a:buAutoNum type="arabicPeriod"/>
            </a:pPr>
            <a:r>
              <a:rPr lang="cs-CZ" sz="1600" dirty="0">
                <a:solidFill>
                  <a:schemeClr val="tx1"/>
                </a:solidFill>
              </a:rPr>
              <a:t>Odpisy výrobního zařízení          	25 000,- Kč</a:t>
            </a:r>
          </a:p>
          <a:p>
            <a:pPr>
              <a:lnSpc>
                <a:spcPct val="120000"/>
              </a:lnSpc>
              <a:buFont typeface="Wingdings" pitchFamily="2" charset="2"/>
              <a:buAutoNum type="arabicPeriod"/>
            </a:pPr>
            <a:r>
              <a:rPr lang="cs-CZ" sz="1600" dirty="0">
                <a:solidFill>
                  <a:schemeClr val="tx1"/>
                </a:solidFill>
              </a:rPr>
              <a:t>Odměny administrativním pracovníkům  	 		20 000,- Kč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4686300" y="1538332"/>
            <a:ext cx="4392488" cy="492941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itchFamily="2" charset="2"/>
              <a:buAutoNum type="arabicPeriod" startAt="7"/>
            </a:pPr>
            <a:r>
              <a:rPr lang="cs-CZ" sz="1600" dirty="0">
                <a:solidFill>
                  <a:schemeClr val="tx1"/>
                </a:solidFill>
              </a:rPr>
              <a:t>Výplata podílů na zisku společníků s.r.o.                   			40 000,- Kč</a:t>
            </a:r>
          </a:p>
          <a:p>
            <a:pPr>
              <a:lnSpc>
                <a:spcPct val="120000"/>
              </a:lnSpc>
              <a:buFont typeface="Wingdings" pitchFamily="2" charset="2"/>
              <a:buAutoNum type="arabicPeriod" startAt="7"/>
            </a:pPr>
            <a:r>
              <a:rPr lang="cs-CZ" sz="1600" dirty="0">
                <a:solidFill>
                  <a:schemeClr val="tx1"/>
                </a:solidFill>
              </a:rPr>
              <a:t>Spotřeba benzínu pro auto ředitele                  			3 000,- Kč</a:t>
            </a:r>
          </a:p>
          <a:p>
            <a:pPr>
              <a:lnSpc>
                <a:spcPct val="120000"/>
              </a:lnSpc>
              <a:buFont typeface="Wingdings" pitchFamily="2" charset="2"/>
              <a:buAutoNum type="arabicPeriod" startAt="7"/>
            </a:pPr>
            <a:r>
              <a:rPr lang="cs-CZ" sz="1600" dirty="0">
                <a:solidFill>
                  <a:schemeClr val="tx1"/>
                </a:solidFill>
              </a:rPr>
              <a:t>Faktura za služby strážní organizace           			25 000,- Kč</a:t>
            </a:r>
          </a:p>
          <a:p>
            <a:pPr>
              <a:lnSpc>
                <a:spcPct val="120000"/>
              </a:lnSpc>
              <a:buFont typeface="Wingdings" pitchFamily="2" charset="2"/>
              <a:buAutoNum type="arabicPeriod" startAt="7"/>
            </a:pPr>
            <a:r>
              <a:rPr lang="cs-CZ" sz="1600" dirty="0">
                <a:solidFill>
                  <a:schemeClr val="tx1"/>
                </a:solidFill>
              </a:rPr>
              <a:t>Tržby za prodej hotových výrobků             			395 000,- Kč  </a:t>
            </a:r>
          </a:p>
          <a:p>
            <a:pPr>
              <a:lnSpc>
                <a:spcPct val="120000"/>
              </a:lnSpc>
              <a:buFont typeface="Wingdings" pitchFamily="2" charset="2"/>
              <a:buAutoNum type="arabicPeriod" startAt="7"/>
            </a:pPr>
            <a:r>
              <a:rPr lang="cs-CZ" sz="1600" dirty="0">
                <a:solidFill>
                  <a:schemeClr val="tx1"/>
                </a:solidFill>
              </a:rPr>
              <a:t>Nákup plechu                 	100 000,- Kč</a:t>
            </a:r>
          </a:p>
          <a:p>
            <a:pPr>
              <a:lnSpc>
                <a:spcPct val="120000"/>
              </a:lnSpc>
              <a:buFont typeface="Wingdings" pitchFamily="2" charset="2"/>
              <a:buAutoNum type="arabicPeriod" startAt="7"/>
            </a:pPr>
            <a:r>
              <a:rPr lang="cs-CZ" sz="1600" dirty="0">
                <a:solidFill>
                  <a:schemeClr val="tx1"/>
                </a:solidFill>
              </a:rPr>
              <a:t>Spotřeba elektrod        	10 000,- Kč  </a:t>
            </a:r>
            <a:endParaRPr lang="cs-CZ" sz="1600" b="1" dirty="0">
              <a:solidFill>
                <a:schemeClr val="tx1"/>
              </a:solidFill>
            </a:endParaRPr>
          </a:p>
          <a:p>
            <a:endParaRPr lang="cs-CZ" sz="1900" dirty="0">
              <a:solidFill>
                <a:schemeClr val="tx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14300" y="498895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i="1" dirty="0"/>
              <a:t>Na základě vyčíslených položek vypočítejte celkové, fixní a variabilní náklady, příp. vylučte položky, které nejsou náklady. Své řešení podle jednotlivých položek zdůvodněte. </a:t>
            </a:r>
          </a:p>
          <a:p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19391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>
          <a:xfrm>
            <a:off x="468313" y="723900"/>
            <a:ext cx="8424862" cy="787400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3600" b="1" dirty="0">
                <a:solidFill>
                  <a:srgbClr val="FF0000"/>
                </a:solidFill>
              </a:rPr>
              <a:t>5. Náklady v manažerském (ekonomickém) pojetí</a:t>
            </a:r>
            <a:endParaRPr lang="cs-CZ" altLang="cs-CZ" sz="36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388" y="1816100"/>
            <a:ext cx="8856662" cy="4445000"/>
          </a:xfrm>
        </p:spPr>
        <p:txBody>
          <a:bodyPr>
            <a:normAutofit/>
          </a:bodyPr>
          <a:lstStyle/>
          <a:p>
            <a:pPr marL="609600" indent="-609600" eaLnBrk="1" hangingPunct="1">
              <a:defRPr/>
            </a:pPr>
            <a:r>
              <a:rPr lang="cs-CZ" sz="2400" dirty="0"/>
              <a:t>Pracuje se s ekonomickými náklady (skutečné, relevantní), které ve srovnání s účetními náklady zahrnují také tzv. </a:t>
            </a:r>
            <a:r>
              <a:rPr lang="cs-CZ" sz="2400" b="1" dirty="0"/>
              <a:t>oportunitní (alternativní) náklady</a:t>
            </a:r>
            <a:r>
              <a:rPr lang="cs-CZ" sz="2400" dirty="0"/>
              <a:t>.</a:t>
            </a:r>
          </a:p>
          <a:p>
            <a:pPr marL="609600" indent="-609600" eaLnBrk="1" hangingPunct="1">
              <a:defRPr/>
            </a:pPr>
            <a:r>
              <a:rPr lang="cs-CZ" sz="2400" b="1" dirty="0"/>
              <a:t>Explicitní náklady – </a:t>
            </a:r>
            <a:r>
              <a:rPr lang="cs-CZ" sz="2400" dirty="0"/>
              <a:t>podnik je platí za nakoupené (a spotřebované) výrobní zdroje, nájemné, použití cizího kapitálu apod.</a:t>
            </a:r>
          </a:p>
          <a:p>
            <a:pPr marL="609600" indent="-609600" eaLnBrk="1" hangingPunct="1">
              <a:defRPr/>
            </a:pPr>
            <a:r>
              <a:rPr lang="cs-CZ" sz="2400" b="1" dirty="0"/>
              <a:t>Implicitní náklad – </a:t>
            </a:r>
            <a:r>
              <a:rPr lang="cs-CZ" sz="2400" dirty="0"/>
              <a:t>	nemají formu peněžních výdajů, obtížně vyčíslitelné, k měření se používá </a:t>
            </a:r>
            <a:r>
              <a:rPr lang="cs-CZ" sz="2400" b="1" dirty="0"/>
              <a:t>oportunitních nákladů</a:t>
            </a:r>
            <a:r>
              <a:rPr lang="cs-CZ" sz="2400" dirty="0"/>
              <a:t>, např. ušlá mzda podnikatele, úroky z vkladu apod.</a:t>
            </a:r>
          </a:p>
          <a:p>
            <a:pPr eaLnBrk="1" hangingPunct="1">
              <a:defRPr/>
            </a:pPr>
            <a:endParaRPr lang="cs-CZ" sz="2400" dirty="0"/>
          </a:p>
        </p:txBody>
      </p:sp>
      <p:sp>
        <p:nvSpPr>
          <p:cNvPr id="35844" name="Zástupný symbol pro datum 3"/>
          <p:cNvSpPr>
            <a:spLocks noGrp="1"/>
          </p:cNvSpPr>
          <p:nvPr>
            <p:ph type="dt" sz="quarter" idx="4294967295"/>
          </p:nvPr>
        </p:nvSpPr>
        <p:spPr>
          <a:xfrm>
            <a:off x="179388" y="6632575"/>
            <a:ext cx="2133600" cy="18097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cs-CZ" b="0" dirty="0"/>
              <a:t>©</a:t>
            </a:r>
            <a:r>
              <a:rPr lang="cs-CZ" altLang="cs-CZ" b="0" dirty="0"/>
              <a:t> Petr NOVÁK</a:t>
            </a:r>
          </a:p>
        </p:txBody>
      </p:sp>
      <p:sp>
        <p:nvSpPr>
          <p:cNvPr id="35845" name="Zástupný symbol pro číslo snímku 4"/>
          <p:cNvSpPr>
            <a:spLocks noGrp="1"/>
          </p:cNvSpPr>
          <p:nvPr>
            <p:ph type="sldNum" sz="quarter" idx="4294967295"/>
          </p:nvPr>
        </p:nvSpPr>
        <p:spPr>
          <a:xfrm>
            <a:off x="6948488" y="6597650"/>
            <a:ext cx="2133600" cy="18097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EDEF952C-62D7-44DA-B6AA-7AA0B7FDEF90}" type="slidenum">
              <a:rPr lang="cs-CZ" altLang="cs-CZ" smtClean="0"/>
              <a:pPr eaLnBrk="1" hangingPunct="1"/>
              <a:t>41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192789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Zástupný symbol pro číslo snímku 5"/>
          <p:cNvSpPr>
            <a:spLocks noGrp="1"/>
          </p:cNvSpPr>
          <p:nvPr>
            <p:ph type="sldNum" sz="quarter" idx="4294967295"/>
          </p:nvPr>
        </p:nvSpPr>
        <p:spPr>
          <a:xfrm>
            <a:off x="6948488" y="6597650"/>
            <a:ext cx="21336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B10BDD40-5725-4594-AD64-01B94715DA94}" type="slidenum">
              <a:rPr lang="cs-CZ" altLang="cs-CZ" smtClean="0"/>
              <a:pPr eaLnBrk="1" hangingPunct="1"/>
              <a:t>42</a:t>
            </a:fld>
            <a:endParaRPr lang="cs-CZ" altLang="cs-CZ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xfrm>
            <a:off x="631825" y="546099"/>
            <a:ext cx="8229600" cy="620713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Různé kategorie nákladů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2999"/>
            <a:ext cx="8975725" cy="5599113"/>
          </a:xfrm>
        </p:spPr>
        <p:txBody>
          <a:bodyPr/>
          <a:lstStyle/>
          <a:p>
            <a:pPr eaLnBrk="1" hangingPunct="1"/>
            <a:r>
              <a:rPr lang="cs-CZ" altLang="cs-CZ" sz="2200" b="1" dirty="0"/>
              <a:t>Celkové náklady (N) – </a:t>
            </a:r>
            <a:r>
              <a:rPr lang="cs-CZ" altLang="cs-CZ" sz="2200" dirty="0"/>
              <a:t>veškeré náklady vynaložené na celkový objem produkce.</a:t>
            </a:r>
            <a:endParaRPr lang="cs-CZ" altLang="cs-CZ" sz="2200" b="1" dirty="0"/>
          </a:p>
          <a:p>
            <a:pPr eaLnBrk="1" hangingPunct="1"/>
            <a:r>
              <a:rPr lang="cs-CZ" altLang="cs-CZ" sz="2200" b="1" dirty="0"/>
              <a:t>Průměrné (jednotkové) náklady (</a:t>
            </a:r>
            <a:r>
              <a:rPr lang="cs-CZ" altLang="cs-CZ" sz="2200" dirty="0" err="1"/>
              <a:t>Nj</a:t>
            </a:r>
            <a:r>
              <a:rPr lang="cs-CZ" altLang="cs-CZ" sz="2200" dirty="0"/>
              <a:t>, n) – náklady na </a:t>
            </a:r>
            <a:r>
              <a:rPr lang="cs-CZ" altLang="cs-CZ" sz="2200" i="1" dirty="0"/>
              <a:t>jednotku</a:t>
            </a:r>
            <a:r>
              <a:rPr lang="cs-CZ" altLang="cs-CZ" sz="2200" dirty="0"/>
              <a:t> produkce</a:t>
            </a:r>
            <a:endParaRPr lang="cs-CZ" altLang="cs-CZ" sz="2200" b="1" dirty="0"/>
          </a:p>
          <a:p>
            <a:pPr eaLnBrk="1" hangingPunct="1"/>
            <a:endParaRPr lang="cs-CZ" altLang="cs-CZ" sz="2200" b="1" dirty="0"/>
          </a:p>
          <a:p>
            <a:pPr eaLnBrk="1" hangingPunct="1"/>
            <a:endParaRPr lang="cs-CZ" altLang="cs-CZ" sz="2200" b="1" dirty="0"/>
          </a:p>
          <a:p>
            <a:pPr eaLnBrk="1" hangingPunct="1"/>
            <a:r>
              <a:rPr lang="cs-CZ" altLang="cs-CZ" sz="2200" b="1" dirty="0"/>
              <a:t>Haléřový ukazatel nákladovosti (h) – </a:t>
            </a:r>
            <a:r>
              <a:rPr lang="cs-CZ" altLang="cs-CZ" sz="2200" dirty="0"/>
              <a:t>počítáme, je-li objem produkce vyjádřen </a:t>
            </a:r>
            <a:r>
              <a:rPr lang="cs-CZ" altLang="cs-CZ" sz="2200" i="1" dirty="0"/>
              <a:t>v Kč</a:t>
            </a:r>
            <a:r>
              <a:rPr lang="cs-CZ" altLang="cs-CZ" sz="2200" dirty="0"/>
              <a:t> (Q), (při nestejnorodé produkci)</a:t>
            </a:r>
          </a:p>
          <a:p>
            <a:pPr eaLnBrk="1" hangingPunct="1"/>
            <a:endParaRPr lang="cs-CZ" altLang="cs-CZ" sz="2200" dirty="0"/>
          </a:p>
          <a:p>
            <a:pPr eaLnBrk="1" hangingPunct="1"/>
            <a:endParaRPr lang="cs-CZ" altLang="cs-CZ" sz="2200" dirty="0"/>
          </a:p>
          <a:p>
            <a:pPr eaLnBrk="1" hangingPunct="1"/>
            <a:r>
              <a:rPr lang="cs-CZ" altLang="cs-CZ" sz="2200" b="1" dirty="0"/>
              <a:t>Haléřový ukazatel variabilních nákladů (</a:t>
            </a:r>
            <a:r>
              <a:rPr lang="cs-CZ" altLang="cs-CZ" sz="2200" b="1" dirty="0" err="1"/>
              <a:t>hv</a:t>
            </a:r>
            <a:r>
              <a:rPr lang="cs-CZ" altLang="cs-CZ" sz="2200" b="1" dirty="0"/>
              <a:t>) – </a:t>
            </a:r>
            <a:r>
              <a:rPr lang="cs-CZ" altLang="cs-CZ" sz="2200" dirty="0"/>
              <a:t>kolik haléřů variabilních nákladů musíme vynaložit na 1 Kč výkonů (výnosů)</a:t>
            </a:r>
          </a:p>
          <a:p>
            <a:pPr eaLnBrk="1" hangingPunct="1"/>
            <a:endParaRPr lang="cs-CZ" altLang="cs-CZ" sz="2200" dirty="0"/>
          </a:p>
        </p:txBody>
      </p:sp>
      <p:sp>
        <p:nvSpPr>
          <p:cNvPr id="3687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graphicFrame>
        <p:nvGraphicFramePr>
          <p:cNvPr id="36871" name="Object 5"/>
          <p:cNvGraphicFramePr>
            <a:graphicFrameLocks noChangeAspect="1"/>
          </p:cNvGraphicFramePr>
          <p:nvPr/>
        </p:nvGraphicFramePr>
        <p:xfrm>
          <a:off x="6227763" y="2133600"/>
          <a:ext cx="136842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431613" imgH="431613" progId="Equation.3">
                  <p:embed/>
                </p:oleObj>
              </mc:Choice>
              <mc:Fallback>
                <p:oleObj name="Rovnice" r:id="rId2" imgW="431613" imgH="431613" progId="Equation.3">
                  <p:embed/>
                  <p:pic>
                    <p:nvPicPr>
                      <p:cNvPr id="3687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2133600"/>
                        <a:ext cx="1368425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2" name="Rectangle 6"/>
          <p:cNvSpPr>
            <a:spLocks noChangeArrowheads="1"/>
          </p:cNvSpPr>
          <p:nvPr/>
        </p:nvSpPr>
        <p:spPr bwMode="auto">
          <a:xfrm>
            <a:off x="0" y="30765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graphicFrame>
        <p:nvGraphicFramePr>
          <p:cNvPr id="3687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729699"/>
              </p:ext>
            </p:extLst>
          </p:nvPr>
        </p:nvGraphicFramePr>
        <p:xfrm>
          <a:off x="6911975" y="3556000"/>
          <a:ext cx="1368425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431613" imgH="431613" progId="Equation.3">
                  <p:embed/>
                </p:oleObj>
              </mc:Choice>
              <mc:Fallback>
                <p:oleObj name="Rovnice" r:id="rId4" imgW="431613" imgH="431613" progId="Equation.3">
                  <p:embed/>
                  <p:pic>
                    <p:nvPicPr>
                      <p:cNvPr id="3687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1975" y="3556000"/>
                        <a:ext cx="1368425" cy="1223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658176"/>
              </p:ext>
            </p:extLst>
          </p:nvPr>
        </p:nvGraphicFramePr>
        <p:xfrm>
          <a:off x="6815931" y="5132388"/>
          <a:ext cx="1560513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6" imgW="545863" imgH="418918" progId="Equation.3">
                  <p:embed/>
                </p:oleObj>
              </mc:Choice>
              <mc:Fallback>
                <p:oleObj name="Rovnice" r:id="rId6" imgW="545863" imgH="418918" progId="Equation.3">
                  <p:embed/>
                  <p:pic>
                    <p:nvPicPr>
                      <p:cNvPr id="3687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5931" y="5132388"/>
                        <a:ext cx="1560513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90771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datum 3"/>
          <p:cNvSpPr>
            <a:spLocks noGrp="1"/>
          </p:cNvSpPr>
          <p:nvPr>
            <p:ph type="dt" sz="quarter" idx="4294967295"/>
          </p:nvPr>
        </p:nvSpPr>
        <p:spPr>
          <a:xfrm>
            <a:off x="179388" y="6632575"/>
            <a:ext cx="21336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cs-CZ" b="0"/>
              <a:t>©</a:t>
            </a:r>
            <a:r>
              <a:rPr lang="cs-CZ" altLang="cs-CZ" b="0"/>
              <a:t> Petr NOVÁK</a:t>
            </a:r>
          </a:p>
        </p:txBody>
      </p:sp>
      <p:sp>
        <p:nvSpPr>
          <p:cNvPr id="37891" name="Zástupný symbol pro číslo snímku 5"/>
          <p:cNvSpPr>
            <a:spLocks noGrp="1"/>
          </p:cNvSpPr>
          <p:nvPr>
            <p:ph type="sldNum" sz="quarter" idx="4294967295"/>
          </p:nvPr>
        </p:nvSpPr>
        <p:spPr>
          <a:xfrm>
            <a:off x="6948488" y="6597650"/>
            <a:ext cx="21336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3E867FAB-B69B-4806-A481-8B3C6F4094B9}" type="slidenum">
              <a:rPr lang="cs-CZ" altLang="cs-CZ" smtClean="0"/>
              <a:pPr eaLnBrk="1" hangingPunct="1"/>
              <a:t>43</a:t>
            </a:fld>
            <a:endParaRPr lang="cs-CZ" altLang="cs-CZ"/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09699"/>
            <a:ext cx="8507413" cy="5332413"/>
          </a:xfrm>
        </p:spPr>
        <p:txBody>
          <a:bodyPr/>
          <a:lstStyle/>
          <a:p>
            <a:pPr eaLnBrk="1" hangingPunct="1"/>
            <a:r>
              <a:rPr lang="cs-CZ" altLang="cs-CZ" b="1" u="sng" dirty="0"/>
              <a:t>Přírůstkové náklady </a:t>
            </a:r>
            <a:r>
              <a:rPr lang="cs-CZ" altLang="cs-CZ" dirty="0"/>
              <a:t>- tvoří přírůstek nákladů vyvolaný přírůstkem objemu produkce:</a:t>
            </a:r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b="1" u="sng" dirty="0"/>
              <a:t>Marginální (mezní, hraniční) náklady</a:t>
            </a:r>
            <a:r>
              <a:rPr lang="cs-CZ" altLang="cs-CZ" dirty="0"/>
              <a:t> – jsou náklady vyvolané přírůstkem produkce </a:t>
            </a:r>
            <a:r>
              <a:rPr lang="cs-CZ" altLang="cs-CZ" i="1" dirty="0"/>
              <a:t>o jednu jednotku</a:t>
            </a:r>
          </a:p>
        </p:txBody>
      </p:sp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7894" name="Rectangle 5"/>
          <p:cNvSpPr>
            <a:spLocks noChangeArrowheads="1"/>
          </p:cNvSpPr>
          <p:nvPr/>
        </p:nvSpPr>
        <p:spPr bwMode="auto">
          <a:xfrm>
            <a:off x="0" y="30765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7895" name="Rectangle 6"/>
          <p:cNvSpPr>
            <a:spLocks noChangeArrowheads="1"/>
          </p:cNvSpPr>
          <p:nvPr/>
        </p:nvSpPr>
        <p:spPr bwMode="auto">
          <a:xfrm>
            <a:off x="0" y="32480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graphicFrame>
        <p:nvGraphicFramePr>
          <p:cNvPr id="3789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458704"/>
              </p:ext>
            </p:extLst>
          </p:nvPr>
        </p:nvGraphicFramePr>
        <p:xfrm>
          <a:off x="3851275" y="2570163"/>
          <a:ext cx="2520950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876300" imgH="228600" progId="Equation.3">
                  <p:embed/>
                </p:oleObj>
              </mc:Choice>
              <mc:Fallback>
                <p:oleObj name="Rovnice" r:id="rId2" imgW="876300" imgH="228600" progId="Equation.3">
                  <p:embed/>
                  <p:pic>
                    <p:nvPicPr>
                      <p:cNvPr id="3789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2570163"/>
                        <a:ext cx="2520950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7" name="Rectangle 8"/>
          <p:cNvSpPr>
            <a:spLocks noChangeArrowheads="1"/>
          </p:cNvSpPr>
          <p:nvPr/>
        </p:nvSpPr>
        <p:spPr bwMode="auto">
          <a:xfrm>
            <a:off x="0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graphicFrame>
        <p:nvGraphicFramePr>
          <p:cNvPr id="3789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69329"/>
              </p:ext>
            </p:extLst>
          </p:nvPr>
        </p:nvGraphicFramePr>
        <p:xfrm>
          <a:off x="3635375" y="4876006"/>
          <a:ext cx="4032250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1524000" imgH="431800" progId="Equation.3">
                  <p:embed/>
                </p:oleObj>
              </mc:Choice>
              <mc:Fallback>
                <p:oleObj name="Rovnice" r:id="rId4" imgW="1524000" imgH="431800" progId="Equation.3">
                  <p:embed/>
                  <p:pic>
                    <p:nvPicPr>
                      <p:cNvPr id="3789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4876006"/>
                        <a:ext cx="4032250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9" name="Rectangle 2"/>
          <p:cNvSpPr txBox="1">
            <a:spLocks noChangeArrowheads="1"/>
          </p:cNvSpPr>
          <p:nvPr/>
        </p:nvSpPr>
        <p:spPr bwMode="auto">
          <a:xfrm>
            <a:off x="468313" y="415926"/>
            <a:ext cx="82296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cs-CZ" altLang="cs-CZ" sz="3600" dirty="0">
                <a:solidFill>
                  <a:srgbClr val="FF0000"/>
                </a:solidFill>
                <a:latin typeface="Garamond" pitchFamily="18" charset="0"/>
              </a:rPr>
              <a:t>Různé kategorie nákladů</a:t>
            </a:r>
          </a:p>
        </p:txBody>
      </p:sp>
    </p:spTree>
    <p:extLst>
      <p:ext uri="{BB962C8B-B14F-4D97-AF65-F5344CB8AC3E}">
        <p14:creationId xmlns:p14="http://schemas.microsoft.com/office/powerpoint/2010/main" val="29150654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datum 3"/>
          <p:cNvSpPr>
            <a:spLocks noGrp="1"/>
          </p:cNvSpPr>
          <p:nvPr>
            <p:ph type="dt" sz="quarter" idx="4294967295"/>
          </p:nvPr>
        </p:nvSpPr>
        <p:spPr>
          <a:xfrm>
            <a:off x="179388" y="6632575"/>
            <a:ext cx="21336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cs-CZ" b="0"/>
              <a:t>©</a:t>
            </a:r>
            <a:r>
              <a:rPr lang="cs-CZ" altLang="cs-CZ" b="0"/>
              <a:t> Petr NOVÁK</a:t>
            </a:r>
          </a:p>
        </p:txBody>
      </p:sp>
      <p:sp>
        <p:nvSpPr>
          <p:cNvPr id="38915" name="Zástupný symbol pro číslo snímku 5"/>
          <p:cNvSpPr>
            <a:spLocks noGrp="1"/>
          </p:cNvSpPr>
          <p:nvPr>
            <p:ph type="sldNum" sz="quarter" idx="4294967295"/>
          </p:nvPr>
        </p:nvSpPr>
        <p:spPr>
          <a:xfrm>
            <a:off x="6948488" y="6597650"/>
            <a:ext cx="21336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2116B8BB-C34A-4714-B3DE-39C70BB51C31}" type="slidenum">
              <a:rPr lang="cs-CZ" altLang="cs-CZ" smtClean="0"/>
              <a:pPr eaLnBrk="1" hangingPunct="1"/>
              <a:t>44</a:t>
            </a:fld>
            <a:endParaRPr lang="cs-CZ" altLang="cs-CZ"/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463" y="706437"/>
            <a:ext cx="8820150" cy="649287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Obchodní marže, přidaná hodnota, hrubé rozpětí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62101"/>
            <a:ext cx="8964613" cy="5180012"/>
          </a:xfrm>
        </p:spPr>
        <p:txBody>
          <a:bodyPr/>
          <a:lstStyle/>
          <a:p>
            <a:pPr algn="just" eaLnBrk="1" hangingPunct="1"/>
            <a:r>
              <a:rPr lang="cs-CZ" altLang="cs-CZ" sz="2400" b="1" dirty="0"/>
              <a:t>Obchodní marže (hrubá marže)</a:t>
            </a:r>
            <a:r>
              <a:rPr lang="cs-CZ" altLang="cs-CZ" sz="2400" dirty="0"/>
              <a:t> – vzniká při prodeji zboží, rozdíl mezi T a N prodaného zboží </a:t>
            </a:r>
            <a:r>
              <a:rPr lang="cs-CZ" altLang="cs-CZ" sz="2400" dirty="0">
                <a:sym typeface="Symbol" pitchFamily="18" charset="2"/>
              </a:rPr>
              <a:t> je určena ke krytí dalších provozních nákladů</a:t>
            </a:r>
          </a:p>
          <a:p>
            <a:pPr algn="just" eaLnBrk="1" hangingPunct="1"/>
            <a:r>
              <a:rPr lang="cs-CZ" altLang="cs-CZ" sz="2400" b="1" dirty="0">
                <a:sym typeface="Symbol" pitchFamily="18" charset="2"/>
              </a:rPr>
              <a:t>Přidaná hodnota</a:t>
            </a:r>
            <a:r>
              <a:rPr lang="cs-CZ" altLang="cs-CZ" sz="2400" dirty="0">
                <a:sym typeface="Symbol" pitchFamily="18" charset="2"/>
              </a:rPr>
              <a:t> - </a:t>
            </a:r>
            <a:r>
              <a:rPr lang="cs-CZ" altLang="cs-CZ" sz="2400" dirty="0"/>
              <a:t>je hodnota přidaná zpracováním, tedy hodnota, kterou podnikatel přidá svým úsilím k hodnotě nakupovaných meziproduktů (zejména zásob, služeb). Pojem přidaná hodnota je uveden ve výkazu zisku a ztráty (výsledovce). </a:t>
            </a:r>
            <a:endParaRPr lang="cs-CZ" altLang="cs-CZ" sz="2400" b="1" dirty="0"/>
          </a:p>
          <a:p>
            <a:pPr lvl="1" algn="just" eaLnBrk="1" hangingPunct="1"/>
            <a:r>
              <a:rPr lang="cs-CZ" altLang="cs-CZ" sz="2000" b="1" dirty="0"/>
              <a:t>Přidaná hodnota = obchodní marže + výkony – výkonová spotřeba</a:t>
            </a:r>
          </a:p>
          <a:p>
            <a:pPr algn="just" eaLnBrk="1" hangingPunct="1"/>
            <a:r>
              <a:rPr lang="cs-CZ" altLang="cs-CZ" sz="2400" b="1" dirty="0"/>
              <a:t>Hrubé rozpětí </a:t>
            </a:r>
            <a:r>
              <a:rPr lang="cs-CZ" altLang="cs-CZ" sz="2400" dirty="0"/>
              <a:t>- rozdíl mezi cenou výrobku a přímými náklady</a:t>
            </a:r>
          </a:p>
          <a:p>
            <a:pPr algn="just" eaLnBrk="1" hangingPunct="1"/>
            <a:r>
              <a:rPr lang="cs-CZ" altLang="cs-CZ" sz="2400" b="1" dirty="0">
                <a:sym typeface="Symbol" pitchFamily="18" charset="2"/>
              </a:rPr>
              <a:t>Příspěvek na krytí fixních nákladů a tvorbu zisku – </a:t>
            </a:r>
            <a:r>
              <a:rPr lang="cs-CZ" altLang="cs-CZ" sz="2400" dirty="0">
                <a:sym typeface="Symbol" pitchFamily="18" charset="2"/>
              </a:rPr>
              <a:t>rozdíl mezi cenou a variabilními náklady</a:t>
            </a:r>
            <a:endParaRPr lang="cs-CZ" altLang="cs-CZ" sz="2400" b="1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278851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datum 3"/>
          <p:cNvSpPr>
            <a:spLocks noGrp="1"/>
          </p:cNvSpPr>
          <p:nvPr>
            <p:ph type="dt" sz="quarter" idx="4294967295"/>
          </p:nvPr>
        </p:nvSpPr>
        <p:spPr>
          <a:xfrm>
            <a:off x="179388" y="6632575"/>
            <a:ext cx="2133600" cy="18097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cs-CZ" b="0"/>
              <a:t>©</a:t>
            </a:r>
            <a:r>
              <a:rPr lang="cs-CZ" altLang="cs-CZ" b="0"/>
              <a:t> Petr NOVÁK</a:t>
            </a:r>
          </a:p>
        </p:txBody>
      </p:sp>
      <p:sp>
        <p:nvSpPr>
          <p:cNvPr id="39939" name="Zástupný symbol pro číslo snímku 5"/>
          <p:cNvSpPr>
            <a:spLocks noGrp="1"/>
          </p:cNvSpPr>
          <p:nvPr>
            <p:ph type="sldNum" sz="quarter" idx="4294967295"/>
          </p:nvPr>
        </p:nvSpPr>
        <p:spPr>
          <a:xfrm>
            <a:off x="6948488" y="6597650"/>
            <a:ext cx="2133600" cy="18097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2F4D388-1E05-4D46-8538-123601DD767B}" type="slidenum">
              <a:rPr lang="cs-CZ" altLang="cs-CZ" smtClean="0"/>
              <a:pPr eaLnBrk="1" hangingPunct="1"/>
              <a:t>45</a:t>
            </a:fld>
            <a:endParaRPr lang="cs-CZ" altLang="cs-CZ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Skladba ceny výrobku</a:t>
            </a:r>
          </a:p>
        </p:txBody>
      </p:sp>
      <p:graphicFrame>
        <p:nvGraphicFramePr>
          <p:cNvPr id="39941" name="Objekt 1"/>
          <p:cNvGraphicFramePr>
            <a:graphicFrameLocks noChangeAspect="1"/>
          </p:cNvGraphicFramePr>
          <p:nvPr/>
        </p:nvGraphicFramePr>
        <p:xfrm>
          <a:off x="323850" y="1628775"/>
          <a:ext cx="8686800" cy="354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6117093" imgH="2499571" progId="">
                  <p:embed/>
                </p:oleObj>
              </mc:Choice>
              <mc:Fallback>
                <p:oleObj r:id="rId2" imgW="6117093" imgH="2499571" progId="">
                  <p:embed/>
                  <p:pic>
                    <p:nvPicPr>
                      <p:cNvPr id="39941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628775"/>
                        <a:ext cx="8686800" cy="354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71215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>
          <a:xfrm>
            <a:off x="457200" y="452438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b="1" dirty="0">
                <a:solidFill>
                  <a:srgbClr val="FF0000"/>
                </a:solidFill>
              </a:rPr>
              <a:t>Výsledek hospodaření</a:t>
            </a:r>
          </a:p>
        </p:txBody>
      </p:sp>
      <p:sp>
        <p:nvSpPr>
          <p:cNvPr id="419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000" b="1"/>
              <a:t>Výsledek hospodaření</a:t>
            </a:r>
            <a:r>
              <a:rPr lang="cs-CZ" altLang="cs-CZ" sz="2000"/>
              <a:t> podává přehled o ziskovosti podniku za zvolený časový interval. </a:t>
            </a:r>
          </a:p>
          <a:p>
            <a:pPr eaLnBrk="1" hangingPunct="1"/>
            <a:r>
              <a:rPr lang="cs-CZ" altLang="cs-CZ" sz="2000"/>
              <a:t>Varianty výsledku hospodaření jsou následující: </a:t>
            </a:r>
          </a:p>
          <a:p>
            <a:pPr lvl="1" eaLnBrk="1" hangingPunct="1"/>
            <a:r>
              <a:rPr lang="cs-CZ" altLang="cs-CZ" sz="1600" b="1"/>
              <a:t>Výnosy &gt; Náklady = ZISK</a:t>
            </a:r>
            <a:r>
              <a:rPr lang="cs-CZ" altLang="cs-CZ" sz="1600"/>
              <a:t> </a:t>
            </a:r>
          </a:p>
          <a:p>
            <a:pPr lvl="1" eaLnBrk="1" hangingPunct="1"/>
            <a:r>
              <a:rPr lang="cs-CZ" altLang="cs-CZ" sz="1600" b="1"/>
              <a:t>Výnosy &lt; Náklady = ZTRÁTA</a:t>
            </a:r>
            <a:r>
              <a:rPr lang="cs-CZ" altLang="cs-CZ" sz="1600"/>
              <a:t> </a:t>
            </a:r>
          </a:p>
          <a:p>
            <a:pPr lvl="1" eaLnBrk="1" hangingPunct="1"/>
            <a:r>
              <a:rPr lang="cs-CZ" altLang="cs-CZ" sz="1600" b="1"/>
              <a:t>Výnosy = Náklady = nulový výsledek hospodaření</a:t>
            </a:r>
            <a:r>
              <a:rPr lang="cs-CZ" altLang="cs-CZ" sz="1600"/>
              <a:t> </a:t>
            </a:r>
          </a:p>
          <a:p>
            <a:pPr eaLnBrk="1" hangingPunct="1"/>
            <a:endParaRPr lang="cs-CZ" altLang="cs-CZ" sz="2000"/>
          </a:p>
          <a:p>
            <a:pPr eaLnBrk="1" hangingPunct="1"/>
            <a:r>
              <a:rPr lang="cs-CZ" altLang="cs-CZ" sz="2000"/>
              <a:t>Základní cílem podniku je dosahování maximálního zisku. Tento cíl je společný pro vlastníky, manažery i pro finančního manažera. </a:t>
            </a:r>
          </a:p>
          <a:p>
            <a:pPr eaLnBrk="1" hangingPunct="1"/>
            <a:r>
              <a:rPr lang="cs-CZ" altLang="cs-CZ" sz="2000"/>
              <a:t>Zisk se stává důležitým zdrojem samofinancování, rozdělování, investování, apod. </a:t>
            </a:r>
          </a:p>
        </p:txBody>
      </p:sp>
      <p:sp>
        <p:nvSpPr>
          <p:cNvPr id="41988" name="Zástupný symbol pro datum 3"/>
          <p:cNvSpPr>
            <a:spLocks noGrp="1"/>
          </p:cNvSpPr>
          <p:nvPr>
            <p:ph type="dt" sz="quarter" idx="4294967295"/>
          </p:nvPr>
        </p:nvSpPr>
        <p:spPr>
          <a:xfrm>
            <a:off x="179388" y="6632575"/>
            <a:ext cx="2133600" cy="18097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cs-CZ" b="0"/>
              <a:t>©</a:t>
            </a:r>
            <a:r>
              <a:rPr lang="cs-CZ" altLang="cs-CZ" b="0"/>
              <a:t> Petr NOVÁK</a:t>
            </a:r>
          </a:p>
        </p:txBody>
      </p:sp>
      <p:sp>
        <p:nvSpPr>
          <p:cNvPr id="41989" name="Zástupný symbol pro číslo snímku 4"/>
          <p:cNvSpPr>
            <a:spLocks noGrp="1"/>
          </p:cNvSpPr>
          <p:nvPr>
            <p:ph type="sldNum" sz="quarter" idx="4294967295"/>
          </p:nvPr>
        </p:nvSpPr>
        <p:spPr>
          <a:xfrm>
            <a:off x="6948488" y="6597650"/>
            <a:ext cx="2133600" cy="18097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E604FD10-F769-4465-8D36-0588707F22A2}" type="slidenum">
              <a:rPr lang="cs-CZ" altLang="cs-CZ" smtClean="0"/>
              <a:pPr eaLnBrk="1" hangingPunct="1"/>
              <a:t>46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640527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/>
              <a:t>Výsledek hospodaření</a:t>
            </a:r>
          </a:p>
        </p:txBody>
      </p:sp>
      <p:sp>
        <p:nvSpPr>
          <p:cNvPr id="43011" name="Zástupný symbol pro obsah 2"/>
          <p:cNvSpPr>
            <a:spLocks noGrp="1"/>
          </p:cNvSpPr>
          <p:nvPr>
            <p:ph idx="1"/>
          </p:nvPr>
        </p:nvSpPr>
        <p:spPr>
          <a:xfrm>
            <a:off x="307975" y="1412876"/>
            <a:ext cx="8435975" cy="576263"/>
          </a:xfrm>
        </p:spPr>
        <p:txBody>
          <a:bodyPr/>
          <a:lstStyle/>
          <a:p>
            <a:pPr eaLnBrk="1" hangingPunct="1"/>
            <a:r>
              <a:rPr lang="cs-CZ" altLang="cs-CZ" sz="2000" dirty="0"/>
              <a:t>Kategorie zisku</a:t>
            </a:r>
          </a:p>
        </p:txBody>
      </p:sp>
      <p:sp>
        <p:nvSpPr>
          <p:cNvPr id="43012" name="Zástupný symbol pro datum 3"/>
          <p:cNvSpPr>
            <a:spLocks noGrp="1"/>
          </p:cNvSpPr>
          <p:nvPr>
            <p:ph type="dt" sz="quarter" idx="4294967295"/>
          </p:nvPr>
        </p:nvSpPr>
        <p:spPr>
          <a:xfrm>
            <a:off x="179388" y="6632575"/>
            <a:ext cx="2133600" cy="18097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cs-CZ" b="0"/>
              <a:t>©</a:t>
            </a:r>
            <a:r>
              <a:rPr lang="cs-CZ" altLang="cs-CZ" b="0"/>
              <a:t> Petr NOVÁK</a:t>
            </a:r>
          </a:p>
        </p:txBody>
      </p:sp>
      <p:sp>
        <p:nvSpPr>
          <p:cNvPr id="43013" name="Zástupný symbol pro číslo snímku 4"/>
          <p:cNvSpPr>
            <a:spLocks noGrp="1"/>
          </p:cNvSpPr>
          <p:nvPr>
            <p:ph type="sldNum" sz="quarter" idx="4294967295"/>
          </p:nvPr>
        </p:nvSpPr>
        <p:spPr>
          <a:xfrm>
            <a:off x="6948488" y="6597650"/>
            <a:ext cx="2133600" cy="18097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C2B92E67-F505-4166-8C58-349C74A1884F}" type="slidenum">
              <a:rPr lang="cs-CZ" altLang="cs-CZ" smtClean="0"/>
              <a:pPr eaLnBrk="1" hangingPunct="1"/>
              <a:t>47</a:t>
            </a:fld>
            <a:endParaRPr lang="cs-CZ" altLang="cs-CZ"/>
          </a:p>
        </p:txBody>
      </p:sp>
      <p:sp>
        <p:nvSpPr>
          <p:cNvPr id="43014" name="AutoShape 2" descr="http://finport.fame.utb.cz/lib/exe/fetch.php?media=rizeni_vynosu_a_nakladu:vztah_nakladu_vynosu_a_zisku:vztah_mezi_vynosy_naklady_a_vysledkem_hospodareni:2_vykaz_zisku_a_ztrat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3015" name="AutoShape 4" descr="http://finport.fame.utb.cz/lib/exe/fetch.php?media=rizeni_vynosu_a_nakladu:vztah_nakladu_vynosu_a_zisku:vztah_mezi_vynosy_naklady_a_vysledkem_hospodareni:2_vykaz_zisku_a_ztraty.pn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4301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385" y="1109445"/>
            <a:ext cx="6092703" cy="6014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2903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/>
          <p:cNvSpPr>
            <a:spLocks noGrp="1"/>
          </p:cNvSpPr>
          <p:nvPr>
            <p:ph type="title"/>
          </p:nvPr>
        </p:nvSpPr>
        <p:spPr>
          <a:xfrm>
            <a:off x="612775" y="3127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b="1" dirty="0">
                <a:solidFill>
                  <a:srgbClr val="FF0000"/>
                </a:solidFill>
              </a:rPr>
              <a:t>Výsledek hospodaření</a:t>
            </a:r>
          </a:p>
        </p:txBody>
      </p:sp>
      <p:sp>
        <p:nvSpPr>
          <p:cNvPr id="44035" name="Zástupný symbol pro obsah 2"/>
          <p:cNvSpPr>
            <a:spLocks noGrp="1"/>
          </p:cNvSpPr>
          <p:nvPr>
            <p:ph idx="1"/>
          </p:nvPr>
        </p:nvSpPr>
        <p:spPr>
          <a:xfrm>
            <a:off x="155576" y="1417638"/>
            <a:ext cx="8720138" cy="5035550"/>
          </a:xfrm>
        </p:spPr>
        <p:txBody>
          <a:bodyPr/>
          <a:lstStyle/>
          <a:p>
            <a:pPr eaLnBrk="1" hangingPunct="1"/>
            <a:r>
              <a:rPr lang="cs-CZ" altLang="cs-CZ" sz="2000" dirty="0"/>
              <a:t>Na výsledek hospodaření podniku má vliv několik faktorů, některé z nich jsou </a:t>
            </a:r>
            <a:r>
              <a:rPr lang="cs-CZ" altLang="cs-CZ" sz="2000" b="1" dirty="0"/>
              <a:t>ovlivnitelné podnikem samotným, některé ovlivnit nelze. </a:t>
            </a:r>
          </a:p>
          <a:p>
            <a:pPr eaLnBrk="1" hangingPunct="1"/>
            <a:r>
              <a:rPr lang="cs-CZ" altLang="cs-CZ" sz="2000" b="1" dirty="0"/>
              <a:t>neovlivnitelné </a:t>
            </a:r>
          </a:p>
          <a:p>
            <a:pPr lvl="1" eaLnBrk="1" hangingPunct="1"/>
            <a:r>
              <a:rPr lang="cs-CZ" altLang="cs-CZ" sz="1800" dirty="0"/>
              <a:t>např. makroekonomická situace, </a:t>
            </a:r>
          </a:p>
          <a:p>
            <a:pPr lvl="1" eaLnBrk="1" hangingPunct="1"/>
            <a:r>
              <a:rPr lang="cs-CZ" altLang="cs-CZ" sz="1800" dirty="0"/>
              <a:t>prostředí, ve kterém podnik působí - legislativa, daňové zatížení, ochota a přístup úřadů, kulturu, sociální vazby, apod. </a:t>
            </a:r>
          </a:p>
          <a:p>
            <a:pPr eaLnBrk="1" hangingPunct="1"/>
            <a:r>
              <a:rPr lang="cs-CZ" altLang="cs-CZ" sz="2000" b="1" dirty="0"/>
              <a:t>ovlivnitelné</a:t>
            </a:r>
            <a:r>
              <a:rPr lang="cs-CZ" altLang="cs-CZ" sz="2000" dirty="0"/>
              <a:t> </a:t>
            </a:r>
          </a:p>
          <a:p>
            <a:pPr lvl="1" eaLnBrk="1" hangingPunct="1"/>
            <a:r>
              <a:rPr lang="cs-CZ" altLang="cs-CZ" sz="2000" b="1" dirty="0"/>
              <a:t>faktory </a:t>
            </a:r>
            <a:r>
              <a:rPr lang="cs-CZ" altLang="cs-CZ" sz="2000" b="1" dirty="0" err="1"/>
              <a:t>technicko</a:t>
            </a:r>
            <a:r>
              <a:rPr lang="cs-CZ" altLang="cs-CZ" sz="2000" b="1" dirty="0"/>
              <a:t> ekonomické efektivnosti</a:t>
            </a:r>
            <a:r>
              <a:rPr lang="cs-CZ" altLang="cs-CZ" sz="2000" dirty="0"/>
              <a:t> </a:t>
            </a:r>
          </a:p>
          <a:p>
            <a:pPr lvl="2" eaLnBrk="1" hangingPunct="1"/>
            <a:r>
              <a:rPr lang="cs-CZ" altLang="cs-CZ" sz="1800" dirty="0"/>
              <a:t>úroveň objemu, kvality a struktury výkonů, </a:t>
            </a:r>
          </a:p>
          <a:p>
            <a:pPr lvl="2" eaLnBrk="1" hangingPunct="1"/>
            <a:r>
              <a:rPr lang="cs-CZ" altLang="cs-CZ" sz="1800" dirty="0"/>
              <a:t>úroveň produktivity práce, věcného kapitálu a přírodních zdrojů, </a:t>
            </a:r>
          </a:p>
          <a:p>
            <a:pPr lvl="1" eaLnBrk="1" hangingPunct="1"/>
            <a:r>
              <a:rPr lang="cs-CZ" altLang="cs-CZ" sz="2000" b="1" dirty="0"/>
              <a:t>faktory cenové a finanční povahy, související s procesy rozdělování a směny</a:t>
            </a:r>
            <a:r>
              <a:rPr lang="cs-CZ" altLang="cs-CZ" sz="2000" dirty="0"/>
              <a:t> </a:t>
            </a:r>
          </a:p>
          <a:p>
            <a:pPr lvl="2" eaLnBrk="1" hangingPunct="1"/>
            <a:r>
              <a:rPr lang="cs-CZ" altLang="cs-CZ" sz="1800" dirty="0"/>
              <a:t>ceny zboží, výrobků a služeb, ceny jednotlivých vstupů, </a:t>
            </a:r>
          </a:p>
          <a:p>
            <a:pPr lvl="2" eaLnBrk="1" hangingPunct="1"/>
            <a:r>
              <a:rPr lang="cs-CZ" altLang="cs-CZ" sz="1800" dirty="0"/>
              <a:t>úrokové sazby, sazby daní, pojištění a jiné finanční nástroje. </a:t>
            </a:r>
          </a:p>
        </p:txBody>
      </p:sp>
      <p:sp>
        <p:nvSpPr>
          <p:cNvPr id="44036" name="Zástupný symbol pro datum 3"/>
          <p:cNvSpPr>
            <a:spLocks noGrp="1"/>
          </p:cNvSpPr>
          <p:nvPr>
            <p:ph type="dt" sz="quarter" idx="4294967295"/>
          </p:nvPr>
        </p:nvSpPr>
        <p:spPr>
          <a:xfrm>
            <a:off x="179388" y="6632575"/>
            <a:ext cx="2133600" cy="18097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cs-CZ" b="0"/>
              <a:t>©</a:t>
            </a:r>
            <a:r>
              <a:rPr lang="cs-CZ" altLang="cs-CZ" b="0"/>
              <a:t> Petr NOVÁK</a:t>
            </a:r>
          </a:p>
        </p:txBody>
      </p:sp>
      <p:sp>
        <p:nvSpPr>
          <p:cNvPr id="44037" name="Zástupný symbol pro číslo snímku 4"/>
          <p:cNvSpPr>
            <a:spLocks noGrp="1"/>
          </p:cNvSpPr>
          <p:nvPr>
            <p:ph type="sldNum" sz="quarter" idx="4294967295"/>
          </p:nvPr>
        </p:nvSpPr>
        <p:spPr>
          <a:xfrm>
            <a:off x="6948488" y="6597650"/>
            <a:ext cx="2133600" cy="18097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AEA864C7-DA92-47C6-8CF4-FEE17E7C458F}" type="slidenum">
              <a:rPr lang="cs-CZ" altLang="cs-CZ" smtClean="0"/>
              <a:pPr eaLnBrk="1" hangingPunct="1"/>
              <a:t>48</a:t>
            </a:fld>
            <a:endParaRPr lang="cs-CZ" altLang="cs-CZ"/>
          </a:p>
        </p:txBody>
      </p:sp>
      <p:sp>
        <p:nvSpPr>
          <p:cNvPr id="44038" name="AutoShape 2" descr="http://finport.fame.utb.cz/lib/exe/fetch.php?media=rizeni_vynosu_a_nakladu:vztah_nakladu_vynosu_a_zisku:vztah_mezi_vynosy_naklady_a_vysledkem_hospodareni:2_vykaz_zisku_a_ztrat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4039" name="AutoShape 4" descr="http://finport.fame.utb.cz/lib/exe/fetch.php?media=rizeni_vynosu_a_nakladu:vztah_nakladu_vynosu_a_zisku:vztah_mezi_vynosy_naklady_a_vysledkem_hospodareni:2_vykaz_zisku_a_ztraty.pn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769857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>
          <a:xfrm>
            <a:off x="460375" y="312738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b="1" dirty="0">
                <a:solidFill>
                  <a:srgbClr val="FF0000"/>
                </a:solidFill>
              </a:rPr>
              <a:t>Výsledek hospodaření</a:t>
            </a:r>
          </a:p>
        </p:txBody>
      </p:sp>
      <p:sp>
        <p:nvSpPr>
          <p:cNvPr id="45059" name="Zástupný symbol pro obsah 2"/>
          <p:cNvSpPr>
            <a:spLocks noGrp="1"/>
          </p:cNvSpPr>
          <p:nvPr>
            <p:ph idx="1"/>
          </p:nvPr>
        </p:nvSpPr>
        <p:spPr>
          <a:xfrm>
            <a:off x="179388" y="1417638"/>
            <a:ext cx="8696325" cy="5035550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Možnosti ovlivnění VH</a:t>
            </a:r>
          </a:p>
          <a:p>
            <a:pPr lvl="1" eaLnBrk="1" hangingPunct="1"/>
            <a:r>
              <a:rPr lang="cs-CZ" altLang="cs-CZ" dirty="0"/>
              <a:t>Zvýšení výnosů - …………</a:t>
            </a:r>
          </a:p>
          <a:p>
            <a:pPr lvl="1" eaLnBrk="1" hangingPunct="1"/>
            <a:endParaRPr lang="cs-CZ" altLang="cs-CZ" dirty="0"/>
          </a:p>
          <a:p>
            <a:pPr lvl="1" eaLnBrk="1" hangingPunct="1"/>
            <a:endParaRPr lang="cs-CZ" altLang="cs-CZ" dirty="0"/>
          </a:p>
          <a:p>
            <a:pPr lvl="1" eaLnBrk="1" hangingPunct="1"/>
            <a:endParaRPr lang="cs-CZ" altLang="cs-CZ" dirty="0"/>
          </a:p>
          <a:p>
            <a:pPr lvl="1" eaLnBrk="1" hangingPunct="1"/>
            <a:r>
              <a:rPr lang="cs-CZ" altLang="cs-CZ" dirty="0"/>
              <a:t>Snížení nákladů - ………….</a:t>
            </a:r>
          </a:p>
        </p:txBody>
      </p:sp>
      <p:sp>
        <p:nvSpPr>
          <p:cNvPr id="45060" name="Zástupný symbol pro datum 3"/>
          <p:cNvSpPr>
            <a:spLocks noGrp="1"/>
          </p:cNvSpPr>
          <p:nvPr>
            <p:ph type="dt" sz="quarter" idx="4294967295"/>
          </p:nvPr>
        </p:nvSpPr>
        <p:spPr>
          <a:xfrm>
            <a:off x="179388" y="6632575"/>
            <a:ext cx="2133600" cy="18097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cs-CZ" b="0"/>
              <a:t>©</a:t>
            </a:r>
            <a:r>
              <a:rPr lang="cs-CZ" altLang="cs-CZ" b="0"/>
              <a:t> Petr NOVÁK</a:t>
            </a:r>
          </a:p>
        </p:txBody>
      </p:sp>
      <p:sp>
        <p:nvSpPr>
          <p:cNvPr id="45061" name="Zástupný symbol pro číslo snímku 4"/>
          <p:cNvSpPr>
            <a:spLocks noGrp="1"/>
          </p:cNvSpPr>
          <p:nvPr>
            <p:ph type="sldNum" sz="quarter" idx="4294967295"/>
          </p:nvPr>
        </p:nvSpPr>
        <p:spPr>
          <a:xfrm>
            <a:off x="6948488" y="6597650"/>
            <a:ext cx="2133600" cy="18097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ED3B1D7E-6C16-452D-B8FF-76483C9B1E3A}" type="slidenum">
              <a:rPr lang="cs-CZ" altLang="cs-CZ" smtClean="0"/>
              <a:pPr eaLnBrk="1" hangingPunct="1"/>
              <a:t>49</a:t>
            </a:fld>
            <a:endParaRPr lang="cs-CZ" altLang="cs-CZ"/>
          </a:p>
        </p:txBody>
      </p:sp>
      <p:sp>
        <p:nvSpPr>
          <p:cNvPr id="45062" name="AutoShape 2" descr="http://finport.fame.utb.cz/lib/exe/fetch.php?media=rizeni_vynosu_a_nakladu:vztah_nakladu_vynosu_a_zisku:vztah_mezi_vynosy_naklady_a_vysledkem_hospodareni:2_vykaz_zisku_a_ztrat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5063" name="AutoShape 4" descr="http://finport.fame.utb.cz/lib/exe/fetch.php?media=rizeni_vynosu_a_nakladu:vztah_nakladu_vynosu_a_zisku:vztah_mezi_vynosy_naklady_a_vysledkem_hospodareni:2_vykaz_zisku_a_ztraty.pn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31806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TRŽBY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344" y="1085088"/>
            <a:ext cx="8807831" cy="5584000"/>
          </a:xfrm>
        </p:spPr>
        <p:txBody>
          <a:bodyPr/>
          <a:lstStyle/>
          <a:p>
            <a:pPr marL="533400" indent="-533400" algn="just" eaLnBrk="1" hangingPunct="1">
              <a:defRPr/>
            </a:pPr>
            <a:r>
              <a:rPr lang="cs-CZ" sz="2400" dirty="0"/>
              <a:t>Jsou </a:t>
            </a:r>
            <a:r>
              <a:rPr lang="cs-CZ" sz="2400" b="1" dirty="0"/>
              <a:t>rozhodující složkou výnosů </a:t>
            </a:r>
            <a:r>
              <a:rPr lang="cs-CZ" sz="2400" dirty="0"/>
              <a:t>a </a:t>
            </a:r>
            <a:r>
              <a:rPr lang="cs-CZ" sz="2400" b="1" dirty="0"/>
              <a:t>hlavním</a:t>
            </a:r>
            <a:r>
              <a:rPr lang="cs-CZ" sz="2400" dirty="0"/>
              <a:t> finančním </a:t>
            </a:r>
            <a:r>
              <a:rPr lang="cs-CZ" sz="2400" b="1" dirty="0"/>
              <a:t>zdrojem</a:t>
            </a:r>
            <a:r>
              <a:rPr lang="cs-CZ" sz="2400" dirty="0"/>
              <a:t> podniku (po jejich inkasu), který slouží k úhradě jeho nákladů, daní, výplatě dividend, rozšířené reprodukci apod.</a:t>
            </a:r>
          </a:p>
          <a:p>
            <a:pPr marL="533400" indent="-533400" algn="just" eaLnBrk="1" hangingPunct="1">
              <a:defRPr/>
            </a:pPr>
            <a:r>
              <a:rPr lang="cs-CZ" sz="2400" dirty="0"/>
              <a:t>Výpočet tržeb: Cena × fyzické množství</a:t>
            </a:r>
          </a:p>
          <a:p>
            <a:pPr marL="533400" indent="-533400" algn="ctr" eaLnBrk="1" hangingPunct="1">
              <a:buFont typeface="Wingdings" pitchFamily="2" charset="2"/>
              <a:buNone/>
              <a:defRPr/>
            </a:pPr>
            <a:r>
              <a:rPr lang="cs-CZ" b="1" dirty="0">
                <a:solidFill>
                  <a:srgbClr val="FF0000"/>
                </a:solidFill>
              </a:rPr>
              <a:t>T = p*q</a:t>
            </a:r>
            <a:endParaRPr lang="cs-CZ" dirty="0"/>
          </a:p>
          <a:p>
            <a:pPr algn="just" eaLnBrk="1" hangingPunct="1">
              <a:defRPr/>
            </a:pPr>
            <a:r>
              <a:rPr lang="cs-CZ" sz="2400" dirty="0"/>
              <a:t>další faktory ovlivňující tržby a výši jejich inkasa – např. měnový kurz, způsob a doba úhrady faktur atd.</a:t>
            </a:r>
            <a:r>
              <a:rPr lang="cs-CZ" sz="2400" b="1" dirty="0"/>
              <a:t> </a:t>
            </a:r>
          </a:p>
          <a:p>
            <a:pPr algn="just" eaLnBrk="1" hangingPunct="1">
              <a:defRPr/>
            </a:pPr>
            <a:r>
              <a:rPr lang="cs-CZ" sz="2400" b="1" dirty="0"/>
              <a:t>Vznik tržeb:</a:t>
            </a:r>
          </a:p>
          <a:p>
            <a:pPr lvl="1" algn="just" eaLnBrk="1" hangingPunct="1">
              <a:defRPr/>
            </a:pPr>
            <a:r>
              <a:rPr lang="cs-CZ" sz="2000" dirty="0"/>
              <a:t>Tržba vzniká okamžikem dokončení (realizace) činnosti firmy-v</a:t>
            </a:r>
            <a:r>
              <a:rPr lang="cs-CZ" sz="2000" i="1" dirty="0"/>
              <a:t>ýnosy se uznávají v okamžiku vyskladnění výrobků či zboží nebo poskytnutí služby.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 i="1" dirty="0"/>
              <a:t>Výnosy   zahrnují též změnu zásob vlastní výroby a tzv. aktivaci, jež rovněž nejsou peněžní příjmy.</a:t>
            </a:r>
          </a:p>
          <a:p>
            <a:pPr lvl="1" algn="just" eaLnBrk="1" hangingPunct="1">
              <a:defRPr/>
            </a:pPr>
            <a:endParaRPr lang="cs-CZ" sz="2000" dirty="0"/>
          </a:p>
          <a:p>
            <a:pPr algn="just" eaLnBrk="1" hangingPunct="1">
              <a:defRPr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669995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400" b="1" dirty="0"/>
              <a:t>Způsoby snižování nákladů</a:t>
            </a:r>
            <a:endParaRPr lang="cs-CZ" sz="21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100" dirty="0"/>
              <a:t>V oblasti materiálu –  využít levnějšího materiálu (záporem může být menší kvalita), zmenšit odpad, využití odpadu...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100" dirty="0"/>
              <a:t>V oblasti mezd – více práce pro 1 pracovní sílu (ušetření </a:t>
            </a:r>
            <a:r>
              <a:rPr lang="cs-CZ" sz="2100" dirty="0" err="1"/>
              <a:t>prac</a:t>
            </a:r>
            <a:r>
              <a:rPr lang="cs-CZ" sz="2100" dirty="0"/>
              <a:t>. síly); zvýšit produktivitu práce, neekonomická motivace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100" dirty="0"/>
              <a:t>Dlouhodobý majetek – snaha o růst produkce se stávajícím majetkem, vyšší procento využití kapacity strojů, druhé a třetí směny..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100" dirty="0"/>
              <a:t>Spotřeba energií – nesvítit zbytečně, stroje včas vypínat, efektivita topení + alternativní zdroje energie (slunce..), zateplení budov...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100" dirty="0"/>
              <a:t>Využít technický rozvoj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100" dirty="0"/>
              <a:t>Zdokonalení organizace a řízení -  (nebudou prostoje) kontrola zmetkovitosti výroby, průběžná kontrola ve výrobním procesu, lepší plánování...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100" dirty="0"/>
              <a:t>aj. </a:t>
            </a:r>
          </a:p>
        </p:txBody>
      </p:sp>
      <p:sp>
        <p:nvSpPr>
          <p:cNvPr id="46083" name="Nadpis 1"/>
          <p:cNvSpPr txBox="1">
            <a:spLocks/>
          </p:cNvSpPr>
          <p:nvPr/>
        </p:nvSpPr>
        <p:spPr bwMode="auto">
          <a:xfrm>
            <a:off x="457200" y="815976"/>
            <a:ext cx="8424862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cs-CZ" altLang="cs-CZ" sz="4000" dirty="0">
                <a:solidFill>
                  <a:srgbClr val="FF0000"/>
                </a:solidFill>
                <a:latin typeface="Garamond" pitchFamily="18" charset="0"/>
              </a:rPr>
              <a:t>Výsledek hospodaření</a:t>
            </a:r>
          </a:p>
        </p:txBody>
      </p:sp>
    </p:spTree>
    <p:extLst>
      <p:ext uri="{BB962C8B-B14F-4D97-AF65-F5344CB8AC3E}">
        <p14:creationId xmlns:p14="http://schemas.microsoft.com/office/powerpoint/2010/main" val="245353493"/>
      </p:ext>
    </p:extLst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400" b="1" dirty="0"/>
              <a:t>Způsoby zvyšování výnosů</a:t>
            </a:r>
            <a:endParaRPr lang="cs-CZ" sz="2100" b="1" dirty="0"/>
          </a:p>
          <a:p>
            <a:pPr eaLnBrk="1" hangingPunct="1">
              <a:defRPr/>
            </a:pPr>
            <a:r>
              <a:rPr lang="cs-CZ" sz="2400" dirty="0"/>
              <a:t>Zvyšování cen (rizikem je snížení konkurenceschopnosti a ztráta zákazníka)</a:t>
            </a:r>
          </a:p>
          <a:p>
            <a:pPr eaLnBrk="1" hangingPunct="1">
              <a:defRPr/>
            </a:pPr>
            <a:r>
              <a:rPr lang="cs-CZ" sz="2400" dirty="0"/>
              <a:t>Zvýšení objemu prodeje</a:t>
            </a:r>
          </a:p>
          <a:p>
            <a:pPr eaLnBrk="1" hangingPunct="1">
              <a:defRPr/>
            </a:pPr>
            <a:r>
              <a:rPr lang="cs-CZ" sz="2400" dirty="0"/>
              <a:t>Lepší marketingová činnost – propagace, reklama, dárky, množstevní slevy, soutěže, věrnostní programy....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z="2400" dirty="0"/>
          </a:p>
          <a:p>
            <a:pPr eaLnBrk="1" hangingPunct="1">
              <a:buFont typeface="Wingdings" pitchFamily="2" charset="2"/>
              <a:buNone/>
              <a:defRPr/>
            </a:pPr>
            <a:endParaRPr lang="cs-CZ" sz="24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400" i="1" dirty="0"/>
              <a:t>Téma k diskusi:	Jakými dalšími zde neuvedenými způsoby může firma zvyšovat své výnosy</a:t>
            </a:r>
          </a:p>
        </p:txBody>
      </p:sp>
      <p:sp>
        <p:nvSpPr>
          <p:cNvPr id="47107" name="Nadpis 1"/>
          <p:cNvSpPr txBox="1">
            <a:spLocks/>
          </p:cNvSpPr>
          <p:nvPr/>
        </p:nvSpPr>
        <p:spPr bwMode="auto">
          <a:xfrm>
            <a:off x="620713" y="803276"/>
            <a:ext cx="8424862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cs-CZ" altLang="cs-CZ" sz="4000" dirty="0">
                <a:solidFill>
                  <a:srgbClr val="FF0000"/>
                </a:solidFill>
                <a:latin typeface="Garamond" pitchFamily="18" charset="0"/>
              </a:rPr>
              <a:t>Výsledek hospodaření</a:t>
            </a:r>
          </a:p>
        </p:txBody>
      </p:sp>
    </p:spTree>
    <p:extLst>
      <p:ext uri="{BB962C8B-B14F-4D97-AF65-F5344CB8AC3E}">
        <p14:creationId xmlns:p14="http://schemas.microsoft.com/office/powerpoint/2010/main" val="416126688"/>
      </p:ext>
    </p:extLst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4000" b="1" dirty="0">
                <a:solidFill>
                  <a:srgbClr val="FF0000"/>
                </a:solidFill>
              </a:rPr>
              <a:t>Výsledek hospodaření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" y="1193800"/>
            <a:ext cx="8737600" cy="56642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cs-CZ" altLang="cs-CZ" sz="2100" dirty="0"/>
              <a:t>V pravidelných intervalech firma zjišťuje porovnáním výnosů a nákladů svůj výsledek hospodaření.</a:t>
            </a:r>
          </a:p>
          <a:p>
            <a:pPr algn="just" eaLnBrk="1" hangingPunct="1">
              <a:lnSpc>
                <a:spcPct val="80000"/>
              </a:lnSpc>
            </a:pPr>
            <a:endParaRPr lang="cs-CZ" altLang="cs-CZ" sz="2100" dirty="0"/>
          </a:p>
          <a:p>
            <a:pPr algn="just" eaLnBrk="1" hangingPunct="1">
              <a:lnSpc>
                <a:spcPct val="80000"/>
              </a:lnSpc>
            </a:pPr>
            <a:r>
              <a:rPr lang="cs-CZ" altLang="cs-CZ" sz="2100" dirty="0"/>
              <a:t>Pro své potřeby si firma toto porovnání může dělat kdykoli během účetního období, pro potřeby daňové se výsledek hospodaření zjišťuje po ukončení účetního období (tedy po 12</a:t>
            </a:r>
            <a:r>
              <a:rPr lang="cs-CZ" altLang="cs-CZ" sz="2100" i="1" dirty="0"/>
              <a:t>ti</a:t>
            </a:r>
            <a:r>
              <a:rPr lang="cs-CZ" altLang="cs-CZ" sz="2100" dirty="0"/>
              <a:t> po sobě jdoucích měsících). </a:t>
            </a:r>
          </a:p>
          <a:p>
            <a:pPr algn="just" eaLnBrk="1" hangingPunct="1">
              <a:lnSpc>
                <a:spcPct val="80000"/>
              </a:lnSpc>
            </a:pPr>
            <a:endParaRPr lang="cs-CZ" altLang="cs-CZ" sz="2100" dirty="0"/>
          </a:p>
          <a:p>
            <a:pPr algn="just" eaLnBrk="1" hangingPunct="1">
              <a:lnSpc>
                <a:spcPct val="80000"/>
              </a:lnSpc>
            </a:pPr>
            <a:r>
              <a:rPr lang="cs-CZ" altLang="cs-CZ" sz="2100" dirty="0"/>
              <a:t>Po ukončení tohoto účetního období jsou tři měsíce plné </a:t>
            </a:r>
            <a:r>
              <a:rPr lang="cs-CZ" altLang="cs-CZ" sz="2100" dirty="0">
                <a:solidFill>
                  <a:schemeClr val="accent2"/>
                </a:solidFill>
              </a:rPr>
              <a:t>závěrkových a uzávěrkových činností</a:t>
            </a:r>
            <a:r>
              <a:rPr lang="cs-CZ" altLang="cs-CZ" sz="2100" dirty="0"/>
              <a:t> a nejčastěji do 31.3. (pokud je účetní období rovno kalendářnímu roku) musí být odevzdáno daňové přiznání k dani z příjmu na příslušný Finanční úřad a samozřejmě do stejného data musí být uhrazena i dlužná daň.</a:t>
            </a:r>
          </a:p>
          <a:p>
            <a:pPr algn="just" eaLnBrk="1" hangingPunct="1">
              <a:lnSpc>
                <a:spcPct val="80000"/>
              </a:lnSpc>
            </a:pPr>
            <a:endParaRPr lang="cs-CZ" altLang="cs-CZ" sz="2100" i="1" dirty="0"/>
          </a:p>
          <a:p>
            <a:pPr algn="just" eaLnBrk="1" hangingPunct="1">
              <a:lnSpc>
                <a:spcPct val="80000"/>
              </a:lnSpc>
            </a:pPr>
            <a:r>
              <a:rPr lang="cs-CZ" altLang="cs-CZ" sz="2100" i="1" dirty="0"/>
              <a:t>Poznámka: v případě, že firma požádá o služby daňového poradce, ten celé účetnictví nejen „zkontroluje“, ale především posune datum odevzdání DP na 30.6.</a:t>
            </a:r>
          </a:p>
        </p:txBody>
      </p:sp>
    </p:spTree>
    <p:extLst>
      <p:ext uri="{BB962C8B-B14F-4D97-AF65-F5344CB8AC3E}">
        <p14:creationId xmlns:p14="http://schemas.microsoft.com/office/powerpoint/2010/main" val="812150274"/>
      </p:ext>
    </p:extLst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>
                <a:solidFill>
                  <a:srgbClr val="FF0000"/>
                </a:solidFill>
                <a:latin typeface="Times New Roman" pitchFamily="18" charset="0"/>
              </a:rPr>
              <a:t>ZISK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100" y="1028699"/>
            <a:ext cx="8728075" cy="51022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b="1" dirty="0">
                <a:latin typeface="Times New Roman" pitchFamily="18" charset="0"/>
              </a:rPr>
              <a:t>Funkce zisku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latin typeface="Times New Roman" pitchFamily="18" charset="0"/>
              </a:rPr>
              <a:t>Kriteriální – je kritériem pro rozhodování o všech otázkách v podniku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latin typeface="Times New Roman" pitchFamily="18" charset="0"/>
              </a:rPr>
              <a:t>Rozvojová – hlavní zdroj akumulace-tvorby </a:t>
            </a:r>
            <a:r>
              <a:rPr lang="cs-CZ" dirty="0" err="1">
                <a:latin typeface="Times New Roman" pitchFamily="18" charset="0"/>
              </a:rPr>
              <a:t>fin</a:t>
            </a:r>
            <a:r>
              <a:rPr lang="cs-CZ" dirty="0">
                <a:latin typeface="Times New Roman" pitchFamily="18" charset="0"/>
              </a:rPr>
              <a:t>. prostředků pro další rozvoj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latin typeface="Times New Roman" pitchFamily="18" charset="0"/>
              </a:rPr>
              <a:t>Rozdělovací – rozdělování důchodů mezi vlastníky (podíly na zisku, dividendy)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latin typeface="Times New Roman" pitchFamily="18" charset="0"/>
              </a:rPr>
              <a:t>Motivační – je základním motivem veškerého podnikání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4859338" y="4868863"/>
            <a:ext cx="338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43432813"/>
      </p:ext>
    </p:extLst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4000" b="1" dirty="0">
                <a:solidFill>
                  <a:srgbClr val="FF0000"/>
                </a:solidFill>
                <a:latin typeface="Times New Roman" pitchFamily="18" charset="0"/>
              </a:rPr>
              <a:t>ZISK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1206500"/>
            <a:ext cx="8689975" cy="5462588"/>
          </a:xfrm>
        </p:spPr>
        <p:txBody>
          <a:bodyPr>
            <a:normAutofit/>
          </a:bodyPr>
          <a:lstStyle/>
          <a:p>
            <a:pPr marL="571500" indent="-571500" eaLnBrk="1" hangingPunct="1">
              <a:lnSpc>
                <a:spcPct val="90000"/>
              </a:lnSpc>
              <a:defRPr/>
            </a:pPr>
            <a:r>
              <a:rPr lang="cs-CZ" sz="2400" dirty="0">
                <a:latin typeface="Times New Roman" pitchFamily="18" charset="0"/>
              </a:rPr>
              <a:t>Cíl každého podnikání</a:t>
            </a:r>
          </a:p>
          <a:p>
            <a:pPr marL="571500" indent="-571500" eaLnBrk="1" hangingPunct="1">
              <a:lnSpc>
                <a:spcPct val="90000"/>
              </a:lnSpc>
              <a:defRPr/>
            </a:pPr>
            <a:r>
              <a:rPr lang="cs-CZ" sz="2400" dirty="0">
                <a:latin typeface="Times New Roman" pitchFamily="18" charset="0"/>
              </a:rPr>
              <a:t>Vlastní zdroj financování, který slouží především k rozšiřování firmy</a:t>
            </a:r>
          </a:p>
          <a:p>
            <a:pPr marL="571500" indent="-571500" eaLnBrk="1" hangingPunct="1">
              <a:lnSpc>
                <a:spcPct val="90000"/>
              </a:lnSpc>
              <a:defRPr/>
            </a:pPr>
            <a:r>
              <a:rPr lang="cs-CZ" sz="2400" dirty="0">
                <a:latin typeface="Times New Roman" pitchFamily="18" charset="0"/>
              </a:rPr>
              <a:t>Různé typy společností mají také různé způsoby dělení zisku</a:t>
            </a:r>
          </a:p>
          <a:p>
            <a:pPr marL="571500" indent="-571500" eaLnBrk="1" hangingPunct="1">
              <a:lnSpc>
                <a:spcPct val="90000"/>
              </a:lnSpc>
              <a:defRPr/>
            </a:pPr>
            <a:endParaRPr lang="cs-CZ" sz="2000" dirty="0">
              <a:latin typeface="Times New Roman" pitchFamily="18" charset="0"/>
            </a:endParaRP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000" b="1" dirty="0">
                <a:latin typeface="Times New Roman" pitchFamily="18" charset="0"/>
              </a:rPr>
              <a:t>Příklady: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000" dirty="0">
                <a:latin typeface="Times New Roman" pitchFamily="18" charset="0"/>
              </a:rPr>
              <a:t>Společnost s ručením omezeným</a:t>
            </a:r>
          </a:p>
          <a:p>
            <a:pPr marL="571500" indent="-571500" eaLnBrk="1" hangingPunct="1">
              <a:lnSpc>
                <a:spcPct val="90000"/>
              </a:lnSpc>
              <a:defRPr/>
            </a:pPr>
            <a:r>
              <a:rPr lang="cs-CZ" sz="2000" dirty="0">
                <a:latin typeface="Times New Roman" pitchFamily="18" charset="0"/>
              </a:rPr>
              <a:t>Zdanění daní z příjmu právnických osob</a:t>
            </a:r>
          </a:p>
          <a:p>
            <a:pPr marL="571500" indent="-571500" eaLnBrk="1" hangingPunct="1">
              <a:lnSpc>
                <a:spcPct val="90000"/>
              </a:lnSpc>
              <a:defRPr/>
            </a:pPr>
            <a:r>
              <a:rPr lang="cs-CZ" sz="2000" dirty="0">
                <a:latin typeface="Times New Roman" pitchFamily="18" charset="0"/>
              </a:rPr>
              <a:t>Rezervní fond</a:t>
            </a:r>
          </a:p>
          <a:p>
            <a:pPr marL="571500" indent="-571500" eaLnBrk="1" hangingPunct="1">
              <a:lnSpc>
                <a:spcPct val="90000"/>
              </a:lnSpc>
              <a:defRPr/>
            </a:pPr>
            <a:r>
              <a:rPr lang="cs-CZ" sz="2000" dirty="0">
                <a:latin typeface="Times New Roman" pitchFamily="18" charset="0"/>
              </a:rPr>
              <a:t>Zbytek si společníci rozdělí a zdaní 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000" dirty="0">
                <a:latin typeface="Times New Roman" pitchFamily="18" charset="0"/>
              </a:rPr>
              <a:t>           jako fyzické osoby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000" dirty="0">
                <a:latin typeface="Times New Roman" pitchFamily="18" charset="0"/>
              </a:rPr>
              <a:t>Živnostník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000" dirty="0">
                <a:latin typeface="Times New Roman" pitchFamily="18" charset="0"/>
              </a:rPr>
              <a:t>Zdanění daní z příjmu </a:t>
            </a:r>
            <a:r>
              <a:rPr lang="cs-CZ" sz="2000" dirty="0" err="1">
                <a:latin typeface="Times New Roman" pitchFamily="18" charset="0"/>
              </a:rPr>
              <a:t>fyz.osob</a:t>
            </a:r>
            <a:endParaRPr lang="cs-CZ" sz="2000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sz="2000" dirty="0">
                <a:latin typeface="Times New Roman" pitchFamily="18" charset="0"/>
              </a:rPr>
              <a:t>Zbytek pro vlastní potřebu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sz="2000" dirty="0">
              <a:latin typeface="Times New Roman" pitchFamily="18" charset="0"/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4859338" y="4868863"/>
            <a:ext cx="338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44387258"/>
      </p:ext>
    </p:extLst>
  </p:cSld>
  <p:clrMapOvr>
    <a:masterClrMapping/>
  </p:clrMapOvr>
  <p:transition spd="slow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u="sng"/>
              <a:t>Účetní zisk</a:t>
            </a:r>
          </a:p>
          <a:p>
            <a:pPr eaLnBrk="1" hangingPunct="1">
              <a:buFontTx/>
              <a:buNone/>
            </a:pPr>
            <a:r>
              <a:rPr lang="cs-CZ" altLang="cs-CZ"/>
              <a:t>je rozdíl mezi celkovými výnosy a explicitními náklady</a:t>
            </a:r>
          </a:p>
          <a:p>
            <a:pPr eaLnBrk="1" hangingPunct="1">
              <a:buFontTx/>
              <a:buNone/>
            </a:pPr>
            <a:r>
              <a:rPr lang="cs-CZ" altLang="cs-CZ" u="sng"/>
              <a:t>Ekonomický zisk</a:t>
            </a:r>
          </a:p>
          <a:p>
            <a:pPr eaLnBrk="1" hangingPunct="1">
              <a:buFontTx/>
              <a:buNone/>
            </a:pPr>
            <a:r>
              <a:rPr lang="cs-CZ" altLang="cs-CZ"/>
              <a:t>je rozdíl mezi účetním ziskem a implicitními náklady (jde o tzv. alternativní náklady za užití výrobních faktorů, které vlastní podnikatel)</a:t>
            </a:r>
          </a:p>
        </p:txBody>
      </p:sp>
    </p:spTree>
    <p:extLst>
      <p:ext uri="{BB962C8B-B14F-4D97-AF65-F5344CB8AC3E}">
        <p14:creationId xmlns:p14="http://schemas.microsoft.com/office/powerpoint/2010/main" val="41140686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 noChangeArrowheads="1"/>
          </p:cNvSpPr>
          <p:nvPr>
            <p:ph type="title"/>
          </p:nvPr>
        </p:nvSpPr>
        <p:spPr>
          <a:xfrm>
            <a:off x="279400" y="225426"/>
            <a:ext cx="8613775" cy="703262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/>
            <a:r>
              <a:rPr lang="cs-CZ" altLang="cs-CZ" sz="2800" b="1" dirty="0">
                <a:solidFill>
                  <a:srgbClr val="FF0000"/>
                </a:solidFill>
              </a:rPr>
              <a:t>Výnosy a náklady podnikatele za měsíc - </a:t>
            </a:r>
            <a:br>
              <a:rPr lang="cs-CZ" altLang="cs-CZ" sz="2800" b="1" dirty="0">
                <a:solidFill>
                  <a:srgbClr val="FF0000"/>
                </a:solidFill>
              </a:rPr>
            </a:br>
            <a:r>
              <a:rPr lang="cs-CZ" altLang="cs-CZ" sz="2800" b="1" dirty="0">
                <a:solidFill>
                  <a:srgbClr val="FF0000"/>
                </a:solidFill>
              </a:rPr>
              <a:t>úspory a prostory do podnikání vs. pronájem</a:t>
            </a:r>
          </a:p>
        </p:txBody>
      </p:sp>
      <p:graphicFrame>
        <p:nvGraphicFramePr>
          <p:cNvPr id="13353" name="Group 41"/>
          <p:cNvGraphicFramePr>
            <a:graphicFrameLocks noGrp="1"/>
          </p:cNvGraphicFramePr>
          <p:nvPr>
            <p:ph idx="1"/>
          </p:nvPr>
        </p:nvGraphicFramePr>
        <p:xfrm>
          <a:off x="539750" y="1125538"/>
          <a:ext cx="8229600" cy="5181600"/>
        </p:xfrm>
        <a:graphic>
          <a:graphicData uri="http://schemas.openxmlformats.org/drawingml/2006/table">
            <a:tbl>
              <a:tblPr/>
              <a:tblGrid>
                <a:gridCol w="5338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0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Celkové výnosy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500 000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Explicitní náklady: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Mzdy pracovníků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250 000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Materiál a odpisy zařízení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150 000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Účetní zisk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Implicitní náklady: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Ušlá mzda podnikatele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35 000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Ušlé úroky z úspor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Ušlé nájemné za prostory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15 000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Ekonomický zisk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40 000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12209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4000" b="1" dirty="0">
                <a:solidFill>
                  <a:srgbClr val="FF0000"/>
                </a:solidFill>
              </a:rPr>
              <a:t>ZTRÁTA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9700" y="1092199"/>
            <a:ext cx="8896350" cy="5649913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Není to důvod k ukončení podnikání, pokud tento stav není dlouhodobý, v tomto případě ale může vést  i k zániku firmy.</a:t>
            </a:r>
          </a:p>
          <a:p>
            <a:pPr eaLnBrk="1" hangingPunct="1"/>
            <a:r>
              <a:rPr lang="cs-CZ" altLang="cs-CZ" sz="2400" dirty="0"/>
              <a:t>Řešení:</a:t>
            </a:r>
          </a:p>
          <a:p>
            <a:pPr lvl="1" eaLnBrk="1" hangingPunct="1"/>
            <a:r>
              <a:rPr lang="cs-CZ" altLang="cs-CZ" dirty="0"/>
              <a:t>bankovní úvěr</a:t>
            </a:r>
          </a:p>
          <a:p>
            <a:pPr lvl="1" eaLnBrk="1" hangingPunct="1"/>
            <a:r>
              <a:rPr lang="cs-CZ" altLang="cs-CZ" dirty="0"/>
              <a:t>omezení počtu zaměstnanců</a:t>
            </a:r>
          </a:p>
          <a:p>
            <a:pPr lvl="1" eaLnBrk="1" hangingPunct="1"/>
            <a:r>
              <a:rPr lang="cs-CZ" altLang="cs-CZ" dirty="0"/>
              <a:t>snížení především režijních nákladů</a:t>
            </a:r>
          </a:p>
          <a:p>
            <a:pPr lvl="1" eaLnBrk="1" hangingPunct="1"/>
            <a:r>
              <a:rPr lang="cs-CZ" altLang="cs-CZ" dirty="0"/>
              <a:t>prodej skladových zásob nebo majetku</a:t>
            </a:r>
          </a:p>
          <a:p>
            <a:pPr lvl="1" eaLnBrk="1" hangingPunct="1"/>
            <a:r>
              <a:rPr lang="cs-CZ" altLang="cs-CZ" dirty="0"/>
              <a:t>obchodní společnosti použijí rezervní fond....</a:t>
            </a:r>
          </a:p>
          <a:p>
            <a:pPr lvl="1" eaLnBrk="1" hangingPunct="1">
              <a:buFont typeface="Wingdings" pitchFamily="2" charset="2"/>
              <a:buNone/>
            </a:pPr>
            <a:endParaRPr lang="cs-CZ" altLang="cs-CZ" dirty="0">
              <a:latin typeface="Times New Roman" pitchFamily="18" charset="0"/>
            </a:endParaRPr>
          </a:p>
          <a:p>
            <a:pPr eaLnBrk="1" hangingPunct="1"/>
            <a:r>
              <a:rPr lang="cs-CZ" altLang="cs-CZ" sz="2400" dirty="0"/>
              <a:t>Téma k diskusi: Jakými dalšími zde neuvedenými způsoby může firma řešit ztrátu</a:t>
            </a:r>
          </a:p>
          <a:p>
            <a:pPr eaLnBrk="1" hangingPunct="1"/>
            <a:endParaRPr lang="cs-CZ" altLang="cs-CZ" sz="2400" dirty="0"/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0" y="6216650"/>
            <a:ext cx="979963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cs-CZ" altLang="cs-CZ" i="1"/>
              <a:t>        </a:t>
            </a:r>
          </a:p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23092019"/>
      </p:ext>
    </p:extLst>
  </p:cSld>
  <p:clrMapOvr>
    <a:masterClrMapping/>
  </p:clrMapOvr>
  <p:transition spd="slow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5622" y="1483555"/>
            <a:ext cx="7858124" cy="776074"/>
          </a:xfrm>
        </p:spPr>
        <p:txBody>
          <a:bodyPr lIns="0" tIns="0" rIns="0" bIns="0" anchor="t" anchorCtr="0">
            <a:normAutofit/>
          </a:bodyPr>
          <a:lstStyle/>
          <a:p>
            <a:r>
              <a:rPr lang="cs-CZ" sz="4800" b="1" dirty="0">
                <a:solidFill>
                  <a:srgbClr val="FF0000"/>
                </a:solidFill>
              </a:rPr>
              <a:t>DĚKUJI ZA VAŠI POZORNOST</a:t>
            </a:r>
            <a:endParaRPr lang="cs-CZ" sz="4800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15622" y="2963413"/>
            <a:ext cx="7858124" cy="77607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DOTAZY …</a:t>
            </a:r>
            <a:endParaRPr kumimoji="0" lang="cs-CZ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35084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datum 3"/>
          <p:cNvSpPr>
            <a:spLocks noGrp="1"/>
          </p:cNvSpPr>
          <p:nvPr>
            <p:ph type="dt" sz="quarter" idx="4294967295"/>
          </p:nvPr>
        </p:nvSpPr>
        <p:spPr>
          <a:xfrm>
            <a:off x="179388" y="6632575"/>
            <a:ext cx="2133600" cy="18097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cs-CZ" b="0"/>
              <a:t>©</a:t>
            </a:r>
            <a:r>
              <a:rPr lang="cs-CZ" altLang="cs-CZ" b="0"/>
              <a:t> Petr NOVÁK</a:t>
            </a:r>
          </a:p>
        </p:txBody>
      </p:sp>
      <p:sp>
        <p:nvSpPr>
          <p:cNvPr id="8195" name="Zástupný symbol pro číslo snímku 5"/>
          <p:cNvSpPr>
            <a:spLocks noGrp="1"/>
          </p:cNvSpPr>
          <p:nvPr>
            <p:ph type="sldNum" sz="quarter" idx="4294967295"/>
          </p:nvPr>
        </p:nvSpPr>
        <p:spPr>
          <a:xfrm>
            <a:off x="6948488" y="6597650"/>
            <a:ext cx="2133600" cy="18097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D862C7B5-B704-446D-B060-25E449BA78C8}" type="slidenum">
              <a:rPr lang="cs-CZ" altLang="cs-CZ" smtClean="0"/>
              <a:pPr eaLnBrk="1" hangingPunct="1"/>
              <a:t>6</a:t>
            </a:fld>
            <a:endParaRPr lang="cs-CZ" altLang="cs-CZ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600" b="1" dirty="0">
                <a:solidFill>
                  <a:srgbClr val="FF0000"/>
                </a:solidFill>
              </a:rPr>
              <a:t>TRŽBY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435975" cy="58324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sz="2400" dirty="0"/>
              <a:t>Ukázka výpočtu:	</a:t>
            </a:r>
          </a:p>
          <a:p>
            <a:pPr>
              <a:defRPr/>
            </a:pPr>
            <a:r>
              <a:rPr lang="cs-CZ" sz="2400" dirty="0"/>
              <a:t>Vypočtěte celkové tržby firmy, jestliže objem vyrobené produkce činil 11 400 ks a cena za jednotku produkce byla </a:t>
            </a:r>
            <a:br>
              <a:rPr lang="cs-CZ" sz="2400" dirty="0"/>
            </a:br>
            <a:r>
              <a:rPr lang="cs-CZ" sz="2400" dirty="0"/>
              <a:t>40 Kč.</a:t>
            </a:r>
          </a:p>
          <a:p>
            <a:pPr eaLnBrk="1" hangingPunct="1">
              <a:buFontTx/>
              <a:buNone/>
              <a:defRPr/>
            </a:pPr>
            <a:r>
              <a:rPr lang="cs-CZ" sz="2400" dirty="0"/>
              <a:t>	Řešení: 11 400 x 40 = </a:t>
            </a:r>
            <a:r>
              <a:rPr lang="cs-CZ" sz="2400" b="1" dirty="0"/>
              <a:t>456 00 Kč</a:t>
            </a:r>
          </a:p>
          <a:p>
            <a:pPr eaLnBrk="1" hangingPunct="1">
              <a:buFontTx/>
              <a:buNone/>
              <a:defRPr/>
            </a:pPr>
            <a:endParaRPr lang="cs-CZ" sz="2400" b="1" dirty="0"/>
          </a:p>
          <a:p>
            <a:pPr>
              <a:defRPr/>
            </a:pPr>
            <a:r>
              <a:rPr lang="cs-CZ" sz="2400" dirty="0"/>
              <a:t>Vypočtěte celkové tržby firmy, jestliže objem vyrobené produkce činil u výrobku A 150000 ks za cenu 48 Kč/ks, u výrobku B 1500 ks za cenu 3200 Kč/ks a u výrobku C 6890 ks za cenu 500 Kč/ks. 	</a:t>
            </a:r>
          </a:p>
          <a:p>
            <a:pPr>
              <a:defRPr/>
            </a:pPr>
            <a:r>
              <a:rPr lang="cs-CZ" sz="2400" dirty="0"/>
              <a:t>Řešení:150000x48+1500x3200+6890x500= </a:t>
            </a:r>
            <a:r>
              <a:rPr lang="cs-CZ" sz="2400" b="1" u="sng" dirty="0"/>
              <a:t>15 295 000 Kč</a:t>
            </a:r>
          </a:p>
          <a:p>
            <a:pPr algn="just" eaLnBrk="1" hangingPunct="1">
              <a:defRPr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81427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datum 3"/>
          <p:cNvSpPr>
            <a:spLocks noGrp="1"/>
          </p:cNvSpPr>
          <p:nvPr>
            <p:ph type="dt" sz="quarter" idx="4294967295"/>
          </p:nvPr>
        </p:nvSpPr>
        <p:spPr>
          <a:xfrm>
            <a:off x="179388" y="6632575"/>
            <a:ext cx="2133600" cy="18097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cs-CZ" b="0"/>
              <a:t>©</a:t>
            </a:r>
            <a:r>
              <a:rPr lang="cs-CZ" altLang="cs-CZ" b="0"/>
              <a:t> Petr NOVÁK</a:t>
            </a:r>
          </a:p>
        </p:txBody>
      </p:sp>
      <p:sp>
        <p:nvSpPr>
          <p:cNvPr id="9219" name="Zástupný symbol pro číslo snímku 5"/>
          <p:cNvSpPr>
            <a:spLocks noGrp="1"/>
          </p:cNvSpPr>
          <p:nvPr>
            <p:ph type="sldNum" sz="quarter" idx="4294967295"/>
          </p:nvPr>
        </p:nvSpPr>
        <p:spPr>
          <a:xfrm>
            <a:off x="6948488" y="6597650"/>
            <a:ext cx="2133600" cy="18097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09484B4A-BCE0-4240-8D47-6CF4FCEB1085}" type="slidenum">
              <a:rPr lang="cs-CZ" altLang="cs-CZ" smtClean="0"/>
              <a:pPr eaLnBrk="1" hangingPunct="1"/>
              <a:t>7</a:t>
            </a:fld>
            <a:endParaRPr lang="cs-CZ" altLang="cs-CZ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663575" y="55182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600" b="1" dirty="0">
                <a:solidFill>
                  <a:srgbClr val="FF0000"/>
                </a:solidFill>
              </a:rPr>
              <a:t>TRŽBY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435975" cy="5545137"/>
          </a:xfrm>
        </p:spPr>
        <p:txBody>
          <a:bodyPr/>
          <a:lstStyle/>
          <a:p>
            <a:pPr algn="just" eaLnBrk="1" hangingPunct="1">
              <a:defRPr/>
            </a:pPr>
            <a:r>
              <a:rPr lang="cs-CZ" sz="2400" b="1" dirty="0"/>
              <a:t>Plánování tržeb</a:t>
            </a:r>
            <a:r>
              <a:rPr lang="cs-CZ" sz="2400" i="1" dirty="0"/>
              <a:t> - </a:t>
            </a:r>
            <a:r>
              <a:rPr lang="cs-CZ" sz="2400" dirty="0"/>
              <a:t>stanovení předpokládaného prodeje a příjmů za rok</a:t>
            </a:r>
          </a:p>
          <a:p>
            <a:pPr marL="533400" indent="-533400" algn="just" eaLnBrk="1" hangingPunct="1">
              <a:buClr>
                <a:schemeClr val="tx1"/>
              </a:buClr>
              <a:buSzPct val="85000"/>
              <a:buFont typeface="Wingdings" pitchFamily="2" charset="2"/>
              <a:buChar char="Ø"/>
              <a:defRPr/>
            </a:pPr>
            <a:r>
              <a:rPr lang="cs-CZ" sz="2400" dirty="0"/>
              <a:t>Komoditní plán - podle druhu výrobků</a:t>
            </a:r>
          </a:p>
          <a:p>
            <a:pPr marL="533400" indent="-533400" algn="just" eaLnBrk="1" hangingPunct="1">
              <a:buClr>
                <a:schemeClr val="tx1"/>
              </a:buClr>
              <a:buSzPct val="85000"/>
              <a:buFont typeface="Wingdings" pitchFamily="2" charset="2"/>
              <a:buChar char="Ø"/>
              <a:defRPr/>
            </a:pPr>
            <a:r>
              <a:rPr lang="cs-CZ" sz="2400" dirty="0"/>
              <a:t>Teritoriální plán - podle oblastí</a:t>
            </a:r>
          </a:p>
          <a:p>
            <a:pPr marL="533400" indent="-533400" algn="just" eaLnBrk="1" hangingPunct="1">
              <a:buClr>
                <a:schemeClr val="tx1"/>
              </a:buClr>
              <a:buSzPct val="85000"/>
              <a:buFont typeface="Wingdings" pitchFamily="2" charset="2"/>
              <a:buChar char="Ø"/>
              <a:defRPr/>
            </a:pPr>
            <a:r>
              <a:rPr lang="cs-CZ" sz="2400" dirty="0"/>
              <a:t>Podle zákazníků, atd.</a:t>
            </a:r>
          </a:p>
          <a:p>
            <a:pPr marL="533400" indent="-533400" algn="just" eaLnBrk="1" hangingPunct="1">
              <a:defRPr/>
            </a:pPr>
            <a:r>
              <a:rPr lang="cs-CZ" sz="2400" dirty="0"/>
              <a:t>Základní možnosti zvýšení tržeb</a:t>
            </a:r>
          </a:p>
          <a:p>
            <a:pPr marL="933450" lvl="1" indent="-533400" algn="just" eaLnBrk="1" hangingPunct="1">
              <a:defRPr/>
            </a:pPr>
            <a:r>
              <a:rPr lang="cs-CZ" sz="2000" dirty="0"/>
              <a:t>Zvýšení ceny</a:t>
            </a:r>
          </a:p>
          <a:p>
            <a:pPr marL="933450" lvl="1" indent="-533400" algn="just" eaLnBrk="1" hangingPunct="1">
              <a:defRPr/>
            </a:pPr>
            <a:r>
              <a:rPr lang="cs-CZ" sz="2000" dirty="0"/>
              <a:t>Zvýšení objemu prodávaného množství</a:t>
            </a:r>
          </a:p>
          <a:p>
            <a:pPr marL="533400" indent="-533400" algn="just" eaLnBrk="1" hangingPunct="1">
              <a:defRPr/>
            </a:pPr>
            <a:r>
              <a:rPr lang="cs-CZ" sz="2400" dirty="0"/>
              <a:t>Další faktory ovlivňující výši tržeb</a:t>
            </a:r>
          </a:p>
          <a:p>
            <a:pPr marL="933450" lvl="1" indent="-533400" algn="just" eaLnBrk="1" hangingPunct="1">
              <a:defRPr/>
            </a:pPr>
            <a:r>
              <a:rPr lang="cs-CZ" sz="2000" dirty="0"/>
              <a:t>Zvyšování kvality výrobků a jejich </a:t>
            </a:r>
            <a:r>
              <a:rPr lang="cs-CZ" sz="2000" dirty="0" err="1"/>
              <a:t>tech</a:t>
            </a:r>
            <a:r>
              <a:rPr lang="cs-CZ" sz="2000" dirty="0"/>
              <a:t>. úrovně</a:t>
            </a:r>
          </a:p>
          <a:p>
            <a:pPr marL="933450" lvl="1" indent="-533400" algn="just" eaLnBrk="1" hangingPunct="1">
              <a:defRPr/>
            </a:pPr>
            <a:r>
              <a:rPr lang="cs-CZ" sz="2000" dirty="0"/>
              <a:t>Zavádění nových výrobků</a:t>
            </a:r>
          </a:p>
          <a:p>
            <a:pPr marL="933450" lvl="1" indent="-533400" algn="just" eaLnBrk="1" hangingPunct="1">
              <a:defRPr/>
            </a:pPr>
            <a:r>
              <a:rPr lang="cs-CZ" sz="2000" dirty="0"/>
              <a:t>Zlepšování servisu</a:t>
            </a:r>
          </a:p>
          <a:p>
            <a:pPr marL="933450" lvl="1" indent="-533400" algn="just" eaLnBrk="1" hangingPunct="1">
              <a:defRPr/>
            </a:pPr>
            <a:r>
              <a:rPr lang="cs-CZ" sz="2000" dirty="0"/>
              <a:t>Reklama apod.</a:t>
            </a:r>
          </a:p>
          <a:p>
            <a:pPr marL="933450" lvl="1" indent="-533400" algn="just" eaLnBrk="1" hangingPunct="1">
              <a:defRPr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95800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datum 3"/>
          <p:cNvSpPr>
            <a:spLocks noGrp="1"/>
          </p:cNvSpPr>
          <p:nvPr>
            <p:ph type="dt" sz="quarter" idx="4294967295"/>
          </p:nvPr>
        </p:nvSpPr>
        <p:spPr>
          <a:xfrm>
            <a:off x="179388" y="6632575"/>
            <a:ext cx="2133600" cy="18097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cs-CZ" b="0"/>
              <a:t>©</a:t>
            </a:r>
            <a:r>
              <a:rPr lang="cs-CZ" altLang="cs-CZ" b="0"/>
              <a:t> Petr NOVÁK</a:t>
            </a:r>
          </a:p>
        </p:txBody>
      </p:sp>
      <p:sp>
        <p:nvSpPr>
          <p:cNvPr id="10243" name="Zástupný symbol pro číslo snímku 5"/>
          <p:cNvSpPr>
            <a:spLocks noGrp="1"/>
          </p:cNvSpPr>
          <p:nvPr>
            <p:ph type="sldNum" sz="quarter" idx="4294967295"/>
          </p:nvPr>
        </p:nvSpPr>
        <p:spPr>
          <a:xfrm>
            <a:off x="6948488" y="6597650"/>
            <a:ext cx="2133600" cy="18097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25403C14-68BD-4FAF-9F34-CDDFD4A01AFD}" type="slidenum">
              <a:rPr lang="cs-CZ" altLang="cs-CZ" smtClean="0"/>
              <a:pPr eaLnBrk="1" hangingPunct="1"/>
              <a:t>8</a:t>
            </a:fld>
            <a:endParaRPr lang="cs-CZ" altLang="cs-CZ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600" b="1" dirty="0">
                <a:solidFill>
                  <a:srgbClr val="FF0000"/>
                </a:solidFill>
              </a:rPr>
              <a:t>Příjmy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435975" cy="5400675"/>
          </a:xfrm>
        </p:spPr>
        <p:txBody>
          <a:bodyPr/>
          <a:lstStyle/>
          <a:p>
            <a:pPr marL="533400" indent="-533400" algn="just" eaLnBrk="1" hangingPunct="1"/>
            <a:endParaRPr lang="cs-CZ" altLang="cs-CZ"/>
          </a:p>
          <a:p>
            <a:pPr marL="533400" indent="-533400" algn="ctr" eaLnBrk="1" hangingPunct="1">
              <a:buFont typeface="Wingdings" pitchFamily="2" charset="2"/>
              <a:buNone/>
            </a:pPr>
            <a:r>
              <a:rPr lang="cs-CZ" altLang="cs-CZ"/>
              <a:t>Ale pozor… je nutné rozlišovat </a:t>
            </a:r>
          </a:p>
          <a:p>
            <a:pPr marL="533400" indent="-533400" algn="ctr" eaLnBrk="1" hangingPunct="1">
              <a:buFont typeface="Wingdings" pitchFamily="2" charset="2"/>
              <a:buNone/>
            </a:pPr>
            <a:endParaRPr lang="cs-CZ" altLang="cs-CZ"/>
          </a:p>
          <a:p>
            <a:pPr marL="533400" indent="-533400" algn="ctr" eaLnBrk="1" hangingPunct="1">
              <a:buFont typeface="Wingdings" pitchFamily="2" charset="2"/>
              <a:buNone/>
            </a:pPr>
            <a:r>
              <a:rPr lang="cs-CZ" altLang="cs-CZ" b="1"/>
              <a:t>Výnosy vs. příjmy</a:t>
            </a:r>
            <a:r>
              <a:rPr lang="cs-CZ" altLang="cs-CZ"/>
              <a:t> !!</a:t>
            </a:r>
          </a:p>
          <a:p>
            <a:pPr marL="533400" indent="-533400" algn="just" eaLnBrk="1" hangingPunct="1"/>
            <a:endParaRPr lang="cs-CZ" altLang="cs-CZ"/>
          </a:p>
          <a:p>
            <a:pPr marL="533400" indent="-533400" algn="just" eaLnBrk="1" hangingPunct="1"/>
            <a:r>
              <a:rPr lang="cs-CZ" altLang="cs-CZ" b="1"/>
              <a:t>Příjem: představuje přírůstek peněžních prostředků</a:t>
            </a:r>
          </a:p>
          <a:p>
            <a:pPr marL="533400" indent="-533400" algn="just" eaLnBrk="1" hangingPunct="1"/>
            <a:r>
              <a:rPr lang="cs-CZ" altLang="cs-CZ" b="1"/>
              <a:t>Příklad:</a:t>
            </a:r>
          </a:p>
          <a:p>
            <a:pPr marL="533400" indent="-533400" algn="just" eaLnBrk="1" hangingPunct="1">
              <a:buFont typeface="Wingdings" pitchFamily="2" charset="2"/>
              <a:buNone/>
            </a:pPr>
            <a:r>
              <a:rPr lang="cs-CZ" altLang="cs-CZ" b="1"/>
              <a:t>	Tržby</a:t>
            </a:r>
            <a:r>
              <a:rPr lang="cs-CZ" altLang="cs-CZ"/>
              <a:t>   x     </a:t>
            </a:r>
            <a:r>
              <a:rPr lang="cs-CZ" altLang="cs-CZ" b="1"/>
              <a:t>příjem peněz</a:t>
            </a:r>
            <a:r>
              <a:rPr lang="cs-CZ" altLang="cs-CZ"/>
              <a:t> na běžný účet z úvěru</a:t>
            </a:r>
          </a:p>
        </p:txBody>
      </p:sp>
    </p:spTree>
    <p:extLst>
      <p:ext uri="{BB962C8B-B14F-4D97-AF65-F5344CB8AC3E}">
        <p14:creationId xmlns:p14="http://schemas.microsoft.com/office/powerpoint/2010/main" val="2837862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688" y="1523999"/>
            <a:ext cx="8722487" cy="521811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b="1" i="1" dirty="0"/>
              <a:t>Pozor na záměnu pojmů výnos, tržba, příjem!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i="1" dirty="0"/>
              <a:t>Může nastat situace, kdy všechny tří pojmy splývají ve stejném okamžiku např. tržba inkasovaná v hotovosti.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i="1" dirty="0"/>
              <a:t>Může ale nastat situace, kdy každý z těchto pojmů nastává v jiném časovém okamžiku např.: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i="1" dirty="0"/>
              <a:t>vyrobením výrobku vzniká firmě výnos,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i="1" dirty="0"/>
              <a:t>tržba vzniká až v okamžiku prodeje,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i="1" dirty="0"/>
              <a:t>příjem vzniká v okamžiku platby.</a:t>
            </a:r>
          </a:p>
        </p:txBody>
      </p:sp>
      <p:sp>
        <p:nvSpPr>
          <p:cNvPr id="11267" name="Rectangle 2"/>
          <p:cNvSpPr txBox="1">
            <a:spLocks noChangeArrowheads="1"/>
          </p:cNvSpPr>
          <p:nvPr/>
        </p:nvSpPr>
        <p:spPr bwMode="auto">
          <a:xfrm>
            <a:off x="1744609" y="800974"/>
            <a:ext cx="5262488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cs-CZ" altLang="cs-CZ" sz="3600" dirty="0">
                <a:solidFill>
                  <a:srgbClr val="FF0000"/>
                </a:solidFill>
                <a:latin typeface="Garamond" pitchFamily="18" charset="0"/>
              </a:rPr>
              <a:t>Výnosy vs. příjmy</a:t>
            </a:r>
          </a:p>
        </p:txBody>
      </p:sp>
    </p:spTree>
    <p:extLst>
      <p:ext uri="{BB962C8B-B14F-4D97-AF65-F5344CB8AC3E}">
        <p14:creationId xmlns:p14="http://schemas.microsoft.com/office/powerpoint/2010/main" val="279556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1799</TotalTime>
  <Words>4053</Words>
  <Application>Microsoft Office PowerPoint</Application>
  <PresentationFormat>Předvádění na obrazovce (4:3)</PresentationFormat>
  <Paragraphs>604</Paragraphs>
  <Slides>58</Slides>
  <Notes>4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58</vt:i4>
      </vt:variant>
    </vt:vector>
  </HeadingPairs>
  <TitlesOfParts>
    <vt:vector size="69" baseType="lpstr">
      <vt:lpstr>Arial</vt:lpstr>
      <vt:lpstr>Calibri</vt:lpstr>
      <vt:lpstr>Garamond</vt:lpstr>
      <vt:lpstr>MS Sans Serif</vt:lpstr>
      <vt:lpstr>Tahoma</vt:lpstr>
      <vt:lpstr>Times New Roman</vt:lpstr>
      <vt:lpstr>Verdana</vt:lpstr>
      <vt:lpstr>Wingdings</vt:lpstr>
      <vt:lpstr>Office Theme</vt:lpstr>
      <vt:lpstr>Dokument</vt:lpstr>
      <vt:lpstr>Rovnice</vt:lpstr>
      <vt:lpstr>6. Blok Výnosy, Náklady a jejich řízení</vt:lpstr>
      <vt:lpstr>Výnosy</vt:lpstr>
      <vt:lpstr>Výnosy</vt:lpstr>
      <vt:lpstr>Výnosy</vt:lpstr>
      <vt:lpstr>TRŽBY</vt:lpstr>
      <vt:lpstr>TRŽBY</vt:lpstr>
      <vt:lpstr>TRŽBY</vt:lpstr>
      <vt:lpstr>Příjmy</vt:lpstr>
      <vt:lpstr>Prezentace aplikace PowerPoint</vt:lpstr>
      <vt:lpstr>Výkon, výnos, příjem</vt:lpstr>
      <vt:lpstr>Náklady</vt:lpstr>
      <vt:lpstr>Náklady</vt:lpstr>
      <vt:lpstr>Náklady</vt:lpstr>
      <vt:lpstr>Náklady</vt:lpstr>
      <vt:lpstr>Prezentace aplikace PowerPoint</vt:lpstr>
      <vt:lpstr>1. Členění dle výkazu zisku a ztrát  VÝSLEDEK HOSPODAŘENÍ (VH) V - N</vt:lpstr>
      <vt:lpstr>2. Druhové třídění nákladů </vt:lpstr>
      <vt:lpstr>2. Druhové třídění nákladů </vt:lpstr>
      <vt:lpstr>Prezentace aplikace PowerPoint</vt:lpstr>
      <vt:lpstr>Prezentace aplikace PowerPoint</vt:lpstr>
      <vt:lpstr>Nákladové a výnosové druhy</vt:lpstr>
      <vt:lpstr>Výkaz zisku a ztráty do 2016 (1)</vt:lpstr>
      <vt:lpstr>Výkaz zisku a ztráty do 2016 (2)</vt:lpstr>
      <vt:lpstr>Výkaz zisku a ztráty do 2016 (3)</vt:lpstr>
      <vt:lpstr>Výkaz zisku a ztráty do 2016 (4)</vt:lpstr>
      <vt:lpstr>Výkaz zisku a ztráty nově od 2016</vt:lpstr>
      <vt:lpstr>Prezentace aplikace PowerPoint</vt:lpstr>
      <vt:lpstr>Prezentace aplikace PowerPoint</vt:lpstr>
      <vt:lpstr>Prezentace aplikace PowerPoint</vt:lpstr>
      <vt:lpstr>Všimněte si!</vt:lpstr>
      <vt:lpstr>Prezentace aplikace PowerPoint</vt:lpstr>
      <vt:lpstr>3. Účelové třídění nákladů</vt:lpstr>
      <vt:lpstr>4. Členění nákladů v závislosti na změnách objemu výroby </vt:lpstr>
      <vt:lpstr>Zamyšlení nad fixními a variabilními náklady</vt:lpstr>
      <vt:lpstr>4. Členění nákladů v závislosti na změnách objemu výroby </vt:lpstr>
      <vt:lpstr>4. Členění nákladů v závislosti na změnách objemu výroby </vt:lpstr>
      <vt:lpstr>Průběh (vývoj) fixních, variabilních a celkových nákladů při růstu produkce</vt:lpstr>
      <vt:lpstr>4. Členění nákladů v závislosti na změnách objemu výroby </vt:lpstr>
      <vt:lpstr>4. Členění nákladů v závislosti na změnách objemu výroby </vt:lpstr>
      <vt:lpstr>Příklad 4 V podniku na výrobu kontejnerů byly zaúčtovány v průběhu měsíce tyto položky:</vt:lpstr>
      <vt:lpstr>5. Náklady v manažerském (ekonomickém) pojetí</vt:lpstr>
      <vt:lpstr>Různé kategorie nákladů</vt:lpstr>
      <vt:lpstr>Prezentace aplikace PowerPoint</vt:lpstr>
      <vt:lpstr>Obchodní marže, přidaná hodnota, hrubé rozpětí</vt:lpstr>
      <vt:lpstr>Skladba ceny výrobku</vt:lpstr>
      <vt:lpstr>Výsledek hospodaření</vt:lpstr>
      <vt:lpstr>Výsledek hospodaření</vt:lpstr>
      <vt:lpstr>Výsledek hospodaření</vt:lpstr>
      <vt:lpstr>Výsledek hospodaření</vt:lpstr>
      <vt:lpstr>Prezentace aplikace PowerPoint</vt:lpstr>
      <vt:lpstr>Prezentace aplikace PowerPoint</vt:lpstr>
      <vt:lpstr>Výsledek hospodaření</vt:lpstr>
      <vt:lpstr>ZISK</vt:lpstr>
      <vt:lpstr>ZISK</vt:lpstr>
      <vt:lpstr>Prezentace aplikace PowerPoint</vt:lpstr>
      <vt:lpstr>Výnosy a náklady podnikatele za měsíc -  úspory a prostory do podnikání vs. pronájem</vt:lpstr>
      <vt:lpstr>ZTRÁTA</vt:lpstr>
      <vt:lpstr>DĚKUJI ZA VAŠI POZORNOST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L9087</dc:creator>
  <cp:lastModifiedBy>Petr Novák</cp:lastModifiedBy>
  <cp:revision>290</cp:revision>
  <dcterms:created xsi:type="dcterms:W3CDTF">2012-07-19T22:32:54Z</dcterms:created>
  <dcterms:modified xsi:type="dcterms:W3CDTF">2024-03-19T20:30:45Z</dcterms:modified>
</cp:coreProperties>
</file>