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8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4"/>
  </p:notesMasterIdLst>
  <p:sldIdLst>
    <p:sldId id="618" r:id="rId2"/>
    <p:sldId id="807" r:id="rId3"/>
    <p:sldId id="279" r:id="rId4"/>
    <p:sldId id="619" r:id="rId5"/>
    <p:sldId id="419" r:id="rId6"/>
    <p:sldId id="258" r:id="rId7"/>
    <p:sldId id="257" r:id="rId8"/>
    <p:sldId id="259" r:id="rId9"/>
    <p:sldId id="793" r:id="rId10"/>
    <p:sldId id="262" r:id="rId11"/>
    <p:sldId id="794" r:id="rId12"/>
    <p:sldId id="795" r:id="rId13"/>
    <p:sldId id="597" r:id="rId14"/>
    <p:sldId id="428" r:id="rId15"/>
    <p:sldId id="598" r:id="rId16"/>
    <p:sldId id="599" r:id="rId17"/>
    <p:sldId id="347" r:id="rId18"/>
    <p:sldId id="600" r:id="rId19"/>
    <p:sldId id="268" r:id="rId20"/>
    <p:sldId id="261" r:id="rId21"/>
    <p:sldId id="263" r:id="rId22"/>
    <p:sldId id="602" r:id="rId23"/>
    <p:sldId id="264" r:id="rId24"/>
    <p:sldId id="265" r:id="rId25"/>
    <p:sldId id="292" r:id="rId26"/>
    <p:sldId id="803" r:id="rId27"/>
    <p:sldId id="289" r:id="rId28"/>
    <p:sldId id="802" r:id="rId29"/>
    <p:sldId id="801" r:id="rId30"/>
    <p:sldId id="797" r:id="rId31"/>
    <p:sldId id="270" r:id="rId32"/>
    <p:sldId id="271" r:id="rId33"/>
    <p:sldId id="274" r:id="rId34"/>
    <p:sldId id="275" r:id="rId35"/>
    <p:sldId id="276" r:id="rId36"/>
    <p:sldId id="804" r:id="rId37"/>
    <p:sldId id="805" r:id="rId38"/>
    <p:sldId id="806" r:id="rId39"/>
    <p:sldId id="537" r:id="rId40"/>
    <p:sldId id="538" r:id="rId41"/>
    <p:sldId id="539" r:id="rId42"/>
    <p:sldId id="540" r:id="rId43"/>
    <p:sldId id="541" r:id="rId44"/>
    <p:sldId id="542" r:id="rId45"/>
    <p:sldId id="543" r:id="rId46"/>
    <p:sldId id="545" r:id="rId47"/>
    <p:sldId id="546" r:id="rId48"/>
    <p:sldId id="548" r:id="rId49"/>
    <p:sldId id="549" r:id="rId50"/>
    <p:sldId id="551" r:id="rId51"/>
    <p:sldId id="552" r:id="rId52"/>
    <p:sldId id="553" r:id="rId53"/>
    <p:sldId id="554" r:id="rId54"/>
    <p:sldId id="555" r:id="rId55"/>
    <p:sldId id="556" r:id="rId56"/>
    <p:sldId id="557" r:id="rId57"/>
    <p:sldId id="558" r:id="rId58"/>
    <p:sldId id="560" r:id="rId59"/>
    <p:sldId id="561" r:id="rId60"/>
    <p:sldId id="562" r:id="rId61"/>
    <p:sldId id="566" r:id="rId62"/>
    <p:sldId id="567" r:id="rId63"/>
    <p:sldId id="568" r:id="rId64"/>
    <p:sldId id="569" r:id="rId65"/>
    <p:sldId id="570" r:id="rId66"/>
    <p:sldId id="571" r:id="rId67"/>
    <p:sldId id="572" r:id="rId68"/>
    <p:sldId id="573" r:id="rId69"/>
    <p:sldId id="574" r:id="rId70"/>
    <p:sldId id="575" r:id="rId71"/>
    <p:sldId id="576" r:id="rId72"/>
    <p:sldId id="577" r:id="rId73"/>
    <p:sldId id="755" r:id="rId74"/>
    <p:sldId id="756" r:id="rId75"/>
    <p:sldId id="758" r:id="rId76"/>
    <p:sldId id="757" r:id="rId77"/>
    <p:sldId id="759" r:id="rId78"/>
    <p:sldId id="760" r:id="rId79"/>
    <p:sldId id="761" r:id="rId80"/>
    <p:sldId id="762" r:id="rId81"/>
    <p:sldId id="763" r:id="rId82"/>
    <p:sldId id="764" r:id="rId83"/>
    <p:sldId id="765" r:id="rId84"/>
    <p:sldId id="766" r:id="rId85"/>
    <p:sldId id="767" r:id="rId86"/>
    <p:sldId id="768" r:id="rId87"/>
    <p:sldId id="800" r:id="rId88"/>
    <p:sldId id="769" r:id="rId89"/>
    <p:sldId id="770" r:id="rId90"/>
    <p:sldId id="771" r:id="rId91"/>
    <p:sldId id="773" r:id="rId92"/>
    <p:sldId id="774" r:id="rId93"/>
    <p:sldId id="776" r:id="rId94"/>
    <p:sldId id="777" r:id="rId95"/>
    <p:sldId id="778" r:id="rId96"/>
    <p:sldId id="779" r:id="rId97"/>
    <p:sldId id="780" r:id="rId98"/>
    <p:sldId id="782" r:id="rId99"/>
    <p:sldId id="783" r:id="rId100"/>
    <p:sldId id="784" r:id="rId101"/>
    <p:sldId id="785" r:id="rId102"/>
    <p:sldId id="786" r:id="rId103"/>
    <p:sldId id="787" r:id="rId104"/>
    <p:sldId id="788" r:id="rId105"/>
    <p:sldId id="789" r:id="rId106"/>
    <p:sldId id="423" r:id="rId107"/>
    <p:sldId id="340" r:id="rId108"/>
    <p:sldId id="341" r:id="rId109"/>
    <p:sldId id="601" r:id="rId110"/>
    <p:sldId id="342" r:id="rId111"/>
    <p:sldId id="438" r:id="rId112"/>
    <p:sldId id="439" r:id="rId113"/>
    <p:sldId id="440" r:id="rId114"/>
    <p:sldId id="441" r:id="rId115"/>
    <p:sldId id="442" r:id="rId116"/>
    <p:sldId id="603" r:id="rId117"/>
    <p:sldId id="604" r:id="rId118"/>
    <p:sldId id="798" r:id="rId119"/>
    <p:sldId id="273" r:id="rId120"/>
    <p:sldId id="444" r:id="rId121"/>
    <p:sldId id="445" r:id="rId122"/>
    <p:sldId id="446" r:id="rId123"/>
    <p:sldId id="283" r:id="rId124"/>
    <p:sldId id="799" r:id="rId125"/>
    <p:sldId id="605" r:id="rId126"/>
    <p:sldId id="448" r:id="rId127"/>
    <p:sldId id="606" r:id="rId128"/>
    <p:sldId id="607" r:id="rId129"/>
    <p:sldId id="608" r:id="rId130"/>
    <p:sldId id="512" r:id="rId131"/>
    <p:sldId id="513" r:id="rId132"/>
    <p:sldId id="514" r:id="rId133"/>
    <p:sldId id="515" r:id="rId134"/>
    <p:sldId id="621" r:id="rId135"/>
    <p:sldId id="516" r:id="rId136"/>
    <p:sldId id="517" r:id="rId137"/>
    <p:sldId id="622" r:id="rId138"/>
    <p:sldId id="518" r:id="rId139"/>
    <p:sldId id="519" r:id="rId140"/>
    <p:sldId id="520" r:id="rId141"/>
    <p:sldId id="521" r:id="rId142"/>
    <p:sldId id="522" r:id="rId143"/>
    <p:sldId id="523" r:id="rId144"/>
    <p:sldId id="524" r:id="rId145"/>
    <p:sldId id="525" r:id="rId146"/>
    <p:sldId id="526" r:id="rId147"/>
    <p:sldId id="527" r:id="rId148"/>
    <p:sldId id="528" r:id="rId149"/>
    <p:sldId id="529" r:id="rId150"/>
    <p:sldId id="530" r:id="rId151"/>
    <p:sldId id="343" r:id="rId152"/>
    <p:sldId id="269" r:id="rId1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0202"/>
    <a:srgbClr val="D5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3969" autoAdjust="0"/>
  </p:normalViewPr>
  <p:slideViewPr>
    <p:cSldViewPr snapToGrid="0" snapToObjects="1">
      <p:cViewPr varScale="1">
        <p:scale>
          <a:sx n="71" d="100"/>
          <a:sy n="71" d="100"/>
        </p:scale>
        <p:origin x="1003" y="53"/>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289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microsoft.com/office/2016/11/relationships/changesInfo" Target="changesInfos/changesInfo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notesMaster" Target="notesMasters/notes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vák Petr" userId="9be1e105-16c9-480c-82ec-5dc5434c3fb0" providerId="ADAL" clId="{E35BEE8C-5D1C-4ABB-A2B9-D0CF0DB6AEEA}"/>
    <pc:docChg chg="undo custSel delSld modSld">
      <pc:chgData name="Novák Petr" userId="9be1e105-16c9-480c-82ec-5dc5434c3fb0" providerId="ADAL" clId="{E35BEE8C-5D1C-4ABB-A2B9-D0CF0DB6AEEA}" dt="2024-02-13T21:49:24.707" v="13" actId="47"/>
      <pc:docMkLst>
        <pc:docMk/>
      </pc:docMkLst>
      <pc:sldChg chg="del">
        <pc:chgData name="Novák Petr" userId="9be1e105-16c9-480c-82ec-5dc5434c3fb0" providerId="ADAL" clId="{E35BEE8C-5D1C-4ABB-A2B9-D0CF0DB6AEEA}" dt="2024-02-13T21:47:15.904" v="4" actId="47"/>
        <pc:sldMkLst>
          <pc:docMk/>
          <pc:sldMk cId="1244639613" sldId="348"/>
        </pc:sldMkLst>
      </pc:sldChg>
      <pc:sldChg chg="del">
        <pc:chgData name="Novák Petr" userId="9be1e105-16c9-480c-82ec-5dc5434c3fb0" providerId="ADAL" clId="{E35BEE8C-5D1C-4ABB-A2B9-D0CF0DB6AEEA}" dt="2024-02-13T21:47:04.876" v="2" actId="47"/>
        <pc:sldMkLst>
          <pc:docMk/>
          <pc:sldMk cId="3429158044" sldId="430"/>
        </pc:sldMkLst>
      </pc:sldChg>
      <pc:sldChg chg="del">
        <pc:chgData name="Novák Petr" userId="9be1e105-16c9-480c-82ec-5dc5434c3fb0" providerId="ADAL" clId="{E35BEE8C-5D1C-4ABB-A2B9-D0CF0DB6AEEA}" dt="2024-02-13T21:49:03.873" v="9" actId="47"/>
        <pc:sldMkLst>
          <pc:docMk/>
          <pc:sldMk cId="2389249657" sldId="447"/>
        </pc:sldMkLst>
      </pc:sldChg>
      <pc:sldChg chg="del">
        <pc:chgData name="Novák Petr" userId="9be1e105-16c9-480c-82ec-5dc5434c3fb0" providerId="ADAL" clId="{E35BEE8C-5D1C-4ABB-A2B9-D0CF0DB6AEEA}" dt="2024-02-13T21:49:08.497" v="10" actId="47"/>
        <pc:sldMkLst>
          <pc:docMk/>
          <pc:sldMk cId="1497236198" sldId="449"/>
        </pc:sldMkLst>
      </pc:sldChg>
      <pc:sldChg chg="del">
        <pc:chgData name="Novák Petr" userId="9be1e105-16c9-480c-82ec-5dc5434c3fb0" providerId="ADAL" clId="{E35BEE8C-5D1C-4ABB-A2B9-D0CF0DB6AEEA}" dt="2024-02-13T21:49:11.953" v="11" actId="47"/>
        <pc:sldMkLst>
          <pc:docMk/>
          <pc:sldMk cId="2076678795" sldId="450"/>
        </pc:sldMkLst>
      </pc:sldChg>
      <pc:sldChg chg="del">
        <pc:chgData name="Novák Petr" userId="9be1e105-16c9-480c-82ec-5dc5434c3fb0" providerId="ADAL" clId="{E35BEE8C-5D1C-4ABB-A2B9-D0CF0DB6AEEA}" dt="2024-02-13T21:49:24.707" v="13" actId="47"/>
        <pc:sldMkLst>
          <pc:docMk/>
          <pc:sldMk cId="256852725" sldId="451"/>
        </pc:sldMkLst>
      </pc:sldChg>
      <pc:sldChg chg="del">
        <pc:chgData name="Novák Petr" userId="9be1e105-16c9-480c-82ec-5dc5434c3fb0" providerId="ADAL" clId="{E35BEE8C-5D1C-4ABB-A2B9-D0CF0DB6AEEA}" dt="2024-02-13T21:48:25.768" v="8" actId="47"/>
        <pc:sldMkLst>
          <pc:docMk/>
          <pc:sldMk cId="1510162670" sldId="547"/>
        </pc:sldMkLst>
      </pc:sldChg>
      <pc:sldChg chg="modNotesTx">
        <pc:chgData name="Novák Petr" userId="9be1e105-16c9-480c-82ec-5dc5434c3fb0" providerId="ADAL" clId="{E35BEE8C-5D1C-4ABB-A2B9-D0CF0DB6AEEA}" dt="2024-02-13T21:46:51.607" v="0" actId="6549"/>
        <pc:sldMkLst>
          <pc:docMk/>
          <pc:sldMk cId="2479596894" sldId="597"/>
        </pc:sldMkLst>
      </pc:sldChg>
      <pc:sldChg chg="modNotesTx">
        <pc:chgData name="Novák Petr" userId="9be1e105-16c9-480c-82ec-5dc5434c3fb0" providerId="ADAL" clId="{E35BEE8C-5D1C-4ABB-A2B9-D0CF0DB6AEEA}" dt="2024-02-13T21:46:58.904" v="1" actId="6549"/>
        <pc:sldMkLst>
          <pc:docMk/>
          <pc:sldMk cId="1877517243" sldId="598"/>
        </pc:sldMkLst>
      </pc:sldChg>
      <pc:sldChg chg="modNotesTx">
        <pc:chgData name="Novák Petr" userId="9be1e105-16c9-480c-82ec-5dc5434c3fb0" providerId="ADAL" clId="{E35BEE8C-5D1C-4ABB-A2B9-D0CF0DB6AEEA}" dt="2024-02-13T21:47:58.527" v="7" actId="6549"/>
        <pc:sldMkLst>
          <pc:docMk/>
          <pc:sldMk cId="0" sldId="602"/>
        </pc:sldMkLst>
      </pc:sldChg>
      <pc:sldChg chg="modNotesTx">
        <pc:chgData name="Novák Petr" userId="9be1e105-16c9-480c-82ec-5dc5434c3fb0" providerId="ADAL" clId="{E35BEE8C-5D1C-4ABB-A2B9-D0CF0DB6AEEA}" dt="2024-02-13T21:49:15.882" v="12" actId="6549"/>
        <pc:sldMkLst>
          <pc:docMk/>
          <pc:sldMk cId="3252293493" sldId="607"/>
        </pc:sldMkLst>
      </pc:sldChg>
      <pc:sldChg chg="del">
        <pc:chgData name="Novák Petr" userId="9be1e105-16c9-480c-82ec-5dc5434c3fb0" providerId="ADAL" clId="{E35BEE8C-5D1C-4ABB-A2B9-D0CF0DB6AEEA}" dt="2024-02-13T21:47:12.964" v="3" actId="47"/>
        <pc:sldMkLst>
          <pc:docMk/>
          <pc:sldMk cId="1787415810" sldId="79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pnovak\Downloads\32018123_04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Standa\Downloads\Grafy%20do%20prezentace_2015.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Růst HDP </a:t>
            </a:r>
            <a:r>
              <a:rPr lang="cs-CZ"/>
              <a:t>v </a:t>
            </a:r>
            <a:r>
              <a:rPr lang="en-US"/>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lineChart>
        <c:grouping val="standard"/>
        <c:varyColors val="0"/>
        <c:ser>
          <c:idx val="0"/>
          <c:order val="0"/>
          <c:tx>
            <c:strRef>
              <c:f>'Základní ukazatele '!$A$5:$B$5</c:f>
              <c:strCache>
                <c:ptCount val="2"/>
                <c:pt idx="0">
                  <c:v>Růst HDP (stálé ceny 2015)</c:v>
                </c:pt>
                <c:pt idx="1">
                  <c:v>%</c:v>
                </c:pt>
              </c:strCache>
            </c:strRef>
          </c:tx>
          <c:spPr>
            <a:ln w="28575" cap="rnd">
              <a:solidFill>
                <a:schemeClr val="accent1">
                  <a:alpha val="99000"/>
                </a:schemeClr>
              </a:solidFill>
              <a:round/>
            </a:ln>
            <a:effectLst/>
          </c:spPr>
          <c:marker>
            <c:symbol val="circle"/>
            <c:size val="5"/>
            <c:spPr>
              <a:solidFill>
                <a:schemeClr val="accent1"/>
              </a:solidFill>
              <a:ln w="88900">
                <a:solidFill>
                  <a:schemeClr val="accent1"/>
                </a:solidFill>
              </a:ln>
              <a:effectLst/>
            </c:spPr>
          </c:marker>
          <c:cat>
            <c:numRef>
              <c:f>'Základní ukazatele '!$N$3:$AI$3</c:f>
              <c:numCache>
                <c:formatCode>General</c:formatCod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numCache>
            </c:numRef>
          </c:cat>
          <c:val>
            <c:numRef>
              <c:f>'Základní ukazatele '!$N$5:$AI$5</c:f>
              <c:numCache>
                <c:formatCode>#\ ##0.0</c:formatCode>
                <c:ptCount val="22"/>
                <c:pt idx="0">
                  <c:v>3</c:v>
                </c:pt>
                <c:pt idx="1">
                  <c:v>1.6</c:v>
                </c:pt>
                <c:pt idx="2">
                  <c:v>3.6</c:v>
                </c:pt>
                <c:pt idx="3">
                  <c:v>4.7999999999999972</c:v>
                </c:pt>
                <c:pt idx="4">
                  <c:v>6.6</c:v>
                </c:pt>
                <c:pt idx="5">
                  <c:v>6.7999999999999972</c:v>
                </c:pt>
                <c:pt idx="6">
                  <c:v>5.6</c:v>
                </c:pt>
                <c:pt idx="7">
                  <c:v>2.7000000000000028</c:v>
                </c:pt>
                <c:pt idx="8">
                  <c:v>-4.7000000000000028</c:v>
                </c:pt>
                <c:pt idx="9">
                  <c:v>2.4</c:v>
                </c:pt>
                <c:pt idx="10">
                  <c:v>1.7999999999999972</c:v>
                </c:pt>
                <c:pt idx="11">
                  <c:v>-0.8</c:v>
                </c:pt>
                <c:pt idx="12">
                  <c:v>0</c:v>
                </c:pt>
                <c:pt idx="13">
                  <c:v>2.2999999999999972</c:v>
                </c:pt>
                <c:pt idx="14">
                  <c:v>5.4</c:v>
                </c:pt>
                <c:pt idx="15">
                  <c:v>2.5</c:v>
                </c:pt>
                <c:pt idx="16">
                  <c:v>5.2000000000000028</c:v>
                </c:pt>
                <c:pt idx="17">
                  <c:v>3.2000000000000028</c:v>
                </c:pt>
                <c:pt idx="18">
                  <c:v>3</c:v>
                </c:pt>
                <c:pt idx="19">
                  <c:v>-5.5</c:v>
                </c:pt>
                <c:pt idx="20">
                  <c:v>3.5</c:v>
                </c:pt>
                <c:pt idx="21">
                  <c:v>2.4</c:v>
                </c:pt>
              </c:numCache>
            </c:numRef>
          </c:val>
          <c:smooth val="0"/>
          <c:extLst>
            <c:ext xmlns:c16="http://schemas.microsoft.com/office/drawing/2014/chart" uri="{C3380CC4-5D6E-409C-BE32-E72D297353CC}">
              <c16:uniqueId val="{00000000-A373-49C7-B2F8-473A9F3602B3}"/>
            </c:ext>
          </c:extLst>
        </c:ser>
        <c:dLbls>
          <c:showLegendKey val="0"/>
          <c:showVal val="0"/>
          <c:showCatName val="0"/>
          <c:showSerName val="0"/>
          <c:showPercent val="0"/>
          <c:showBubbleSize val="0"/>
        </c:dLbls>
        <c:marker val="1"/>
        <c:smooth val="0"/>
        <c:axId val="370118256"/>
        <c:axId val="370093712"/>
      </c:lineChart>
      <c:catAx>
        <c:axId val="3701182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cs-CZ"/>
          </a:p>
        </c:txPr>
        <c:crossAx val="370093712"/>
        <c:crosses val="autoZero"/>
        <c:auto val="1"/>
        <c:lblAlgn val="ctr"/>
        <c:lblOffset val="100"/>
        <c:noMultiLvlLbl val="0"/>
      </c:catAx>
      <c:valAx>
        <c:axId val="370093712"/>
        <c:scaling>
          <c:orientation val="minMax"/>
          <c:max val="7"/>
          <c:min val="-6"/>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370118256"/>
        <c:crosses val="autoZero"/>
        <c:crossBetween val="between"/>
        <c:majorUnit val="1"/>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804648111910376E-2"/>
          <c:y val="2.9639606151798913E-2"/>
          <c:w val="0.95325321176958144"/>
          <c:h val="0.87825314302881552"/>
        </c:manualLayout>
      </c:layout>
      <c:barChart>
        <c:barDir val="col"/>
        <c:grouping val="clustered"/>
        <c:varyColors val="0"/>
        <c:ser>
          <c:idx val="0"/>
          <c:order val="0"/>
          <c:tx>
            <c:strRef>
              <c:f>List2!$H$2:$H$6</c:f>
              <c:strCache>
                <c:ptCount val="5"/>
                <c:pt idx="0">
                  <c:v>961</c:v>
                </c:pt>
                <c:pt idx="1">
                  <c:v>946</c:v>
                </c:pt>
                <c:pt idx="2">
                  <c:v>916</c:v>
                </c:pt>
                <c:pt idx="3">
                  <c:v>863</c:v>
                </c:pt>
                <c:pt idx="4">
                  <c:v>516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List2!$C$7:$C$21</c:f>
              <c:strCache>
                <c:ptCount val="15"/>
                <c:pt idx="0">
                  <c:v>Facebook</c:v>
                </c:pt>
                <c:pt idx="1">
                  <c:v>Alibaba</c:v>
                </c:pt>
                <c:pt idx="2">
                  <c:v>Tencent Holdings</c:v>
                </c:pt>
                <c:pt idx="3">
                  <c:v>JPMorgan Chase</c:v>
                </c:pt>
                <c:pt idx="4">
                  <c:v>Johnson &amp; Johnson</c:v>
                </c:pt>
                <c:pt idx="5">
                  <c:v>Visa</c:v>
                </c:pt>
                <c:pt idx="6">
                  <c:v>ExxonMobil</c:v>
                </c:pt>
                <c:pt idx="7">
                  <c:v>ICBC</c:v>
                </c:pt>
                <c:pt idx="8">
                  <c:v>Walmart</c:v>
                </c:pt>
                <c:pt idx="9">
                  <c:v>Bank of America</c:v>
                </c:pt>
                <c:pt idx="10">
                  <c:v>Nestlé</c:v>
                </c:pt>
                <c:pt idx="11">
                  <c:v>Samsung Electronics</c:v>
                </c:pt>
                <c:pt idx="12">
                  <c:v>Procter &amp; Gamble</c:v>
                </c:pt>
                <c:pt idx="13">
                  <c:v>Royal Dutch Shell</c:v>
                </c:pt>
                <c:pt idx="14">
                  <c:v>Intel</c:v>
                </c:pt>
              </c:strCache>
            </c:strRef>
          </c:cat>
          <c:val>
            <c:numRef>
              <c:f>List2!$H$7:$H$21</c:f>
              <c:numCache>
                <c:formatCode>General</c:formatCode>
                <c:ptCount val="15"/>
                <c:pt idx="0">
                  <c:v>512</c:v>
                </c:pt>
                <c:pt idx="1">
                  <c:v>480</c:v>
                </c:pt>
                <c:pt idx="2">
                  <c:v>472</c:v>
                </c:pt>
                <c:pt idx="3">
                  <c:v>368</c:v>
                </c:pt>
                <c:pt idx="4">
                  <c:v>366</c:v>
                </c:pt>
                <c:pt idx="5">
                  <c:v>351</c:v>
                </c:pt>
                <c:pt idx="6">
                  <c:v>343</c:v>
                </c:pt>
                <c:pt idx="7">
                  <c:v>305</c:v>
                </c:pt>
                <c:pt idx="8">
                  <c:v>296</c:v>
                </c:pt>
                <c:pt idx="9">
                  <c:v>287</c:v>
                </c:pt>
                <c:pt idx="10">
                  <c:v>281</c:v>
                </c:pt>
                <c:pt idx="11">
                  <c:v>272</c:v>
                </c:pt>
                <c:pt idx="12">
                  <c:v>265</c:v>
                </c:pt>
                <c:pt idx="13">
                  <c:v>264</c:v>
                </c:pt>
                <c:pt idx="14">
                  <c:v>263</c:v>
                </c:pt>
              </c:numCache>
            </c:numRef>
          </c:val>
          <c:extLst>
            <c:ext xmlns:c16="http://schemas.microsoft.com/office/drawing/2014/chart" uri="{C3380CC4-5D6E-409C-BE32-E72D297353CC}">
              <c16:uniqueId val="{00000000-2CBC-44A9-A442-235B07EAE482}"/>
            </c:ext>
          </c:extLst>
        </c:ser>
        <c:dLbls>
          <c:showLegendKey val="0"/>
          <c:showVal val="0"/>
          <c:showCatName val="0"/>
          <c:showSerName val="0"/>
          <c:showPercent val="0"/>
          <c:showBubbleSize val="0"/>
        </c:dLbls>
        <c:gapWidth val="47"/>
        <c:overlap val="-27"/>
        <c:axId val="1316706240"/>
        <c:axId val="1316706656"/>
      </c:barChart>
      <c:catAx>
        <c:axId val="131670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cs-CZ"/>
          </a:p>
        </c:txPr>
        <c:crossAx val="1316706656"/>
        <c:crosses val="autoZero"/>
        <c:auto val="1"/>
        <c:lblAlgn val="ctr"/>
        <c:lblOffset val="100"/>
        <c:noMultiLvlLbl val="0"/>
      </c:catAx>
      <c:valAx>
        <c:axId val="1316706656"/>
        <c:scaling>
          <c:orientation val="minMax"/>
          <c:min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1316706240"/>
        <c:crosses val="autoZero"/>
        <c:crossBetween val="between"/>
      </c:valAx>
      <c:spPr>
        <a:solidFill>
          <a:schemeClr val="bg1"/>
        </a:solidFill>
        <a:ln>
          <a:noFill/>
        </a:ln>
        <a:effectLst/>
      </c:spPr>
    </c:plotArea>
    <c:plotVisOnly val="1"/>
    <c:dispBlanksAs val="gap"/>
    <c:showDLblsOverMax val="0"/>
  </c:chart>
  <c:spPr>
    <a:solidFill>
      <a:schemeClr val="bg1"/>
    </a:solidFill>
    <a:ln>
      <a:noFill/>
    </a:ln>
    <a:effectLst/>
  </c:spPr>
  <c:txPr>
    <a:bodyPr/>
    <a:lstStyle/>
    <a:p>
      <a:pPr>
        <a:defRPr/>
      </a:pPr>
      <a:endParaRPr lang="cs-CZ"/>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375437445319337E-2"/>
          <c:y val="9.6208717257055529E-2"/>
          <c:w val="0.88455425011790223"/>
          <c:h val="0.66422993050419543"/>
        </c:manualLayout>
      </c:layout>
      <c:barChart>
        <c:barDir val="col"/>
        <c:grouping val="clustered"/>
        <c:varyColors val="0"/>
        <c:ser>
          <c:idx val="0"/>
          <c:order val="0"/>
          <c:tx>
            <c:strRef>
              <c:f>'[Grafy do prezentace_2015.xls]List1'!$M$5</c:f>
              <c:strCache>
                <c:ptCount val="1"/>
                <c:pt idx="0">
                  <c:v>Top 1</c:v>
                </c:pt>
              </c:strCache>
            </c:strRef>
          </c:tx>
          <c:spPr>
            <a:solidFill>
              <a:srgbClr val="FFFFCC"/>
            </a:solidFill>
            <a:ln w="12700">
              <a:solidFill>
                <a:srgbClr val="000000"/>
              </a:solidFill>
              <a:prstDash val="solid"/>
            </a:ln>
          </c:spPr>
          <c:invertIfNegative val="0"/>
          <c:cat>
            <c:numRef>
              <c:f>'[Grafy do prezentace_2015.xls]List1'!$L$6:$L$26</c:f>
              <c:numCache>
                <c:formatCode>0</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'[Grafy do prezentace_2015.xls]List1'!$M$6:$M$26</c:f>
              <c:numCache>
                <c:formatCode>#,##0.0</c:formatCode>
                <c:ptCount val="21"/>
                <c:pt idx="0">
                  <c:v>48.9</c:v>
                </c:pt>
                <c:pt idx="1">
                  <c:v>50.6</c:v>
                </c:pt>
                <c:pt idx="2">
                  <c:v>58.9</c:v>
                </c:pt>
                <c:pt idx="3">
                  <c:v>90.1</c:v>
                </c:pt>
                <c:pt idx="4">
                  <c:v>105.7</c:v>
                </c:pt>
                <c:pt idx="5">
                  <c:v>110.4</c:v>
                </c:pt>
                <c:pt idx="6">
                  <c:v>130.19999999999999</c:v>
                </c:pt>
                <c:pt idx="7">
                  <c:v>146</c:v>
                </c:pt>
                <c:pt idx="8">
                  <c:v>137.1</c:v>
                </c:pt>
                <c:pt idx="9">
                  <c:v>145.19999999999999</c:v>
                </c:pt>
                <c:pt idx="10">
                  <c:v>153.6</c:v>
                </c:pt>
                <c:pt idx="11">
                  <c:v>187.4</c:v>
                </c:pt>
                <c:pt idx="12">
                  <c:v>203.7</c:v>
                </c:pt>
                <c:pt idx="13">
                  <c:v>222</c:v>
                </c:pt>
                <c:pt idx="14">
                  <c:v>200.2</c:v>
                </c:pt>
                <c:pt idx="15">
                  <c:v>196.4</c:v>
                </c:pt>
                <c:pt idx="16">
                  <c:v>220</c:v>
                </c:pt>
                <c:pt idx="17">
                  <c:v>253</c:v>
                </c:pt>
                <c:pt idx="18">
                  <c:v>262.60000000000002</c:v>
                </c:pt>
                <c:pt idx="19">
                  <c:v>268.5</c:v>
                </c:pt>
                <c:pt idx="20">
                  <c:v>299.3</c:v>
                </c:pt>
              </c:numCache>
            </c:numRef>
          </c:val>
          <c:extLst>
            <c:ext xmlns:c16="http://schemas.microsoft.com/office/drawing/2014/chart" uri="{C3380CC4-5D6E-409C-BE32-E72D297353CC}">
              <c16:uniqueId val="{00000000-D43B-48C8-BEC4-707BBCA58EB6}"/>
            </c:ext>
          </c:extLst>
        </c:ser>
        <c:ser>
          <c:idx val="1"/>
          <c:order val="1"/>
          <c:tx>
            <c:strRef>
              <c:f>'[Grafy do prezentace_2015.xls]List1'!$N$5</c:f>
              <c:strCache>
                <c:ptCount val="1"/>
                <c:pt idx="0">
                  <c:v>Top 10</c:v>
                </c:pt>
              </c:strCache>
            </c:strRef>
          </c:tx>
          <c:spPr>
            <a:solidFill>
              <a:srgbClr val="FF0000"/>
            </a:solidFill>
            <a:ln w="12700">
              <a:solidFill>
                <a:srgbClr val="000000"/>
              </a:solidFill>
              <a:prstDash val="solid"/>
            </a:ln>
          </c:spPr>
          <c:invertIfNegative val="0"/>
          <c:cat>
            <c:numRef>
              <c:f>'[Grafy do prezentace_2015.xls]List1'!$L$6:$L$26</c:f>
              <c:numCache>
                <c:formatCode>0</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'[Grafy do prezentace_2015.xls]List1'!$N$6:$N$26</c:f>
              <c:numCache>
                <c:formatCode>#,##0.0</c:formatCode>
                <c:ptCount val="21"/>
                <c:pt idx="0">
                  <c:v>230.2</c:v>
                </c:pt>
                <c:pt idx="1">
                  <c:v>261.89999999999998</c:v>
                </c:pt>
                <c:pt idx="2">
                  <c:v>344.8</c:v>
                </c:pt>
                <c:pt idx="3">
                  <c:v>427.2</c:v>
                </c:pt>
                <c:pt idx="4">
                  <c:v>438</c:v>
                </c:pt>
                <c:pt idx="5">
                  <c:v>429.1</c:v>
                </c:pt>
                <c:pt idx="6">
                  <c:v>515.9</c:v>
                </c:pt>
                <c:pt idx="7">
                  <c:v>540.29999999999995</c:v>
                </c:pt>
                <c:pt idx="8">
                  <c:v>540</c:v>
                </c:pt>
                <c:pt idx="9">
                  <c:v>601.1</c:v>
                </c:pt>
                <c:pt idx="10">
                  <c:v>719.3</c:v>
                </c:pt>
                <c:pt idx="11">
                  <c:v>808.1</c:v>
                </c:pt>
                <c:pt idx="12">
                  <c:v>912.6</c:v>
                </c:pt>
                <c:pt idx="13">
                  <c:v>983.9</c:v>
                </c:pt>
                <c:pt idx="14">
                  <c:v>1014.6</c:v>
                </c:pt>
                <c:pt idx="15">
                  <c:v>921.3</c:v>
                </c:pt>
                <c:pt idx="16">
                  <c:v>1034</c:v>
                </c:pt>
                <c:pt idx="17">
                  <c:v>1146</c:v>
                </c:pt>
                <c:pt idx="18">
                  <c:v>1266.8</c:v>
                </c:pt>
                <c:pt idx="19">
                  <c:v>1279.5</c:v>
                </c:pt>
                <c:pt idx="20">
                  <c:v>1361.1</c:v>
                </c:pt>
              </c:numCache>
            </c:numRef>
          </c:val>
          <c:extLst>
            <c:ext xmlns:c16="http://schemas.microsoft.com/office/drawing/2014/chart" uri="{C3380CC4-5D6E-409C-BE32-E72D297353CC}">
              <c16:uniqueId val="{00000001-D43B-48C8-BEC4-707BBCA58EB6}"/>
            </c:ext>
          </c:extLst>
        </c:ser>
        <c:ser>
          <c:idx val="2"/>
          <c:order val="2"/>
          <c:tx>
            <c:strRef>
              <c:f>'[Grafy do prezentace_2015.xls]List1'!$O$5</c:f>
              <c:strCache>
                <c:ptCount val="1"/>
                <c:pt idx="0">
                  <c:v>Top 100</c:v>
                </c:pt>
              </c:strCache>
            </c:strRef>
          </c:tx>
          <c:spPr>
            <a:solidFill>
              <a:srgbClr val="0000FF"/>
            </a:solidFill>
            <a:ln w="12700">
              <a:solidFill>
                <a:srgbClr val="000000"/>
              </a:solidFill>
              <a:prstDash val="solid"/>
            </a:ln>
          </c:spPr>
          <c:invertIfNegative val="0"/>
          <c:cat>
            <c:numRef>
              <c:f>'[Grafy do prezentace_2015.xls]List1'!$L$6:$L$26</c:f>
              <c:numCache>
                <c:formatCode>0</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'[Grafy do prezentace_2015.xls]List1'!$O$6:$O$26</c:f>
              <c:numCache>
                <c:formatCode>#,##0.0</c:formatCode>
                <c:ptCount val="21"/>
                <c:pt idx="0">
                  <c:v>568.4</c:v>
                </c:pt>
                <c:pt idx="1">
                  <c:v>647.5</c:v>
                </c:pt>
                <c:pt idx="2">
                  <c:v>875.1</c:v>
                </c:pt>
                <c:pt idx="3">
                  <c:v>1051.5999999999999</c:v>
                </c:pt>
                <c:pt idx="4">
                  <c:v>1115.8</c:v>
                </c:pt>
                <c:pt idx="5">
                  <c:v>1029.0999999999999</c:v>
                </c:pt>
                <c:pt idx="6">
                  <c:v>1233.2</c:v>
                </c:pt>
                <c:pt idx="7">
                  <c:v>1345.2</c:v>
                </c:pt>
                <c:pt idx="8">
                  <c:v>1379.9</c:v>
                </c:pt>
                <c:pt idx="9">
                  <c:v>1642.5</c:v>
                </c:pt>
                <c:pt idx="10">
                  <c:v>1896</c:v>
                </c:pt>
                <c:pt idx="11">
                  <c:v>2061.3000000000002</c:v>
                </c:pt>
                <c:pt idx="12">
                  <c:v>2256.6</c:v>
                </c:pt>
                <c:pt idx="13">
                  <c:v>2452.6</c:v>
                </c:pt>
                <c:pt idx="14">
                  <c:v>2439.1999999999998</c:v>
                </c:pt>
                <c:pt idx="15">
                  <c:v>2071</c:v>
                </c:pt>
                <c:pt idx="16">
                  <c:v>2309</c:v>
                </c:pt>
                <c:pt idx="17">
                  <c:v>2458</c:v>
                </c:pt>
                <c:pt idx="18">
                  <c:v>2527.3000000000002</c:v>
                </c:pt>
                <c:pt idx="19">
                  <c:v>2470.1</c:v>
                </c:pt>
                <c:pt idx="20">
                  <c:v>2650.9</c:v>
                </c:pt>
              </c:numCache>
            </c:numRef>
          </c:val>
          <c:extLst>
            <c:ext xmlns:c16="http://schemas.microsoft.com/office/drawing/2014/chart" uri="{C3380CC4-5D6E-409C-BE32-E72D297353CC}">
              <c16:uniqueId val="{00000002-D43B-48C8-BEC4-707BBCA58EB6}"/>
            </c:ext>
          </c:extLst>
        </c:ser>
        <c:dLbls>
          <c:showLegendKey val="0"/>
          <c:showVal val="0"/>
          <c:showCatName val="0"/>
          <c:showSerName val="0"/>
          <c:showPercent val="0"/>
          <c:showBubbleSize val="0"/>
        </c:dLbls>
        <c:gapWidth val="150"/>
        <c:axId val="141758976"/>
        <c:axId val="115838912"/>
      </c:barChart>
      <c:catAx>
        <c:axId val="141758976"/>
        <c:scaling>
          <c:orientation val="minMax"/>
        </c:scaling>
        <c:delete val="0"/>
        <c:axPos val="b"/>
        <c:numFmt formatCode="0" sourceLinked="0"/>
        <c:majorTickMark val="out"/>
        <c:minorTickMark val="none"/>
        <c:tickLblPos val="nextTo"/>
        <c:spPr>
          <a:ln w="3175">
            <a:solidFill>
              <a:srgbClr val="000000"/>
            </a:solidFill>
            <a:prstDash val="solid"/>
          </a:ln>
        </c:spPr>
        <c:txPr>
          <a:bodyPr rot="-2700000" vert="horz"/>
          <a:lstStyle/>
          <a:p>
            <a:pPr>
              <a:defRPr sz="1050" b="0" i="0" u="none" strike="noStrike" baseline="0">
                <a:solidFill>
                  <a:srgbClr val="000000"/>
                </a:solidFill>
                <a:latin typeface="Arial"/>
                <a:ea typeface="Arial"/>
                <a:cs typeface="Arial"/>
              </a:defRPr>
            </a:pPr>
            <a:endParaRPr lang="cs-CZ"/>
          </a:p>
        </c:txPr>
        <c:crossAx val="115838912"/>
        <c:crosses val="autoZero"/>
        <c:auto val="1"/>
        <c:lblAlgn val="ctr"/>
        <c:lblOffset val="100"/>
        <c:tickLblSkip val="1"/>
        <c:tickMarkSkip val="1"/>
        <c:noMultiLvlLbl val="0"/>
      </c:catAx>
      <c:valAx>
        <c:axId val="115838912"/>
        <c:scaling>
          <c:orientation val="minMax"/>
        </c:scaling>
        <c:delete val="0"/>
        <c:axPos val="l"/>
        <c:majorGridlines>
          <c:spPr>
            <a:ln w="3175">
              <a:solidFill>
                <a:srgbClr val="000000"/>
              </a:solidFill>
              <a:prstDash val="solid"/>
            </a:ln>
          </c:spPr>
        </c:majorGridlines>
        <c:numFmt formatCode="#,##0" sourceLinked="0"/>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cs-CZ"/>
          </a:p>
        </c:txPr>
        <c:crossAx val="141758976"/>
        <c:crosses val="autoZero"/>
        <c:crossBetween val="between"/>
      </c:valAx>
      <c:spPr>
        <a:solidFill>
          <a:srgbClr val="C0C0C0"/>
        </a:solidFill>
        <a:ln w="12700">
          <a:solidFill>
            <a:srgbClr val="808080"/>
          </a:solidFill>
          <a:prstDash val="solid"/>
        </a:ln>
      </c:spPr>
    </c:plotArea>
    <c:legend>
      <c:legendPos val="b"/>
      <c:layout>
        <c:manualLayout>
          <c:xMode val="edge"/>
          <c:yMode val="edge"/>
          <c:x val="0.33821190503537141"/>
          <c:y val="0.88"/>
          <c:w val="0.32461687021699276"/>
          <c:h val="5.3873230799421079E-2"/>
        </c:manualLayout>
      </c:layout>
      <c:overlay val="0"/>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cs-CZ"/>
        </a:p>
      </c:txPr>
    </c:legend>
    <c:plotVisOnly val="1"/>
    <c:dispBlanksAs val="gap"/>
    <c:showDLblsOverMax val="0"/>
  </c:chart>
  <c:spPr>
    <a:solidFill>
      <a:srgbClr val="FFFFFF"/>
    </a:solidFill>
    <a:ln w="12700">
      <a:pattFill prst="pct50">
        <a:fgClr>
          <a:srgbClr val="000000"/>
        </a:fgClr>
        <a:bgClr>
          <a:srgbClr val="FFFFFF"/>
        </a:bgClr>
      </a:pattFill>
      <a:prstDash val="solid"/>
    </a:ln>
  </c:spPr>
  <c:txPr>
    <a:bodyPr/>
    <a:lstStyle/>
    <a:p>
      <a:pPr>
        <a:defRPr sz="1725" b="0" i="0" u="none" strike="noStrike" baseline="0">
          <a:solidFill>
            <a:srgbClr val="000000"/>
          </a:solidFill>
          <a:latin typeface="Arial"/>
          <a:ea typeface="Arial"/>
          <a:cs typeface="Arial"/>
        </a:defRPr>
      </a:pPr>
      <a:endParaRPr lang="cs-CZ"/>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4496F0-59C4-4B4A-BCB8-2FFDFFBFB74E}" type="doc">
      <dgm:prSet loTypeId="urn:microsoft.com/office/officeart/2005/8/layout/hierarchy1" loCatId="hierarchy" qsTypeId="urn:microsoft.com/office/officeart/2005/8/quickstyle/3d1" qsCatId="3D" csTypeId="urn:microsoft.com/office/officeart/2005/8/colors/accent0_2" csCatId="mainScheme" phldr="1"/>
      <dgm:spPr/>
      <dgm:t>
        <a:bodyPr/>
        <a:lstStyle/>
        <a:p>
          <a:endParaRPr lang="cs-CZ"/>
        </a:p>
      </dgm:t>
    </dgm:pt>
    <dgm:pt modelId="{C5B8A03A-B209-446A-A858-9BF3DA8ED5D8}">
      <dgm:prSet phldrT="[Text]"/>
      <dgm:spPr/>
      <dgm:t>
        <a:bodyPr/>
        <a:lstStyle/>
        <a:p>
          <a:r>
            <a:rPr lang="cs-CZ" dirty="0"/>
            <a:t>Hospodářské vědy</a:t>
          </a:r>
        </a:p>
      </dgm:t>
    </dgm:pt>
    <dgm:pt modelId="{4407E8AA-ACE1-4132-BFD3-A81DBFBC92A9}" type="parTrans" cxnId="{EF294B92-3B4B-4010-9A64-890A25B543A4}">
      <dgm:prSet/>
      <dgm:spPr/>
      <dgm:t>
        <a:bodyPr/>
        <a:lstStyle/>
        <a:p>
          <a:endParaRPr lang="cs-CZ"/>
        </a:p>
      </dgm:t>
    </dgm:pt>
    <dgm:pt modelId="{7A687C9F-6720-4689-9763-A657B2D08848}" type="sibTrans" cxnId="{EF294B92-3B4B-4010-9A64-890A25B543A4}">
      <dgm:prSet/>
      <dgm:spPr/>
      <dgm:t>
        <a:bodyPr/>
        <a:lstStyle/>
        <a:p>
          <a:endParaRPr lang="cs-CZ"/>
        </a:p>
      </dgm:t>
    </dgm:pt>
    <dgm:pt modelId="{82231066-FFC3-46D4-8233-70EF551D8803}">
      <dgm:prSet phldrT="[Text]"/>
      <dgm:spPr/>
      <dgm:t>
        <a:bodyPr/>
        <a:lstStyle/>
        <a:p>
          <a:r>
            <a:rPr lang="cs-CZ" dirty="0"/>
            <a:t>Ekonomie</a:t>
          </a:r>
        </a:p>
      </dgm:t>
    </dgm:pt>
    <dgm:pt modelId="{33F6438D-DBB2-4C8C-8AC9-E019EB6CEF69}" type="parTrans" cxnId="{9053237B-110E-4672-9382-C9720319904E}">
      <dgm:prSet/>
      <dgm:spPr/>
      <dgm:t>
        <a:bodyPr/>
        <a:lstStyle/>
        <a:p>
          <a:endParaRPr lang="cs-CZ"/>
        </a:p>
      </dgm:t>
    </dgm:pt>
    <dgm:pt modelId="{11D40D40-9AEC-4C10-B024-8B693C67AE6D}" type="sibTrans" cxnId="{9053237B-110E-4672-9382-C9720319904E}">
      <dgm:prSet/>
      <dgm:spPr/>
      <dgm:t>
        <a:bodyPr/>
        <a:lstStyle/>
        <a:p>
          <a:endParaRPr lang="cs-CZ"/>
        </a:p>
      </dgm:t>
    </dgm:pt>
    <dgm:pt modelId="{9FCF5DE8-9F74-491F-968E-1B3F168EE6CF}">
      <dgm:prSet phldrT="[Text]"/>
      <dgm:spPr/>
      <dgm:t>
        <a:bodyPr/>
        <a:lstStyle/>
        <a:p>
          <a:r>
            <a:rPr lang="cs-CZ" dirty="0"/>
            <a:t>Podniková ekonomie</a:t>
          </a:r>
        </a:p>
      </dgm:t>
    </dgm:pt>
    <dgm:pt modelId="{147179E2-6AFC-4567-8817-51A3C7ABDC72}" type="parTrans" cxnId="{54B03B28-4299-4C9B-AC89-27D56DA5D9D0}">
      <dgm:prSet/>
      <dgm:spPr/>
      <dgm:t>
        <a:bodyPr/>
        <a:lstStyle/>
        <a:p>
          <a:endParaRPr lang="cs-CZ"/>
        </a:p>
      </dgm:t>
    </dgm:pt>
    <dgm:pt modelId="{91D8B7DB-F628-4AC0-939C-C7175C7DFC23}" type="sibTrans" cxnId="{54B03B28-4299-4C9B-AC89-27D56DA5D9D0}">
      <dgm:prSet/>
      <dgm:spPr/>
      <dgm:t>
        <a:bodyPr/>
        <a:lstStyle/>
        <a:p>
          <a:endParaRPr lang="cs-CZ"/>
        </a:p>
      </dgm:t>
    </dgm:pt>
    <dgm:pt modelId="{683B78B8-CE42-4234-AB38-A8403E6AAB86}">
      <dgm:prSet/>
      <dgm:spPr/>
      <dgm:t>
        <a:bodyPr/>
        <a:lstStyle/>
        <a:p>
          <a:r>
            <a:rPr lang="cs-CZ" dirty="0"/>
            <a:t>Mikroekonomie</a:t>
          </a:r>
        </a:p>
      </dgm:t>
    </dgm:pt>
    <dgm:pt modelId="{63550FD2-AEE8-4275-AD8F-F2BD1E072FDF}" type="parTrans" cxnId="{A74FBCA4-50DD-4603-B192-6208682A77C4}">
      <dgm:prSet/>
      <dgm:spPr/>
      <dgm:t>
        <a:bodyPr/>
        <a:lstStyle/>
        <a:p>
          <a:endParaRPr lang="cs-CZ"/>
        </a:p>
      </dgm:t>
    </dgm:pt>
    <dgm:pt modelId="{6223944B-3BA0-4618-82C4-DC29DA175D27}" type="sibTrans" cxnId="{A74FBCA4-50DD-4603-B192-6208682A77C4}">
      <dgm:prSet/>
      <dgm:spPr/>
      <dgm:t>
        <a:bodyPr/>
        <a:lstStyle/>
        <a:p>
          <a:endParaRPr lang="cs-CZ"/>
        </a:p>
      </dgm:t>
    </dgm:pt>
    <dgm:pt modelId="{97BDC8CC-4E5A-46C7-A224-1C1DF40EAF4B}">
      <dgm:prSet/>
      <dgm:spPr/>
      <dgm:t>
        <a:bodyPr/>
        <a:lstStyle/>
        <a:p>
          <a:r>
            <a:rPr lang="cs-CZ" dirty="0"/>
            <a:t>Makroekonomie</a:t>
          </a:r>
        </a:p>
      </dgm:t>
    </dgm:pt>
    <dgm:pt modelId="{0ED59439-7961-4E35-98D4-3060621D6E2A}" type="parTrans" cxnId="{436182C8-017C-47A9-8C87-CD5453F02F2C}">
      <dgm:prSet/>
      <dgm:spPr/>
      <dgm:t>
        <a:bodyPr/>
        <a:lstStyle/>
        <a:p>
          <a:endParaRPr lang="cs-CZ"/>
        </a:p>
      </dgm:t>
    </dgm:pt>
    <dgm:pt modelId="{A0B41D9B-FB74-4217-8CC8-1B1A7FE52EC1}" type="sibTrans" cxnId="{436182C8-017C-47A9-8C87-CD5453F02F2C}">
      <dgm:prSet/>
      <dgm:spPr/>
      <dgm:t>
        <a:bodyPr/>
        <a:lstStyle/>
        <a:p>
          <a:endParaRPr lang="cs-CZ"/>
        </a:p>
      </dgm:t>
    </dgm:pt>
    <dgm:pt modelId="{2A4C596A-2672-431D-B264-7A631CC4FDED}" type="asst">
      <dgm:prSet/>
      <dgm:spPr/>
      <dgm:t>
        <a:bodyPr/>
        <a:lstStyle/>
        <a:p>
          <a:r>
            <a:rPr lang="cs-CZ" dirty="0"/>
            <a:t>Funkční nauka</a:t>
          </a:r>
        </a:p>
      </dgm:t>
    </dgm:pt>
    <dgm:pt modelId="{F9028444-685F-4162-8EE3-38643F594968}" type="parTrans" cxnId="{E2CDCA98-C62B-4901-BEB7-649E1FC01EB1}">
      <dgm:prSet/>
      <dgm:spPr/>
      <dgm:t>
        <a:bodyPr/>
        <a:lstStyle/>
        <a:p>
          <a:endParaRPr lang="cs-CZ"/>
        </a:p>
      </dgm:t>
    </dgm:pt>
    <dgm:pt modelId="{18664E0C-4224-4C4E-B6E5-31746EA99024}" type="sibTrans" cxnId="{E2CDCA98-C62B-4901-BEB7-649E1FC01EB1}">
      <dgm:prSet/>
      <dgm:spPr/>
      <dgm:t>
        <a:bodyPr/>
        <a:lstStyle/>
        <a:p>
          <a:endParaRPr lang="cs-CZ"/>
        </a:p>
      </dgm:t>
    </dgm:pt>
    <dgm:pt modelId="{7AC52FF5-ED49-416C-90B3-87CD31117527}" type="asst">
      <dgm:prSet/>
      <dgm:spPr/>
      <dgm:t>
        <a:bodyPr/>
        <a:lstStyle/>
        <a:p>
          <a:r>
            <a:rPr lang="cs-CZ" dirty="0"/>
            <a:t>Všeobecná nauka</a:t>
          </a:r>
        </a:p>
      </dgm:t>
    </dgm:pt>
    <dgm:pt modelId="{F7DAAD54-6454-4DF5-8D94-BFA886863CA8}" type="parTrans" cxnId="{12835602-639C-4398-924D-1D09DC0F84A9}">
      <dgm:prSet/>
      <dgm:spPr/>
      <dgm:t>
        <a:bodyPr/>
        <a:lstStyle/>
        <a:p>
          <a:endParaRPr lang="cs-CZ"/>
        </a:p>
      </dgm:t>
    </dgm:pt>
    <dgm:pt modelId="{66B56442-4B80-4163-9D9A-C3C0ED642319}" type="sibTrans" cxnId="{12835602-639C-4398-924D-1D09DC0F84A9}">
      <dgm:prSet/>
      <dgm:spPr/>
      <dgm:t>
        <a:bodyPr/>
        <a:lstStyle/>
        <a:p>
          <a:endParaRPr lang="cs-CZ"/>
        </a:p>
      </dgm:t>
    </dgm:pt>
    <dgm:pt modelId="{D56276C5-0C2F-418B-80CB-45C8BDFCE141}" type="asst">
      <dgm:prSet/>
      <dgm:spPr/>
      <dgm:t>
        <a:bodyPr/>
        <a:lstStyle/>
        <a:p>
          <a:r>
            <a:rPr lang="cs-CZ" dirty="0"/>
            <a:t>Odvětvová nauka</a:t>
          </a:r>
        </a:p>
      </dgm:t>
    </dgm:pt>
    <dgm:pt modelId="{2448B31D-FD89-4737-88CA-27443D05B561}" type="parTrans" cxnId="{05AD9C94-5706-4EFE-9BC7-1AB75349FDA5}">
      <dgm:prSet/>
      <dgm:spPr/>
      <dgm:t>
        <a:bodyPr/>
        <a:lstStyle/>
        <a:p>
          <a:endParaRPr lang="cs-CZ"/>
        </a:p>
      </dgm:t>
    </dgm:pt>
    <dgm:pt modelId="{46489208-EACE-4E25-AF70-F028B3424837}" type="sibTrans" cxnId="{05AD9C94-5706-4EFE-9BC7-1AB75349FDA5}">
      <dgm:prSet/>
      <dgm:spPr/>
      <dgm:t>
        <a:bodyPr/>
        <a:lstStyle/>
        <a:p>
          <a:endParaRPr lang="cs-CZ"/>
        </a:p>
      </dgm:t>
    </dgm:pt>
    <dgm:pt modelId="{1FED4E28-88AC-44A6-B6CB-14B3332B82BB}">
      <dgm:prSet/>
      <dgm:spPr/>
      <dgm:t>
        <a:bodyPr/>
        <a:lstStyle/>
        <a:p>
          <a:r>
            <a:rPr lang="cs-CZ" dirty="0"/>
            <a:t>Ekonometrie</a:t>
          </a:r>
        </a:p>
      </dgm:t>
    </dgm:pt>
    <dgm:pt modelId="{607EFD71-05E8-41A4-9D49-83438C6312DB}" type="parTrans" cxnId="{D6B5E525-899A-403C-9C25-31F672EC3D95}">
      <dgm:prSet/>
      <dgm:spPr/>
      <dgm:t>
        <a:bodyPr/>
        <a:lstStyle/>
        <a:p>
          <a:endParaRPr lang="cs-CZ"/>
        </a:p>
      </dgm:t>
    </dgm:pt>
    <dgm:pt modelId="{DBDA021E-812D-48C5-AF1C-7688740DD4A6}" type="sibTrans" cxnId="{D6B5E525-899A-403C-9C25-31F672EC3D95}">
      <dgm:prSet/>
      <dgm:spPr/>
      <dgm:t>
        <a:bodyPr/>
        <a:lstStyle/>
        <a:p>
          <a:endParaRPr lang="cs-CZ"/>
        </a:p>
      </dgm:t>
    </dgm:pt>
    <dgm:pt modelId="{CD6575E3-709E-4D50-801E-E4E8EE3C28AE}" type="pres">
      <dgm:prSet presAssocID="{3C4496F0-59C4-4B4A-BCB8-2FFDFFBFB74E}" presName="hierChild1" presStyleCnt="0">
        <dgm:presLayoutVars>
          <dgm:chPref val="1"/>
          <dgm:dir/>
          <dgm:animOne val="branch"/>
          <dgm:animLvl val="lvl"/>
          <dgm:resizeHandles/>
        </dgm:presLayoutVars>
      </dgm:prSet>
      <dgm:spPr/>
    </dgm:pt>
    <dgm:pt modelId="{0E2400DF-EE99-4263-9EBA-EB69901D03DD}" type="pres">
      <dgm:prSet presAssocID="{C5B8A03A-B209-446A-A858-9BF3DA8ED5D8}" presName="hierRoot1" presStyleCnt="0"/>
      <dgm:spPr/>
    </dgm:pt>
    <dgm:pt modelId="{F5A851F6-2C79-49E7-86D3-E7B2EBF9E5DA}" type="pres">
      <dgm:prSet presAssocID="{C5B8A03A-B209-446A-A858-9BF3DA8ED5D8}" presName="composite" presStyleCnt="0"/>
      <dgm:spPr/>
    </dgm:pt>
    <dgm:pt modelId="{FA5F1920-7BE5-4C54-B63A-B9AE3B7666AC}" type="pres">
      <dgm:prSet presAssocID="{C5B8A03A-B209-446A-A858-9BF3DA8ED5D8}" presName="background" presStyleLbl="node0" presStyleIdx="0" presStyleCnt="1"/>
      <dgm:spPr/>
    </dgm:pt>
    <dgm:pt modelId="{1D50A2A6-FCE2-4743-92F1-C6DBDE461C76}" type="pres">
      <dgm:prSet presAssocID="{C5B8A03A-B209-446A-A858-9BF3DA8ED5D8}" presName="text" presStyleLbl="fgAcc0" presStyleIdx="0" presStyleCnt="1">
        <dgm:presLayoutVars>
          <dgm:chPref val="3"/>
        </dgm:presLayoutVars>
      </dgm:prSet>
      <dgm:spPr/>
    </dgm:pt>
    <dgm:pt modelId="{F1024D8C-6B83-4289-8A27-6EC34CB7A1B2}" type="pres">
      <dgm:prSet presAssocID="{C5B8A03A-B209-446A-A858-9BF3DA8ED5D8}" presName="hierChild2" presStyleCnt="0"/>
      <dgm:spPr/>
    </dgm:pt>
    <dgm:pt modelId="{7260F21F-84E2-4BDA-B54C-31CF82DEBBE4}" type="pres">
      <dgm:prSet presAssocID="{33F6438D-DBB2-4C8C-8AC9-E019EB6CEF69}" presName="Name10" presStyleLbl="parChTrans1D2" presStyleIdx="0" presStyleCnt="2"/>
      <dgm:spPr/>
    </dgm:pt>
    <dgm:pt modelId="{651366E4-2D6F-4820-BC81-C16CDF446863}" type="pres">
      <dgm:prSet presAssocID="{82231066-FFC3-46D4-8233-70EF551D8803}" presName="hierRoot2" presStyleCnt="0"/>
      <dgm:spPr/>
    </dgm:pt>
    <dgm:pt modelId="{553C5239-49E4-4158-AD06-74BB129AB66B}" type="pres">
      <dgm:prSet presAssocID="{82231066-FFC3-46D4-8233-70EF551D8803}" presName="composite2" presStyleCnt="0"/>
      <dgm:spPr/>
    </dgm:pt>
    <dgm:pt modelId="{53AFBD9D-49FA-4F4E-BF9A-A1AACBCE4F8E}" type="pres">
      <dgm:prSet presAssocID="{82231066-FFC3-46D4-8233-70EF551D8803}" presName="background2" presStyleLbl="node2" presStyleIdx="0" presStyleCnt="2"/>
      <dgm:spPr/>
    </dgm:pt>
    <dgm:pt modelId="{F3105F93-91C6-4F67-B87F-B27B4BF2594B}" type="pres">
      <dgm:prSet presAssocID="{82231066-FFC3-46D4-8233-70EF551D8803}" presName="text2" presStyleLbl="fgAcc2" presStyleIdx="0" presStyleCnt="2">
        <dgm:presLayoutVars>
          <dgm:chPref val="3"/>
        </dgm:presLayoutVars>
      </dgm:prSet>
      <dgm:spPr/>
    </dgm:pt>
    <dgm:pt modelId="{9B22641F-447C-479E-9244-F5B1829913BD}" type="pres">
      <dgm:prSet presAssocID="{82231066-FFC3-46D4-8233-70EF551D8803}" presName="hierChild3" presStyleCnt="0"/>
      <dgm:spPr/>
    </dgm:pt>
    <dgm:pt modelId="{8FBC36FB-4884-4B4F-9939-5378B8D41B27}" type="pres">
      <dgm:prSet presAssocID="{63550FD2-AEE8-4275-AD8F-F2BD1E072FDF}" presName="Name17" presStyleLbl="parChTrans1D3" presStyleIdx="0" presStyleCnt="6"/>
      <dgm:spPr/>
    </dgm:pt>
    <dgm:pt modelId="{F09A110E-DF05-41B7-818F-9261F052C1FB}" type="pres">
      <dgm:prSet presAssocID="{683B78B8-CE42-4234-AB38-A8403E6AAB86}" presName="hierRoot3" presStyleCnt="0"/>
      <dgm:spPr/>
    </dgm:pt>
    <dgm:pt modelId="{A1D34A4D-A971-454E-BB4B-72312539A2D0}" type="pres">
      <dgm:prSet presAssocID="{683B78B8-CE42-4234-AB38-A8403E6AAB86}" presName="composite3" presStyleCnt="0"/>
      <dgm:spPr/>
    </dgm:pt>
    <dgm:pt modelId="{EC544A4E-2855-4224-BDA8-82A8920B216D}" type="pres">
      <dgm:prSet presAssocID="{683B78B8-CE42-4234-AB38-A8403E6AAB86}" presName="background3" presStyleLbl="node3" presStyleIdx="0" presStyleCnt="3"/>
      <dgm:spPr/>
    </dgm:pt>
    <dgm:pt modelId="{9CCEEE63-016D-45E4-8C12-40AB4F0249E9}" type="pres">
      <dgm:prSet presAssocID="{683B78B8-CE42-4234-AB38-A8403E6AAB86}" presName="text3" presStyleLbl="fgAcc3" presStyleIdx="0" presStyleCnt="6">
        <dgm:presLayoutVars>
          <dgm:chPref val="3"/>
        </dgm:presLayoutVars>
      </dgm:prSet>
      <dgm:spPr/>
    </dgm:pt>
    <dgm:pt modelId="{EA94BADA-2A2E-441E-8E39-41191984A610}" type="pres">
      <dgm:prSet presAssocID="{683B78B8-CE42-4234-AB38-A8403E6AAB86}" presName="hierChild4" presStyleCnt="0"/>
      <dgm:spPr/>
    </dgm:pt>
    <dgm:pt modelId="{0D479E6A-971B-4CD3-88EA-5860FF998E8F}" type="pres">
      <dgm:prSet presAssocID="{0ED59439-7961-4E35-98D4-3060621D6E2A}" presName="Name17" presStyleLbl="parChTrans1D3" presStyleIdx="1" presStyleCnt="6"/>
      <dgm:spPr/>
    </dgm:pt>
    <dgm:pt modelId="{4E79AADF-FC31-48E7-B8D1-F90B57E629C9}" type="pres">
      <dgm:prSet presAssocID="{97BDC8CC-4E5A-46C7-A224-1C1DF40EAF4B}" presName="hierRoot3" presStyleCnt="0"/>
      <dgm:spPr/>
    </dgm:pt>
    <dgm:pt modelId="{DAE42E7A-E4C7-46EE-BE93-2A2F673E3F62}" type="pres">
      <dgm:prSet presAssocID="{97BDC8CC-4E5A-46C7-A224-1C1DF40EAF4B}" presName="composite3" presStyleCnt="0"/>
      <dgm:spPr/>
    </dgm:pt>
    <dgm:pt modelId="{D1C84BDE-0013-418A-80DA-6B1AE1CBE944}" type="pres">
      <dgm:prSet presAssocID="{97BDC8CC-4E5A-46C7-A224-1C1DF40EAF4B}" presName="background3" presStyleLbl="node3" presStyleIdx="1" presStyleCnt="3"/>
      <dgm:spPr/>
    </dgm:pt>
    <dgm:pt modelId="{7550B331-F32D-45DB-93DE-AADC73F7E24C}" type="pres">
      <dgm:prSet presAssocID="{97BDC8CC-4E5A-46C7-A224-1C1DF40EAF4B}" presName="text3" presStyleLbl="fgAcc3" presStyleIdx="1" presStyleCnt="6">
        <dgm:presLayoutVars>
          <dgm:chPref val="3"/>
        </dgm:presLayoutVars>
      </dgm:prSet>
      <dgm:spPr/>
    </dgm:pt>
    <dgm:pt modelId="{E0109023-6C98-44CA-99D7-47919CF46694}" type="pres">
      <dgm:prSet presAssocID="{97BDC8CC-4E5A-46C7-A224-1C1DF40EAF4B}" presName="hierChild4" presStyleCnt="0"/>
      <dgm:spPr/>
    </dgm:pt>
    <dgm:pt modelId="{B039C07F-87C2-4B0D-A377-94B18E9EF712}" type="pres">
      <dgm:prSet presAssocID="{607EFD71-05E8-41A4-9D49-83438C6312DB}" presName="Name17" presStyleLbl="parChTrans1D3" presStyleIdx="2" presStyleCnt="6"/>
      <dgm:spPr/>
    </dgm:pt>
    <dgm:pt modelId="{8A109B6A-61DA-4661-92D2-5C327AE10D97}" type="pres">
      <dgm:prSet presAssocID="{1FED4E28-88AC-44A6-B6CB-14B3332B82BB}" presName="hierRoot3" presStyleCnt="0"/>
      <dgm:spPr/>
    </dgm:pt>
    <dgm:pt modelId="{F9A32310-E5FB-4CCA-8440-344D83C05400}" type="pres">
      <dgm:prSet presAssocID="{1FED4E28-88AC-44A6-B6CB-14B3332B82BB}" presName="composite3" presStyleCnt="0"/>
      <dgm:spPr/>
    </dgm:pt>
    <dgm:pt modelId="{CE6927DC-0EEB-4395-941C-94650418EF74}" type="pres">
      <dgm:prSet presAssocID="{1FED4E28-88AC-44A6-B6CB-14B3332B82BB}" presName="background3" presStyleLbl="node3" presStyleIdx="2" presStyleCnt="3"/>
      <dgm:spPr/>
    </dgm:pt>
    <dgm:pt modelId="{A6AB5789-46FF-4375-9508-20FA9746381F}" type="pres">
      <dgm:prSet presAssocID="{1FED4E28-88AC-44A6-B6CB-14B3332B82BB}" presName="text3" presStyleLbl="fgAcc3" presStyleIdx="2" presStyleCnt="6">
        <dgm:presLayoutVars>
          <dgm:chPref val="3"/>
        </dgm:presLayoutVars>
      </dgm:prSet>
      <dgm:spPr/>
    </dgm:pt>
    <dgm:pt modelId="{9EAB73BD-DDE5-422B-9A39-326649CF2E51}" type="pres">
      <dgm:prSet presAssocID="{1FED4E28-88AC-44A6-B6CB-14B3332B82BB}" presName="hierChild4" presStyleCnt="0"/>
      <dgm:spPr/>
    </dgm:pt>
    <dgm:pt modelId="{A63DAF09-7CA4-40CA-BA95-E12565395AF6}" type="pres">
      <dgm:prSet presAssocID="{147179E2-6AFC-4567-8817-51A3C7ABDC72}" presName="Name10" presStyleLbl="parChTrans1D2" presStyleIdx="1" presStyleCnt="2"/>
      <dgm:spPr/>
    </dgm:pt>
    <dgm:pt modelId="{BB0F733E-AC02-4EE5-B34E-8F8CA443B80C}" type="pres">
      <dgm:prSet presAssocID="{9FCF5DE8-9F74-491F-968E-1B3F168EE6CF}" presName="hierRoot2" presStyleCnt="0"/>
      <dgm:spPr/>
    </dgm:pt>
    <dgm:pt modelId="{D676F43F-A03E-4C2D-9848-D2ABEA07EFAC}" type="pres">
      <dgm:prSet presAssocID="{9FCF5DE8-9F74-491F-968E-1B3F168EE6CF}" presName="composite2" presStyleCnt="0"/>
      <dgm:spPr/>
    </dgm:pt>
    <dgm:pt modelId="{E1778F55-40F0-4FFE-9B7F-68888DA897CD}" type="pres">
      <dgm:prSet presAssocID="{9FCF5DE8-9F74-491F-968E-1B3F168EE6CF}" presName="background2" presStyleLbl="node2" presStyleIdx="1" presStyleCnt="2"/>
      <dgm:spPr/>
    </dgm:pt>
    <dgm:pt modelId="{E155DD20-7541-400D-B00A-50BBDA60BAC3}" type="pres">
      <dgm:prSet presAssocID="{9FCF5DE8-9F74-491F-968E-1B3F168EE6CF}" presName="text2" presStyleLbl="fgAcc2" presStyleIdx="1" presStyleCnt="2">
        <dgm:presLayoutVars>
          <dgm:chPref val="3"/>
        </dgm:presLayoutVars>
      </dgm:prSet>
      <dgm:spPr/>
    </dgm:pt>
    <dgm:pt modelId="{8CE97BC2-3733-43EE-9067-552D602FD624}" type="pres">
      <dgm:prSet presAssocID="{9FCF5DE8-9F74-491F-968E-1B3F168EE6CF}" presName="hierChild3" presStyleCnt="0"/>
      <dgm:spPr/>
    </dgm:pt>
    <dgm:pt modelId="{25436AE9-1280-4604-A4E7-855C1A1EAC28}" type="pres">
      <dgm:prSet presAssocID="{F7DAAD54-6454-4DF5-8D94-BFA886863CA8}" presName="Name17" presStyleLbl="parChTrans1D3" presStyleIdx="3" presStyleCnt="6"/>
      <dgm:spPr/>
    </dgm:pt>
    <dgm:pt modelId="{7D3A48C7-7406-4E97-B214-F6400835D677}" type="pres">
      <dgm:prSet presAssocID="{7AC52FF5-ED49-416C-90B3-87CD31117527}" presName="hierRoot3" presStyleCnt="0"/>
      <dgm:spPr/>
    </dgm:pt>
    <dgm:pt modelId="{DC761AFB-3A12-48B2-BAE6-A142477E2B42}" type="pres">
      <dgm:prSet presAssocID="{7AC52FF5-ED49-416C-90B3-87CD31117527}" presName="composite3" presStyleCnt="0"/>
      <dgm:spPr/>
    </dgm:pt>
    <dgm:pt modelId="{4C4BAB66-0AFE-4654-8F4C-DFF14C33CE76}" type="pres">
      <dgm:prSet presAssocID="{7AC52FF5-ED49-416C-90B3-87CD31117527}" presName="background3" presStyleLbl="asst2" presStyleIdx="0" presStyleCnt="3"/>
      <dgm:spPr/>
    </dgm:pt>
    <dgm:pt modelId="{2B7E6DF2-0AC3-48DD-AE03-28C211BE0F8B}" type="pres">
      <dgm:prSet presAssocID="{7AC52FF5-ED49-416C-90B3-87CD31117527}" presName="text3" presStyleLbl="fgAcc3" presStyleIdx="3" presStyleCnt="6">
        <dgm:presLayoutVars>
          <dgm:chPref val="3"/>
        </dgm:presLayoutVars>
      </dgm:prSet>
      <dgm:spPr/>
    </dgm:pt>
    <dgm:pt modelId="{7099B1F7-B78A-42A6-97EB-6099962658E8}" type="pres">
      <dgm:prSet presAssocID="{7AC52FF5-ED49-416C-90B3-87CD31117527}" presName="hierChild4" presStyleCnt="0"/>
      <dgm:spPr/>
    </dgm:pt>
    <dgm:pt modelId="{5A52A27C-1775-425A-9330-37B851A04852}" type="pres">
      <dgm:prSet presAssocID="{2448B31D-FD89-4737-88CA-27443D05B561}" presName="Name17" presStyleLbl="parChTrans1D3" presStyleIdx="4" presStyleCnt="6"/>
      <dgm:spPr/>
    </dgm:pt>
    <dgm:pt modelId="{F54CC0AA-EDD6-440F-B97E-D09443D97FF2}" type="pres">
      <dgm:prSet presAssocID="{D56276C5-0C2F-418B-80CB-45C8BDFCE141}" presName="hierRoot3" presStyleCnt="0"/>
      <dgm:spPr/>
    </dgm:pt>
    <dgm:pt modelId="{3B859846-E54C-4DAF-B5C1-AD695E7B5A2A}" type="pres">
      <dgm:prSet presAssocID="{D56276C5-0C2F-418B-80CB-45C8BDFCE141}" presName="composite3" presStyleCnt="0"/>
      <dgm:spPr/>
    </dgm:pt>
    <dgm:pt modelId="{5DE8A8C9-C1A2-4610-9F15-A8A65F1A5A56}" type="pres">
      <dgm:prSet presAssocID="{D56276C5-0C2F-418B-80CB-45C8BDFCE141}" presName="background3" presStyleLbl="asst2" presStyleIdx="1" presStyleCnt="3"/>
      <dgm:spPr/>
    </dgm:pt>
    <dgm:pt modelId="{3D6A9071-5A6A-46B3-942F-279AD3FC1DD7}" type="pres">
      <dgm:prSet presAssocID="{D56276C5-0C2F-418B-80CB-45C8BDFCE141}" presName="text3" presStyleLbl="fgAcc3" presStyleIdx="4" presStyleCnt="6">
        <dgm:presLayoutVars>
          <dgm:chPref val="3"/>
        </dgm:presLayoutVars>
      </dgm:prSet>
      <dgm:spPr/>
    </dgm:pt>
    <dgm:pt modelId="{6D390E37-BA8C-4312-AF10-CA1A68E37316}" type="pres">
      <dgm:prSet presAssocID="{D56276C5-0C2F-418B-80CB-45C8BDFCE141}" presName="hierChild4" presStyleCnt="0"/>
      <dgm:spPr/>
    </dgm:pt>
    <dgm:pt modelId="{8D61B5F8-D7EF-4E5E-AF60-A04B2A043134}" type="pres">
      <dgm:prSet presAssocID="{F9028444-685F-4162-8EE3-38643F594968}" presName="Name17" presStyleLbl="parChTrans1D3" presStyleIdx="5" presStyleCnt="6"/>
      <dgm:spPr/>
    </dgm:pt>
    <dgm:pt modelId="{0F48DFFB-01DE-4F90-9999-5FC5C03330CD}" type="pres">
      <dgm:prSet presAssocID="{2A4C596A-2672-431D-B264-7A631CC4FDED}" presName="hierRoot3" presStyleCnt="0"/>
      <dgm:spPr/>
    </dgm:pt>
    <dgm:pt modelId="{58A68D1B-E34C-4F82-B868-7AFCB993AB68}" type="pres">
      <dgm:prSet presAssocID="{2A4C596A-2672-431D-B264-7A631CC4FDED}" presName="composite3" presStyleCnt="0"/>
      <dgm:spPr/>
    </dgm:pt>
    <dgm:pt modelId="{D5B6F12F-319C-4DBD-AB43-A7004D7B225C}" type="pres">
      <dgm:prSet presAssocID="{2A4C596A-2672-431D-B264-7A631CC4FDED}" presName="background3" presStyleLbl="asst2" presStyleIdx="2" presStyleCnt="3"/>
      <dgm:spPr/>
    </dgm:pt>
    <dgm:pt modelId="{C62C801B-80FB-40AD-8DE0-A65CA361BA3E}" type="pres">
      <dgm:prSet presAssocID="{2A4C596A-2672-431D-B264-7A631CC4FDED}" presName="text3" presStyleLbl="fgAcc3" presStyleIdx="5" presStyleCnt="6">
        <dgm:presLayoutVars>
          <dgm:chPref val="3"/>
        </dgm:presLayoutVars>
      </dgm:prSet>
      <dgm:spPr/>
    </dgm:pt>
    <dgm:pt modelId="{AEA000F0-F85B-406E-930E-57D4608B732C}" type="pres">
      <dgm:prSet presAssocID="{2A4C596A-2672-431D-B264-7A631CC4FDED}" presName="hierChild4" presStyleCnt="0"/>
      <dgm:spPr/>
    </dgm:pt>
  </dgm:ptLst>
  <dgm:cxnLst>
    <dgm:cxn modelId="{12835602-639C-4398-924D-1D09DC0F84A9}" srcId="{9FCF5DE8-9F74-491F-968E-1B3F168EE6CF}" destId="{7AC52FF5-ED49-416C-90B3-87CD31117527}" srcOrd="0" destOrd="0" parTransId="{F7DAAD54-6454-4DF5-8D94-BFA886863CA8}" sibTransId="{66B56442-4B80-4163-9D9A-C3C0ED642319}"/>
    <dgm:cxn modelId="{07652504-F698-40C5-B02F-1D060A66DF03}" type="presOf" srcId="{C5B8A03A-B209-446A-A858-9BF3DA8ED5D8}" destId="{1D50A2A6-FCE2-4743-92F1-C6DBDE461C76}" srcOrd="0" destOrd="0" presId="urn:microsoft.com/office/officeart/2005/8/layout/hierarchy1"/>
    <dgm:cxn modelId="{FA448704-8598-4323-9AE0-D55AA00FF785}" type="presOf" srcId="{607EFD71-05E8-41A4-9D49-83438C6312DB}" destId="{B039C07F-87C2-4B0D-A377-94B18E9EF712}" srcOrd="0" destOrd="0" presId="urn:microsoft.com/office/officeart/2005/8/layout/hierarchy1"/>
    <dgm:cxn modelId="{01DA4A15-5F42-42D8-BADA-477C06FFA2EB}" type="presOf" srcId="{147179E2-6AFC-4567-8817-51A3C7ABDC72}" destId="{A63DAF09-7CA4-40CA-BA95-E12565395AF6}" srcOrd="0" destOrd="0" presId="urn:microsoft.com/office/officeart/2005/8/layout/hierarchy1"/>
    <dgm:cxn modelId="{6E3EF724-C4F2-46E2-AF01-1659F1804E5B}" type="presOf" srcId="{97BDC8CC-4E5A-46C7-A224-1C1DF40EAF4B}" destId="{7550B331-F32D-45DB-93DE-AADC73F7E24C}" srcOrd="0" destOrd="0" presId="urn:microsoft.com/office/officeart/2005/8/layout/hierarchy1"/>
    <dgm:cxn modelId="{D6B5E525-899A-403C-9C25-31F672EC3D95}" srcId="{82231066-FFC3-46D4-8233-70EF551D8803}" destId="{1FED4E28-88AC-44A6-B6CB-14B3332B82BB}" srcOrd="2" destOrd="0" parTransId="{607EFD71-05E8-41A4-9D49-83438C6312DB}" sibTransId="{DBDA021E-812D-48C5-AF1C-7688740DD4A6}"/>
    <dgm:cxn modelId="{54B03B28-4299-4C9B-AC89-27D56DA5D9D0}" srcId="{C5B8A03A-B209-446A-A858-9BF3DA8ED5D8}" destId="{9FCF5DE8-9F74-491F-968E-1B3F168EE6CF}" srcOrd="1" destOrd="0" parTransId="{147179E2-6AFC-4567-8817-51A3C7ABDC72}" sibTransId="{91D8B7DB-F628-4AC0-939C-C7175C7DFC23}"/>
    <dgm:cxn modelId="{A1949B36-3264-4121-A529-6B3D68A1338E}" type="presOf" srcId="{683B78B8-CE42-4234-AB38-A8403E6AAB86}" destId="{9CCEEE63-016D-45E4-8C12-40AB4F0249E9}" srcOrd="0" destOrd="0" presId="urn:microsoft.com/office/officeart/2005/8/layout/hierarchy1"/>
    <dgm:cxn modelId="{53F3F640-E4B7-4031-844D-E6B5F0765498}" type="presOf" srcId="{33F6438D-DBB2-4C8C-8AC9-E019EB6CEF69}" destId="{7260F21F-84E2-4BDA-B54C-31CF82DEBBE4}" srcOrd="0" destOrd="0" presId="urn:microsoft.com/office/officeart/2005/8/layout/hierarchy1"/>
    <dgm:cxn modelId="{67D3395C-4CC2-461D-AAB8-45A54E48CA24}" type="presOf" srcId="{0ED59439-7961-4E35-98D4-3060621D6E2A}" destId="{0D479E6A-971B-4CD3-88EA-5860FF998E8F}" srcOrd="0" destOrd="0" presId="urn:microsoft.com/office/officeart/2005/8/layout/hierarchy1"/>
    <dgm:cxn modelId="{9E0D1C54-B8E7-46C7-AEA2-6DCB9E8B582A}" type="presOf" srcId="{2448B31D-FD89-4737-88CA-27443D05B561}" destId="{5A52A27C-1775-425A-9330-37B851A04852}" srcOrd="0" destOrd="0" presId="urn:microsoft.com/office/officeart/2005/8/layout/hierarchy1"/>
    <dgm:cxn modelId="{40D52277-399D-4224-B6E9-2F2E9896380E}" type="presOf" srcId="{9FCF5DE8-9F74-491F-968E-1B3F168EE6CF}" destId="{E155DD20-7541-400D-B00A-50BBDA60BAC3}" srcOrd="0" destOrd="0" presId="urn:microsoft.com/office/officeart/2005/8/layout/hierarchy1"/>
    <dgm:cxn modelId="{9053237B-110E-4672-9382-C9720319904E}" srcId="{C5B8A03A-B209-446A-A858-9BF3DA8ED5D8}" destId="{82231066-FFC3-46D4-8233-70EF551D8803}" srcOrd="0" destOrd="0" parTransId="{33F6438D-DBB2-4C8C-8AC9-E019EB6CEF69}" sibTransId="{11D40D40-9AEC-4C10-B024-8B693C67AE6D}"/>
    <dgm:cxn modelId="{80B5D080-0B21-4D66-B5DF-C7F4401F4D7C}" type="presOf" srcId="{D56276C5-0C2F-418B-80CB-45C8BDFCE141}" destId="{3D6A9071-5A6A-46B3-942F-279AD3FC1DD7}" srcOrd="0" destOrd="0" presId="urn:microsoft.com/office/officeart/2005/8/layout/hierarchy1"/>
    <dgm:cxn modelId="{DCFB8687-51D6-4A89-AA2B-2E25E997F172}" type="presOf" srcId="{2A4C596A-2672-431D-B264-7A631CC4FDED}" destId="{C62C801B-80FB-40AD-8DE0-A65CA361BA3E}" srcOrd="0" destOrd="0" presId="urn:microsoft.com/office/officeart/2005/8/layout/hierarchy1"/>
    <dgm:cxn modelId="{1C614A91-DA22-4181-A0FE-ED2B7D1E9E04}" type="presOf" srcId="{F7DAAD54-6454-4DF5-8D94-BFA886863CA8}" destId="{25436AE9-1280-4604-A4E7-855C1A1EAC28}" srcOrd="0" destOrd="0" presId="urn:microsoft.com/office/officeart/2005/8/layout/hierarchy1"/>
    <dgm:cxn modelId="{EF294B92-3B4B-4010-9A64-890A25B543A4}" srcId="{3C4496F0-59C4-4B4A-BCB8-2FFDFFBFB74E}" destId="{C5B8A03A-B209-446A-A858-9BF3DA8ED5D8}" srcOrd="0" destOrd="0" parTransId="{4407E8AA-ACE1-4132-BFD3-A81DBFBC92A9}" sibTransId="{7A687C9F-6720-4689-9763-A657B2D08848}"/>
    <dgm:cxn modelId="{95A4CD92-5CB0-43DB-B62D-39637066D96E}" type="presOf" srcId="{7AC52FF5-ED49-416C-90B3-87CD31117527}" destId="{2B7E6DF2-0AC3-48DD-AE03-28C211BE0F8B}" srcOrd="0" destOrd="0" presId="urn:microsoft.com/office/officeart/2005/8/layout/hierarchy1"/>
    <dgm:cxn modelId="{05AD9C94-5706-4EFE-9BC7-1AB75349FDA5}" srcId="{9FCF5DE8-9F74-491F-968E-1B3F168EE6CF}" destId="{D56276C5-0C2F-418B-80CB-45C8BDFCE141}" srcOrd="1" destOrd="0" parTransId="{2448B31D-FD89-4737-88CA-27443D05B561}" sibTransId="{46489208-EACE-4E25-AF70-F028B3424837}"/>
    <dgm:cxn modelId="{E2CDCA98-C62B-4901-BEB7-649E1FC01EB1}" srcId="{9FCF5DE8-9F74-491F-968E-1B3F168EE6CF}" destId="{2A4C596A-2672-431D-B264-7A631CC4FDED}" srcOrd="2" destOrd="0" parTransId="{F9028444-685F-4162-8EE3-38643F594968}" sibTransId="{18664E0C-4224-4C4E-B6E5-31746EA99024}"/>
    <dgm:cxn modelId="{A74FBCA4-50DD-4603-B192-6208682A77C4}" srcId="{82231066-FFC3-46D4-8233-70EF551D8803}" destId="{683B78B8-CE42-4234-AB38-A8403E6AAB86}" srcOrd="0" destOrd="0" parTransId="{63550FD2-AEE8-4275-AD8F-F2BD1E072FDF}" sibTransId="{6223944B-3BA0-4618-82C4-DC29DA175D27}"/>
    <dgm:cxn modelId="{7E0CF3B8-915B-40FC-BD80-D826EA22C83A}" type="presOf" srcId="{1FED4E28-88AC-44A6-B6CB-14B3332B82BB}" destId="{A6AB5789-46FF-4375-9508-20FA9746381F}" srcOrd="0" destOrd="0" presId="urn:microsoft.com/office/officeart/2005/8/layout/hierarchy1"/>
    <dgm:cxn modelId="{5DA622BC-0792-45D9-8514-77E3CFE4EA05}" type="presOf" srcId="{82231066-FFC3-46D4-8233-70EF551D8803}" destId="{F3105F93-91C6-4F67-B87F-B27B4BF2594B}" srcOrd="0" destOrd="0" presId="urn:microsoft.com/office/officeart/2005/8/layout/hierarchy1"/>
    <dgm:cxn modelId="{FD9764C5-4CA9-4662-AB4F-CF4C53E838BF}" type="presOf" srcId="{F9028444-685F-4162-8EE3-38643F594968}" destId="{8D61B5F8-D7EF-4E5E-AF60-A04B2A043134}" srcOrd="0" destOrd="0" presId="urn:microsoft.com/office/officeart/2005/8/layout/hierarchy1"/>
    <dgm:cxn modelId="{436182C8-017C-47A9-8C87-CD5453F02F2C}" srcId="{82231066-FFC3-46D4-8233-70EF551D8803}" destId="{97BDC8CC-4E5A-46C7-A224-1C1DF40EAF4B}" srcOrd="1" destOrd="0" parTransId="{0ED59439-7961-4E35-98D4-3060621D6E2A}" sibTransId="{A0B41D9B-FB74-4217-8CC8-1B1A7FE52EC1}"/>
    <dgm:cxn modelId="{AF272ECF-F85D-4316-8A95-E61D788BFBB3}" type="presOf" srcId="{3C4496F0-59C4-4B4A-BCB8-2FFDFFBFB74E}" destId="{CD6575E3-709E-4D50-801E-E4E8EE3C28AE}" srcOrd="0" destOrd="0" presId="urn:microsoft.com/office/officeart/2005/8/layout/hierarchy1"/>
    <dgm:cxn modelId="{FB9B01D8-531A-4C0E-92E6-7D17CF676F6C}" type="presOf" srcId="{63550FD2-AEE8-4275-AD8F-F2BD1E072FDF}" destId="{8FBC36FB-4884-4B4F-9939-5378B8D41B27}" srcOrd="0" destOrd="0" presId="urn:microsoft.com/office/officeart/2005/8/layout/hierarchy1"/>
    <dgm:cxn modelId="{9373664E-591C-42BE-835D-4B7F4E5CA98B}" type="presParOf" srcId="{CD6575E3-709E-4D50-801E-E4E8EE3C28AE}" destId="{0E2400DF-EE99-4263-9EBA-EB69901D03DD}" srcOrd="0" destOrd="0" presId="urn:microsoft.com/office/officeart/2005/8/layout/hierarchy1"/>
    <dgm:cxn modelId="{927F94E9-5FCF-4E3F-B4EB-79FF23F0B93C}" type="presParOf" srcId="{0E2400DF-EE99-4263-9EBA-EB69901D03DD}" destId="{F5A851F6-2C79-49E7-86D3-E7B2EBF9E5DA}" srcOrd="0" destOrd="0" presId="urn:microsoft.com/office/officeart/2005/8/layout/hierarchy1"/>
    <dgm:cxn modelId="{B94007A0-6F40-4968-B07C-EB1AD875C62F}" type="presParOf" srcId="{F5A851F6-2C79-49E7-86D3-E7B2EBF9E5DA}" destId="{FA5F1920-7BE5-4C54-B63A-B9AE3B7666AC}" srcOrd="0" destOrd="0" presId="urn:microsoft.com/office/officeart/2005/8/layout/hierarchy1"/>
    <dgm:cxn modelId="{A351001E-1477-409B-BC04-7A7EC7975404}" type="presParOf" srcId="{F5A851F6-2C79-49E7-86D3-E7B2EBF9E5DA}" destId="{1D50A2A6-FCE2-4743-92F1-C6DBDE461C76}" srcOrd="1" destOrd="0" presId="urn:microsoft.com/office/officeart/2005/8/layout/hierarchy1"/>
    <dgm:cxn modelId="{B54C4501-9417-4218-9913-714C640F734E}" type="presParOf" srcId="{0E2400DF-EE99-4263-9EBA-EB69901D03DD}" destId="{F1024D8C-6B83-4289-8A27-6EC34CB7A1B2}" srcOrd="1" destOrd="0" presId="urn:microsoft.com/office/officeart/2005/8/layout/hierarchy1"/>
    <dgm:cxn modelId="{11A6ED78-24AC-4A37-B5B1-977F1975384F}" type="presParOf" srcId="{F1024D8C-6B83-4289-8A27-6EC34CB7A1B2}" destId="{7260F21F-84E2-4BDA-B54C-31CF82DEBBE4}" srcOrd="0" destOrd="0" presId="urn:microsoft.com/office/officeart/2005/8/layout/hierarchy1"/>
    <dgm:cxn modelId="{4185482B-276C-4AA7-96B7-26D61C3A0442}" type="presParOf" srcId="{F1024D8C-6B83-4289-8A27-6EC34CB7A1B2}" destId="{651366E4-2D6F-4820-BC81-C16CDF446863}" srcOrd="1" destOrd="0" presId="urn:microsoft.com/office/officeart/2005/8/layout/hierarchy1"/>
    <dgm:cxn modelId="{C7885E07-2B78-4EED-AD0F-FEAA42E913A1}" type="presParOf" srcId="{651366E4-2D6F-4820-BC81-C16CDF446863}" destId="{553C5239-49E4-4158-AD06-74BB129AB66B}" srcOrd="0" destOrd="0" presId="urn:microsoft.com/office/officeart/2005/8/layout/hierarchy1"/>
    <dgm:cxn modelId="{515A8853-CBCC-4B08-8303-5C3650E10F6C}" type="presParOf" srcId="{553C5239-49E4-4158-AD06-74BB129AB66B}" destId="{53AFBD9D-49FA-4F4E-BF9A-A1AACBCE4F8E}" srcOrd="0" destOrd="0" presId="urn:microsoft.com/office/officeart/2005/8/layout/hierarchy1"/>
    <dgm:cxn modelId="{8850C95F-0791-4C40-AACA-969EE9F674F3}" type="presParOf" srcId="{553C5239-49E4-4158-AD06-74BB129AB66B}" destId="{F3105F93-91C6-4F67-B87F-B27B4BF2594B}" srcOrd="1" destOrd="0" presId="urn:microsoft.com/office/officeart/2005/8/layout/hierarchy1"/>
    <dgm:cxn modelId="{3061E732-D38D-4B89-BD0B-20B51E9FD5B9}" type="presParOf" srcId="{651366E4-2D6F-4820-BC81-C16CDF446863}" destId="{9B22641F-447C-479E-9244-F5B1829913BD}" srcOrd="1" destOrd="0" presId="urn:microsoft.com/office/officeart/2005/8/layout/hierarchy1"/>
    <dgm:cxn modelId="{2753CD05-E855-4F93-A76F-FB7425DE9EF5}" type="presParOf" srcId="{9B22641F-447C-479E-9244-F5B1829913BD}" destId="{8FBC36FB-4884-4B4F-9939-5378B8D41B27}" srcOrd="0" destOrd="0" presId="urn:microsoft.com/office/officeart/2005/8/layout/hierarchy1"/>
    <dgm:cxn modelId="{E52DEEE6-784C-44B2-A310-70C6286CAD5D}" type="presParOf" srcId="{9B22641F-447C-479E-9244-F5B1829913BD}" destId="{F09A110E-DF05-41B7-818F-9261F052C1FB}" srcOrd="1" destOrd="0" presId="urn:microsoft.com/office/officeart/2005/8/layout/hierarchy1"/>
    <dgm:cxn modelId="{BD91A271-70E2-4BD7-9ECD-83D06100A034}" type="presParOf" srcId="{F09A110E-DF05-41B7-818F-9261F052C1FB}" destId="{A1D34A4D-A971-454E-BB4B-72312539A2D0}" srcOrd="0" destOrd="0" presId="urn:microsoft.com/office/officeart/2005/8/layout/hierarchy1"/>
    <dgm:cxn modelId="{BB4295DE-8AE6-4AB4-9BAA-9D13A3FF186E}" type="presParOf" srcId="{A1D34A4D-A971-454E-BB4B-72312539A2D0}" destId="{EC544A4E-2855-4224-BDA8-82A8920B216D}" srcOrd="0" destOrd="0" presId="urn:microsoft.com/office/officeart/2005/8/layout/hierarchy1"/>
    <dgm:cxn modelId="{DC34FED8-3420-436A-B40B-17CEFEFF8954}" type="presParOf" srcId="{A1D34A4D-A971-454E-BB4B-72312539A2D0}" destId="{9CCEEE63-016D-45E4-8C12-40AB4F0249E9}" srcOrd="1" destOrd="0" presId="urn:microsoft.com/office/officeart/2005/8/layout/hierarchy1"/>
    <dgm:cxn modelId="{FBAF86EE-B2E5-4246-9AEA-AC00536516AD}" type="presParOf" srcId="{F09A110E-DF05-41B7-818F-9261F052C1FB}" destId="{EA94BADA-2A2E-441E-8E39-41191984A610}" srcOrd="1" destOrd="0" presId="urn:microsoft.com/office/officeart/2005/8/layout/hierarchy1"/>
    <dgm:cxn modelId="{CE706063-8D9E-418B-9CE1-EB36DE60A3A2}" type="presParOf" srcId="{9B22641F-447C-479E-9244-F5B1829913BD}" destId="{0D479E6A-971B-4CD3-88EA-5860FF998E8F}" srcOrd="2" destOrd="0" presId="urn:microsoft.com/office/officeart/2005/8/layout/hierarchy1"/>
    <dgm:cxn modelId="{A29E5576-D09A-4DB1-A013-97ABD870FC45}" type="presParOf" srcId="{9B22641F-447C-479E-9244-F5B1829913BD}" destId="{4E79AADF-FC31-48E7-B8D1-F90B57E629C9}" srcOrd="3" destOrd="0" presId="urn:microsoft.com/office/officeart/2005/8/layout/hierarchy1"/>
    <dgm:cxn modelId="{D039C4A3-DDAD-4C32-AB90-18859840F12F}" type="presParOf" srcId="{4E79AADF-FC31-48E7-B8D1-F90B57E629C9}" destId="{DAE42E7A-E4C7-46EE-BE93-2A2F673E3F62}" srcOrd="0" destOrd="0" presId="urn:microsoft.com/office/officeart/2005/8/layout/hierarchy1"/>
    <dgm:cxn modelId="{DA11CE82-26AB-4A00-9CF3-4B78AB1F2F95}" type="presParOf" srcId="{DAE42E7A-E4C7-46EE-BE93-2A2F673E3F62}" destId="{D1C84BDE-0013-418A-80DA-6B1AE1CBE944}" srcOrd="0" destOrd="0" presId="urn:microsoft.com/office/officeart/2005/8/layout/hierarchy1"/>
    <dgm:cxn modelId="{11E80C5C-F0C8-49E9-A53A-895BEADB0B01}" type="presParOf" srcId="{DAE42E7A-E4C7-46EE-BE93-2A2F673E3F62}" destId="{7550B331-F32D-45DB-93DE-AADC73F7E24C}" srcOrd="1" destOrd="0" presId="urn:microsoft.com/office/officeart/2005/8/layout/hierarchy1"/>
    <dgm:cxn modelId="{F1946B21-CB7C-4E7F-82D8-CA940C669D71}" type="presParOf" srcId="{4E79AADF-FC31-48E7-B8D1-F90B57E629C9}" destId="{E0109023-6C98-44CA-99D7-47919CF46694}" srcOrd="1" destOrd="0" presId="urn:microsoft.com/office/officeart/2005/8/layout/hierarchy1"/>
    <dgm:cxn modelId="{9F0669C4-74D4-4EE8-AF5D-4CF5A90D0846}" type="presParOf" srcId="{9B22641F-447C-479E-9244-F5B1829913BD}" destId="{B039C07F-87C2-4B0D-A377-94B18E9EF712}" srcOrd="4" destOrd="0" presId="urn:microsoft.com/office/officeart/2005/8/layout/hierarchy1"/>
    <dgm:cxn modelId="{077E1061-CBB0-47B2-96B6-80EC3ADE707D}" type="presParOf" srcId="{9B22641F-447C-479E-9244-F5B1829913BD}" destId="{8A109B6A-61DA-4661-92D2-5C327AE10D97}" srcOrd="5" destOrd="0" presId="urn:microsoft.com/office/officeart/2005/8/layout/hierarchy1"/>
    <dgm:cxn modelId="{9BEE4D1A-4031-49CA-8B29-CA49954691E2}" type="presParOf" srcId="{8A109B6A-61DA-4661-92D2-5C327AE10D97}" destId="{F9A32310-E5FB-4CCA-8440-344D83C05400}" srcOrd="0" destOrd="0" presId="urn:microsoft.com/office/officeart/2005/8/layout/hierarchy1"/>
    <dgm:cxn modelId="{3BE96171-2D80-4CC3-BCD7-8AF4F9952DB6}" type="presParOf" srcId="{F9A32310-E5FB-4CCA-8440-344D83C05400}" destId="{CE6927DC-0EEB-4395-941C-94650418EF74}" srcOrd="0" destOrd="0" presId="urn:microsoft.com/office/officeart/2005/8/layout/hierarchy1"/>
    <dgm:cxn modelId="{27929E5E-5FD3-4FAC-ADB3-75079F7821A1}" type="presParOf" srcId="{F9A32310-E5FB-4CCA-8440-344D83C05400}" destId="{A6AB5789-46FF-4375-9508-20FA9746381F}" srcOrd="1" destOrd="0" presId="urn:microsoft.com/office/officeart/2005/8/layout/hierarchy1"/>
    <dgm:cxn modelId="{8998B4A4-9396-45CE-976D-EA8ABBFE13F8}" type="presParOf" srcId="{8A109B6A-61DA-4661-92D2-5C327AE10D97}" destId="{9EAB73BD-DDE5-422B-9A39-326649CF2E51}" srcOrd="1" destOrd="0" presId="urn:microsoft.com/office/officeart/2005/8/layout/hierarchy1"/>
    <dgm:cxn modelId="{FF914C9A-BFA5-455A-AD35-AA190DE17C91}" type="presParOf" srcId="{F1024D8C-6B83-4289-8A27-6EC34CB7A1B2}" destId="{A63DAF09-7CA4-40CA-BA95-E12565395AF6}" srcOrd="2" destOrd="0" presId="urn:microsoft.com/office/officeart/2005/8/layout/hierarchy1"/>
    <dgm:cxn modelId="{3AD5407A-614E-41F2-B54F-35565C17F818}" type="presParOf" srcId="{F1024D8C-6B83-4289-8A27-6EC34CB7A1B2}" destId="{BB0F733E-AC02-4EE5-B34E-8F8CA443B80C}" srcOrd="3" destOrd="0" presId="urn:microsoft.com/office/officeart/2005/8/layout/hierarchy1"/>
    <dgm:cxn modelId="{42306760-BC61-49C3-BF9D-7220FD768B91}" type="presParOf" srcId="{BB0F733E-AC02-4EE5-B34E-8F8CA443B80C}" destId="{D676F43F-A03E-4C2D-9848-D2ABEA07EFAC}" srcOrd="0" destOrd="0" presId="urn:microsoft.com/office/officeart/2005/8/layout/hierarchy1"/>
    <dgm:cxn modelId="{5B24DF59-C7FC-490D-89CA-452DBBFFBEC5}" type="presParOf" srcId="{D676F43F-A03E-4C2D-9848-D2ABEA07EFAC}" destId="{E1778F55-40F0-4FFE-9B7F-68888DA897CD}" srcOrd="0" destOrd="0" presId="urn:microsoft.com/office/officeart/2005/8/layout/hierarchy1"/>
    <dgm:cxn modelId="{6887D161-E74A-45B6-A563-284196EC58AE}" type="presParOf" srcId="{D676F43F-A03E-4C2D-9848-D2ABEA07EFAC}" destId="{E155DD20-7541-400D-B00A-50BBDA60BAC3}" srcOrd="1" destOrd="0" presId="urn:microsoft.com/office/officeart/2005/8/layout/hierarchy1"/>
    <dgm:cxn modelId="{372B9445-BF15-4806-AB91-D9A948FF5ABB}" type="presParOf" srcId="{BB0F733E-AC02-4EE5-B34E-8F8CA443B80C}" destId="{8CE97BC2-3733-43EE-9067-552D602FD624}" srcOrd="1" destOrd="0" presId="urn:microsoft.com/office/officeart/2005/8/layout/hierarchy1"/>
    <dgm:cxn modelId="{8A9AD486-8071-47FF-98DC-A30D8C3D7D88}" type="presParOf" srcId="{8CE97BC2-3733-43EE-9067-552D602FD624}" destId="{25436AE9-1280-4604-A4E7-855C1A1EAC28}" srcOrd="0" destOrd="0" presId="urn:microsoft.com/office/officeart/2005/8/layout/hierarchy1"/>
    <dgm:cxn modelId="{7B2883C8-3ABE-49CF-9672-D35A6A04D261}" type="presParOf" srcId="{8CE97BC2-3733-43EE-9067-552D602FD624}" destId="{7D3A48C7-7406-4E97-B214-F6400835D677}" srcOrd="1" destOrd="0" presId="urn:microsoft.com/office/officeart/2005/8/layout/hierarchy1"/>
    <dgm:cxn modelId="{C07D4A9C-6FB2-4F31-8C77-92FD594F57BC}" type="presParOf" srcId="{7D3A48C7-7406-4E97-B214-F6400835D677}" destId="{DC761AFB-3A12-48B2-BAE6-A142477E2B42}" srcOrd="0" destOrd="0" presId="urn:microsoft.com/office/officeart/2005/8/layout/hierarchy1"/>
    <dgm:cxn modelId="{4FBB1B91-E506-43A1-84AE-D04F235B9AAA}" type="presParOf" srcId="{DC761AFB-3A12-48B2-BAE6-A142477E2B42}" destId="{4C4BAB66-0AFE-4654-8F4C-DFF14C33CE76}" srcOrd="0" destOrd="0" presId="urn:microsoft.com/office/officeart/2005/8/layout/hierarchy1"/>
    <dgm:cxn modelId="{07D960BA-90EF-49AF-8E3C-4BB99C8D987B}" type="presParOf" srcId="{DC761AFB-3A12-48B2-BAE6-A142477E2B42}" destId="{2B7E6DF2-0AC3-48DD-AE03-28C211BE0F8B}" srcOrd="1" destOrd="0" presId="urn:microsoft.com/office/officeart/2005/8/layout/hierarchy1"/>
    <dgm:cxn modelId="{83E90F88-FDA5-4058-A395-224781D85582}" type="presParOf" srcId="{7D3A48C7-7406-4E97-B214-F6400835D677}" destId="{7099B1F7-B78A-42A6-97EB-6099962658E8}" srcOrd="1" destOrd="0" presId="urn:microsoft.com/office/officeart/2005/8/layout/hierarchy1"/>
    <dgm:cxn modelId="{4C21FAA6-ED12-4C49-9540-EF1F0A05A17B}" type="presParOf" srcId="{8CE97BC2-3733-43EE-9067-552D602FD624}" destId="{5A52A27C-1775-425A-9330-37B851A04852}" srcOrd="2" destOrd="0" presId="urn:microsoft.com/office/officeart/2005/8/layout/hierarchy1"/>
    <dgm:cxn modelId="{45472F3B-0433-4164-8544-3003AED62A34}" type="presParOf" srcId="{8CE97BC2-3733-43EE-9067-552D602FD624}" destId="{F54CC0AA-EDD6-440F-B97E-D09443D97FF2}" srcOrd="3" destOrd="0" presId="urn:microsoft.com/office/officeart/2005/8/layout/hierarchy1"/>
    <dgm:cxn modelId="{722E4321-60F9-4AE1-90B4-EF48C4B07C5E}" type="presParOf" srcId="{F54CC0AA-EDD6-440F-B97E-D09443D97FF2}" destId="{3B859846-E54C-4DAF-B5C1-AD695E7B5A2A}" srcOrd="0" destOrd="0" presId="urn:microsoft.com/office/officeart/2005/8/layout/hierarchy1"/>
    <dgm:cxn modelId="{44F8957B-A569-4EF0-B064-00CE20507BAA}" type="presParOf" srcId="{3B859846-E54C-4DAF-B5C1-AD695E7B5A2A}" destId="{5DE8A8C9-C1A2-4610-9F15-A8A65F1A5A56}" srcOrd="0" destOrd="0" presId="urn:microsoft.com/office/officeart/2005/8/layout/hierarchy1"/>
    <dgm:cxn modelId="{BF1E8DDE-C108-4BA1-A912-916A567785C2}" type="presParOf" srcId="{3B859846-E54C-4DAF-B5C1-AD695E7B5A2A}" destId="{3D6A9071-5A6A-46B3-942F-279AD3FC1DD7}" srcOrd="1" destOrd="0" presId="urn:microsoft.com/office/officeart/2005/8/layout/hierarchy1"/>
    <dgm:cxn modelId="{F105AA79-8462-4645-9B73-BA81E550A0C1}" type="presParOf" srcId="{F54CC0AA-EDD6-440F-B97E-D09443D97FF2}" destId="{6D390E37-BA8C-4312-AF10-CA1A68E37316}" srcOrd="1" destOrd="0" presId="urn:microsoft.com/office/officeart/2005/8/layout/hierarchy1"/>
    <dgm:cxn modelId="{0DE46C40-921B-4B53-AAD0-1415B50BEC7D}" type="presParOf" srcId="{8CE97BC2-3733-43EE-9067-552D602FD624}" destId="{8D61B5F8-D7EF-4E5E-AF60-A04B2A043134}" srcOrd="4" destOrd="0" presId="urn:microsoft.com/office/officeart/2005/8/layout/hierarchy1"/>
    <dgm:cxn modelId="{2435416F-F8F7-4F80-B2CC-5668B51E298A}" type="presParOf" srcId="{8CE97BC2-3733-43EE-9067-552D602FD624}" destId="{0F48DFFB-01DE-4F90-9999-5FC5C03330CD}" srcOrd="5" destOrd="0" presId="urn:microsoft.com/office/officeart/2005/8/layout/hierarchy1"/>
    <dgm:cxn modelId="{17E20852-CF54-4246-9A9A-7F03D79C632A}" type="presParOf" srcId="{0F48DFFB-01DE-4F90-9999-5FC5C03330CD}" destId="{58A68D1B-E34C-4F82-B868-7AFCB993AB68}" srcOrd="0" destOrd="0" presId="urn:microsoft.com/office/officeart/2005/8/layout/hierarchy1"/>
    <dgm:cxn modelId="{11F93384-A4EB-4436-9AE9-5CF3403021AF}" type="presParOf" srcId="{58A68D1B-E34C-4F82-B868-7AFCB993AB68}" destId="{D5B6F12F-319C-4DBD-AB43-A7004D7B225C}" srcOrd="0" destOrd="0" presId="urn:microsoft.com/office/officeart/2005/8/layout/hierarchy1"/>
    <dgm:cxn modelId="{44F6C875-2B89-44B2-8CF0-799CFAABB19F}" type="presParOf" srcId="{58A68D1B-E34C-4F82-B868-7AFCB993AB68}" destId="{C62C801B-80FB-40AD-8DE0-A65CA361BA3E}" srcOrd="1" destOrd="0" presId="urn:microsoft.com/office/officeart/2005/8/layout/hierarchy1"/>
    <dgm:cxn modelId="{03A0231B-2D2B-4707-8A53-5C7254F7B50B}" type="presParOf" srcId="{0F48DFFB-01DE-4F90-9999-5FC5C03330CD}" destId="{AEA000F0-F85B-406E-930E-57D4608B732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5D3D07-F6BA-408F-8629-B5E9B7973AD8}" type="doc">
      <dgm:prSet loTypeId="urn:microsoft.com/office/officeart/2005/8/layout/hierarchy6" loCatId="hierarchy" qsTypeId="urn:microsoft.com/office/officeart/2005/8/quickstyle/simple1" qsCatId="simple" csTypeId="urn:microsoft.com/office/officeart/2005/8/colors/colorful5" csCatId="colorful" phldr="1"/>
      <dgm:spPr/>
      <dgm:t>
        <a:bodyPr/>
        <a:lstStyle/>
        <a:p>
          <a:endParaRPr lang="cs-CZ"/>
        </a:p>
      </dgm:t>
    </dgm:pt>
    <dgm:pt modelId="{862BED3A-BB08-4A8B-AF24-B15745929C92}">
      <dgm:prSet phldrT="[Text]"/>
      <dgm:spPr/>
      <dgm:t>
        <a:bodyPr/>
        <a:lstStyle/>
        <a:p>
          <a:r>
            <a:rPr lang="cs-CZ" dirty="0"/>
            <a:t>Národní hospodářství</a:t>
          </a:r>
        </a:p>
      </dgm:t>
    </dgm:pt>
    <dgm:pt modelId="{9732D4A6-F4BF-4C58-8EE6-D5872FA0C897}" type="parTrans" cxnId="{A1CE40CB-B204-45C6-AF83-AE4257BF38EB}">
      <dgm:prSet/>
      <dgm:spPr/>
      <dgm:t>
        <a:bodyPr/>
        <a:lstStyle/>
        <a:p>
          <a:endParaRPr lang="cs-CZ"/>
        </a:p>
      </dgm:t>
    </dgm:pt>
    <dgm:pt modelId="{9CB5D28D-200C-45A4-98F0-879C2AD2D379}" type="sibTrans" cxnId="{A1CE40CB-B204-45C6-AF83-AE4257BF38EB}">
      <dgm:prSet/>
      <dgm:spPr/>
      <dgm:t>
        <a:bodyPr/>
        <a:lstStyle/>
        <a:p>
          <a:endParaRPr lang="cs-CZ"/>
        </a:p>
      </dgm:t>
    </dgm:pt>
    <dgm:pt modelId="{7AAA4981-CC59-453B-9189-9219D2313BB6}">
      <dgm:prSet phldrT="[Text]"/>
      <dgm:spPr/>
      <dgm:t>
        <a:bodyPr/>
        <a:lstStyle/>
        <a:p>
          <a:r>
            <a:rPr lang="cs-CZ" dirty="0"/>
            <a:t>Ziskový sektor</a:t>
          </a:r>
        </a:p>
      </dgm:t>
    </dgm:pt>
    <dgm:pt modelId="{541EFBF0-E065-41B0-8027-42E74A3C1190}" type="parTrans" cxnId="{8FA559AF-C178-4C24-B081-4F447DA61E2D}">
      <dgm:prSet/>
      <dgm:spPr/>
      <dgm:t>
        <a:bodyPr/>
        <a:lstStyle/>
        <a:p>
          <a:endParaRPr lang="cs-CZ"/>
        </a:p>
      </dgm:t>
    </dgm:pt>
    <dgm:pt modelId="{31334C01-72F2-4344-A29E-A55D074DF882}" type="sibTrans" cxnId="{8FA559AF-C178-4C24-B081-4F447DA61E2D}">
      <dgm:prSet/>
      <dgm:spPr/>
      <dgm:t>
        <a:bodyPr/>
        <a:lstStyle/>
        <a:p>
          <a:endParaRPr lang="cs-CZ"/>
        </a:p>
      </dgm:t>
    </dgm:pt>
    <dgm:pt modelId="{573D86D9-3C12-443A-BAAD-D43670E09055}">
      <dgm:prSet phldrT="[Text]"/>
      <dgm:spPr/>
      <dgm:t>
        <a:bodyPr/>
        <a:lstStyle/>
        <a:p>
          <a:r>
            <a:rPr lang="cs-CZ" dirty="0"/>
            <a:t>Neziskový sektor</a:t>
          </a:r>
        </a:p>
      </dgm:t>
    </dgm:pt>
    <dgm:pt modelId="{5D7BEDEC-8986-4346-8AE8-CB85290F5CBE}" type="parTrans" cxnId="{A14F9D4A-112E-4C93-B16D-F720B3E28E6D}">
      <dgm:prSet/>
      <dgm:spPr/>
      <dgm:t>
        <a:bodyPr/>
        <a:lstStyle/>
        <a:p>
          <a:endParaRPr lang="cs-CZ"/>
        </a:p>
      </dgm:t>
    </dgm:pt>
    <dgm:pt modelId="{EAA09CF1-EBA4-422F-8239-A1309584132C}" type="sibTrans" cxnId="{A14F9D4A-112E-4C93-B16D-F720B3E28E6D}">
      <dgm:prSet/>
      <dgm:spPr/>
      <dgm:t>
        <a:bodyPr/>
        <a:lstStyle/>
        <a:p>
          <a:endParaRPr lang="cs-CZ"/>
        </a:p>
      </dgm:t>
    </dgm:pt>
    <dgm:pt modelId="{0A0FF5FA-EE98-45A3-8E20-E1B9A6B2BABA}" type="asst">
      <dgm:prSet/>
      <dgm:spPr/>
      <dgm:t>
        <a:bodyPr/>
        <a:lstStyle/>
        <a:p>
          <a:r>
            <a:rPr lang="cs-CZ" dirty="0"/>
            <a:t>Soukromý</a:t>
          </a:r>
        </a:p>
      </dgm:t>
    </dgm:pt>
    <dgm:pt modelId="{D3CD8779-3412-4AC0-9234-A19110E299EC}" type="parTrans" cxnId="{9B859A16-B6F7-4F57-8F0E-AFB448DED9A3}">
      <dgm:prSet/>
      <dgm:spPr/>
      <dgm:t>
        <a:bodyPr/>
        <a:lstStyle/>
        <a:p>
          <a:endParaRPr lang="cs-CZ"/>
        </a:p>
      </dgm:t>
    </dgm:pt>
    <dgm:pt modelId="{B779D172-C755-45BC-81C8-00D1F3FE85C8}" type="sibTrans" cxnId="{9B859A16-B6F7-4F57-8F0E-AFB448DED9A3}">
      <dgm:prSet/>
      <dgm:spPr/>
      <dgm:t>
        <a:bodyPr/>
        <a:lstStyle/>
        <a:p>
          <a:endParaRPr lang="cs-CZ"/>
        </a:p>
      </dgm:t>
    </dgm:pt>
    <dgm:pt modelId="{D1B2BDFB-7AC8-44A7-9061-3320D4A98674}" type="asst">
      <dgm:prSet/>
      <dgm:spPr/>
      <dgm:t>
        <a:bodyPr/>
        <a:lstStyle/>
        <a:p>
          <a:r>
            <a:rPr lang="cs-CZ" dirty="0"/>
            <a:t>Veřejný</a:t>
          </a:r>
        </a:p>
      </dgm:t>
    </dgm:pt>
    <dgm:pt modelId="{1DB40D5B-D05B-4887-AB49-1C37BF2E4826}" type="parTrans" cxnId="{0E2D8A40-AA4C-4655-8192-04855D1EC475}">
      <dgm:prSet/>
      <dgm:spPr/>
      <dgm:t>
        <a:bodyPr/>
        <a:lstStyle/>
        <a:p>
          <a:endParaRPr lang="cs-CZ"/>
        </a:p>
      </dgm:t>
    </dgm:pt>
    <dgm:pt modelId="{425CD945-629A-4B12-B4E2-6A3CA6E327FF}" type="sibTrans" cxnId="{0E2D8A40-AA4C-4655-8192-04855D1EC475}">
      <dgm:prSet/>
      <dgm:spPr/>
      <dgm:t>
        <a:bodyPr/>
        <a:lstStyle/>
        <a:p>
          <a:endParaRPr lang="cs-CZ"/>
        </a:p>
      </dgm:t>
    </dgm:pt>
    <dgm:pt modelId="{76F95513-7AB8-4735-AB42-EF1572A611A7}" type="asst">
      <dgm:prSet/>
      <dgm:spPr/>
      <dgm:t>
        <a:bodyPr/>
        <a:lstStyle/>
        <a:p>
          <a:r>
            <a:rPr lang="cs-CZ" dirty="0"/>
            <a:t>Soukromý</a:t>
          </a:r>
        </a:p>
      </dgm:t>
    </dgm:pt>
    <dgm:pt modelId="{31FF8EC0-45F1-4426-96B7-204307ECB2D7}" type="parTrans" cxnId="{EE93F1D4-2897-48E8-9C83-0D23655A0AFF}">
      <dgm:prSet/>
      <dgm:spPr/>
      <dgm:t>
        <a:bodyPr/>
        <a:lstStyle/>
        <a:p>
          <a:endParaRPr lang="cs-CZ"/>
        </a:p>
      </dgm:t>
    </dgm:pt>
    <dgm:pt modelId="{8D56D84C-E20E-4122-ADAC-2D38B2500417}" type="sibTrans" cxnId="{EE93F1D4-2897-48E8-9C83-0D23655A0AFF}">
      <dgm:prSet/>
      <dgm:spPr/>
      <dgm:t>
        <a:bodyPr/>
        <a:lstStyle/>
        <a:p>
          <a:endParaRPr lang="cs-CZ"/>
        </a:p>
      </dgm:t>
    </dgm:pt>
    <dgm:pt modelId="{8A8E13D5-E878-4477-B546-B5C466EC2542}" type="asst">
      <dgm:prSet/>
      <dgm:spPr/>
      <dgm:t>
        <a:bodyPr/>
        <a:lstStyle/>
        <a:p>
          <a:r>
            <a:rPr lang="cs-CZ" dirty="0"/>
            <a:t>Domácnosti</a:t>
          </a:r>
        </a:p>
      </dgm:t>
    </dgm:pt>
    <dgm:pt modelId="{C45A5417-55E5-4537-9BAD-E821AB1B502A}" type="parTrans" cxnId="{56466E38-E1B5-45C4-B455-DAF579DD07C1}">
      <dgm:prSet/>
      <dgm:spPr/>
      <dgm:t>
        <a:bodyPr/>
        <a:lstStyle/>
        <a:p>
          <a:endParaRPr lang="cs-CZ"/>
        </a:p>
      </dgm:t>
    </dgm:pt>
    <dgm:pt modelId="{AB7F5DE2-74A8-4F99-B034-8AA1C11AF270}" type="sibTrans" cxnId="{56466E38-E1B5-45C4-B455-DAF579DD07C1}">
      <dgm:prSet/>
      <dgm:spPr/>
      <dgm:t>
        <a:bodyPr/>
        <a:lstStyle/>
        <a:p>
          <a:endParaRPr lang="cs-CZ"/>
        </a:p>
      </dgm:t>
    </dgm:pt>
    <dgm:pt modelId="{69F6DB2F-6ABE-43A1-8131-F5DC8809B079}" type="asst">
      <dgm:prSet/>
      <dgm:spPr/>
      <dgm:t>
        <a:bodyPr/>
        <a:lstStyle/>
        <a:p>
          <a:r>
            <a:rPr lang="cs-CZ" dirty="0"/>
            <a:t>Veřejný</a:t>
          </a:r>
        </a:p>
      </dgm:t>
    </dgm:pt>
    <dgm:pt modelId="{4820221C-C19B-49FF-887F-A900F1D4E4CF}" type="parTrans" cxnId="{78C60647-039D-48D0-B243-84696DDBC6E7}">
      <dgm:prSet/>
      <dgm:spPr/>
      <dgm:t>
        <a:bodyPr/>
        <a:lstStyle/>
        <a:p>
          <a:endParaRPr lang="cs-CZ"/>
        </a:p>
      </dgm:t>
    </dgm:pt>
    <dgm:pt modelId="{71690C78-B12B-4265-9353-AD1EA3ACEAF3}" type="sibTrans" cxnId="{78C60647-039D-48D0-B243-84696DDBC6E7}">
      <dgm:prSet/>
      <dgm:spPr/>
      <dgm:t>
        <a:bodyPr/>
        <a:lstStyle/>
        <a:p>
          <a:endParaRPr lang="cs-CZ"/>
        </a:p>
      </dgm:t>
    </dgm:pt>
    <dgm:pt modelId="{BF320A02-2846-4DC0-A275-2468278DC33F}" type="pres">
      <dgm:prSet presAssocID="{3B5D3D07-F6BA-408F-8629-B5E9B7973AD8}" presName="mainComposite" presStyleCnt="0">
        <dgm:presLayoutVars>
          <dgm:chPref val="1"/>
          <dgm:dir/>
          <dgm:animOne val="branch"/>
          <dgm:animLvl val="lvl"/>
          <dgm:resizeHandles val="exact"/>
        </dgm:presLayoutVars>
      </dgm:prSet>
      <dgm:spPr/>
    </dgm:pt>
    <dgm:pt modelId="{EF8FBD72-90EC-4D68-8781-DB15AED89043}" type="pres">
      <dgm:prSet presAssocID="{3B5D3D07-F6BA-408F-8629-B5E9B7973AD8}" presName="hierFlow" presStyleCnt="0"/>
      <dgm:spPr/>
    </dgm:pt>
    <dgm:pt modelId="{9F9B3D8D-C0C0-4897-B58D-F0ECEB096C2D}" type="pres">
      <dgm:prSet presAssocID="{3B5D3D07-F6BA-408F-8629-B5E9B7973AD8}" presName="hierChild1" presStyleCnt="0">
        <dgm:presLayoutVars>
          <dgm:chPref val="1"/>
          <dgm:animOne val="branch"/>
          <dgm:animLvl val="lvl"/>
        </dgm:presLayoutVars>
      </dgm:prSet>
      <dgm:spPr/>
    </dgm:pt>
    <dgm:pt modelId="{E282475B-8A13-4D0E-B878-972F2FE5C89A}" type="pres">
      <dgm:prSet presAssocID="{862BED3A-BB08-4A8B-AF24-B15745929C92}" presName="Name14" presStyleCnt="0"/>
      <dgm:spPr/>
    </dgm:pt>
    <dgm:pt modelId="{1ABDBD86-36C0-41B6-8742-3AA12CD45433}" type="pres">
      <dgm:prSet presAssocID="{862BED3A-BB08-4A8B-AF24-B15745929C92}" presName="level1Shape" presStyleLbl="node0" presStyleIdx="0" presStyleCnt="1">
        <dgm:presLayoutVars>
          <dgm:chPref val="3"/>
        </dgm:presLayoutVars>
      </dgm:prSet>
      <dgm:spPr/>
    </dgm:pt>
    <dgm:pt modelId="{23B60227-E5CF-4374-8854-15A3B6413AA2}" type="pres">
      <dgm:prSet presAssocID="{862BED3A-BB08-4A8B-AF24-B15745929C92}" presName="hierChild2" presStyleCnt="0"/>
      <dgm:spPr/>
    </dgm:pt>
    <dgm:pt modelId="{623F282C-2F4D-439F-AEFA-7B5D2269A513}" type="pres">
      <dgm:prSet presAssocID="{541EFBF0-E065-41B0-8027-42E74A3C1190}" presName="Name19" presStyleLbl="parChTrans1D2" presStyleIdx="0" presStyleCnt="2"/>
      <dgm:spPr/>
    </dgm:pt>
    <dgm:pt modelId="{BF104D10-FF1D-444D-B8F6-A225DE3C3CB3}" type="pres">
      <dgm:prSet presAssocID="{7AAA4981-CC59-453B-9189-9219D2313BB6}" presName="Name21" presStyleCnt="0"/>
      <dgm:spPr/>
    </dgm:pt>
    <dgm:pt modelId="{50E788EE-A882-4904-A431-71569DE313A5}" type="pres">
      <dgm:prSet presAssocID="{7AAA4981-CC59-453B-9189-9219D2313BB6}" presName="level2Shape" presStyleLbl="node2" presStyleIdx="0" presStyleCnt="2"/>
      <dgm:spPr/>
    </dgm:pt>
    <dgm:pt modelId="{A76809D8-127D-4F68-9CDC-6BF97079FF98}" type="pres">
      <dgm:prSet presAssocID="{7AAA4981-CC59-453B-9189-9219D2313BB6}" presName="hierChild3" presStyleCnt="0"/>
      <dgm:spPr/>
    </dgm:pt>
    <dgm:pt modelId="{E2D1182B-11FD-4A64-AEEC-B50C1BA71E69}" type="pres">
      <dgm:prSet presAssocID="{D3CD8779-3412-4AC0-9234-A19110E299EC}" presName="Name19" presStyleLbl="parChTrans1D3" presStyleIdx="0" presStyleCnt="5"/>
      <dgm:spPr/>
    </dgm:pt>
    <dgm:pt modelId="{2CE9A58E-4236-4297-BFC0-CAA2128F27E8}" type="pres">
      <dgm:prSet presAssocID="{0A0FF5FA-EE98-45A3-8E20-E1B9A6B2BABA}" presName="Name21" presStyleCnt="0"/>
      <dgm:spPr/>
    </dgm:pt>
    <dgm:pt modelId="{561A07F0-FCCD-40DD-A907-F80442629019}" type="pres">
      <dgm:prSet presAssocID="{0A0FF5FA-EE98-45A3-8E20-E1B9A6B2BABA}" presName="level2Shape" presStyleLbl="asst2" presStyleIdx="0" presStyleCnt="5"/>
      <dgm:spPr/>
    </dgm:pt>
    <dgm:pt modelId="{A61BD50A-6774-413C-BA31-35F8EFD7203C}" type="pres">
      <dgm:prSet presAssocID="{0A0FF5FA-EE98-45A3-8E20-E1B9A6B2BABA}" presName="hierChild3" presStyleCnt="0"/>
      <dgm:spPr/>
    </dgm:pt>
    <dgm:pt modelId="{649F0CE5-56A4-4698-AA08-43FA9B3C847A}" type="pres">
      <dgm:prSet presAssocID="{4820221C-C19B-49FF-887F-A900F1D4E4CF}" presName="Name19" presStyleLbl="parChTrans1D3" presStyleIdx="1" presStyleCnt="5"/>
      <dgm:spPr/>
    </dgm:pt>
    <dgm:pt modelId="{0A592DBB-BF92-4BA5-9D4A-C62BFE06A366}" type="pres">
      <dgm:prSet presAssocID="{69F6DB2F-6ABE-43A1-8131-F5DC8809B079}" presName="Name21" presStyleCnt="0"/>
      <dgm:spPr/>
    </dgm:pt>
    <dgm:pt modelId="{C8E930F5-C9E7-4F7A-BC8B-279FBFCAE6F9}" type="pres">
      <dgm:prSet presAssocID="{69F6DB2F-6ABE-43A1-8131-F5DC8809B079}" presName="level2Shape" presStyleLbl="asst2" presStyleIdx="1" presStyleCnt="5" custLinFactNeighborX="-2225"/>
      <dgm:spPr/>
    </dgm:pt>
    <dgm:pt modelId="{31EC9C4F-D471-4F16-AA5A-E9EBABF28B4C}" type="pres">
      <dgm:prSet presAssocID="{69F6DB2F-6ABE-43A1-8131-F5DC8809B079}" presName="hierChild3" presStyleCnt="0"/>
      <dgm:spPr/>
    </dgm:pt>
    <dgm:pt modelId="{27A8203D-A867-44AC-8852-E2F97B4136C5}" type="pres">
      <dgm:prSet presAssocID="{5D7BEDEC-8986-4346-8AE8-CB85290F5CBE}" presName="Name19" presStyleLbl="parChTrans1D2" presStyleIdx="1" presStyleCnt="2"/>
      <dgm:spPr/>
    </dgm:pt>
    <dgm:pt modelId="{7CE280C2-37DF-41BC-903D-96A40E390344}" type="pres">
      <dgm:prSet presAssocID="{573D86D9-3C12-443A-BAAD-D43670E09055}" presName="Name21" presStyleCnt="0"/>
      <dgm:spPr/>
    </dgm:pt>
    <dgm:pt modelId="{DC5D995F-2A67-4BB8-AFA3-7C9C5A999975}" type="pres">
      <dgm:prSet presAssocID="{573D86D9-3C12-443A-BAAD-D43670E09055}" presName="level2Shape" presStyleLbl="node2" presStyleIdx="1" presStyleCnt="2"/>
      <dgm:spPr/>
    </dgm:pt>
    <dgm:pt modelId="{82C0B290-997D-466E-9B8E-A21D8DEACEF5}" type="pres">
      <dgm:prSet presAssocID="{573D86D9-3C12-443A-BAAD-D43670E09055}" presName="hierChild3" presStyleCnt="0"/>
      <dgm:spPr/>
    </dgm:pt>
    <dgm:pt modelId="{13F47D47-E25A-46C1-AA7F-69FD6E0201F1}" type="pres">
      <dgm:prSet presAssocID="{1DB40D5B-D05B-4887-AB49-1C37BF2E4826}" presName="Name19" presStyleLbl="parChTrans1D3" presStyleIdx="2" presStyleCnt="5"/>
      <dgm:spPr/>
    </dgm:pt>
    <dgm:pt modelId="{C2243303-1656-4266-8367-7AE034FD00FD}" type="pres">
      <dgm:prSet presAssocID="{D1B2BDFB-7AC8-44A7-9061-3320D4A98674}" presName="Name21" presStyleCnt="0"/>
      <dgm:spPr/>
    </dgm:pt>
    <dgm:pt modelId="{5253DEA2-12BC-4930-8603-302B5EB0DB66}" type="pres">
      <dgm:prSet presAssocID="{D1B2BDFB-7AC8-44A7-9061-3320D4A98674}" presName="level2Shape" presStyleLbl="asst2" presStyleIdx="2" presStyleCnt="5"/>
      <dgm:spPr/>
    </dgm:pt>
    <dgm:pt modelId="{F005DEFC-C5F4-4949-96FE-C2FA48A5CAFE}" type="pres">
      <dgm:prSet presAssocID="{D1B2BDFB-7AC8-44A7-9061-3320D4A98674}" presName="hierChild3" presStyleCnt="0"/>
      <dgm:spPr/>
    </dgm:pt>
    <dgm:pt modelId="{46AC75D0-DDD5-44E6-A31C-9375104042B1}" type="pres">
      <dgm:prSet presAssocID="{31FF8EC0-45F1-4426-96B7-204307ECB2D7}" presName="Name19" presStyleLbl="parChTrans1D3" presStyleIdx="3" presStyleCnt="5"/>
      <dgm:spPr/>
    </dgm:pt>
    <dgm:pt modelId="{6CD6B3EA-2B09-49AC-BAC9-7A99EE6D0EB6}" type="pres">
      <dgm:prSet presAssocID="{76F95513-7AB8-4735-AB42-EF1572A611A7}" presName="Name21" presStyleCnt="0"/>
      <dgm:spPr/>
    </dgm:pt>
    <dgm:pt modelId="{26D6B9EC-6C13-45CD-9173-BF71A8A040FA}" type="pres">
      <dgm:prSet presAssocID="{76F95513-7AB8-4735-AB42-EF1572A611A7}" presName="level2Shape" presStyleLbl="asst2" presStyleIdx="3" presStyleCnt="5"/>
      <dgm:spPr/>
    </dgm:pt>
    <dgm:pt modelId="{0DF389B5-BE91-4287-B876-7E31D760D48F}" type="pres">
      <dgm:prSet presAssocID="{76F95513-7AB8-4735-AB42-EF1572A611A7}" presName="hierChild3" presStyleCnt="0"/>
      <dgm:spPr/>
    </dgm:pt>
    <dgm:pt modelId="{D48C48E5-B891-42FA-AB86-F4FB152B093D}" type="pres">
      <dgm:prSet presAssocID="{C45A5417-55E5-4537-9BAD-E821AB1B502A}" presName="Name19" presStyleLbl="parChTrans1D3" presStyleIdx="4" presStyleCnt="5"/>
      <dgm:spPr/>
    </dgm:pt>
    <dgm:pt modelId="{19CBC981-09F8-41BA-A3C3-0669F0F85402}" type="pres">
      <dgm:prSet presAssocID="{8A8E13D5-E878-4477-B546-B5C466EC2542}" presName="Name21" presStyleCnt="0"/>
      <dgm:spPr/>
    </dgm:pt>
    <dgm:pt modelId="{E40B53DF-B0E7-453F-A7B6-989698EBA53E}" type="pres">
      <dgm:prSet presAssocID="{8A8E13D5-E878-4477-B546-B5C466EC2542}" presName="level2Shape" presStyleLbl="asst2" presStyleIdx="4" presStyleCnt="5"/>
      <dgm:spPr/>
    </dgm:pt>
    <dgm:pt modelId="{436C8086-7914-46C9-B393-9CB93FC69F7F}" type="pres">
      <dgm:prSet presAssocID="{8A8E13D5-E878-4477-B546-B5C466EC2542}" presName="hierChild3" presStyleCnt="0"/>
      <dgm:spPr/>
    </dgm:pt>
    <dgm:pt modelId="{B6A36825-C525-47D4-A170-3B219DF189F5}" type="pres">
      <dgm:prSet presAssocID="{3B5D3D07-F6BA-408F-8629-B5E9B7973AD8}" presName="bgShapesFlow" presStyleCnt="0"/>
      <dgm:spPr/>
    </dgm:pt>
  </dgm:ptLst>
  <dgm:cxnLst>
    <dgm:cxn modelId="{E1B36C0C-F1CB-437C-A136-912467E07ADE}" type="presOf" srcId="{D3CD8779-3412-4AC0-9234-A19110E299EC}" destId="{E2D1182B-11FD-4A64-AEEC-B50C1BA71E69}" srcOrd="0" destOrd="0" presId="urn:microsoft.com/office/officeart/2005/8/layout/hierarchy6"/>
    <dgm:cxn modelId="{F5FFCC10-15FC-4BC8-BA0F-93CEC98D68FF}" type="presOf" srcId="{5D7BEDEC-8986-4346-8AE8-CB85290F5CBE}" destId="{27A8203D-A867-44AC-8852-E2F97B4136C5}" srcOrd="0" destOrd="0" presId="urn:microsoft.com/office/officeart/2005/8/layout/hierarchy6"/>
    <dgm:cxn modelId="{9B859A16-B6F7-4F57-8F0E-AFB448DED9A3}" srcId="{7AAA4981-CC59-453B-9189-9219D2313BB6}" destId="{0A0FF5FA-EE98-45A3-8E20-E1B9A6B2BABA}" srcOrd="0" destOrd="0" parTransId="{D3CD8779-3412-4AC0-9234-A19110E299EC}" sibTransId="{B779D172-C755-45BC-81C8-00D1F3FE85C8}"/>
    <dgm:cxn modelId="{48A7061C-DF38-471F-B8CC-055CBBADE612}" type="presOf" srcId="{C45A5417-55E5-4537-9BAD-E821AB1B502A}" destId="{D48C48E5-B891-42FA-AB86-F4FB152B093D}" srcOrd="0" destOrd="0" presId="urn:microsoft.com/office/officeart/2005/8/layout/hierarchy6"/>
    <dgm:cxn modelId="{56466E38-E1B5-45C4-B455-DAF579DD07C1}" srcId="{573D86D9-3C12-443A-BAAD-D43670E09055}" destId="{8A8E13D5-E878-4477-B546-B5C466EC2542}" srcOrd="2" destOrd="0" parTransId="{C45A5417-55E5-4537-9BAD-E821AB1B502A}" sibTransId="{AB7F5DE2-74A8-4F99-B034-8AA1C11AF270}"/>
    <dgm:cxn modelId="{0E2D8A40-AA4C-4655-8192-04855D1EC475}" srcId="{573D86D9-3C12-443A-BAAD-D43670E09055}" destId="{D1B2BDFB-7AC8-44A7-9061-3320D4A98674}" srcOrd="0" destOrd="0" parTransId="{1DB40D5B-D05B-4887-AB49-1C37BF2E4826}" sibTransId="{425CD945-629A-4B12-B4E2-6A3CA6E327FF}"/>
    <dgm:cxn modelId="{B6E23A5E-4F61-4B1B-812D-9CCF8023D9FA}" type="presOf" srcId="{862BED3A-BB08-4A8B-AF24-B15745929C92}" destId="{1ABDBD86-36C0-41B6-8742-3AA12CD45433}" srcOrd="0" destOrd="0" presId="urn:microsoft.com/office/officeart/2005/8/layout/hierarchy6"/>
    <dgm:cxn modelId="{5D94A45F-6AE2-4A5D-B451-07BF895C319D}" type="presOf" srcId="{3B5D3D07-F6BA-408F-8629-B5E9B7973AD8}" destId="{BF320A02-2846-4DC0-A275-2468278DC33F}" srcOrd="0" destOrd="0" presId="urn:microsoft.com/office/officeart/2005/8/layout/hierarchy6"/>
    <dgm:cxn modelId="{E4A90E44-D734-46AB-86EF-AA5D75EB7690}" type="presOf" srcId="{573D86D9-3C12-443A-BAAD-D43670E09055}" destId="{DC5D995F-2A67-4BB8-AFA3-7C9C5A999975}" srcOrd="0" destOrd="0" presId="urn:microsoft.com/office/officeart/2005/8/layout/hierarchy6"/>
    <dgm:cxn modelId="{78C60647-039D-48D0-B243-84696DDBC6E7}" srcId="{7AAA4981-CC59-453B-9189-9219D2313BB6}" destId="{69F6DB2F-6ABE-43A1-8131-F5DC8809B079}" srcOrd="1" destOrd="0" parTransId="{4820221C-C19B-49FF-887F-A900F1D4E4CF}" sibTransId="{71690C78-B12B-4265-9353-AD1EA3ACEAF3}"/>
    <dgm:cxn modelId="{22705849-A992-48A8-BEDC-03F4D74BB3AE}" type="presOf" srcId="{69F6DB2F-6ABE-43A1-8131-F5DC8809B079}" destId="{C8E930F5-C9E7-4F7A-BC8B-279FBFCAE6F9}" srcOrd="0" destOrd="0" presId="urn:microsoft.com/office/officeart/2005/8/layout/hierarchy6"/>
    <dgm:cxn modelId="{A14F9D4A-112E-4C93-B16D-F720B3E28E6D}" srcId="{862BED3A-BB08-4A8B-AF24-B15745929C92}" destId="{573D86D9-3C12-443A-BAAD-D43670E09055}" srcOrd="1" destOrd="0" parTransId="{5D7BEDEC-8986-4346-8AE8-CB85290F5CBE}" sibTransId="{EAA09CF1-EBA4-422F-8239-A1309584132C}"/>
    <dgm:cxn modelId="{C518654E-D247-4281-B841-448E0DCFF010}" type="presOf" srcId="{D1B2BDFB-7AC8-44A7-9061-3320D4A98674}" destId="{5253DEA2-12BC-4930-8603-302B5EB0DB66}" srcOrd="0" destOrd="0" presId="urn:microsoft.com/office/officeart/2005/8/layout/hierarchy6"/>
    <dgm:cxn modelId="{825E8C7E-0EEA-48A3-BF7E-58CD1C8CA0FE}" type="presOf" srcId="{0A0FF5FA-EE98-45A3-8E20-E1B9A6B2BABA}" destId="{561A07F0-FCCD-40DD-A907-F80442629019}" srcOrd="0" destOrd="0" presId="urn:microsoft.com/office/officeart/2005/8/layout/hierarchy6"/>
    <dgm:cxn modelId="{A10FFB99-E84E-4C64-99F8-7F439AB98CF6}" type="presOf" srcId="{541EFBF0-E065-41B0-8027-42E74A3C1190}" destId="{623F282C-2F4D-439F-AEFA-7B5D2269A513}" srcOrd="0" destOrd="0" presId="urn:microsoft.com/office/officeart/2005/8/layout/hierarchy6"/>
    <dgm:cxn modelId="{855AD19C-6E5C-4476-954B-83BC31BB38EE}" type="presOf" srcId="{1DB40D5B-D05B-4887-AB49-1C37BF2E4826}" destId="{13F47D47-E25A-46C1-AA7F-69FD6E0201F1}" srcOrd="0" destOrd="0" presId="urn:microsoft.com/office/officeart/2005/8/layout/hierarchy6"/>
    <dgm:cxn modelId="{8FA559AF-C178-4C24-B081-4F447DA61E2D}" srcId="{862BED3A-BB08-4A8B-AF24-B15745929C92}" destId="{7AAA4981-CC59-453B-9189-9219D2313BB6}" srcOrd="0" destOrd="0" parTransId="{541EFBF0-E065-41B0-8027-42E74A3C1190}" sibTransId="{31334C01-72F2-4344-A29E-A55D074DF882}"/>
    <dgm:cxn modelId="{FFF4F3BC-DF38-49DB-A6A7-3953086C7D29}" type="presOf" srcId="{7AAA4981-CC59-453B-9189-9219D2313BB6}" destId="{50E788EE-A882-4904-A431-71569DE313A5}" srcOrd="0" destOrd="0" presId="urn:microsoft.com/office/officeart/2005/8/layout/hierarchy6"/>
    <dgm:cxn modelId="{BF95D5C4-3B3A-4E3B-A58C-388FEBE5FACE}" type="presOf" srcId="{8A8E13D5-E878-4477-B546-B5C466EC2542}" destId="{E40B53DF-B0E7-453F-A7B6-989698EBA53E}" srcOrd="0" destOrd="0" presId="urn:microsoft.com/office/officeart/2005/8/layout/hierarchy6"/>
    <dgm:cxn modelId="{DD2D37C6-AFDD-4CB4-90DC-3EC2B2E87F3B}" type="presOf" srcId="{4820221C-C19B-49FF-887F-A900F1D4E4CF}" destId="{649F0CE5-56A4-4698-AA08-43FA9B3C847A}" srcOrd="0" destOrd="0" presId="urn:microsoft.com/office/officeart/2005/8/layout/hierarchy6"/>
    <dgm:cxn modelId="{A1CE40CB-B204-45C6-AF83-AE4257BF38EB}" srcId="{3B5D3D07-F6BA-408F-8629-B5E9B7973AD8}" destId="{862BED3A-BB08-4A8B-AF24-B15745929C92}" srcOrd="0" destOrd="0" parTransId="{9732D4A6-F4BF-4C58-8EE6-D5872FA0C897}" sibTransId="{9CB5D28D-200C-45A4-98F0-879C2AD2D379}"/>
    <dgm:cxn modelId="{398523CE-AFB3-43D1-A97F-989BC91331D9}" type="presOf" srcId="{31FF8EC0-45F1-4426-96B7-204307ECB2D7}" destId="{46AC75D0-DDD5-44E6-A31C-9375104042B1}" srcOrd="0" destOrd="0" presId="urn:microsoft.com/office/officeart/2005/8/layout/hierarchy6"/>
    <dgm:cxn modelId="{EE93F1D4-2897-48E8-9C83-0D23655A0AFF}" srcId="{573D86D9-3C12-443A-BAAD-D43670E09055}" destId="{76F95513-7AB8-4735-AB42-EF1572A611A7}" srcOrd="1" destOrd="0" parTransId="{31FF8EC0-45F1-4426-96B7-204307ECB2D7}" sibTransId="{8D56D84C-E20E-4122-ADAC-2D38B2500417}"/>
    <dgm:cxn modelId="{208663E5-2E44-48FC-83BB-768587BD811F}" type="presOf" srcId="{76F95513-7AB8-4735-AB42-EF1572A611A7}" destId="{26D6B9EC-6C13-45CD-9173-BF71A8A040FA}" srcOrd="0" destOrd="0" presId="urn:microsoft.com/office/officeart/2005/8/layout/hierarchy6"/>
    <dgm:cxn modelId="{419C8FC2-E19D-4AA1-BE5C-458384817B97}" type="presParOf" srcId="{BF320A02-2846-4DC0-A275-2468278DC33F}" destId="{EF8FBD72-90EC-4D68-8781-DB15AED89043}" srcOrd="0" destOrd="0" presId="urn:microsoft.com/office/officeart/2005/8/layout/hierarchy6"/>
    <dgm:cxn modelId="{B22F9E1B-2C13-4DE4-BF20-819B01249C5E}" type="presParOf" srcId="{EF8FBD72-90EC-4D68-8781-DB15AED89043}" destId="{9F9B3D8D-C0C0-4897-B58D-F0ECEB096C2D}" srcOrd="0" destOrd="0" presId="urn:microsoft.com/office/officeart/2005/8/layout/hierarchy6"/>
    <dgm:cxn modelId="{BC280F72-0A1C-4847-A258-E441EC23C5CA}" type="presParOf" srcId="{9F9B3D8D-C0C0-4897-B58D-F0ECEB096C2D}" destId="{E282475B-8A13-4D0E-B878-972F2FE5C89A}" srcOrd="0" destOrd="0" presId="urn:microsoft.com/office/officeart/2005/8/layout/hierarchy6"/>
    <dgm:cxn modelId="{8481F201-6AED-4406-AB4E-DC6A7084432C}" type="presParOf" srcId="{E282475B-8A13-4D0E-B878-972F2FE5C89A}" destId="{1ABDBD86-36C0-41B6-8742-3AA12CD45433}" srcOrd="0" destOrd="0" presId="urn:microsoft.com/office/officeart/2005/8/layout/hierarchy6"/>
    <dgm:cxn modelId="{9CE0457D-D7C5-4D5B-B4BF-EF901B052897}" type="presParOf" srcId="{E282475B-8A13-4D0E-B878-972F2FE5C89A}" destId="{23B60227-E5CF-4374-8854-15A3B6413AA2}" srcOrd="1" destOrd="0" presId="urn:microsoft.com/office/officeart/2005/8/layout/hierarchy6"/>
    <dgm:cxn modelId="{D6233E38-12F0-423E-BBAD-6AE819ABBAF8}" type="presParOf" srcId="{23B60227-E5CF-4374-8854-15A3B6413AA2}" destId="{623F282C-2F4D-439F-AEFA-7B5D2269A513}" srcOrd="0" destOrd="0" presId="urn:microsoft.com/office/officeart/2005/8/layout/hierarchy6"/>
    <dgm:cxn modelId="{5071FE28-09CC-44CA-8ED9-04E560F52C0E}" type="presParOf" srcId="{23B60227-E5CF-4374-8854-15A3B6413AA2}" destId="{BF104D10-FF1D-444D-B8F6-A225DE3C3CB3}" srcOrd="1" destOrd="0" presId="urn:microsoft.com/office/officeart/2005/8/layout/hierarchy6"/>
    <dgm:cxn modelId="{B2AF644B-730A-439E-AD2F-653E9C805AF0}" type="presParOf" srcId="{BF104D10-FF1D-444D-B8F6-A225DE3C3CB3}" destId="{50E788EE-A882-4904-A431-71569DE313A5}" srcOrd="0" destOrd="0" presId="urn:microsoft.com/office/officeart/2005/8/layout/hierarchy6"/>
    <dgm:cxn modelId="{629BA00D-EAFA-49B7-9A1A-6A57233A257A}" type="presParOf" srcId="{BF104D10-FF1D-444D-B8F6-A225DE3C3CB3}" destId="{A76809D8-127D-4F68-9CDC-6BF97079FF98}" srcOrd="1" destOrd="0" presId="urn:microsoft.com/office/officeart/2005/8/layout/hierarchy6"/>
    <dgm:cxn modelId="{18CEA690-4F53-4540-B975-12E7C62D4D82}" type="presParOf" srcId="{A76809D8-127D-4F68-9CDC-6BF97079FF98}" destId="{E2D1182B-11FD-4A64-AEEC-B50C1BA71E69}" srcOrd="0" destOrd="0" presId="urn:microsoft.com/office/officeart/2005/8/layout/hierarchy6"/>
    <dgm:cxn modelId="{8208F99F-8631-4618-BC8D-A9612EBB91F4}" type="presParOf" srcId="{A76809D8-127D-4F68-9CDC-6BF97079FF98}" destId="{2CE9A58E-4236-4297-BFC0-CAA2128F27E8}" srcOrd="1" destOrd="0" presId="urn:microsoft.com/office/officeart/2005/8/layout/hierarchy6"/>
    <dgm:cxn modelId="{F5720A20-712A-49AF-B826-6EF766161FE7}" type="presParOf" srcId="{2CE9A58E-4236-4297-BFC0-CAA2128F27E8}" destId="{561A07F0-FCCD-40DD-A907-F80442629019}" srcOrd="0" destOrd="0" presId="urn:microsoft.com/office/officeart/2005/8/layout/hierarchy6"/>
    <dgm:cxn modelId="{FDD0674B-4B5A-4A5D-8064-A2712C2827A2}" type="presParOf" srcId="{2CE9A58E-4236-4297-BFC0-CAA2128F27E8}" destId="{A61BD50A-6774-413C-BA31-35F8EFD7203C}" srcOrd="1" destOrd="0" presId="urn:microsoft.com/office/officeart/2005/8/layout/hierarchy6"/>
    <dgm:cxn modelId="{10EF494A-F821-4F2A-9E3F-28B705BE2168}" type="presParOf" srcId="{A76809D8-127D-4F68-9CDC-6BF97079FF98}" destId="{649F0CE5-56A4-4698-AA08-43FA9B3C847A}" srcOrd="2" destOrd="0" presId="urn:microsoft.com/office/officeart/2005/8/layout/hierarchy6"/>
    <dgm:cxn modelId="{3AA9A38F-4512-43E0-A0EC-B56A8586853F}" type="presParOf" srcId="{A76809D8-127D-4F68-9CDC-6BF97079FF98}" destId="{0A592DBB-BF92-4BA5-9D4A-C62BFE06A366}" srcOrd="3" destOrd="0" presId="urn:microsoft.com/office/officeart/2005/8/layout/hierarchy6"/>
    <dgm:cxn modelId="{9EC977FE-03CC-417A-B6BD-CDE9D7A9C85F}" type="presParOf" srcId="{0A592DBB-BF92-4BA5-9D4A-C62BFE06A366}" destId="{C8E930F5-C9E7-4F7A-BC8B-279FBFCAE6F9}" srcOrd="0" destOrd="0" presId="urn:microsoft.com/office/officeart/2005/8/layout/hierarchy6"/>
    <dgm:cxn modelId="{3B662BB6-37F2-4E70-9F5E-6044B7FF9D86}" type="presParOf" srcId="{0A592DBB-BF92-4BA5-9D4A-C62BFE06A366}" destId="{31EC9C4F-D471-4F16-AA5A-E9EBABF28B4C}" srcOrd="1" destOrd="0" presId="urn:microsoft.com/office/officeart/2005/8/layout/hierarchy6"/>
    <dgm:cxn modelId="{09834ADB-1190-42E4-AC5A-C952EC89FAB2}" type="presParOf" srcId="{23B60227-E5CF-4374-8854-15A3B6413AA2}" destId="{27A8203D-A867-44AC-8852-E2F97B4136C5}" srcOrd="2" destOrd="0" presId="urn:microsoft.com/office/officeart/2005/8/layout/hierarchy6"/>
    <dgm:cxn modelId="{57E16214-F833-47F0-AB11-FBDAED74926B}" type="presParOf" srcId="{23B60227-E5CF-4374-8854-15A3B6413AA2}" destId="{7CE280C2-37DF-41BC-903D-96A40E390344}" srcOrd="3" destOrd="0" presId="urn:microsoft.com/office/officeart/2005/8/layout/hierarchy6"/>
    <dgm:cxn modelId="{7C9E8BCF-EA89-4B8E-BA89-2E5E156C1013}" type="presParOf" srcId="{7CE280C2-37DF-41BC-903D-96A40E390344}" destId="{DC5D995F-2A67-4BB8-AFA3-7C9C5A999975}" srcOrd="0" destOrd="0" presId="urn:microsoft.com/office/officeart/2005/8/layout/hierarchy6"/>
    <dgm:cxn modelId="{C7A49388-1DA9-4C69-9C10-A0782823AE7D}" type="presParOf" srcId="{7CE280C2-37DF-41BC-903D-96A40E390344}" destId="{82C0B290-997D-466E-9B8E-A21D8DEACEF5}" srcOrd="1" destOrd="0" presId="urn:microsoft.com/office/officeart/2005/8/layout/hierarchy6"/>
    <dgm:cxn modelId="{64A733A1-8708-47BA-87FB-A6375406F954}" type="presParOf" srcId="{82C0B290-997D-466E-9B8E-A21D8DEACEF5}" destId="{13F47D47-E25A-46C1-AA7F-69FD6E0201F1}" srcOrd="0" destOrd="0" presId="urn:microsoft.com/office/officeart/2005/8/layout/hierarchy6"/>
    <dgm:cxn modelId="{24692380-2113-4BC2-B0B3-EA279CBF890C}" type="presParOf" srcId="{82C0B290-997D-466E-9B8E-A21D8DEACEF5}" destId="{C2243303-1656-4266-8367-7AE034FD00FD}" srcOrd="1" destOrd="0" presId="urn:microsoft.com/office/officeart/2005/8/layout/hierarchy6"/>
    <dgm:cxn modelId="{9B3AE0C9-3229-4B9F-9820-373C29389BDC}" type="presParOf" srcId="{C2243303-1656-4266-8367-7AE034FD00FD}" destId="{5253DEA2-12BC-4930-8603-302B5EB0DB66}" srcOrd="0" destOrd="0" presId="urn:microsoft.com/office/officeart/2005/8/layout/hierarchy6"/>
    <dgm:cxn modelId="{D26F69C7-0D06-4464-A761-7990DD303D7B}" type="presParOf" srcId="{C2243303-1656-4266-8367-7AE034FD00FD}" destId="{F005DEFC-C5F4-4949-96FE-C2FA48A5CAFE}" srcOrd="1" destOrd="0" presId="urn:microsoft.com/office/officeart/2005/8/layout/hierarchy6"/>
    <dgm:cxn modelId="{32D1BF34-1A83-4F26-82DD-9021D150E77F}" type="presParOf" srcId="{82C0B290-997D-466E-9B8E-A21D8DEACEF5}" destId="{46AC75D0-DDD5-44E6-A31C-9375104042B1}" srcOrd="2" destOrd="0" presId="urn:microsoft.com/office/officeart/2005/8/layout/hierarchy6"/>
    <dgm:cxn modelId="{8AAD87AF-1D77-49EF-A0E4-2A1FDA65CCF5}" type="presParOf" srcId="{82C0B290-997D-466E-9B8E-A21D8DEACEF5}" destId="{6CD6B3EA-2B09-49AC-BAC9-7A99EE6D0EB6}" srcOrd="3" destOrd="0" presId="urn:microsoft.com/office/officeart/2005/8/layout/hierarchy6"/>
    <dgm:cxn modelId="{21818BEC-B5FB-4849-B852-46F14A55C680}" type="presParOf" srcId="{6CD6B3EA-2B09-49AC-BAC9-7A99EE6D0EB6}" destId="{26D6B9EC-6C13-45CD-9173-BF71A8A040FA}" srcOrd="0" destOrd="0" presId="urn:microsoft.com/office/officeart/2005/8/layout/hierarchy6"/>
    <dgm:cxn modelId="{D40A6DD2-9160-445E-A72E-FFEDCCED5197}" type="presParOf" srcId="{6CD6B3EA-2B09-49AC-BAC9-7A99EE6D0EB6}" destId="{0DF389B5-BE91-4287-B876-7E31D760D48F}" srcOrd="1" destOrd="0" presId="urn:microsoft.com/office/officeart/2005/8/layout/hierarchy6"/>
    <dgm:cxn modelId="{C985A870-8020-405C-9B50-4B2AA129A70D}" type="presParOf" srcId="{82C0B290-997D-466E-9B8E-A21D8DEACEF5}" destId="{D48C48E5-B891-42FA-AB86-F4FB152B093D}" srcOrd="4" destOrd="0" presId="urn:microsoft.com/office/officeart/2005/8/layout/hierarchy6"/>
    <dgm:cxn modelId="{58646BE2-8F97-47FC-8BF7-F7CE74AC2DDC}" type="presParOf" srcId="{82C0B290-997D-466E-9B8E-A21D8DEACEF5}" destId="{19CBC981-09F8-41BA-A3C3-0669F0F85402}" srcOrd="5" destOrd="0" presId="urn:microsoft.com/office/officeart/2005/8/layout/hierarchy6"/>
    <dgm:cxn modelId="{2279C94D-CFAD-48B0-BD12-014D755B0312}" type="presParOf" srcId="{19CBC981-09F8-41BA-A3C3-0669F0F85402}" destId="{E40B53DF-B0E7-453F-A7B6-989698EBA53E}" srcOrd="0" destOrd="0" presId="urn:microsoft.com/office/officeart/2005/8/layout/hierarchy6"/>
    <dgm:cxn modelId="{838AE1BD-D179-493E-AEC4-0AACE4872518}" type="presParOf" srcId="{19CBC981-09F8-41BA-A3C3-0669F0F85402}" destId="{436C8086-7914-46C9-B393-9CB93FC69F7F}" srcOrd="1" destOrd="0" presId="urn:microsoft.com/office/officeart/2005/8/layout/hierarchy6"/>
    <dgm:cxn modelId="{3EF8AE71-D9F4-4DE3-AF0D-C115520EEFA8}" type="presParOf" srcId="{BF320A02-2846-4DC0-A275-2468278DC33F}" destId="{B6A36825-C525-47D4-A170-3B219DF189F5}"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1B5F8-D7EF-4E5E-AF60-A04B2A043134}">
      <dsp:nvSpPr>
        <dsp:cNvPr id="0" name=""/>
        <dsp:cNvSpPr/>
      </dsp:nvSpPr>
      <dsp:spPr>
        <a:xfrm>
          <a:off x="5327709" y="1608528"/>
          <a:ext cx="1208148" cy="287484"/>
        </a:xfrm>
        <a:custGeom>
          <a:avLst/>
          <a:gdLst/>
          <a:ahLst/>
          <a:cxnLst/>
          <a:rect l="0" t="0" r="0" b="0"/>
          <a:pathLst>
            <a:path>
              <a:moveTo>
                <a:pt x="0" y="0"/>
              </a:moveTo>
              <a:lnTo>
                <a:pt x="0" y="195912"/>
              </a:lnTo>
              <a:lnTo>
                <a:pt x="1208148" y="195912"/>
              </a:lnTo>
              <a:lnTo>
                <a:pt x="1208148" y="287484"/>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A52A27C-1775-425A-9330-37B851A04852}">
      <dsp:nvSpPr>
        <dsp:cNvPr id="0" name=""/>
        <dsp:cNvSpPr/>
      </dsp:nvSpPr>
      <dsp:spPr>
        <a:xfrm>
          <a:off x="5281989" y="1608528"/>
          <a:ext cx="91440" cy="287484"/>
        </a:xfrm>
        <a:custGeom>
          <a:avLst/>
          <a:gdLst/>
          <a:ahLst/>
          <a:cxnLst/>
          <a:rect l="0" t="0" r="0" b="0"/>
          <a:pathLst>
            <a:path>
              <a:moveTo>
                <a:pt x="45720" y="0"/>
              </a:moveTo>
              <a:lnTo>
                <a:pt x="45720" y="287484"/>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5436AE9-1280-4604-A4E7-855C1A1EAC28}">
      <dsp:nvSpPr>
        <dsp:cNvPr id="0" name=""/>
        <dsp:cNvSpPr/>
      </dsp:nvSpPr>
      <dsp:spPr>
        <a:xfrm>
          <a:off x="4119560" y="1608528"/>
          <a:ext cx="1208148" cy="287484"/>
        </a:xfrm>
        <a:custGeom>
          <a:avLst/>
          <a:gdLst/>
          <a:ahLst/>
          <a:cxnLst/>
          <a:rect l="0" t="0" r="0" b="0"/>
          <a:pathLst>
            <a:path>
              <a:moveTo>
                <a:pt x="1208148" y="0"/>
              </a:moveTo>
              <a:lnTo>
                <a:pt x="1208148" y="195912"/>
              </a:lnTo>
              <a:lnTo>
                <a:pt x="0" y="195912"/>
              </a:lnTo>
              <a:lnTo>
                <a:pt x="0" y="287484"/>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63DAF09-7CA4-40CA-BA95-E12565395AF6}">
      <dsp:nvSpPr>
        <dsp:cNvPr id="0" name=""/>
        <dsp:cNvSpPr/>
      </dsp:nvSpPr>
      <dsp:spPr>
        <a:xfrm>
          <a:off x="3515486" y="693355"/>
          <a:ext cx="1812223" cy="287484"/>
        </a:xfrm>
        <a:custGeom>
          <a:avLst/>
          <a:gdLst/>
          <a:ahLst/>
          <a:cxnLst/>
          <a:rect l="0" t="0" r="0" b="0"/>
          <a:pathLst>
            <a:path>
              <a:moveTo>
                <a:pt x="0" y="0"/>
              </a:moveTo>
              <a:lnTo>
                <a:pt x="0" y="195912"/>
              </a:lnTo>
              <a:lnTo>
                <a:pt x="1812223" y="195912"/>
              </a:lnTo>
              <a:lnTo>
                <a:pt x="1812223" y="287484"/>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039C07F-87C2-4B0D-A377-94B18E9EF712}">
      <dsp:nvSpPr>
        <dsp:cNvPr id="0" name=""/>
        <dsp:cNvSpPr/>
      </dsp:nvSpPr>
      <dsp:spPr>
        <a:xfrm>
          <a:off x="1703263" y="1608528"/>
          <a:ext cx="1208148" cy="287484"/>
        </a:xfrm>
        <a:custGeom>
          <a:avLst/>
          <a:gdLst/>
          <a:ahLst/>
          <a:cxnLst/>
          <a:rect l="0" t="0" r="0" b="0"/>
          <a:pathLst>
            <a:path>
              <a:moveTo>
                <a:pt x="0" y="0"/>
              </a:moveTo>
              <a:lnTo>
                <a:pt x="0" y="195912"/>
              </a:lnTo>
              <a:lnTo>
                <a:pt x="1208148" y="195912"/>
              </a:lnTo>
              <a:lnTo>
                <a:pt x="1208148" y="287484"/>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D479E6A-971B-4CD3-88EA-5860FF998E8F}">
      <dsp:nvSpPr>
        <dsp:cNvPr id="0" name=""/>
        <dsp:cNvSpPr/>
      </dsp:nvSpPr>
      <dsp:spPr>
        <a:xfrm>
          <a:off x="1657543" y="1608528"/>
          <a:ext cx="91440" cy="287484"/>
        </a:xfrm>
        <a:custGeom>
          <a:avLst/>
          <a:gdLst/>
          <a:ahLst/>
          <a:cxnLst/>
          <a:rect l="0" t="0" r="0" b="0"/>
          <a:pathLst>
            <a:path>
              <a:moveTo>
                <a:pt x="45720" y="0"/>
              </a:moveTo>
              <a:lnTo>
                <a:pt x="45720" y="287484"/>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FBC36FB-4884-4B4F-9939-5378B8D41B27}">
      <dsp:nvSpPr>
        <dsp:cNvPr id="0" name=""/>
        <dsp:cNvSpPr/>
      </dsp:nvSpPr>
      <dsp:spPr>
        <a:xfrm>
          <a:off x="495114" y="1608528"/>
          <a:ext cx="1208148" cy="287484"/>
        </a:xfrm>
        <a:custGeom>
          <a:avLst/>
          <a:gdLst/>
          <a:ahLst/>
          <a:cxnLst/>
          <a:rect l="0" t="0" r="0" b="0"/>
          <a:pathLst>
            <a:path>
              <a:moveTo>
                <a:pt x="1208148" y="0"/>
              </a:moveTo>
              <a:lnTo>
                <a:pt x="1208148" y="195912"/>
              </a:lnTo>
              <a:lnTo>
                <a:pt x="0" y="195912"/>
              </a:lnTo>
              <a:lnTo>
                <a:pt x="0" y="287484"/>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260F21F-84E2-4BDA-B54C-31CF82DEBBE4}">
      <dsp:nvSpPr>
        <dsp:cNvPr id="0" name=""/>
        <dsp:cNvSpPr/>
      </dsp:nvSpPr>
      <dsp:spPr>
        <a:xfrm>
          <a:off x="1703263" y="693355"/>
          <a:ext cx="1812223" cy="287484"/>
        </a:xfrm>
        <a:custGeom>
          <a:avLst/>
          <a:gdLst/>
          <a:ahLst/>
          <a:cxnLst/>
          <a:rect l="0" t="0" r="0" b="0"/>
          <a:pathLst>
            <a:path>
              <a:moveTo>
                <a:pt x="1812223" y="0"/>
              </a:moveTo>
              <a:lnTo>
                <a:pt x="1812223" y="195912"/>
              </a:lnTo>
              <a:lnTo>
                <a:pt x="0" y="195912"/>
              </a:lnTo>
              <a:lnTo>
                <a:pt x="0" y="287484"/>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A5F1920-7BE5-4C54-B63A-B9AE3B7666AC}">
      <dsp:nvSpPr>
        <dsp:cNvPr id="0" name=""/>
        <dsp:cNvSpPr/>
      </dsp:nvSpPr>
      <dsp:spPr>
        <a:xfrm>
          <a:off x="3021243" y="65667"/>
          <a:ext cx="988485" cy="62768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D50A2A6-FCE2-4743-92F1-C6DBDE461C76}">
      <dsp:nvSpPr>
        <dsp:cNvPr id="0" name=""/>
        <dsp:cNvSpPr/>
      </dsp:nvSpPr>
      <dsp:spPr>
        <a:xfrm>
          <a:off x="3131075" y="170007"/>
          <a:ext cx="988485" cy="627688"/>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kern="1200" dirty="0"/>
            <a:t>Hospodářské vědy</a:t>
          </a:r>
        </a:p>
      </dsp:txBody>
      <dsp:txXfrm>
        <a:off x="3149459" y="188391"/>
        <a:ext cx="951717" cy="590920"/>
      </dsp:txXfrm>
    </dsp:sp>
    <dsp:sp modelId="{53AFBD9D-49FA-4F4E-BF9A-A1AACBCE4F8E}">
      <dsp:nvSpPr>
        <dsp:cNvPr id="0" name=""/>
        <dsp:cNvSpPr/>
      </dsp:nvSpPr>
      <dsp:spPr>
        <a:xfrm>
          <a:off x="1209020" y="980840"/>
          <a:ext cx="988485" cy="62768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F3105F93-91C6-4F67-B87F-B27B4BF2594B}">
      <dsp:nvSpPr>
        <dsp:cNvPr id="0" name=""/>
        <dsp:cNvSpPr/>
      </dsp:nvSpPr>
      <dsp:spPr>
        <a:xfrm>
          <a:off x="1318852" y="1085180"/>
          <a:ext cx="988485" cy="627688"/>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kern="1200" dirty="0"/>
            <a:t>Ekonomie</a:t>
          </a:r>
        </a:p>
      </dsp:txBody>
      <dsp:txXfrm>
        <a:off x="1337236" y="1103564"/>
        <a:ext cx="951717" cy="590920"/>
      </dsp:txXfrm>
    </dsp:sp>
    <dsp:sp modelId="{EC544A4E-2855-4224-BDA8-82A8920B216D}">
      <dsp:nvSpPr>
        <dsp:cNvPr id="0" name=""/>
        <dsp:cNvSpPr/>
      </dsp:nvSpPr>
      <dsp:spPr>
        <a:xfrm>
          <a:off x="871" y="1896013"/>
          <a:ext cx="988485" cy="62768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9CCEEE63-016D-45E4-8C12-40AB4F0249E9}">
      <dsp:nvSpPr>
        <dsp:cNvPr id="0" name=""/>
        <dsp:cNvSpPr/>
      </dsp:nvSpPr>
      <dsp:spPr>
        <a:xfrm>
          <a:off x="110703" y="2000353"/>
          <a:ext cx="988485" cy="627688"/>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kern="1200" dirty="0"/>
            <a:t>Mikroekonomie</a:t>
          </a:r>
        </a:p>
      </dsp:txBody>
      <dsp:txXfrm>
        <a:off x="129087" y="2018737"/>
        <a:ext cx="951717" cy="590920"/>
      </dsp:txXfrm>
    </dsp:sp>
    <dsp:sp modelId="{D1C84BDE-0013-418A-80DA-6B1AE1CBE944}">
      <dsp:nvSpPr>
        <dsp:cNvPr id="0" name=""/>
        <dsp:cNvSpPr/>
      </dsp:nvSpPr>
      <dsp:spPr>
        <a:xfrm>
          <a:off x="1209020" y="1896013"/>
          <a:ext cx="988485" cy="62768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550B331-F32D-45DB-93DE-AADC73F7E24C}">
      <dsp:nvSpPr>
        <dsp:cNvPr id="0" name=""/>
        <dsp:cNvSpPr/>
      </dsp:nvSpPr>
      <dsp:spPr>
        <a:xfrm>
          <a:off x="1318852" y="2000353"/>
          <a:ext cx="988485" cy="627688"/>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kern="1200" dirty="0"/>
            <a:t>Makroekonomie</a:t>
          </a:r>
        </a:p>
      </dsp:txBody>
      <dsp:txXfrm>
        <a:off x="1337236" y="2018737"/>
        <a:ext cx="951717" cy="590920"/>
      </dsp:txXfrm>
    </dsp:sp>
    <dsp:sp modelId="{CE6927DC-0EEB-4395-941C-94650418EF74}">
      <dsp:nvSpPr>
        <dsp:cNvPr id="0" name=""/>
        <dsp:cNvSpPr/>
      </dsp:nvSpPr>
      <dsp:spPr>
        <a:xfrm>
          <a:off x="2417169" y="1896013"/>
          <a:ext cx="988485" cy="62768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6AB5789-46FF-4375-9508-20FA9746381F}">
      <dsp:nvSpPr>
        <dsp:cNvPr id="0" name=""/>
        <dsp:cNvSpPr/>
      </dsp:nvSpPr>
      <dsp:spPr>
        <a:xfrm>
          <a:off x="2527000" y="2000353"/>
          <a:ext cx="988485" cy="627688"/>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kern="1200" dirty="0"/>
            <a:t>Ekonometrie</a:t>
          </a:r>
        </a:p>
      </dsp:txBody>
      <dsp:txXfrm>
        <a:off x="2545384" y="2018737"/>
        <a:ext cx="951717" cy="590920"/>
      </dsp:txXfrm>
    </dsp:sp>
    <dsp:sp modelId="{E1778F55-40F0-4FFE-9B7F-68888DA897CD}">
      <dsp:nvSpPr>
        <dsp:cNvPr id="0" name=""/>
        <dsp:cNvSpPr/>
      </dsp:nvSpPr>
      <dsp:spPr>
        <a:xfrm>
          <a:off x="4833466" y="980840"/>
          <a:ext cx="988485" cy="62768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155DD20-7541-400D-B00A-50BBDA60BAC3}">
      <dsp:nvSpPr>
        <dsp:cNvPr id="0" name=""/>
        <dsp:cNvSpPr/>
      </dsp:nvSpPr>
      <dsp:spPr>
        <a:xfrm>
          <a:off x="4943298" y="1085180"/>
          <a:ext cx="988485" cy="627688"/>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kern="1200" dirty="0"/>
            <a:t>Podniková ekonomie</a:t>
          </a:r>
        </a:p>
      </dsp:txBody>
      <dsp:txXfrm>
        <a:off x="4961682" y="1103564"/>
        <a:ext cx="951717" cy="590920"/>
      </dsp:txXfrm>
    </dsp:sp>
    <dsp:sp modelId="{4C4BAB66-0AFE-4654-8F4C-DFF14C33CE76}">
      <dsp:nvSpPr>
        <dsp:cNvPr id="0" name=""/>
        <dsp:cNvSpPr/>
      </dsp:nvSpPr>
      <dsp:spPr>
        <a:xfrm>
          <a:off x="3625317" y="1896013"/>
          <a:ext cx="988485" cy="62768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2B7E6DF2-0AC3-48DD-AE03-28C211BE0F8B}">
      <dsp:nvSpPr>
        <dsp:cNvPr id="0" name=""/>
        <dsp:cNvSpPr/>
      </dsp:nvSpPr>
      <dsp:spPr>
        <a:xfrm>
          <a:off x="3735149" y="2000353"/>
          <a:ext cx="988485" cy="627688"/>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kern="1200" dirty="0"/>
            <a:t>Všeobecná nauka</a:t>
          </a:r>
        </a:p>
      </dsp:txBody>
      <dsp:txXfrm>
        <a:off x="3753533" y="2018737"/>
        <a:ext cx="951717" cy="590920"/>
      </dsp:txXfrm>
    </dsp:sp>
    <dsp:sp modelId="{5DE8A8C9-C1A2-4610-9F15-A8A65F1A5A56}">
      <dsp:nvSpPr>
        <dsp:cNvPr id="0" name=""/>
        <dsp:cNvSpPr/>
      </dsp:nvSpPr>
      <dsp:spPr>
        <a:xfrm>
          <a:off x="4833466" y="1896013"/>
          <a:ext cx="988485" cy="62768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3D6A9071-5A6A-46B3-942F-279AD3FC1DD7}">
      <dsp:nvSpPr>
        <dsp:cNvPr id="0" name=""/>
        <dsp:cNvSpPr/>
      </dsp:nvSpPr>
      <dsp:spPr>
        <a:xfrm>
          <a:off x="4943298" y="2000353"/>
          <a:ext cx="988485" cy="627688"/>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kern="1200" dirty="0"/>
            <a:t>Odvětvová nauka</a:t>
          </a:r>
        </a:p>
      </dsp:txBody>
      <dsp:txXfrm>
        <a:off x="4961682" y="2018737"/>
        <a:ext cx="951717" cy="590920"/>
      </dsp:txXfrm>
    </dsp:sp>
    <dsp:sp modelId="{D5B6F12F-319C-4DBD-AB43-A7004D7B225C}">
      <dsp:nvSpPr>
        <dsp:cNvPr id="0" name=""/>
        <dsp:cNvSpPr/>
      </dsp:nvSpPr>
      <dsp:spPr>
        <a:xfrm>
          <a:off x="6041615" y="1896013"/>
          <a:ext cx="988485" cy="62768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C62C801B-80FB-40AD-8DE0-A65CA361BA3E}">
      <dsp:nvSpPr>
        <dsp:cNvPr id="0" name=""/>
        <dsp:cNvSpPr/>
      </dsp:nvSpPr>
      <dsp:spPr>
        <a:xfrm>
          <a:off x="6151447" y="2000353"/>
          <a:ext cx="988485" cy="627688"/>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kern="1200" dirty="0"/>
            <a:t>Funkční nauka</a:t>
          </a:r>
        </a:p>
      </dsp:txBody>
      <dsp:txXfrm>
        <a:off x="6169831" y="2018737"/>
        <a:ext cx="951717" cy="590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DBD86-36C0-41B6-8742-3AA12CD45433}">
      <dsp:nvSpPr>
        <dsp:cNvPr id="0" name=""/>
        <dsp:cNvSpPr/>
      </dsp:nvSpPr>
      <dsp:spPr>
        <a:xfrm>
          <a:off x="2894934" y="571439"/>
          <a:ext cx="1270806" cy="84720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kern="1200" dirty="0"/>
            <a:t>Národní hospodářství</a:t>
          </a:r>
        </a:p>
      </dsp:txBody>
      <dsp:txXfrm>
        <a:off x="2919748" y="596253"/>
        <a:ext cx="1221178" cy="797576"/>
      </dsp:txXfrm>
    </dsp:sp>
    <dsp:sp modelId="{623F282C-2F4D-439F-AEFA-7B5D2269A513}">
      <dsp:nvSpPr>
        <dsp:cNvPr id="0" name=""/>
        <dsp:cNvSpPr/>
      </dsp:nvSpPr>
      <dsp:spPr>
        <a:xfrm>
          <a:off x="1465278" y="1418643"/>
          <a:ext cx="2065059" cy="338881"/>
        </a:xfrm>
        <a:custGeom>
          <a:avLst/>
          <a:gdLst/>
          <a:ahLst/>
          <a:cxnLst/>
          <a:rect l="0" t="0" r="0" b="0"/>
          <a:pathLst>
            <a:path>
              <a:moveTo>
                <a:pt x="2065059" y="0"/>
              </a:moveTo>
              <a:lnTo>
                <a:pt x="2065059" y="169440"/>
              </a:lnTo>
              <a:lnTo>
                <a:pt x="0" y="169440"/>
              </a:lnTo>
              <a:lnTo>
                <a:pt x="0" y="33888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E788EE-A882-4904-A431-71569DE313A5}">
      <dsp:nvSpPr>
        <dsp:cNvPr id="0" name=""/>
        <dsp:cNvSpPr/>
      </dsp:nvSpPr>
      <dsp:spPr>
        <a:xfrm>
          <a:off x="829874" y="1757524"/>
          <a:ext cx="1270806" cy="84720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kern="1200" dirty="0"/>
            <a:t>Ziskový sektor</a:t>
          </a:r>
        </a:p>
      </dsp:txBody>
      <dsp:txXfrm>
        <a:off x="854688" y="1782338"/>
        <a:ext cx="1221178" cy="797576"/>
      </dsp:txXfrm>
    </dsp:sp>
    <dsp:sp modelId="{E2D1182B-11FD-4A64-AEEC-B50C1BA71E69}">
      <dsp:nvSpPr>
        <dsp:cNvPr id="0" name=""/>
        <dsp:cNvSpPr/>
      </dsp:nvSpPr>
      <dsp:spPr>
        <a:xfrm>
          <a:off x="639254" y="2604729"/>
          <a:ext cx="826023" cy="338881"/>
        </a:xfrm>
        <a:custGeom>
          <a:avLst/>
          <a:gdLst/>
          <a:ahLst/>
          <a:cxnLst/>
          <a:rect l="0" t="0" r="0" b="0"/>
          <a:pathLst>
            <a:path>
              <a:moveTo>
                <a:pt x="826023" y="0"/>
              </a:moveTo>
              <a:lnTo>
                <a:pt x="826023" y="169440"/>
              </a:lnTo>
              <a:lnTo>
                <a:pt x="0" y="169440"/>
              </a:lnTo>
              <a:lnTo>
                <a:pt x="0" y="33888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1A07F0-FCCD-40DD-A907-F80442629019}">
      <dsp:nvSpPr>
        <dsp:cNvPr id="0" name=""/>
        <dsp:cNvSpPr/>
      </dsp:nvSpPr>
      <dsp:spPr>
        <a:xfrm>
          <a:off x="3850" y="2943610"/>
          <a:ext cx="1270806" cy="8472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kern="1200" dirty="0"/>
            <a:t>Soukromý</a:t>
          </a:r>
        </a:p>
      </dsp:txBody>
      <dsp:txXfrm>
        <a:off x="28664" y="2968424"/>
        <a:ext cx="1221178" cy="797576"/>
      </dsp:txXfrm>
    </dsp:sp>
    <dsp:sp modelId="{649F0CE5-56A4-4698-AA08-43FA9B3C847A}">
      <dsp:nvSpPr>
        <dsp:cNvPr id="0" name=""/>
        <dsp:cNvSpPr/>
      </dsp:nvSpPr>
      <dsp:spPr>
        <a:xfrm>
          <a:off x="1465278" y="2604729"/>
          <a:ext cx="797748" cy="338881"/>
        </a:xfrm>
        <a:custGeom>
          <a:avLst/>
          <a:gdLst/>
          <a:ahLst/>
          <a:cxnLst/>
          <a:rect l="0" t="0" r="0" b="0"/>
          <a:pathLst>
            <a:path>
              <a:moveTo>
                <a:pt x="0" y="0"/>
              </a:moveTo>
              <a:lnTo>
                <a:pt x="0" y="169440"/>
              </a:lnTo>
              <a:lnTo>
                <a:pt x="797748" y="169440"/>
              </a:lnTo>
              <a:lnTo>
                <a:pt x="797748" y="33888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E930F5-C9E7-4F7A-BC8B-279FBFCAE6F9}">
      <dsp:nvSpPr>
        <dsp:cNvPr id="0" name=""/>
        <dsp:cNvSpPr/>
      </dsp:nvSpPr>
      <dsp:spPr>
        <a:xfrm>
          <a:off x="1627623" y="2943610"/>
          <a:ext cx="1270806" cy="8472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kern="1200" dirty="0"/>
            <a:t>Veřejný</a:t>
          </a:r>
        </a:p>
      </dsp:txBody>
      <dsp:txXfrm>
        <a:off x="1652437" y="2968424"/>
        <a:ext cx="1221178" cy="797576"/>
      </dsp:txXfrm>
    </dsp:sp>
    <dsp:sp modelId="{27A8203D-A867-44AC-8852-E2F97B4136C5}">
      <dsp:nvSpPr>
        <dsp:cNvPr id="0" name=""/>
        <dsp:cNvSpPr/>
      </dsp:nvSpPr>
      <dsp:spPr>
        <a:xfrm>
          <a:off x="3530338" y="1418643"/>
          <a:ext cx="2065059" cy="338881"/>
        </a:xfrm>
        <a:custGeom>
          <a:avLst/>
          <a:gdLst/>
          <a:ahLst/>
          <a:cxnLst/>
          <a:rect l="0" t="0" r="0" b="0"/>
          <a:pathLst>
            <a:path>
              <a:moveTo>
                <a:pt x="0" y="0"/>
              </a:moveTo>
              <a:lnTo>
                <a:pt x="0" y="169440"/>
              </a:lnTo>
              <a:lnTo>
                <a:pt x="2065059" y="169440"/>
              </a:lnTo>
              <a:lnTo>
                <a:pt x="2065059" y="33888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5D995F-2A67-4BB8-AFA3-7C9C5A999975}">
      <dsp:nvSpPr>
        <dsp:cNvPr id="0" name=""/>
        <dsp:cNvSpPr/>
      </dsp:nvSpPr>
      <dsp:spPr>
        <a:xfrm>
          <a:off x="4959994" y="1757524"/>
          <a:ext cx="1270806" cy="84720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kern="1200" dirty="0"/>
            <a:t>Neziskový sektor</a:t>
          </a:r>
        </a:p>
      </dsp:txBody>
      <dsp:txXfrm>
        <a:off x="4984808" y="1782338"/>
        <a:ext cx="1221178" cy="797576"/>
      </dsp:txXfrm>
    </dsp:sp>
    <dsp:sp modelId="{13F47D47-E25A-46C1-AA7F-69FD6E0201F1}">
      <dsp:nvSpPr>
        <dsp:cNvPr id="0" name=""/>
        <dsp:cNvSpPr/>
      </dsp:nvSpPr>
      <dsp:spPr>
        <a:xfrm>
          <a:off x="3943350" y="2604729"/>
          <a:ext cx="1652047" cy="338881"/>
        </a:xfrm>
        <a:custGeom>
          <a:avLst/>
          <a:gdLst/>
          <a:ahLst/>
          <a:cxnLst/>
          <a:rect l="0" t="0" r="0" b="0"/>
          <a:pathLst>
            <a:path>
              <a:moveTo>
                <a:pt x="1652047" y="0"/>
              </a:moveTo>
              <a:lnTo>
                <a:pt x="1652047" y="169440"/>
              </a:lnTo>
              <a:lnTo>
                <a:pt x="0" y="169440"/>
              </a:lnTo>
              <a:lnTo>
                <a:pt x="0" y="33888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53DEA2-12BC-4930-8603-302B5EB0DB66}">
      <dsp:nvSpPr>
        <dsp:cNvPr id="0" name=""/>
        <dsp:cNvSpPr/>
      </dsp:nvSpPr>
      <dsp:spPr>
        <a:xfrm>
          <a:off x="3307946" y="2943610"/>
          <a:ext cx="1270806" cy="8472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kern="1200" dirty="0"/>
            <a:t>Veřejný</a:t>
          </a:r>
        </a:p>
      </dsp:txBody>
      <dsp:txXfrm>
        <a:off x="3332760" y="2968424"/>
        <a:ext cx="1221178" cy="797576"/>
      </dsp:txXfrm>
    </dsp:sp>
    <dsp:sp modelId="{46AC75D0-DDD5-44E6-A31C-9375104042B1}">
      <dsp:nvSpPr>
        <dsp:cNvPr id="0" name=""/>
        <dsp:cNvSpPr/>
      </dsp:nvSpPr>
      <dsp:spPr>
        <a:xfrm>
          <a:off x="5549677" y="2604729"/>
          <a:ext cx="91440" cy="338881"/>
        </a:xfrm>
        <a:custGeom>
          <a:avLst/>
          <a:gdLst/>
          <a:ahLst/>
          <a:cxnLst/>
          <a:rect l="0" t="0" r="0" b="0"/>
          <a:pathLst>
            <a:path>
              <a:moveTo>
                <a:pt x="45720" y="0"/>
              </a:moveTo>
              <a:lnTo>
                <a:pt x="45720" y="33888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D6B9EC-6C13-45CD-9173-BF71A8A040FA}">
      <dsp:nvSpPr>
        <dsp:cNvPr id="0" name=""/>
        <dsp:cNvSpPr/>
      </dsp:nvSpPr>
      <dsp:spPr>
        <a:xfrm>
          <a:off x="4959994" y="2943610"/>
          <a:ext cx="1270806" cy="8472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kern="1200" dirty="0"/>
            <a:t>Soukromý</a:t>
          </a:r>
        </a:p>
      </dsp:txBody>
      <dsp:txXfrm>
        <a:off x="4984808" y="2968424"/>
        <a:ext cx="1221178" cy="797576"/>
      </dsp:txXfrm>
    </dsp:sp>
    <dsp:sp modelId="{D48C48E5-B891-42FA-AB86-F4FB152B093D}">
      <dsp:nvSpPr>
        <dsp:cNvPr id="0" name=""/>
        <dsp:cNvSpPr/>
      </dsp:nvSpPr>
      <dsp:spPr>
        <a:xfrm>
          <a:off x="5595397" y="2604729"/>
          <a:ext cx="1652047" cy="338881"/>
        </a:xfrm>
        <a:custGeom>
          <a:avLst/>
          <a:gdLst/>
          <a:ahLst/>
          <a:cxnLst/>
          <a:rect l="0" t="0" r="0" b="0"/>
          <a:pathLst>
            <a:path>
              <a:moveTo>
                <a:pt x="0" y="0"/>
              </a:moveTo>
              <a:lnTo>
                <a:pt x="0" y="169440"/>
              </a:lnTo>
              <a:lnTo>
                <a:pt x="1652047" y="169440"/>
              </a:lnTo>
              <a:lnTo>
                <a:pt x="1652047" y="33888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0B53DF-B0E7-453F-A7B6-989698EBA53E}">
      <dsp:nvSpPr>
        <dsp:cNvPr id="0" name=""/>
        <dsp:cNvSpPr/>
      </dsp:nvSpPr>
      <dsp:spPr>
        <a:xfrm>
          <a:off x="6612042" y="2943610"/>
          <a:ext cx="1270806" cy="8472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kern="1200" dirty="0"/>
            <a:t>Domácnosti</a:t>
          </a:r>
        </a:p>
      </dsp:txBody>
      <dsp:txXfrm>
        <a:off x="6636856" y="2968424"/>
        <a:ext cx="1221178" cy="7975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86F3F0-7A13-4C4C-979E-BFE2397BEC54}" type="datetimeFigureOut">
              <a:rPr lang="cs-CZ" smtClean="0"/>
              <a:pPr/>
              <a:t>13.02.2024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FD5F38-733D-4687-9032-821AED1C8C0C}" type="slidenum">
              <a:rPr lang="cs-CZ" smtClean="0"/>
              <a:pPr/>
              <a:t>‹#›</a:t>
            </a:fld>
            <a:endParaRPr lang="cs-CZ"/>
          </a:p>
        </p:txBody>
      </p:sp>
    </p:spTree>
    <p:extLst>
      <p:ext uri="{BB962C8B-B14F-4D97-AF65-F5344CB8AC3E}">
        <p14:creationId xmlns:p14="http://schemas.microsoft.com/office/powerpoint/2010/main" val="3865448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www.forbes.com/video/4219050995001/" TargetMode="External"/><Relationship Id="rId7" Type="http://schemas.openxmlformats.org/officeDocument/2006/relationships/hyperlink" Target="http://fortune.com/2015/02/19/wmac-ranked-by-key-attribute/" TargetMode="External"/><Relationship Id="rId2" Type="http://schemas.openxmlformats.org/officeDocument/2006/relationships/slide" Target="../slides/slide138.xml"/><Relationship Id="rId1" Type="http://schemas.openxmlformats.org/officeDocument/2006/relationships/notesMaster" Target="../notesMasters/notesMaster1.xml"/><Relationship Id="rId6" Type="http://schemas.openxmlformats.org/officeDocument/2006/relationships/hyperlink" Target="http://fortune.com/video/2015/02/19/how-to-become-the-worlds-most-admired-company/" TargetMode="External"/><Relationship Id="rId5" Type="http://schemas.openxmlformats.org/officeDocument/2006/relationships/hyperlink" Target="https://www.youtube.com/watch?v=2ClmlnqdPnY" TargetMode="External"/><Relationship Id="rId4" Type="http://schemas.openxmlformats.org/officeDocument/2006/relationships/hyperlink" Target="https://www.youtube.com/watch?v=VsTS8f8Cymg"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44035"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a:p>
        </p:txBody>
      </p:sp>
      <p:sp>
        <p:nvSpPr>
          <p:cNvPr id="44036"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52CCEE-FAEC-4186-B616-BCAF43E20168}" type="slidenum">
              <a:rPr lang="en-US" smtClean="0"/>
              <a:pPr/>
              <a:t>2</a:t>
            </a:fld>
            <a:endParaRPr lang="en-US"/>
          </a:p>
        </p:txBody>
      </p:sp>
    </p:spTree>
    <p:extLst>
      <p:ext uri="{BB962C8B-B14F-4D97-AF65-F5344CB8AC3E}">
        <p14:creationId xmlns:p14="http://schemas.microsoft.com/office/powerpoint/2010/main" val="178826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010E6F-071D-4E93-946C-C580876E11A0}" type="slidenum">
              <a:rPr lang="cs-CZ" altLang="cs-CZ"/>
              <a:pPr>
                <a:spcBef>
                  <a:spcPct val="0"/>
                </a:spcBef>
              </a:pPr>
              <a:t>41</a:t>
            </a:fld>
            <a:endParaRPr lang="cs-CZ" altLang="cs-CZ"/>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1883655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6650FE-4CD8-46B1-A7AE-4EF138DDF6FE}" type="slidenum">
              <a:rPr lang="cs-CZ" altLang="cs-CZ"/>
              <a:pPr>
                <a:spcBef>
                  <a:spcPct val="0"/>
                </a:spcBef>
              </a:pPr>
              <a:t>42</a:t>
            </a:fld>
            <a:endParaRPr lang="cs-CZ" altLang="cs-CZ"/>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z="1000" dirty="0">
              <a:latin typeface="Arial" panose="020B0604020202020204" pitchFamily="34" charset="0"/>
            </a:endParaRPr>
          </a:p>
        </p:txBody>
      </p:sp>
    </p:spTree>
    <p:extLst>
      <p:ext uri="{BB962C8B-B14F-4D97-AF65-F5344CB8AC3E}">
        <p14:creationId xmlns:p14="http://schemas.microsoft.com/office/powerpoint/2010/main" val="708061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F1D6F7-FFE4-47B1-90A4-F092A0044F04}" type="slidenum">
              <a:rPr lang="cs-CZ" altLang="cs-CZ"/>
              <a:pPr>
                <a:spcBef>
                  <a:spcPct val="0"/>
                </a:spcBef>
              </a:pPr>
              <a:t>43</a:t>
            </a:fld>
            <a:endParaRPr lang="cs-CZ" altLang="cs-CZ"/>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1979430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DAF0A5-437F-486B-87CF-19DFA34BC786}" type="slidenum">
              <a:rPr lang="cs-CZ" altLang="cs-CZ"/>
              <a:pPr>
                <a:spcBef>
                  <a:spcPct val="0"/>
                </a:spcBef>
              </a:pPr>
              <a:t>44</a:t>
            </a:fld>
            <a:endParaRPr lang="cs-CZ" altLang="cs-CZ"/>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932670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93681B-04E5-4BCF-853E-127B511E92EA}" type="slidenum">
              <a:rPr lang="cs-CZ" altLang="cs-CZ"/>
              <a:pPr>
                <a:spcBef>
                  <a:spcPct val="0"/>
                </a:spcBef>
              </a:pPr>
              <a:t>45</a:t>
            </a:fld>
            <a:endParaRPr lang="cs-CZ" altLang="cs-CZ"/>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157784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B4AE3B-97A7-4B11-B536-80B129C58E1A}" type="slidenum">
              <a:rPr lang="cs-CZ" altLang="cs-CZ"/>
              <a:pPr>
                <a:spcBef>
                  <a:spcPct val="0"/>
                </a:spcBef>
              </a:pPr>
              <a:t>47</a:t>
            </a:fld>
            <a:endParaRPr lang="cs-CZ" altLang="cs-CZ"/>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990912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a:ln/>
        </p:spPr>
      </p:sp>
      <p:sp>
        <p:nvSpPr>
          <p:cNvPr id="3686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3686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E853D9-5433-4DDD-AB30-DE6C73F93E8D}" type="slidenum">
              <a:rPr lang="cs-CZ" altLang="cs-CZ"/>
              <a:pPr>
                <a:spcBef>
                  <a:spcPct val="0"/>
                </a:spcBef>
              </a:pPr>
              <a:t>48</a:t>
            </a:fld>
            <a:endParaRPr lang="cs-CZ" altLang="cs-CZ"/>
          </a:p>
        </p:txBody>
      </p:sp>
    </p:spTree>
    <p:extLst>
      <p:ext uri="{BB962C8B-B14F-4D97-AF65-F5344CB8AC3E}">
        <p14:creationId xmlns:p14="http://schemas.microsoft.com/office/powerpoint/2010/main" val="3133076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8E0E3BA-CAC5-4598-AEC8-D3F5D769D120}" type="slidenum">
              <a:rPr lang="cs-CZ" altLang="cs-CZ"/>
              <a:pPr>
                <a:spcBef>
                  <a:spcPct val="0"/>
                </a:spcBef>
              </a:pPr>
              <a:t>50</a:t>
            </a:fld>
            <a:endParaRPr lang="cs-CZ" altLang="cs-CZ"/>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rPr>
              <a:t>Empiricky-založený na zkušenostech</a:t>
            </a:r>
          </a:p>
        </p:txBody>
      </p:sp>
    </p:spTree>
    <p:extLst>
      <p:ext uri="{BB962C8B-B14F-4D97-AF65-F5344CB8AC3E}">
        <p14:creationId xmlns:p14="http://schemas.microsoft.com/office/powerpoint/2010/main" val="361384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0FEFC1-BE36-4F3D-AAA4-62B0219F9ADC}" type="slidenum">
              <a:rPr lang="cs-CZ" altLang="cs-CZ"/>
              <a:pPr>
                <a:spcBef>
                  <a:spcPct val="0"/>
                </a:spcBef>
              </a:pPr>
              <a:t>51</a:t>
            </a:fld>
            <a:endParaRPr lang="cs-CZ" altLang="cs-CZ"/>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657873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7FF3CD-9419-4198-9ACB-509DF3334FC4}" type="slidenum">
              <a:rPr lang="cs-CZ" altLang="cs-CZ"/>
              <a:pPr>
                <a:spcBef>
                  <a:spcPct val="0"/>
                </a:spcBef>
              </a:pPr>
              <a:t>52</a:t>
            </a:fld>
            <a:endParaRPr lang="cs-CZ" altLang="cs-CZ"/>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005189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Zástupný symbol pro obrázek snímku 1"/>
          <p:cNvSpPr>
            <a:spLocks noGrp="1" noRot="1" noChangeAspect="1" noTextEdit="1"/>
          </p:cNvSpPr>
          <p:nvPr>
            <p:ph type="sldImg"/>
          </p:nvPr>
        </p:nvSpPr>
        <p:spPr>
          <a:ln/>
        </p:spPr>
      </p:sp>
      <p:sp>
        <p:nvSpPr>
          <p:cNvPr id="3" name="Zástupný symbol pro poznámky 2"/>
          <p:cNvSpPr>
            <a:spLocks noGrp="1"/>
          </p:cNvSpPr>
          <p:nvPr>
            <p:ph type="body" idx="1"/>
          </p:nvPr>
        </p:nvSpPr>
        <p:spPr/>
        <p:txBody>
          <a:bodyPr>
            <a:normAutofit fontScale="70000" lnSpcReduction="20000"/>
          </a:bodyPr>
          <a:lstStyle/>
          <a:p>
            <a:pPr eaLnBrk="1" hangingPunct="1">
              <a:defRPr/>
            </a:pPr>
            <a:endParaRPr lang="cs-CZ" dirty="0"/>
          </a:p>
        </p:txBody>
      </p:sp>
      <p:sp>
        <p:nvSpPr>
          <p:cNvPr id="24883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190B31F2-8DAF-47A4-B455-751F68BEAD14}" type="slidenum">
              <a:rPr lang="cs-CZ" altLang="cs-CZ" b="0">
                <a:latin typeface="Arial" panose="020B0604020202020204" pitchFamily="34" charset="0"/>
              </a:rPr>
              <a:pPr eaLnBrk="1" hangingPunct="1"/>
              <a:t>13</a:t>
            </a:fld>
            <a:endParaRPr lang="cs-CZ" altLang="cs-CZ" b="0">
              <a:latin typeface="Arial" panose="020B0604020202020204" pitchFamily="34" charset="0"/>
            </a:endParaRPr>
          </a:p>
        </p:txBody>
      </p:sp>
    </p:spTree>
    <p:extLst>
      <p:ext uri="{BB962C8B-B14F-4D97-AF65-F5344CB8AC3E}">
        <p14:creationId xmlns:p14="http://schemas.microsoft.com/office/powerpoint/2010/main" val="3516812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00EADA-7E03-47B8-8796-989C2C8DBA00}" type="slidenum">
              <a:rPr lang="cs-CZ" altLang="cs-CZ"/>
              <a:pPr>
                <a:spcBef>
                  <a:spcPct val="0"/>
                </a:spcBef>
              </a:pPr>
              <a:t>53</a:t>
            </a:fld>
            <a:endParaRPr lang="cs-CZ" altLang="cs-CZ"/>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014811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7B7C2C-613A-4CFC-824D-B7578B333F0B}" type="slidenum">
              <a:rPr lang="cs-CZ" altLang="cs-CZ"/>
              <a:pPr>
                <a:spcBef>
                  <a:spcPct val="0"/>
                </a:spcBef>
              </a:pPr>
              <a:t>54</a:t>
            </a:fld>
            <a:endParaRPr lang="cs-CZ" altLang="cs-CZ"/>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995765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BE543E-0FE5-4098-BA38-7078196FE5A9}" type="slidenum">
              <a:rPr lang="cs-CZ" altLang="cs-CZ"/>
              <a:pPr>
                <a:spcBef>
                  <a:spcPct val="0"/>
                </a:spcBef>
              </a:pPr>
              <a:t>55</a:t>
            </a:fld>
            <a:endParaRPr lang="cs-CZ" altLang="cs-CZ"/>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909530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545807-47AE-47A8-A325-36712549219C}" type="slidenum">
              <a:rPr lang="cs-CZ" altLang="cs-CZ"/>
              <a:pPr>
                <a:spcBef>
                  <a:spcPct val="0"/>
                </a:spcBef>
              </a:pPr>
              <a:t>56</a:t>
            </a:fld>
            <a:endParaRPr lang="cs-CZ" altLang="cs-CZ"/>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150735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B736A5-FF42-4613-8F82-259C34211B7A}" type="slidenum">
              <a:rPr lang="cs-CZ" altLang="cs-CZ"/>
              <a:pPr>
                <a:spcBef>
                  <a:spcPct val="0"/>
                </a:spcBef>
              </a:pPr>
              <a:t>57</a:t>
            </a:fld>
            <a:endParaRPr lang="cs-CZ" altLang="cs-CZ"/>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468780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38CCAE-2884-477D-9350-876F55826A1B}" type="slidenum">
              <a:rPr lang="cs-CZ" altLang="cs-CZ"/>
              <a:pPr>
                <a:spcBef>
                  <a:spcPct val="0"/>
                </a:spcBef>
              </a:pPr>
              <a:t>58</a:t>
            </a:fld>
            <a:endParaRPr lang="cs-CZ" altLang="cs-CZ"/>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167462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566669-B305-44E2-A7BE-8431C03D96B7}" type="slidenum">
              <a:rPr lang="cs-CZ" altLang="cs-CZ"/>
              <a:pPr>
                <a:spcBef>
                  <a:spcPct val="0"/>
                </a:spcBef>
              </a:pPr>
              <a:t>59</a:t>
            </a:fld>
            <a:endParaRPr lang="cs-CZ" altLang="cs-CZ"/>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970467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962BB4-D5DB-4015-B0DB-04D746DE3D04}" type="slidenum">
              <a:rPr lang="cs-CZ" altLang="cs-CZ"/>
              <a:pPr>
                <a:spcBef>
                  <a:spcPct val="0"/>
                </a:spcBef>
              </a:pPr>
              <a:t>60</a:t>
            </a:fld>
            <a:endParaRPr lang="cs-CZ" altLang="cs-CZ"/>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4115463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obrázek snímku 1"/>
          <p:cNvSpPr>
            <a:spLocks noGrp="1" noRot="1" noChangeAspect="1" noTextEdit="1"/>
          </p:cNvSpPr>
          <p:nvPr>
            <p:ph type="sldImg"/>
          </p:nvPr>
        </p:nvSpPr>
        <p:spPr>
          <a:ln/>
        </p:spPr>
      </p:sp>
      <p:sp>
        <p:nvSpPr>
          <p:cNvPr id="6963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
        <p:nvSpPr>
          <p:cNvPr id="6963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E23D77-9EB3-483D-ADAD-88C8F93F36C4}" type="slidenum">
              <a:rPr lang="cs-CZ" altLang="cs-CZ"/>
              <a:pPr>
                <a:spcBef>
                  <a:spcPct val="0"/>
                </a:spcBef>
              </a:pPr>
              <a:t>62</a:t>
            </a:fld>
            <a:endParaRPr lang="cs-CZ" altLang="cs-CZ"/>
          </a:p>
        </p:txBody>
      </p:sp>
    </p:spTree>
    <p:extLst>
      <p:ext uri="{BB962C8B-B14F-4D97-AF65-F5344CB8AC3E}">
        <p14:creationId xmlns:p14="http://schemas.microsoft.com/office/powerpoint/2010/main" val="2499562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E04413-1DF5-41E4-8CDC-0C6B85FB7964}" type="slidenum">
              <a:rPr lang="cs-CZ" altLang="cs-CZ"/>
              <a:pPr>
                <a:spcBef>
                  <a:spcPct val="0"/>
                </a:spcBef>
              </a:pPr>
              <a:t>63</a:t>
            </a:fld>
            <a:endParaRPr lang="cs-CZ" altLang="cs-CZ"/>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970679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Zástupný symbol pro obrázek snímku 1"/>
          <p:cNvSpPr>
            <a:spLocks noGrp="1" noRot="1" noChangeAspect="1" noTextEdit="1"/>
          </p:cNvSpPr>
          <p:nvPr>
            <p:ph type="sldImg"/>
          </p:nvPr>
        </p:nvSpPr>
        <p:spPr>
          <a:ln/>
        </p:spPr>
      </p:sp>
      <p:sp>
        <p:nvSpPr>
          <p:cNvPr id="3" name="Zástupný symbol pro poznámky 2"/>
          <p:cNvSpPr>
            <a:spLocks noGrp="1"/>
          </p:cNvSpPr>
          <p:nvPr>
            <p:ph type="body" idx="1"/>
          </p:nvPr>
        </p:nvSpPr>
        <p:spPr/>
        <p:txBody>
          <a:bodyPr>
            <a:normAutofit/>
          </a:bodyPr>
          <a:lstStyle/>
          <a:p>
            <a:pPr eaLnBrk="1" hangingPunct="1">
              <a:defRPr/>
            </a:pPr>
            <a:endParaRPr lang="cs-CZ" dirty="0"/>
          </a:p>
        </p:txBody>
      </p:sp>
      <p:sp>
        <p:nvSpPr>
          <p:cNvPr id="24986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F287CF24-4AA7-4CDD-AA84-393655581E2E}" type="slidenum">
              <a:rPr lang="cs-CZ" altLang="cs-CZ" b="0">
                <a:latin typeface="Arial" panose="020B0604020202020204" pitchFamily="34" charset="0"/>
              </a:rPr>
              <a:pPr eaLnBrk="1" hangingPunct="1"/>
              <a:t>14</a:t>
            </a:fld>
            <a:endParaRPr lang="cs-CZ" altLang="cs-CZ" b="0">
              <a:latin typeface="Arial" panose="020B0604020202020204" pitchFamily="34" charset="0"/>
            </a:endParaRPr>
          </a:p>
        </p:txBody>
      </p:sp>
    </p:spTree>
    <p:extLst>
      <p:ext uri="{BB962C8B-B14F-4D97-AF65-F5344CB8AC3E}">
        <p14:creationId xmlns:p14="http://schemas.microsoft.com/office/powerpoint/2010/main" val="13325214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49EA0A-EEE0-4DFE-B8C5-5DA282D393BB}" type="slidenum">
              <a:rPr lang="cs-CZ" altLang="cs-CZ"/>
              <a:pPr>
                <a:spcBef>
                  <a:spcPct val="0"/>
                </a:spcBef>
              </a:pPr>
              <a:t>64</a:t>
            </a:fld>
            <a:endParaRPr lang="cs-CZ" altLang="cs-CZ"/>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6812143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11D01BA-2172-43C9-8A09-B72962E95455}" type="slidenum">
              <a:rPr lang="cs-CZ" altLang="cs-CZ"/>
              <a:pPr>
                <a:spcBef>
                  <a:spcPct val="0"/>
                </a:spcBef>
              </a:pPr>
              <a:t>65</a:t>
            </a:fld>
            <a:endParaRPr lang="cs-CZ" altLang="cs-CZ"/>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4977500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B5D66C-344C-4746-99DF-2BC4FDBF3F40}" type="slidenum">
              <a:rPr lang="cs-CZ" altLang="cs-CZ"/>
              <a:pPr>
                <a:spcBef>
                  <a:spcPct val="0"/>
                </a:spcBef>
              </a:pPr>
              <a:t>66</a:t>
            </a:fld>
            <a:endParaRPr lang="cs-CZ" altLang="cs-CZ"/>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1544188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2DC4193-5A11-4994-8715-BED2EB77A8E1}" type="slidenum">
              <a:rPr lang="cs-CZ" altLang="cs-CZ"/>
              <a:pPr>
                <a:spcBef>
                  <a:spcPct val="0"/>
                </a:spcBef>
              </a:pPr>
              <a:t>67</a:t>
            </a:fld>
            <a:endParaRPr lang="cs-CZ" altLang="cs-CZ"/>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0330174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2BEA09-9C1F-4D22-BB77-28DDBD66872E}" type="slidenum">
              <a:rPr lang="cs-CZ" altLang="cs-CZ"/>
              <a:pPr>
                <a:spcBef>
                  <a:spcPct val="0"/>
                </a:spcBef>
              </a:pPr>
              <a:t>68</a:t>
            </a:fld>
            <a:endParaRPr lang="cs-CZ" altLang="cs-CZ"/>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32759196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062FE8-F500-4F9A-BD9B-4C1ECA485D38}" type="slidenum">
              <a:rPr lang="cs-CZ" altLang="cs-CZ"/>
              <a:pPr>
                <a:spcBef>
                  <a:spcPct val="0"/>
                </a:spcBef>
              </a:pPr>
              <a:t>69</a:t>
            </a:fld>
            <a:endParaRPr lang="cs-CZ" altLang="cs-CZ"/>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41723436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94A21E-E6BF-4F19-A351-8CF688E2475E}" type="slidenum">
              <a:rPr lang="cs-CZ" altLang="cs-CZ"/>
              <a:pPr>
                <a:spcBef>
                  <a:spcPct val="0"/>
                </a:spcBef>
              </a:pPr>
              <a:t>70</a:t>
            </a:fld>
            <a:endParaRPr lang="cs-CZ" altLang="cs-CZ"/>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0441749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57E1F7-8844-4A4B-8C11-D84C4738C4BC}" type="slidenum">
              <a:rPr lang="cs-CZ" altLang="cs-CZ"/>
              <a:pPr>
                <a:spcBef>
                  <a:spcPct val="0"/>
                </a:spcBef>
              </a:pPr>
              <a:t>71</a:t>
            </a:fld>
            <a:endParaRPr lang="cs-CZ" altLang="cs-CZ"/>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9854691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E00D75-A667-4F0D-9AAD-4187C1613F39}" type="slidenum">
              <a:rPr lang="cs-CZ" altLang="cs-CZ"/>
              <a:pPr>
                <a:spcBef>
                  <a:spcPct val="0"/>
                </a:spcBef>
              </a:pPr>
              <a:t>72</a:t>
            </a:fld>
            <a:endParaRPr lang="cs-CZ" altLang="cs-CZ"/>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40121473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6DEE9B4-8BE2-4DE6-B733-2B0BA9742E60}" type="slidenum">
              <a:rPr lang="cs-CZ"/>
              <a:pPr eaLnBrk="1" hangingPunct="1"/>
              <a:t>89</a:t>
            </a:fld>
            <a:endParaRPr lang="cs-CZ"/>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extLst>
      <p:ext uri="{BB962C8B-B14F-4D97-AF65-F5344CB8AC3E}">
        <p14:creationId xmlns:p14="http://schemas.microsoft.com/office/powerpoint/2010/main" val="2342509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Zástupný symbol pro obrázek snímku 1"/>
          <p:cNvSpPr>
            <a:spLocks noGrp="1" noRot="1" noChangeAspect="1" noTextEdit="1"/>
          </p:cNvSpPr>
          <p:nvPr>
            <p:ph type="sldImg"/>
          </p:nvPr>
        </p:nvSpPr>
        <p:spPr>
          <a:ln/>
        </p:spPr>
      </p:sp>
      <p:sp>
        <p:nvSpPr>
          <p:cNvPr id="3" name="Zástupný symbol pro poznámky 2"/>
          <p:cNvSpPr>
            <a:spLocks noGrp="1"/>
          </p:cNvSpPr>
          <p:nvPr>
            <p:ph type="body" idx="1"/>
          </p:nvPr>
        </p:nvSpPr>
        <p:spPr/>
        <p:txBody>
          <a:bodyPr>
            <a:normAutofit fontScale="70000" lnSpcReduction="20000"/>
          </a:bodyPr>
          <a:lstStyle/>
          <a:p>
            <a:pPr eaLnBrk="1" hangingPunct="1">
              <a:defRPr/>
            </a:pPr>
            <a:endParaRPr lang="cs-CZ" dirty="0"/>
          </a:p>
        </p:txBody>
      </p:sp>
      <p:sp>
        <p:nvSpPr>
          <p:cNvPr id="24986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F287CF24-4AA7-4CDD-AA84-393655581E2E}" type="slidenum">
              <a:rPr lang="cs-CZ" altLang="cs-CZ" b="0">
                <a:latin typeface="Arial" panose="020B0604020202020204" pitchFamily="34" charset="0"/>
              </a:rPr>
              <a:pPr eaLnBrk="1" hangingPunct="1"/>
              <a:t>15</a:t>
            </a:fld>
            <a:endParaRPr lang="cs-CZ" altLang="cs-CZ" b="0">
              <a:latin typeface="Arial" panose="020B0604020202020204" pitchFamily="34" charset="0"/>
            </a:endParaRPr>
          </a:p>
        </p:txBody>
      </p:sp>
    </p:spTree>
    <p:extLst>
      <p:ext uri="{BB962C8B-B14F-4D97-AF65-F5344CB8AC3E}">
        <p14:creationId xmlns:p14="http://schemas.microsoft.com/office/powerpoint/2010/main" val="13325214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22FB770-C9F0-487E-811F-AFF2BE8DE7C3}" type="slidenum">
              <a:rPr lang="cs-CZ"/>
              <a:pPr eaLnBrk="1" hangingPunct="1"/>
              <a:t>90</a:t>
            </a:fld>
            <a:endParaRPr lang="cs-CZ"/>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extLst>
      <p:ext uri="{BB962C8B-B14F-4D97-AF65-F5344CB8AC3E}">
        <p14:creationId xmlns:p14="http://schemas.microsoft.com/office/powerpoint/2010/main" val="23012372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AFF6D2C-8637-4A83-863F-EC2EBD28E122}" type="slidenum">
              <a:rPr lang="cs-CZ"/>
              <a:pPr eaLnBrk="1" hangingPunct="1"/>
              <a:t>91</a:t>
            </a:fld>
            <a:endParaRPr lang="cs-CZ"/>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extLst>
      <p:ext uri="{BB962C8B-B14F-4D97-AF65-F5344CB8AC3E}">
        <p14:creationId xmlns:p14="http://schemas.microsoft.com/office/powerpoint/2010/main" val="10704567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C9BC329-A75C-4FC8-8382-07696931BE6E}" type="slidenum">
              <a:rPr lang="cs-CZ"/>
              <a:pPr eaLnBrk="1" hangingPunct="1"/>
              <a:t>92</a:t>
            </a:fld>
            <a:endParaRPr lang="cs-CZ"/>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extLst>
      <p:ext uri="{BB962C8B-B14F-4D97-AF65-F5344CB8AC3E}">
        <p14:creationId xmlns:p14="http://schemas.microsoft.com/office/powerpoint/2010/main" val="41365323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3941715-709F-4955-B6C8-E193089D727B}" type="slidenum">
              <a:rPr lang="cs-CZ"/>
              <a:pPr eaLnBrk="1" hangingPunct="1"/>
              <a:t>93</a:t>
            </a:fld>
            <a:endParaRPr lang="cs-CZ"/>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extLst>
      <p:ext uri="{BB962C8B-B14F-4D97-AF65-F5344CB8AC3E}">
        <p14:creationId xmlns:p14="http://schemas.microsoft.com/office/powerpoint/2010/main" val="21012341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7ACE85D-B0BB-4821-A01B-5A4C8B63B19D}" type="slidenum">
              <a:rPr lang="cs-CZ"/>
              <a:pPr eaLnBrk="1" hangingPunct="1"/>
              <a:t>94</a:t>
            </a:fld>
            <a:endParaRPr lang="cs-CZ"/>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extLst>
      <p:ext uri="{BB962C8B-B14F-4D97-AF65-F5344CB8AC3E}">
        <p14:creationId xmlns:p14="http://schemas.microsoft.com/office/powerpoint/2010/main" val="24602716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B9D0CD4-660C-4986-87BA-99D350161682}" type="slidenum">
              <a:rPr lang="cs-CZ"/>
              <a:pPr eaLnBrk="1" hangingPunct="1"/>
              <a:t>95</a:t>
            </a:fld>
            <a:endParaRPr lang="cs-CZ"/>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extLst>
      <p:ext uri="{BB962C8B-B14F-4D97-AF65-F5344CB8AC3E}">
        <p14:creationId xmlns:p14="http://schemas.microsoft.com/office/powerpoint/2010/main" val="3773223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135AF3F-97B1-44CC-862F-DD69DF24B971}" type="slidenum">
              <a:rPr lang="cs-CZ"/>
              <a:pPr eaLnBrk="1" hangingPunct="1"/>
              <a:t>96</a:t>
            </a:fld>
            <a:endParaRPr lang="cs-CZ"/>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extLst>
      <p:ext uri="{BB962C8B-B14F-4D97-AF65-F5344CB8AC3E}">
        <p14:creationId xmlns:p14="http://schemas.microsoft.com/office/powerpoint/2010/main" val="8137357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E937268-B691-4DB7-A3B9-31FD35B99716}" type="slidenum">
              <a:rPr lang="cs-CZ"/>
              <a:pPr eaLnBrk="1" hangingPunct="1"/>
              <a:t>97</a:t>
            </a:fld>
            <a:endParaRPr lang="cs-CZ"/>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extLst>
      <p:ext uri="{BB962C8B-B14F-4D97-AF65-F5344CB8AC3E}">
        <p14:creationId xmlns:p14="http://schemas.microsoft.com/office/powerpoint/2010/main" val="18748300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AC07359-7E31-47AA-8E90-E6434FFF6690}" type="slidenum">
              <a:rPr lang="cs-CZ"/>
              <a:pPr eaLnBrk="1" hangingPunct="1"/>
              <a:t>98</a:t>
            </a:fld>
            <a:endParaRPr lang="cs-CZ"/>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extLst>
      <p:ext uri="{BB962C8B-B14F-4D97-AF65-F5344CB8AC3E}">
        <p14:creationId xmlns:p14="http://schemas.microsoft.com/office/powerpoint/2010/main" val="4735334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D37AC00-8951-44EF-8355-89DF526A3EF8}" type="slidenum">
              <a:rPr lang="cs-CZ"/>
              <a:pPr eaLnBrk="1" hangingPunct="1"/>
              <a:t>99</a:t>
            </a:fld>
            <a:endParaRPr lang="cs-CZ"/>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extLst>
      <p:ext uri="{BB962C8B-B14F-4D97-AF65-F5344CB8AC3E}">
        <p14:creationId xmlns:p14="http://schemas.microsoft.com/office/powerpoint/2010/main" val="4142965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17</a:t>
            </a:fld>
            <a:endParaRPr lang="cs-CZ"/>
          </a:p>
        </p:txBody>
      </p:sp>
    </p:spTree>
    <p:extLst>
      <p:ext uri="{BB962C8B-B14F-4D97-AF65-F5344CB8AC3E}">
        <p14:creationId xmlns:p14="http://schemas.microsoft.com/office/powerpoint/2010/main" val="2694420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65BDC84-F588-4E63-8971-B5FA28948969}" type="slidenum">
              <a:rPr lang="cs-CZ"/>
              <a:pPr eaLnBrk="1" hangingPunct="1"/>
              <a:t>100</a:t>
            </a:fld>
            <a:endParaRPr lang="cs-CZ"/>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extLst>
      <p:ext uri="{BB962C8B-B14F-4D97-AF65-F5344CB8AC3E}">
        <p14:creationId xmlns:p14="http://schemas.microsoft.com/office/powerpoint/2010/main" val="23351356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BFA8E2B-7245-41A9-892A-6D8A018226F1}" type="slidenum">
              <a:rPr lang="cs-CZ"/>
              <a:pPr eaLnBrk="1" hangingPunct="1"/>
              <a:t>101</a:t>
            </a:fld>
            <a:endParaRPr lang="cs-CZ"/>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extLst>
      <p:ext uri="{BB962C8B-B14F-4D97-AF65-F5344CB8AC3E}">
        <p14:creationId xmlns:p14="http://schemas.microsoft.com/office/powerpoint/2010/main" val="28044631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D36FEEF-F0D5-42B8-9DC7-A4BFA0166C83}" type="slidenum">
              <a:rPr lang="cs-CZ"/>
              <a:pPr eaLnBrk="1" hangingPunct="1"/>
              <a:t>102</a:t>
            </a:fld>
            <a:endParaRPr lang="cs-CZ"/>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extLst>
      <p:ext uri="{BB962C8B-B14F-4D97-AF65-F5344CB8AC3E}">
        <p14:creationId xmlns:p14="http://schemas.microsoft.com/office/powerpoint/2010/main" val="27007498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7E3D7E8-BB47-40F2-B283-95AECCAD082F}" type="slidenum">
              <a:rPr lang="cs-CZ"/>
              <a:pPr eaLnBrk="1" hangingPunct="1"/>
              <a:t>103</a:t>
            </a:fld>
            <a:endParaRPr lang="cs-CZ"/>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extLst>
      <p:ext uri="{BB962C8B-B14F-4D97-AF65-F5344CB8AC3E}">
        <p14:creationId xmlns:p14="http://schemas.microsoft.com/office/powerpoint/2010/main" val="42389850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769F511-F196-483F-AD83-30F57379966D}" type="slidenum">
              <a:rPr lang="cs-CZ"/>
              <a:pPr eaLnBrk="1" hangingPunct="1"/>
              <a:t>104</a:t>
            </a:fld>
            <a:endParaRPr lang="cs-CZ"/>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extLst>
      <p:ext uri="{BB962C8B-B14F-4D97-AF65-F5344CB8AC3E}">
        <p14:creationId xmlns:p14="http://schemas.microsoft.com/office/powerpoint/2010/main" val="33502389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FA4E30C-89A9-4653-90D9-6EFD32B7EA1A}" type="slidenum">
              <a:rPr lang="cs-CZ"/>
              <a:pPr eaLnBrk="1" hangingPunct="1"/>
              <a:t>105</a:t>
            </a:fld>
            <a:endParaRPr lang="cs-CZ"/>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extLst>
      <p:ext uri="{BB962C8B-B14F-4D97-AF65-F5344CB8AC3E}">
        <p14:creationId xmlns:p14="http://schemas.microsoft.com/office/powerpoint/2010/main" val="2340841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107</a:t>
            </a:fld>
            <a:endParaRPr lang="cs-CZ"/>
          </a:p>
        </p:txBody>
      </p:sp>
    </p:spTree>
    <p:extLst>
      <p:ext uri="{BB962C8B-B14F-4D97-AF65-F5344CB8AC3E}">
        <p14:creationId xmlns:p14="http://schemas.microsoft.com/office/powerpoint/2010/main" val="22551933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108</a:t>
            </a:fld>
            <a:endParaRPr lang="cs-CZ"/>
          </a:p>
        </p:txBody>
      </p:sp>
    </p:spTree>
    <p:extLst>
      <p:ext uri="{BB962C8B-B14F-4D97-AF65-F5344CB8AC3E}">
        <p14:creationId xmlns:p14="http://schemas.microsoft.com/office/powerpoint/2010/main" val="9283093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pPr eaLnBrk="1" hangingPunct="1"/>
            <a:r>
              <a:rPr lang="cs-CZ" dirty="0"/>
              <a:t>této definice vyplývají některé klíčové závěry:</a:t>
            </a:r>
          </a:p>
          <a:p>
            <a:pPr eaLnBrk="1" hangingPunct="1">
              <a:buFontTx/>
              <a:buChar char="•"/>
            </a:pPr>
            <a:r>
              <a:rPr lang="cs-CZ" b="1" dirty="0"/>
              <a:t>předpoklad trvalého provozu</a:t>
            </a:r>
            <a:r>
              <a:rPr lang="cs-CZ" dirty="0"/>
              <a:t> – za podnikání se nepovažují jednorázové projekty. Za soustavnou činnost je však považována i činnost opakující se čtvrtletně, pololetně či ročně, avšak s touto danou trvalou pravidelností.</a:t>
            </a:r>
          </a:p>
          <a:p>
            <a:pPr eaLnBrk="1" hangingPunct="1">
              <a:buFontTx/>
              <a:buChar char="•"/>
            </a:pPr>
            <a:r>
              <a:rPr lang="cs-CZ" b="1" dirty="0"/>
              <a:t>Samostatnost</a:t>
            </a:r>
            <a:r>
              <a:rPr lang="cs-CZ" dirty="0"/>
              <a:t> FO nebo PO při rozhodování o svém podnikání, není nikým usměrňována či vedena.</a:t>
            </a:r>
          </a:p>
          <a:p>
            <a:pPr eaLnBrk="1" hangingPunct="1">
              <a:buFontTx/>
              <a:buChar char="-"/>
            </a:pPr>
            <a:r>
              <a:rPr lang="cs-CZ" b="1" dirty="0"/>
              <a:t>Vlastním jménem</a:t>
            </a:r>
            <a:r>
              <a:rPr lang="cs-CZ" dirty="0"/>
              <a:t> – osoby zapsané do OR vystupují pod svou </a:t>
            </a:r>
            <a:r>
              <a:rPr lang="cs-CZ" b="1" dirty="0"/>
              <a:t>obchodní firmou</a:t>
            </a:r>
            <a:r>
              <a:rPr lang="cs-CZ" dirty="0"/>
              <a:t>, činí právní úkony pod svou firmou. Podnikatel FO nezapsán do OR vystupuje pod svým jménem a příjmením nebo názvem, může užívat i dodatek, pokud není klamavou reklamou. Při provozování živnosti pod Obchodní firmou není důležitá osobní účast podnikatele.</a:t>
            </a:r>
          </a:p>
          <a:p>
            <a:pPr eaLnBrk="1" hangingPunct="1">
              <a:buFontTx/>
              <a:buChar char="-"/>
            </a:pPr>
            <a:r>
              <a:rPr lang="cs-CZ" b="1" dirty="0"/>
              <a:t>Na vlastní odpovědnost</a:t>
            </a:r>
            <a:r>
              <a:rPr lang="cs-CZ" dirty="0"/>
              <a:t> – podnikatel na sebe bere riziko neúspěchu</a:t>
            </a:r>
          </a:p>
          <a:p>
            <a:pPr eaLnBrk="1" hangingPunct="1">
              <a:buFontTx/>
              <a:buChar char="-"/>
            </a:pPr>
            <a:r>
              <a:rPr lang="cs-CZ" b="1" dirty="0"/>
              <a:t>Zisková orientace</a:t>
            </a:r>
            <a:r>
              <a:rPr lang="cs-CZ" dirty="0"/>
              <a:t> – za podnikání se nepovažuje činnost neziskových organizací (občanských sdružení, nadací, apod.)</a:t>
            </a:r>
          </a:p>
          <a:p>
            <a:pPr eaLnBrk="1" hangingPunct="1"/>
            <a:endParaRPr lang="cs-CZ" dirty="0"/>
          </a:p>
          <a:p>
            <a:pPr eaLnBrk="1" hangingPunct="1"/>
            <a:r>
              <a:rPr lang="cs-CZ" b="1" dirty="0"/>
              <a:t>Principem</a:t>
            </a:r>
            <a:r>
              <a:rPr lang="cs-CZ" dirty="0"/>
              <a:t> podnikání je přeměna vstupů na výstupy, které vedou k uspokojování potřeb zákazníka. Z této činnosti plyne podnikateli zisk jako rozdíl hodnoty prodaných výstupů a spotřebovaných vstupů.</a:t>
            </a:r>
          </a:p>
          <a:p>
            <a:pPr eaLnBrk="1" hangingPunct="1"/>
            <a:r>
              <a:rPr lang="cs-CZ" b="1" dirty="0"/>
              <a:t>Smyslem</a:t>
            </a:r>
            <a:r>
              <a:rPr lang="cs-CZ" dirty="0"/>
              <a:t> podnikání je zhodnocení vloženého kapitálu. Opatřování cizího kapitálu je jen prostředkem ke zhodnocování vlastního kapitálu. Snaha o dosažení zisku jakožto přebytku výnosů nad náklady.</a:t>
            </a:r>
          </a:p>
          <a:p>
            <a:pPr eaLnBrk="1" hangingPunct="1"/>
            <a:r>
              <a:rPr lang="cs-CZ" dirty="0"/>
              <a:t>Zisk se dociluje uspokojováním potřeb zákazníků. Dlouhodobě úspěšné podnikání musí být založeno na uspokojování skutečně existujících potřeb zákazníků. Tzn. nalezení určitého </a:t>
            </a:r>
            <a:r>
              <a:rPr lang="cs-CZ" b="1" dirty="0"/>
              <a:t>společenského přínosu</a:t>
            </a:r>
            <a:r>
              <a:rPr lang="cs-CZ" dirty="0"/>
              <a:t> realizované činnosti.</a:t>
            </a:r>
          </a:p>
          <a:p>
            <a:pPr eaLnBrk="1" hangingPunct="1"/>
            <a:r>
              <a:rPr lang="cs-CZ" dirty="0"/>
              <a:t>Každé podnikání je spojeno s </a:t>
            </a:r>
            <a:r>
              <a:rPr lang="cs-CZ" b="1" dirty="0"/>
              <a:t>rizikem</a:t>
            </a:r>
            <a:r>
              <a:rPr lang="cs-CZ" dirty="0"/>
              <a:t> neúspěchu . Velikost rizika se liší dle charakteru činnosti, velikosti finanční síly podniku, konkurenci a dalších faktorech. Obecně se podnikatelské subjekty snaží o minimalizaci rizika. Čím větší podstupuje podnikatel riziko, tím požaduje větší výnosnost ze své činnosti.</a:t>
            </a:r>
          </a:p>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109</a:t>
            </a:fld>
            <a:endParaRPr lang="cs-CZ"/>
          </a:p>
        </p:txBody>
      </p:sp>
    </p:spTree>
    <p:extLst>
      <p:ext uri="{BB962C8B-B14F-4D97-AF65-F5344CB8AC3E}">
        <p14:creationId xmlns:p14="http://schemas.microsoft.com/office/powerpoint/2010/main" val="9283093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110</a:t>
            </a:fld>
            <a:endParaRPr lang="cs-CZ"/>
          </a:p>
        </p:txBody>
      </p:sp>
    </p:spTree>
    <p:extLst>
      <p:ext uri="{BB962C8B-B14F-4D97-AF65-F5344CB8AC3E}">
        <p14:creationId xmlns:p14="http://schemas.microsoft.com/office/powerpoint/2010/main" val="2877974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obrázek snímku 1"/>
          <p:cNvSpPr>
            <a:spLocks noGrp="1" noRot="1" noChangeAspect="1" noTextEdit="1"/>
          </p:cNvSpPr>
          <p:nvPr>
            <p:ph type="sldImg"/>
          </p:nvPr>
        </p:nvSpPr>
        <p:spPr>
          <a:ln/>
        </p:spPr>
      </p:sp>
      <p:sp>
        <p:nvSpPr>
          <p:cNvPr id="1433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cs-CZ" altLang="cs-CZ" dirty="0">
              <a:latin typeface="Arial" panose="020B0604020202020204" pitchFamily="34" charset="0"/>
            </a:endParaRPr>
          </a:p>
        </p:txBody>
      </p:sp>
      <p:sp>
        <p:nvSpPr>
          <p:cNvPr id="1434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spcBef>
                <a:spcPct val="30000"/>
              </a:spcBef>
              <a:defRPr sz="1200">
                <a:solidFill>
                  <a:schemeClr val="tx1"/>
                </a:solidFill>
                <a:latin typeface="Arial" panose="020B0604020202020204" pitchFamily="34" charset="0"/>
              </a:defRPr>
            </a:lvl1pPr>
            <a:lvl2pPr marL="715963" indent="-274638" defTabSz="955675">
              <a:spcBef>
                <a:spcPct val="30000"/>
              </a:spcBef>
              <a:defRPr sz="1200">
                <a:solidFill>
                  <a:schemeClr val="tx1"/>
                </a:solidFill>
                <a:latin typeface="Arial" panose="020B0604020202020204" pitchFamily="34" charset="0"/>
              </a:defRPr>
            </a:lvl2pPr>
            <a:lvl3pPr marL="1101725" indent="-219075" defTabSz="955675">
              <a:spcBef>
                <a:spcPct val="30000"/>
              </a:spcBef>
              <a:defRPr sz="1200">
                <a:solidFill>
                  <a:schemeClr val="tx1"/>
                </a:solidFill>
                <a:latin typeface="Arial" panose="020B0604020202020204" pitchFamily="34" charset="0"/>
              </a:defRPr>
            </a:lvl3pPr>
            <a:lvl4pPr marL="1543050" indent="-219075" defTabSz="955675">
              <a:spcBef>
                <a:spcPct val="30000"/>
              </a:spcBef>
              <a:defRPr sz="1200">
                <a:solidFill>
                  <a:schemeClr val="tx1"/>
                </a:solidFill>
                <a:latin typeface="Arial" panose="020B0604020202020204" pitchFamily="34" charset="0"/>
              </a:defRPr>
            </a:lvl4pPr>
            <a:lvl5pPr marL="1984375" indent="-219075" defTabSz="955675">
              <a:spcBef>
                <a:spcPct val="30000"/>
              </a:spcBef>
              <a:defRPr sz="1200">
                <a:solidFill>
                  <a:schemeClr val="tx1"/>
                </a:solidFill>
                <a:latin typeface="Arial" panose="020B0604020202020204" pitchFamily="34" charset="0"/>
              </a:defRPr>
            </a:lvl5pPr>
            <a:lvl6pPr marL="2441575" indent="-219075" defTabSz="955675" eaLnBrk="0" fontAlgn="base" hangingPunct="0">
              <a:spcBef>
                <a:spcPct val="30000"/>
              </a:spcBef>
              <a:spcAft>
                <a:spcPct val="0"/>
              </a:spcAft>
              <a:defRPr sz="1200">
                <a:solidFill>
                  <a:schemeClr val="tx1"/>
                </a:solidFill>
                <a:latin typeface="Arial" panose="020B0604020202020204" pitchFamily="34" charset="0"/>
              </a:defRPr>
            </a:lvl6pPr>
            <a:lvl7pPr marL="2898775" indent="-219075" defTabSz="955675" eaLnBrk="0" fontAlgn="base" hangingPunct="0">
              <a:spcBef>
                <a:spcPct val="30000"/>
              </a:spcBef>
              <a:spcAft>
                <a:spcPct val="0"/>
              </a:spcAft>
              <a:defRPr sz="1200">
                <a:solidFill>
                  <a:schemeClr val="tx1"/>
                </a:solidFill>
                <a:latin typeface="Arial" panose="020B0604020202020204" pitchFamily="34" charset="0"/>
              </a:defRPr>
            </a:lvl7pPr>
            <a:lvl8pPr marL="3355975" indent="-219075" defTabSz="955675" eaLnBrk="0" fontAlgn="base" hangingPunct="0">
              <a:spcBef>
                <a:spcPct val="30000"/>
              </a:spcBef>
              <a:spcAft>
                <a:spcPct val="0"/>
              </a:spcAft>
              <a:defRPr sz="1200">
                <a:solidFill>
                  <a:schemeClr val="tx1"/>
                </a:solidFill>
                <a:latin typeface="Arial" panose="020B0604020202020204" pitchFamily="34" charset="0"/>
              </a:defRPr>
            </a:lvl8pPr>
            <a:lvl9pPr marL="3813175" indent="-219075" defTabSz="9556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65D0FE-9452-46E4-AEE3-CF9CE989ED65}" type="slidenum">
              <a:rPr lang="cs-CZ" altLang="cs-CZ" sz="1300" smtClean="0"/>
              <a:pPr>
                <a:spcBef>
                  <a:spcPct val="0"/>
                </a:spcBef>
              </a:pPr>
              <a:t>21</a:t>
            </a:fld>
            <a:endParaRPr lang="cs-CZ" altLang="cs-CZ" sz="1300"/>
          </a:p>
        </p:txBody>
      </p:sp>
    </p:spTree>
    <p:extLst>
      <p:ext uri="{BB962C8B-B14F-4D97-AF65-F5344CB8AC3E}">
        <p14:creationId xmlns:p14="http://schemas.microsoft.com/office/powerpoint/2010/main" val="15021221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r" eaLnBrk="1" hangingPunct="1"/>
            <a:fld id="{CD47AF27-D92A-4E0E-B1DC-6F22439605A3}" type="slidenum">
              <a:rPr lang="cs-CZ" altLang="cs-CZ" sz="1200" b="0">
                <a:latin typeface="Arial" panose="020B0604020202020204" pitchFamily="34" charset="0"/>
              </a:rPr>
              <a:pPr algn="r" eaLnBrk="1" hangingPunct="1"/>
              <a:t>120</a:t>
            </a:fld>
            <a:endParaRPr lang="cs-CZ" altLang="cs-CZ" sz="1200" b="0">
              <a:latin typeface="Arial" panose="020B0604020202020204" pitchFamily="34" charset="0"/>
            </a:endParaRPr>
          </a:p>
        </p:txBody>
      </p:sp>
      <p:sp>
        <p:nvSpPr>
          <p:cNvPr id="25395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r" eaLnBrk="1" hangingPunct="1"/>
            <a:fld id="{86265253-C248-4B63-AC7C-DE0557528B8B}" type="slidenum">
              <a:rPr lang="cs-CZ" altLang="cs-CZ" sz="1200"/>
              <a:pPr algn="r" eaLnBrk="1" hangingPunct="1"/>
              <a:t>120</a:t>
            </a:fld>
            <a:endParaRPr lang="cs-CZ" altLang="cs-CZ" sz="1200"/>
          </a:p>
        </p:txBody>
      </p:sp>
      <p:sp>
        <p:nvSpPr>
          <p:cNvPr id="253956" name="Rectangle 2"/>
          <p:cNvSpPr>
            <a:spLocks noGrp="1" noRot="1" noChangeAspect="1" noChangeArrowheads="1" noTextEdit="1"/>
          </p:cNvSpPr>
          <p:nvPr>
            <p:ph type="sldImg"/>
          </p:nvPr>
        </p:nvSpPr>
        <p:spPr>
          <a:ln/>
        </p:spPr>
      </p:sp>
      <p:sp>
        <p:nvSpPr>
          <p:cNvPr id="2539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Tree>
    <p:extLst>
      <p:ext uri="{BB962C8B-B14F-4D97-AF65-F5344CB8AC3E}">
        <p14:creationId xmlns:p14="http://schemas.microsoft.com/office/powerpoint/2010/main" val="40518435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r" eaLnBrk="1" hangingPunct="1"/>
            <a:fld id="{251FABA3-BDC5-45C8-914F-7B0C3DFE70BB}" type="slidenum">
              <a:rPr lang="cs-CZ" altLang="cs-CZ" sz="1200" b="0">
                <a:latin typeface="Arial" panose="020B0604020202020204" pitchFamily="34" charset="0"/>
              </a:rPr>
              <a:pPr algn="r" eaLnBrk="1" hangingPunct="1"/>
              <a:t>126</a:t>
            </a:fld>
            <a:endParaRPr lang="cs-CZ" altLang="cs-CZ" sz="1200" b="0">
              <a:latin typeface="Arial" panose="020B0604020202020204" pitchFamily="34" charset="0"/>
            </a:endParaRPr>
          </a:p>
        </p:txBody>
      </p:sp>
      <p:sp>
        <p:nvSpPr>
          <p:cNvPr id="25497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r" eaLnBrk="1" hangingPunct="1"/>
            <a:fld id="{676725D4-8AA7-49CB-BDDF-44AE33CC7B0A}" type="slidenum">
              <a:rPr lang="cs-CZ" altLang="cs-CZ" sz="1200"/>
              <a:pPr algn="r" eaLnBrk="1" hangingPunct="1"/>
              <a:t>126</a:t>
            </a:fld>
            <a:endParaRPr lang="cs-CZ" altLang="cs-CZ" sz="1200"/>
          </a:p>
        </p:txBody>
      </p:sp>
      <p:sp>
        <p:nvSpPr>
          <p:cNvPr id="254980" name="Rectangle 2"/>
          <p:cNvSpPr>
            <a:spLocks noGrp="1" noRot="1" noChangeAspect="1" noChangeArrowheads="1" noTextEdit="1"/>
          </p:cNvSpPr>
          <p:nvPr>
            <p:ph type="sldImg"/>
          </p:nvPr>
        </p:nvSpPr>
        <p:spPr>
          <a:ln/>
        </p:spPr>
      </p:sp>
      <p:sp>
        <p:nvSpPr>
          <p:cNvPr id="2549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solidFill>
                <a:schemeClr val="accent2"/>
              </a:solidFill>
              <a:latin typeface="Arial" panose="020B0604020202020204" pitchFamily="34" charset="0"/>
            </a:endParaRPr>
          </a:p>
        </p:txBody>
      </p:sp>
    </p:spTree>
    <p:extLst>
      <p:ext uri="{BB962C8B-B14F-4D97-AF65-F5344CB8AC3E}">
        <p14:creationId xmlns:p14="http://schemas.microsoft.com/office/powerpoint/2010/main" val="39650675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DFD5F38-733D-4687-9032-821AED1C8C0C}" type="slidenum">
              <a:rPr lang="cs-CZ" smtClean="0"/>
              <a:pPr/>
              <a:t>128</a:t>
            </a:fld>
            <a:endParaRPr lang="cs-CZ"/>
          </a:p>
        </p:txBody>
      </p:sp>
    </p:spTree>
    <p:extLst>
      <p:ext uri="{BB962C8B-B14F-4D97-AF65-F5344CB8AC3E}">
        <p14:creationId xmlns:p14="http://schemas.microsoft.com/office/powerpoint/2010/main" val="27320017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http</a:t>
            </a:r>
            <a:r>
              <a:rPr lang="cs-CZ" altLang="sk-SK"/>
              <a:t>://fortune.com/global500</a:t>
            </a:r>
            <a:endParaRPr lang="cs-CZ" altLang="sk-SK" dirty="0"/>
          </a:p>
          <a:p>
            <a:r>
              <a:rPr lang="pl-PL" altLang="sk-SK" dirty="0"/>
              <a:t>Pozn.: (-) firma nemá </a:t>
            </a:r>
            <a:r>
              <a:rPr lang="pl-PL" altLang="sk-SK"/>
              <a:t>akcie obchodovatelné </a:t>
            </a:r>
            <a:r>
              <a:rPr lang="pl-PL" altLang="sk-SK" dirty="0"/>
              <a:t>na trhu</a:t>
            </a:r>
          </a:p>
          <a:p>
            <a:r>
              <a:rPr lang="pl-PL" altLang="sk-SK" dirty="0"/>
              <a:t>Srovnání podle </a:t>
            </a:r>
            <a:r>
              <a:rPr lang="pl-PL" altLang="sk-SK"/>
              <a:t>výše tržeb</a:t>
            </a:r>
            <a:endParaRPr lang="cs-CZ" altLang="sk-SK" dirty="0"/>
          </a:p>
        </p:txBody>
      </p:sp>
      <p:sp>
        <p:nvSpPr>
          <p:cNvPr id="4198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4780FBF-A447-4E5E-AFB3-D33736E5B74C}" type="slidenum">
              <a:rPr lang="cs-CZ" altLang="cs-CZ"/>
              <a:pPr/>
              <a:t>131</a:t>
            </a:fld>
            <a:endParaRPr lang="cs-CZ" altLang="cs-CZ"/>
          </a:p>
        </p:txBody>
      </p:sp>
    </p:spTree>
    <p:extLst>
      <p:ext uri="{BB962C8B-B14F-4D97-AF65-F5344CB8AC3E}">
        <p14:creationId xmlns:p14="http://schemas.microsoft.com/office/powerpoint/2010/main" val="2365564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a:t>
            </a:r>
            <a:r>
              <a:rPr lang="cs-CZ" altLang="sk-SK"/>
              <a:t>: Bloomberg </a:t>
            </a:r>
            <a:r>
              <a:rPr lang="cs-CZ" altLang="sk-SK" dirty="0"/>
              <a:t>and </a:t>
            </a:r>
            <a:r>
              <a:rPr lang="cs-CZ" altLang="sk-SK" dirty="0" err="1"/>
              <a:t>PwC</a:t>
            </a:r>
            <a:r>
              <a:rPr lang="cs-CZ" altLang="sk-SK" dirty="0"/>
              <a:t> </a:t>
            </a:r>
            <a:r>
              <a:rPr lang="cs-CZ" altLang="sk-SK" dirty="0" err="1"/>
              <a:t>analysis</a:t>
            </a:r>
            <a:endParaRPr lang="cs-CZ" altLang="sk-SK" dirty="0"/>
          </a:p>
          <a:p>
            <a:r>
              <a:rPr lang="cs-CZ" altLang="sk-SK"/>
              <a:t>Žebříček </a:t>
            </a:r>
            <a:r>
              <a:rPr lang="cs-CZ" altLang="sk-SK" dirty="0"/>
              <a:t>podle tržní kapitalizace, srovnání s rokem 2009</a:t>
            </a:r>
          </a:p>
        </p:txBody>
      </p:sp>
      <p:sp>
        <p:nvSpPr>
          <p:cNvPr id="4403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9C5512F-B5E7-4C70-91A8-E780445CC271}" type="slidenum">
              <a:rPr lang="cs-CZ" altLang="cs-CZ"/>
              <a:pPr/>
              <a:t>132</a:t>
            </a:fld>
            <a:endParaRPr lang="cs-CZ" altLang="cs-CZ"/>
          </a:p>
        </p:txBody>
      </p:sp>
    </p:spTree>
    <p:extLst>
      <p:ext uri="{BB962C8B-B14F-4D97-AF65-F5344CB8AC3E}">
        <p14:creationId xmlns:p14="http://schemas.microsoft.com/office/powerpoint/2010/main" val="11719661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http</a:t>
            </a:r>
            <a:r>
              <a:rPr lang="cs-CZ" altLang="sk-SK"/>
              <a:t>://fortune.com/global500</a:t>
            </a:r>
            <a:endParaRPr lang="cs-CZ" altLang="sk-SK" dirty="0"/>
          </a:p>
          <a:p>
            <a:r>
              <a:rPr lang="pl-PL" altLang="sk-SK" dirty="0"/>
              <a:t>Pozn.: (-) firma nemá </a:t>
            </a:r>
            <a:r>
              <a:rPr lang="pl-PL" altLang="sk-SK"/>
              <a:t>akcie obchodovatelné </a:t>
            </a:r>
            <a:r>
              <a:rPr lang="pl-PL" altLang="sk-SK" dirty="0"/>
              <a:t>na trhu</a:t>
            </a:r>
          </a:p>
          <a:p>
            <a:r>
              <a:rPr lang="pl-PL" altLang="sk-SK" dirty="0"/>
              <a:t>Srovnání podle </a:t>
            </a:r>
            <a:r>
              <a:rPr lang="pl-PL" altLang="sk-SK"/>
              <a:t>výše tržeb</a:t>
            </a:r>
            <a:endParaRPr lang="cs-CZ" altLang="sk-SK" dirty="0"/>
          </a:p>
        </p:txBody>
      </p:sp>
      <p:sp>
        <p:nvSpPr>
          <p:cNvPr id="4198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4780FBF-A447-4E5E-AFB3-D33736E5B74C}" type="slidenum">
              <a:rPr lang="cs-CZ" altLang="cs-CZ"/>
              <a:pPr/>
              <a:t>133</a:t>
            </a:fld>
            <a:endParaRPr lang="cs-CZ" altLang="cs-CZ"/>
          </a:p>
        </p:txBody>
      </p:sp>
    </p:spTree>
    <p:extLst>
      <p:ext uri="{BB962C8B-B14F-4D97-AF65-F5344CB8AC3E}">
        <p14:creationId xmlns:p14="http://schemas.microsoft.com/office/powerpoint/2010/main" val="40810170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http</a:t>
            </a:r>
            <a:r>
              <a:rPr lang="cs-CZ" altLang="sk-SK"/>
              <a:t>://fortune.com/global500</a:t>
            </a:r>
            <a:endParaRPr lang="cs-CZ" altLang="sk-SK" dirty="0"/>
          </a:p>
          <a:p>
            <a:r>
              <a:rPr lang="pl-PL" altLang="sk-SK" dirty="0"/>
              <a:t>Pozn.: (-) firma nemá </a:t>
            </a:r>
            <a:r>
              <a:rPr lang="pl-PL" altLang="sk-SK"/>
              <a:t>akcie obchodovatelné </a:t>
            </a:r>
            <a:r>
              <a:rPr lang="pl-PL" altLang="sk-SK" dirty="0"/>
              <a:t>na trhu</a:t>
            </a:r>
          </a:p>
          <a:p>
            <a:r>
              <a:rPr lang="pl-PL" altLang="sk-SK" dirty="0"/>
              <a:t>Srovnání podle </a:t>
            </a:r>
            <a:r>
              <a:rPr lang="pl-PL" altLang="sk-SK"/>
              <a:t>výše tržeb</a:t>
            </a:r>
            <a:endParaRPr lang="cs-CZ" altLang="sk-SK" dirty="0"/>
          </a:p>
        </p:txBody>
      </p:sp>
      <p:sp>
        <p:nvSpPr>
          <p:cNvPr id="4198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4780FBF-A447-4E5E-AFB3-D33736E5B74C}" type="slidenum">
              <a:rPr lang="cs-CZ" altLang="cs-CZ"/>
              <a:pPr/>
              <a:t>134</a:t>
            </a:fld>
            <a:endParaRPr lang="cs-CZ" altLang="cs-CZ"/>
          </a:p>
        </p:txBody>
      </p:sp>
    </p:spTree>
    <p:extLst>
      <p:ext uri="{BB962C8B-B14F-4D97-AF65-F5344CB8AC3E}">
        <p14:creationId xmlns:p14="http://schemas.microsoft.com/office/powerpoint/2010/main" val="29606231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a:t>
            </a:r>
            <a:r>
              <a:rPr lang="cs-CZ" altLang="sk-SK" dirty="0" err="1"/>
              <a:t>PwC</a:t>
            </a:r>
            <a:r>
              <a:rPr lang="cs-CZ" altLang="sk-SK" dirty="0"/>
              <a:t> </a:t>
            </a:r>
            <a:r>
              <a:rPr lang="cs-CZ" altLang="sk-SK"/>
              <a:t>a Bloomberg</a:t>
            </a:r>
            <a:endParaRPr lang="cs-CZ" altLang="sk-SK" dirty="0"/>
          </a:p>
          <a:p>
            <a:endParaRPr lang="cs-CZ" altLang="sk-SK" dirty="0"/>
          </a:p>
        </p:txBody>
      </p:sp>
      <p:sp>
        <p:nvSpPr>
          <p:cNvPr id="4506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3FCF4C7-0A44-4EBE-BCEC-B910A5D8D654}" type="slidenum">
              <a:rPr lang="cs-CZ" altLang="cs-CZ"/>
              <a:pPr/>
              <a:t>135</a:t>
            </a:fld>
            <a:endParaRPr lang="cs-CZ" altLang="cs-CZ"/>
          </a:p>
        </p:txBody>
      </p:sp>
    </p:spTree>
    <p:extLst>
      <p:ext uri="{BB962C8B-B14F-4D97-AF65-F5344CB8AC3E}">
        <p14:creationId xmlns:p14="http://schemas.microsoft.com/office/powerpoint/2010/main" val="18229162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a:t>
            </a:r>
            <a:r>
              <a:rPr lang="cs-CZ" altLang="sk-SK" dirty="0" err="1"/>
              <a:t>PwC</a:t>
            </a:r>
            <a:r>
              <a:rPr lang="cs-CZ" altLang="sk-SK" dirty="0"/>
              <a:t> </a:t>
            </a:r>
            <a:r>
              <a:rPr lang="cs-CZ" altLang="sk-SK"/>
              <a:t>a Bloomberg</a:t>
            </a:r>
            <a:endParaRPr lang="cs-CZ" altLang="sk-SK" dirty="0"/>
          </a:p>
          <a:p>
            <a:endParaRPr lang="cs-CZ" altLang="sk-SK" dirty="0"/>
          </a:p>
        </p:txBody>
      </p:sp>
      <p:sp>
        <p:nvSpPr>
          <p:cNvPr id="4506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3FCF4C7-0A44-4EBE-BCEC-B910A5D8D654}" type="slidenum">
              <a:rPr lang="cs-CZ" altLang="cs-CZ"/>
              <a:pPr/>
              <a:t>136</a:t>
            </a:fld>
            <a:endParaRPr lang="cs-CZ" altLang="cs-CZ"/>
          </a:p>
        </p:txBody>
      </p:sp>
    </p:spTree>
    <p:extLst>
      <p:ext uri="{BB962C8B-B14F-4D97-AF65-F5344CB8AC3E}">
        <p14:creationId xmlns:p14="http://schemas.microsoft.com/office/powerpoint/2010/main" val="17738180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lstStyle/>
          <a:p>
            <a:pPr>
              <a:defRPr/>
            </a:pPr>
            <a:r>
              <a:rPr lang="cs-CZ" dirty="0"/>
              <a:t>Videa:</a:t>
            </a:r>
          </a:p>
          <a:p>
            <a:pPr>
              <a:defRPr/>
            </a:pPr>
            <a:endParaRPr lang="cs-CZ" dirty="0"/>
          </a:p>
          <a:p>
            <a:pPr>
              <a:defRPr/>
            </a:pPr>
            <a:r>
              <a:rPr lang="cs-CZ"/>
              <a:t>Global </a:t>
            </a:r>
            <a:r>
              <a:rPr lang="cs-CZ" dirty="0"/>
              <a:t>2015: </a:t>
            </a:r>
            <a:r>
              <a:rPr lang="cs-CZ" dirty="0" err="1"/>
              <a:t>trends</a:t>
            </a:r>
            <a:r>
              <a:rPr lang="cs-CZ" dirty="0"/>
              <a:t> </a:t>
            </a:r>
            <a:r>
              <a:rPr lang="cs-CZ" dirty="0" err="1"/>
              <a:t>of</a:t>
            </a:r>
            <a:r>
              <a:rPr lang="cs-CZ" dirty="0"/>
              <a:t> 2015</a:t>
            </a:r>
          </a:p>
          <a:p>
            <a:pPr marL="82550">
              <a:defRPr/>
            </a:pPr>
            <a:r>
              <a:rPr lang="cs-CZ" u="sng" dirty="0">
                <a:hlinkClick r:id="rId3"/>
              </a:rPr>
              <a:t>http</a:t>
            </a:r>
            <a:r>
              <a:rPr lang="cs-CZ" u="sng">
                <a:hlinkClick r:id="rId3"/>
              </a:rPr>
              <a:t>://www.forbes.com/video/4219050995001</a:t>
            </a:r>
            <a:r>
              <a:rPr lang="cs-CZ" u="sng" dirty="0">
                <a:hlinkClick r:id="rId3"/>
              </a:rPr>
              <a:t>/</a:t>
            </a:r>
            <a:endParaRPr lang="cs-CZ" dirty="0"/>
          </a:p>
          <a:p>
            <a:pPr>
              <a:defRPr/>
            </a:pPr>
            <a:r>
              <a:rPr lang="cs-CZ"/>
              <a:t>Forbes Global </a:t>
            </a:r>
            <a:r>
              <a:rPr lang="cs-CZ" dirty="0"/>
              <a:t>2000: </a:t>
            </a:r>
            <a:r>
              <a:rPr lang="cs-CZ" dirty="0" err="1"/>
              <a:t>Movers</a:t>
            </a:r>
            <a:r>
              <a:rPr lang="cs-CZ" dirty="0"/>
              <a:t> and </a:t>
            </a:r>
            <a:r>
              <a:rPr lang="cs-CZ" dirty="0" err="1"/>
              <a:t>Shakers</a:t>
            </a:r>
            <a:endParaRPr lang="cs-CZ" dirty="0"/>
          </a:p>
          <a:p>
            <a:pPr marL="82550">
              <a:defRPr/>
            </a:pPr>
            <a:r>
              <a:rPr lang="cs-CZ" u="sng" dirty="0">
                <a:hlinkClick r:id="rId4"/>
              </a:rPr>
              <a:t>https</a:t>
            </a:r>
            <a:r>
              <a:rPr lang="cs-CZ" u="sng">
                <a:hlinkClick r:id="rId4"/>
              </a:rPr>
              <a:t>://www.youtube.com/watch?v=VsTS8f8Cymg</a:t>
            </a:r>
            <a:endParaRPr lang="cs-CZ" dirty="0"/>
          </a:p>
          <a:p>
            <a:pPr>
              <a:defRPr/>
            </a:pPr>
            <a:r>
              <a:rPr lang="cs-CZ" dirty="0" err="1"/>
              <a:t>Four</a:t>
            </a:r>
            <a:r>
              <a:rPr lang="cs-CZ" dirty="0"/>
              <a:t> </a:t>
            </a:r>
            <a:r>
              <a:rPr lang="cs-CZ" err="1"/>
              <a:t>Chinese</a:t>
            </a:r>
            <a:r>
              <a:rPr lang="cs-CZ"/>
              <a:t> banks top Forbes Global </a:t>
            </a:r>
            <a:r>
              <a:rPr lang="cs-CZ" dirty="0"/>
              <a:t>2000</a:t>
            </a:r>
          </a:p>
          <a:p>
            <a:pPr marL="82550">
              <a:defRPr/>
            </a:pPr>
            <a:r>
              <a:rPr lang="cs-CZ" u="sng" dirty="0">
                <a:hlinkClick r:id="rId5"/>
              </a:rPr>
              <a:t>https</a:t>
            </a:r>
            <a:r>
              <a:rPr lang="cs-CZ" u="sng">
                <a:hlinkClick r:id="rId5"/>
              </a:rPr>
              <a:t>://www.youtube.com/watch?v=2ClmlnqdPnY</a:t>
            </a:r>
            <a:endParaRPr lang="cs-CZ" dirty="0"/>
          </a:p>
          <a:p>
            <a:pPr>
              <a:defRPr/>
            </a:pPr>
            <a:r>
              <a:rPr lang="cs-CZ" dirty="0" err="1"/>
              <a:t>How</a:t>
            </a:r>
            <a:r>
              <a:rPr lang="cs-CZ" dirty="0"/>
              <a:t> </a:t>
            </a:r>
            <a:r>
              <a:rPr lang="cs-CZ"/>
              <a:t>to become </a:t>
            </a:r>
            <a:r>
              <a:rPr lang="cs-CZ" dirty="0" err="1"/>
              <a:t>the</a:t>
            </a:r>
            <a:r>
              <a:rPr lang="cs-CZ" dirty="0"/>
              <a:t> </a:t>
            </a:r>
            <a:r>
              <a:rPr lang="cs-CZ" dirty="0" err="1"/>
              <a:t>world´s</a:t>
            </a:r>
            <a:r>
              <a:rPr lang="cs-CZ" dirty="0"/>
              <a:t> most </a:t>
            </a:r>
            <a:r>
              <a:rPr lang="cs-CZ" dirty="0" err="1"/>
              <a:t>admired</a:t>
            </a:r>
            <a:r>
              <a:rPr lang="cs-CZ" dirty="0"/>
              <a:t> </a:t>
            </a:r>
            <a:r>
              <a:rPr lang="cs-CZ" dirty="0" err="1"/>
              <a:t>company</a:t>
            </a:r>
            <a:endParaRPr lang="cs-CZ" dirty="0"/>
          </a:p>
          <a:p>
            <a:pPr marL="82550">
              <a:defRPr/>
            </a:pPr>
            <a:r>
              <a:rPr lang="cs-CZ" u="sng" dirty="0">
                <a:hlinkClick r:id="rId6"/>
              </a:rPr>
              <a:t>http</a:t>
            </a:r>
            <a:r>
              <a:rPr lang="cs-CZ" u="sng">
                <a:hlinkClick r:id="rId6"/>
              </a:rPr>
              <a:t>://fortune.com/video/2015/02/19/how-to-become-the-worlds-most-admired-company</a:t>
            </a:r>
            <a:r>
              <a:rPr lang="cs-CZ" u="sng" dirty="0">
                <a:hlinkClick r:id="rId6"/>
              </a:rPr>
              <a:t>/</a:t>
            </a:r>
            <a:endParaRPr lang="cs-CZ" u="sng" dirty="0"/>
          </a:p>
          <a:p>
            <a:pPr marL="82550">
              <a:defRPr/>
            </a:pPr>
            <a:endParaRPr lang="cs-CZ" dirty="0"/>
          </a:p>
          <a:p>
            <a:pPr marL="82550">
              <a:defRPr/>
            </a:pPr>
            <a:r>
              <a:rPr lang="cs-CZ" u="sng" dirty="0">
                <a:hlinkClick r:id="rId7"/>
              </a:rPr>
              <a:t>http</a:t>
            </a:r>
            <a:r>
              <a:rPr lang="cs-CZ" u="sng">
                <a:hlinkClick r:id="rId7"/>
              </a:rPr>
              <a:t>://fortune.com/2015/02/19/wmac-ranked-by-key-attribute</a:t>
            </a:r>
            <a:r>
              <a:rPr lang="cs-CZ" u="sng" dirty="0">
                <a:hlinkClick r:id="rId7"/>
              </a:rPr>
              <a:t>/</a:t>
            </a:r>
            <a:endParaRPr lang="cs-CZ" dirty="0"/>
          </a:p>
          <a:p>
            <a:pPr>
              <a:defRPr/>
            </a:pPr>
            <a:endParaRPr lang="cs-CZ" dirty="0"/>
          </a:p>
        </p:txBody>
      </p:sp>
      <p:sp>
        <p:nvSpPr>
          <p:cNvPr id="4608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6B9B24A-EBD0-4898-9D7C-068BA006C97D}" type="slidenum">
              <a:rPr lang="cs-CZ" altLang="cs-CZ"/>
              <a:pPr/>
              <a:t>138</a:t>
            </a:fld>
            <a:endParaRPr lang="cs-CZ" altLang="cs-CZ"/>
          </a:p>
        </p:txBody>
      </p:sp>
    </p:spTree>
    <p:extLst>
      <p:ext uri="{BB962C8B-B14F-4D97-AF65-F5344CB8AC3E}">
        <p14:creationId xmlns:p14="http://schemas.microsoft.com/office/powerpoint/2010/main" val="3112350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a:extLst>
              <a:ext uri="{FF2B5EF4-FFF2-40B4-BE49-F238E27FC236}">
                <a16:creationId xmlns:a16="http://schemas.microsoft.com/office/drawing/2014/main" id="{C5BC1B05-22B7-41A6-9034-06928C929319}"/>
              </a:ext>
            </a:extLst>
          </p:cNvPr>
          <p:cNvSpPr>
            <a:spLocks noGrp="1" noRot="1" noChangeAspect="1" noTextEdit="1"/>
          </p:cNvSpPr>
          <p:nvPr>
            <p:ph type="sldImg"/>
          </p:nvPr>
        </p:nvSpPr>
        <p:spPr>
          <a:ln/>
        </p:spPr>
      </p:sp>
      <p:sp>
        <p:nvSpPr>
          <p:cNvPr id="24579" name="Zástupný symbol pro poznámky 2">
            <a:extLst>
              <a:ext uri="{FF2B5EF4-FFF2-40B4-BE49-F238E27FC236}">
                <a16:creationId xmlns:a16="http://schemas.microsoft.com/office/drawing/2014/main" id="{10518DC9-AFAA-4AD1-A157-9240B57C043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endParaRPr>
          </a:p>
        </p:txBody>
      </p:sp>
      <p:sp>
        <p:nvSpPr>
          <p:cNvPr id="24580" name="Zástupný symbol pro číslo snímku 3">
            <a:extLst>
              <a:ext uri="{FF2B5EF4-FFF2-40B4-BE49-F238E27FC236}">
                <a16:creationId xmlns:a16="http://schemas.microsoft.com/office/drawing/2014/main" id="{BC4CC5A5-AF08-4256-9D02-A2EBA7AD4F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709FD57-9390-4449-8A14-3BA0C9646CEF}" type="slidenum">
              <a:rPr lang="cs-CZ" altLang="cs-CZ"/>
              <a:pPr eaLnBrk="1" hangingPunct="1">
                <a:spcBef>
                  <a:spcPct val="0"/>
                </a:spcBef>
              </a:pPr>
              <a:t>22</a:t>
            </a:fld>
            <a:endParaRPr lang="cs-CZ" altLang="cs-CZ"/>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k-SK" altLang="sk-SK" dirty="0"/>
          </a:p>
        </p:txBody>
      </p:sp>
      <p:sp>
        <p:nvSpPr>
          <p:cNvPr id="4710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997645F-4296-4879-BC24-6C5155F343DA}" type="slidenum">
              <a:rPr lang="cs-CZ" altLang="cs-CZ"/>
              <a:pPr/>
              <a:t>139</a:t>
            </a:fld>
            <a:endParaRPr lang="cs-CZ" altLang="cs-CZ"/>
          </a:p>
        </p:txBody>
      </p:sp>
    </p:spTree>
    <p:extLst>
      <p:ext uri="{BB962C8B-B14F-4D97-AF65-F5344CB8AC3E}">
        <p14:creationId xmlns:p14="http://schemas.microsoft.com/office/powerpoint/2010/main" val="98351543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http</a:t>
            </a:r>
            <a:r>
              <a:rPr lang="cs-CZ" altLang="sk-SK"/>
              <a:t>://fortune.com/global500</a:t>
            </a:r>
            <a:endParaRPr lang="cs-CZ" altLang="sk-SK" dirty="0"/>
          </a:p>
          <a:p>
            <a:r>
              <a:rPr lang="cs-CZ" altLang="sk-SK"/>
              <a:t>Žebříček podle tržeb</a:t>
            </a:r>
            <a:endParaRPr lang="cs-CZ" altLang="sk-SK" dirty="0"/>
          </a:p>
        </p:txBody>
      </p:sp>
      <p:sp>
        <p:nvSpPr>
          <p:cNvPr id="4813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050EE92-3EFA-4DE3-A273-68D456B4945A}" type="slidenum">
              <a:rPr lang="cs-CZ" altLang="cs-CZ"/>
              <a:pPr/>
              <a:t>140</a:t>
            </a:fld>
            <a:endParaRPr lang="cs-CZ" altLang="cs-CZ"/>
          </a:p>
        </p:txBody>
      </p:sp>
    </p:spTree>
    <p:extLst>
      <p:ext uri="{BB962C8B-B14F-4D97-AF65-F5344CB8AC3E}">
        <p14:creationId xmlns:p14="http://schemas.microsoft.com/office/powerpoint/2010/main" val="33953692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a:t>
            </a:r>
            <a:r>
              <a:rPr lang="cs-CZ" altLang="sk-SK"/>
              <a:t>: Bloomberg </a:t>
            </a:r>
            <a:r>
              <a:rPr lang="cs-CZ" altLang="sk-SK" dirty="0"/>
              <a:t>and </a:t>
            </a:r>
            <a:r>
              <a:rPr lang="cs-CZ" altLang="sk-SK" dirty="0" err="1"/>
              <a:t>PwC</a:t>
            </a:r>
            <a:r>
              <a:rPr lang="cs-CZ" altLang="sk-SK" dirty="0"/>
              <a:t> </a:t>
            </a:r>
            <a:r>
              <a:rPr lang="cs-CZ" altLang="sk-SK" dirty="0" err="1"/>
              <a:t>analysis</a:t>
            </a:r>
            <a:endParaRPr lang="cs-CZ" altLang="sk-SK" dirty="0"/>
          </a:p>
          <a:p>
            <a:r>
              <a:rPr lang="cs-CZ" altLang="sk-SK"/>
              <a:t>Žebříček </a:t>
            </a:r>
            <a:r>
              <a:rPr lang="cs-CZ" altLang="sk-SK" dirty="0"/>
              <a:t>podle tržní kapitalizace, srovnání s rokem 2009</a:t>
            </a:r>
          </a:p>
          <a:p>
            <a:endParaRPr lang="cs-CZ" altLang="sk-SK" dirty="0"/>
          </a:p>
        </p:txBody>
      </p:sp>
      <p:sp>
        <p:nvSpPr>
          <p:cNvPr id="4915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8B7609A-7AE2-434B-8B58-6CB44629E378}" type="slidenum">
              <a:rPr lang="cs-CZ" altLang="cs-CZ"/>
              <a:pPr/>
              <a:t>141</a:t>
            </a:fld>
            <a:endParaRPr lang="cs-CZ" altLang="cs-CZ"/>
          </a:p>
        </p:txBody>
      </p:sp>
    </p:spTree>
    <p:extLst>
      <p:ext uri="{BB962C8B-B14F-4D97-AF65-F5344CB8AC3E}">
        <p14:creationId xmlns:p14="http://schemas.microsoft.com/office/powerpoint/2010/main" val="2117595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a:t>
            </a:r>
            <a:r>
              <a:rPr lang="cs-CZ" altLang="sk-SK"/>
              <a:t>: Bloomberg </a:t>
            </a:r>
            <a:r>
              <a:rPr lang="cs-CZ" altLang="sk-SK" dirty="0"/>
              <a:t>and </a:t>
            </a:r>
            <a:r>
              <a:rPr lang="cs-CZ" altLang="sk-SK" dirty="0" err="1"/>
              <a:t>PwC</a:t>
            </a:r>
            <a:r>
              <a:rPr lang="cs-CZ" altLang="sk-SK" dirty="0"/>
              <a:t> </a:t>
            </a:r>
            <a:r>
              <a:rPr lang="cs-CZ" altLang="sk-SK" dirty="0" err="1"/>
              <a:t>analysis</a:t>
            </a:r>
            <a:endParaRPr lang="cs-CZ" altLang="sk-SK" dirty="0"/>
          </a:p>
          <a:p>
            <a:r>
              <a:rPr lang="cs-CZ" altLang="sk-SK"/>
              <a:t>Žebříček </a:t>
            </a:r>
            <a:r>
              <a:rPr lang="cs-CZ" altLang="sk-SK" dirty="0"/>
              <a:t>podle tržní kapitalizace, srovnání s rokem 2009</a:t>
            </a:r>
          </a:p>
          <a:p>
            <a:endParaRPr lang="cs-CZ" altLang="sk-SK" dirty="0"/>
          </a:p>
        </p:txBody>
      </p:sp>
      <p:sp>
        <p:nvSpPr>
          <p:cNvPr id="5120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192DFAB-1E11-4DFE-97C3-851787990570}" type="slidenum">
              <a:rPr lang="cs-CZ" altLang="cs-CZ"/>
              <a:pPr/>
              <a:t>142</a:t>
            </a:fld>
            <a:endParaRPr lang="cs-CZ" altLang="cs-CZ"/>
          </a:p>
        </p:txBody>
      </p:sp>
    </p:spTree>
    <p:extLst>
      <p:ext uri="{BB962C8B-B14F-4D97-AF65-F5344CB8AC3E}">
        <p14:creationId xmlns:p14="http://schemas.microsoft.com/office/powerpoint/2010/main" val="3652932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a:t>
            </a:r>
            <a:r>
              <a:rPr lang="cs-CZ" altLang="sk-SK" dirty="0" err="1"/>
              <a:t>Deloitte</a:t>
            </a:r>
            <a:r>
              <a:rPr lang="cs-CZ" altLang="sk-SK" dirty="0"/>
              <a:t>, http</a:t>
            </a:r>
            <a:r>
              <a:rPr lang="cs-CZ" altLang="sk-SK"/>
              <a:t>://www2.deloitte.com/content/dam/Deloitte/global/Documents/About-Deloitte/central-europe/CE_Top_500_2015.PDF</a:t>
            </a:r>
            <a:endParaRPr lang="cs-CZ" altLang="sk-SK" dirty="0"/>
          </a:p>
          <a:p>
            <a:r>
              <a:rPr lang="cs-CZ" altLang="sk-SK"/>
              <a:t>Žebříček dle tržeb</a:t>
            </a:r>
            <a:endParaRPr lang="cs-CZ" altLang="sk-SK" dirty="0"/>
          </a:p>
        </p:txBody>
      </p:sp>
      <p:sp>
        <p:nvSpPr>
          <p:cNvPr id="5018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3389C4F-E80C-4661-869E-8AD03054099E}" type="slidenum">
              <a:rPr lang="cs-CZ" altLang="cs-CZ"/>
              <a:pPr/>
              <a:t>143</a:t>
            </a:fld>
            <a:endParaRPr lang="cs-CZ" altLang="cs-CZ"/>
          </a:p>
        </p:txBody>
      </p:sp>
    </p:spTree>
    <p:extLst>
      <p:ext uri="{BB962C8B-B14F-4D97-AF65-F5344CB8AC3E}">
        <p14:creationId xmlns:p14="http://schemas.microsoft.com/office/powerpoint/2010/main" val="11456647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a:t>
            </a:r>
            <a:r>
              <a:rPr lang="cs-CZ" altLang="sk-SK" dirty="0" err="1"/>
              <a:t>Deloitte</a:t>
            </a:r>
            <a:r>
              <a:rPr lang="cs-CZ" altLang="sk-SK" dirty="0"/>
              <a:t>, http</a:t>
            </a:r>
            <a:r>
              <a:rPr lang="cs-CZ" altLang="sk-SK"/>
              <a:t>://www2.deloitte.com/content/dam/Deloitte/global/Documents/About-Deloitte/central-europe/CE_Top_500_2015.PDF</a:t>
            </a:r>
            <a:endParaRPr lang="cs-CZ" altLang="sk-SK" dirty="0"/>
          </a:p>
          <a:p>
            <a:r>
              <a:rPr lang="cs-CZ" altLang="sk-SK"/>
              <a:t>Žebříček dle tržeb</a:t>
            </a:r>
            <a:endParaRPr lang="cs-CZ" altLang="sk-SK" dirty="0"/>
          </a:p>
        </p:txBody>
      </p:sp>
      <p:sp>
        <p:nvSpPr>
          <p:cNvPr id="5018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3389C4F-E80C-4661-869E-8AD03054099E}" type="slidenum">
              <a:rPr lang="cs-CZ" altLang="cs-CZ"/>
              <a:pPr/>
              <a:t>144</a:t>
            </a:fld>
            <a:endParaRPr lang="cs-CZ" altLang="cs-CZ"/>
          </a:p>
        </p:txBody>
      </p:sp>
    </p:spTree>
    <p:extLst>
      <p:ext uri="{BB962C8B-B14F-4D97-AF65-F5344CB8AC3E}">
        <p14:creationId xmlns:p14="http://schemas.microsoft.com/office/powerpoint/2010/main" val="329044723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obrázek snímku 1"/>
          <p:cNvSpPr>
            <a:spLocks noGrp="1" noRot="1" noChangeAspect="1" noTextEdit="1"/>
          </p:cNvSpPr>
          <p:nvPr>
            <p:ph type="sldImg"/>
          </p:nvPr>
        </p:nvSpPr>
        <p:spPr bwMode="auto">
          <a:xfrm>
            <a:off x="1181100" y="696913"/>
            <a:ext cx="4649788" cy="3486150"/>
          </a:xfrm>
          <a:solidFill>
            <a:srgbClr val="FFFFFF"/>
          </a:solidFill>
          <a:ln>
            <a:solidFill>
              <a:srgbClr val="000000"/>
            </a:solidFill>
            <a:miter lim="800000"/>
            <a:headEnd/>
            <a:tailEnd/>
          </a:ln>
        </p:spPr>
      </p:sp>
      <p:sp>
        <p:nvSpPr>
          <p:cNvPr id="52227" name="Zástupný symbol pro poznámky 2"/>
          <p:cNvSpPr>
            <a:spLocks noGrp="1"/>
          </p:cNvSpPr>
          <p:nvPr>
            <p:ph type="body" idx="1"/>
          </p:nvPr>
        </p:nvSpPr>
        <p:spPr bwMode="auto">
          <a:xfrm>
            <a:off x="700088" y="4414838"/>
            <a:ext cx="5610225" cy="4184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9048" tIns="49524" rIns="99048" bIns="49524" numCol="1" anchor="t" anchorCtr="0" compatLnSpc="1">
            <a:prstTxWarp prst="textNoShape">
              <a:avLst/>
            </a:prstTxWarp>
          </a:bodyPr>
          <a:lstStyle/>
          <a:p>
            <a:r>
              <a:rPr lang="pl-PL" altLang="cs-CZ"/>
              <a:t>Zdroj: Sdružení Czech Top 100</a:t>
            </a:r>
            <a:endParaRPr lang="cs-CZ" altLang="cs-CZ"/>
          </a:p>
        </p:txBody>
      </p:sp>
      <p:sp>
        <p:nvSpPr>
          <p:cNvPr id="52228" name="Zástupný symbol pro číslo snímku 3"/>
          <p:cNvSpPr txBox="1">
            <a:spLocks noGrp="1"/>
          </p:cNvSpPr>
          <p:nvPr/>
        </p:nvSpPr>
        <p:spPr bwMode="auto">
          <a:xfrm>
            <a:off x="3971925" y="8831263"/>
            <a:ext cx="30368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594E856-384D-4AA6-848B-4299DF38A9E9}" type="slidenum">
              <a:rPr lang="cs-CZ" altLang="cs-CZ" sz="1300">
                <a:latin typeface="Arial" panose="020B0604020202020204" pitchFamily="34" charset="0"/>
              </a:rPr>
              <a:pPr algn="r" eaLnBrk="1" hangingPunct="1">
                <a:spcBef>
                  <a:spcPct val="0"/>
                </a:spcBef>
              </a:pPr>
              <a:t>146</a:t>
            </a:fld>
            <a:endParaRPr lang="cs-CZ" altLang="cs-CZ" sz="1300">
              <a:latin typeface="Arial" panose="020B0604020202020204" pitchFamily="34" charset="0"/>
            </a:endParaRPr>
          </a:p>
        </p:txBody>
      </p:sp>
    </p:spTree>
    <p:extLst>
      <p:ext uri="{BB962C8B-B14F-4D97-AF65-F5344CB8AC3E}">
        <p14:creationId xmlns:p14="http://schemas.microsoft.com/office/powerpoint/2010/main" val="14431099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obrázek snímku 1"/>
          <p:cNvSpPr>
            <a:spLocks noGrp="1" noRot="1" noChangeAspect="1" noTextEdit="1"/>
          </p:cNvSpPr>
          <p:nvPr>
            <p:ph type="sldImg"/>
          </p:nvPr>
        </p:nvSpPr>
        <p:spPr bwMode="auto">
          <a:xfrm>
            <a:off x="1181100" y="696913"/>
            <a:ext cx="4649788" cy="3486150"/>
          </a:xfrm>
          <a:solidFill>
            <a:srgbClr val="FFFFFF"/>
          </a:solidFill>
          <a:ln>
            <a:solidFill>
              <a:srgbClr val="000000"/>
            </a:solidFill>
            <a:miter lim="800000"/>
            <a:headEnd/>
            <a:tailEnd/>
          </a:ln>
        </p:spPr>
      </p:sp>
      <p:sp>
        <p:nvSpPr>
          <p:cNvPr id="52227" name="Zástupný symbol pro poznámky 2"/>
          <p:cNvSpPr>
            <a:spLocks noGrp="1"/>
          </p:cNvSpPr>
          <p:nvPr>
            <p:ph type="body" idx="1"/>
          </p:nvPr>
        </p:nvSpPr>
        <p:spPr bwMode="auto">
          <a:xfrm>
            <a:off x="700088" y="4414838"/>
            <a:ext cx="5610225" cy="4184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9048" tIns="49524" rIns="99048" bIns="49524" numCol="1" anchor="t" anchorCtr="0" compatLnSpc="1">
            <a:prstTxWarp prst="textNoShape">
              <a:avLst/>
            </a:prstTxWarp>
          </a:bodyPr>
          <a:lstStyle/>
          <a:p>
            <a:r>
              <a:rPr lang="pl-PL" altLang="cs-CZ"/>
              <a:t>Zdroj: Sdružení Czech Top 100</a:t>
            </a:r>
            <a:endParaRPr lang="cs-CZ" altLang="cs-CZ"/>
          </a:p>
        </p:txBody>
      </p:sp>
      <p:sp>
        <p:nvSpPr>
          <p:cNvPr id="52228" name="Zástupný symbol pro číslo snímku 3"/>
          <p:cNvSpPr txBox="1">
            <a:spLocks noGrp="1"/>
          </p:cNvSpPr>
          <p:nvPr/>
        </p:nvSpPr>
        <p:spPr bwMode="auto">
          <a:xfrm>
            <a:off x="3971925" y="8831263"/>
            <a:ext cx="30368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594E856-384D-4AA6-848B-4299DF38A9E9}" type="slidenum">
              <a:rPr lang="cs-CZ" altLang="cs-CZ" sz="1300">
                <a:latin typeface="Arial" panose="020B0604020202020204" pitchFamily="34" charset="0"/>
              </a:rPr>
              <a:pPr algn="r" eaLnBrk="1" hangingPunct="1">
                <a:spcBef>
                  <a:spcPct val="0"/>
                </a:spcBef>
              </a:pPr>
              <a:t>147</a:t>
            </a:fld>
            <a:endParaRPr lang="cs-CZ" altLang="cs-CZ" sz="1300">
              <a:latin typeface="Arial" panose="020B0604020202020204" pitchFamily="34" charset="0"/>
            </a:endParaRPr>
          </a:p>
        </p:txBody>
      </p:sp>
    </p:spTree>
    <p:extLst>
      <p:ext uri="{BB962C8B-B14F-4D97-AF65-F5344CB8AC3E}">
        <p14:creationId xmlns:p14="http://schemas.microsoft.com/office/powerpoint/2010/main" val="212817601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sk-SK"/>
              <a:t>Zdroj: Sdružení Czech Top 100</a:t>
            </a:r>
            <a:endParaRPr lang="cs-CZ" altLang="sk-SK"/>
          </a:p>
        </p:txBody>
      </p:sp>
      <p:sp>
        <p:nvSpPr>
          <p:cNvPr id="5325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A385716-D1D8-42D3-A7FC-C0D9A5A2E151}" type="slidenum">
              <a:rPr lang="cs-CZ" altLang="cs-CZ"/>
              <a:pPr/>
              <a:t>148</a:t>
            </a:fld>
            <a:endParaRPr lang="cs-CZ" altLang="cs-CZ"/>
          </a:p>
        </p:txBody>
      </p:sp>
    </p:spTree>
    <p:extLst>
      <p:ext uri="{BB962C8B-B14F-4D97-AF65-F5344CB8AC3E}">
        <p14:creationId xmlns:p14="http://schemas.microsoft.com/office/powerpoint/2010/main" val="349808297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sk-SK"/>
              <a:t>Zdroj: Sdružení Czech Top 100</a:t>
            </a:r>
            <a:endParaRPr lang="cs-CZ" altLang="sk-SK"/>
          </a:p>
        </p:txBody>
      </p:sp>
      <p:sp>
        <p:nvSpPr>
          <p:cNvPr id="5427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BDEA9AB-279C-42DA-B3B2-C0F8E74793A3}" type="slidenum">
              <a:rPr lang="cs-CZ" altLang="cs-CZ"/>
              <a:pPr/>
              <a:t>149</a:t>
            </a:fld>
            <a:endParaRPr lang="cs-CZ" altLang="cs-CZ"/>
          </a:p>
        </p:txBody>
      </p:sp>
    </p:spTree>
    <p:extLst>
      <p:ext uri="{BB962C8B-B14F-4D97-AF65-F5344CB8AC3E}">
        <p14:creationId xmlns:p14="http://schemas.microsoft.com/office/powerpoint/2010/main" val="2086643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36</a:t>
            </a:fld>
            <a:endParaRPr lang="cs-CZ"/>
          </a:p>
        </p:txBody>
      </p:sp>
    </p:spTree>
    <p:extLst>
      <p:ext uri="{BB962C8B-B14F-4D97-AF65-F5344CB8AC3E}">
        <p14:creationId xmlns:p14="http://schemas.microsoft.com/office/powerpoint/2010/main" val="113646757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sk-SK"/>
              <a:t>Zdroj: Sdružení Czech Top 100</a:t>
            </a:r>
            <a:endParaRPr lang="cs-CZ" altLang="sk-SK"/>
          </a:p>
        </p:txBody>
      </p:sp>
      <p:sp>
        <p:nvSpPr>
          <p:cNvPr id="5530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18925A8-84B3-4973-A7C3-1778CE93B1CF}" type="slidenum">
              <a:rPr lang="cs-CZ" altLang="cs-CZ"/>
              <a:pPr/>
              <a:t>150</a:t>
            </a:fld>
            <a:endParaRPr lang="cs-CZ" altLang="cs-CZ"/>
          </a:p>
        </p:txBody>
      </p:sp>
    </p:spTree>
    <p:extLst>
      <p:ext uri="{BB962C8B-B14F-4D97-AF65-F5344CB8AC3E}">
        <p14:creationId xmlns:p14="http://schemas.microsoft.com/office/powerpoint/2010/main" val="185285085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151</a:t>
            </a:fld>
            <a:endParaRPr lang="cs-CZ"/>
          </a:p>
        </p:txBody>
      </p:sp>
    </p:spTree>
    <p:extLst>
      <p:ext uri="{BB962C8B-B14F-4D97-AF65-F5344CB8AC3E}">
        <p14:creationId xmlns:p14="http://schemas.microsoft.com/office/powerpoint/2010/main" val="1717254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6C8F64-9D72-45D1-8993-35362F3630E7}" type="slidenum">
              <a:rPr lang="cs-CZ" altLang="cs-CZ"/>
              <a:pPr>
                <a:spcBef>
                  <a:spcPct val="0"/>
                </a:spcBef>
              </a:pPr>
              <a:t>40</a:t>
            </a:fld>
            <a:endParaRPr lang="cs-CZ" altLang="cs-CZ"/>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339383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cs-CZ"/>
              <a:t>Kliknutím lze upravit styl.</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26843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Nadpis a diagram nebo organizační schéma">
    <p:spTree>
      <p:nvGrpSpPr>
        <p:cNvPr id="1" name=""/>
        <p:cNvGrpSpPr/>
        <p:nvPr/>
      </p:nvGrpSpPr>
      <p:grpSpPr>
        <a:xfrm>
          <a:off x="0" y="0"/>
          <a:ext cx="0" cy="0"/>
          <a:chOff x="0" y="0"/>
          <a:chExt cx="0" cy="0"/>
        </a:xfrm>
      </p:grpSpPr>
      <p:sp>
        <p:nvSpPr>
          <p:cNvPr id="2" name="Nadpis 1"/>
          <p:cNvSpPr>
            <a:spLocks noGrp="1"/>
          </p:cNvSpPr>
          <p:nvPr>
            <p:ph type="title"/>
          </p:nvPr>
        </p:nvSpPr>
        <p:spPr>
          <a:xfrm>
            <a:off x="685800" y="301625"/>
            <a:ext cx="7772400" cy="1462088"/>
          </a:xfrm>
        </p:spPr>
        <p:txBody>
          <a:bodyPr/>
          <a:lstStyle/>
          <a:p>
            <a:r>
              <a:rPr lang="cs-CZ"/>
              <a:t>Kliknutím lze upravit styl.</a:t>
            </a:r>
          </a:p>
        </p:txBody>
      </p:sp>
      <p:sp>
        <p:nvSpPr>
          <p:cNvPr id="3" name="Zástupný symbol pro objekt SmartArt 2"/>
          <p:cNvSpPr>
            <a:spLocks noGrp="1"/>
          </p:cNvSpPr>
          <p:nvPr>
            <p:ph type="dgm" idx="1"/>
          </p:nvPr>
        </p:nvSpPr>
        <p:spPr>
          <a:xfrm>
            <a:off x="685800" y="1981200"/>
            <a:ext cx="7772400" cy="4114800"/>
          </a:xfrm>
        </p:spPr>
        <p:txBody>
          <a:bodyPr/>
          <a:lstStyle/>
          <a:p>
            <a:endParaRPr lang="cs-CZ"/>
          </a:p>
        </p:txBody>
      </p:sp>
      <p:sp>
        <p:nvSpPr>
          <p:cNvPr id="4" name="Zástupný symbol pro datum 3"/>
          <p:cNvSpPr>
            <a:spLocks noGrp="1"/>
          </p:cNvSpPr>
          <p:nvPr>
            <p:ph type="dt" sz="half" idx="10"/>
          </p:nvPr>
        </p:nvSpPr>
        <p:spPr>
          <a:xfrm>
            <a:off x="685800" y="6248400"/>
            <a:ext cx="1905000" cy="457200"/>
          </a:xfrm>
          <a:prstGeom prst="rect">
            <a:avLst/>
          </a:prstGeom>
        </p:spPr>
        <p:txBody>
          <a:bodyPr/>
          <a:lstStyle>
            <a:lvl1pPr>
              <a:defRPr/>
            </a:lvl1pPr>
          </a:lstStyle>
          <a:p>
            <a:endParaRPr lang="sk-SK"/>
          </a:p>
        </p:txBody>
      </p:sp>
      <p:sp>
        <p:nvSpPr>
          <p:cNvPr id="5" name="Zástupný symbol pro zápatí 4"/>
          <p:cNvSpPr>
            <a:spLocks noGrp="1"/>
          </p:cNvSpPr>
          <p:nvPr>
            <p:ph type="ftr" sz="quarter" idx="11"/>
          </p:nvPr>
        </p:nvSpPr>
        <p:spPr>
          <a:xfrm>
            <a:off x="3124200" y="6248400"/>
            <a:ext cx="2895600" cy="457200"/>
          </a:xfrm>
          <a:prstGeom prst="rect">
            <a:avLst/>
          </a:prstGeom>
        </p:spPr>
        <p:txBody>
          <a:bodyPr/>
          <a:lstStyle>
            <a:lvl1pPr>
              <a:defRPr/>
            </a:lvl1pPr>
          </a:lstStyle>
          <a:p>
            <a:endParaRPr lang="sk-SK"/>
          </a:p>
        </p:txBody>
      </p:sp>
      <p:sp>
        <p:nvSpPr>
          <p:cNvPr id="6" name="Zástupný symbol pro číslo snímku 5"/>
          <p:cNvSpPr>
            <a:spLocks noGrp="1"/>
          </p:cNvSpPr>
          <p:nvPr>
            <p:ph type="sldNum" sz="quarter" idx="12"/>
          </p:nvPr>
        </p:nvSpPr>
        <p:spPr>
          <a:xfrm>
            <a:off x="6553200" y="6248400"/>
            <a:ext cx="1905000" cy="457200"/>
          </a:xfrm>
        </p:spPr>
        <p:txBody>
          <a:bodyPr/>
          <a:lstStyle>
            <a:lvl1pPr>
              <a:defRPr/>
            </a:lvl1pPr>
          </a:lstStyle>
          <a:p>
            <a:fld id="{66CAB10D-8F4A-4822-B3BA-670953220707}" type="slidenum">
              <a:rPr lang="sk-SK"/>
              <a:pPr/>
              <a:t>‹#›</a:t>
            </a:fld>
            <a:endParaRPr lang="sk-SK"/>
          </a:p>
        </p:txBody>
      </p:sp>
    </p:spTree>
    <p:extLst>
      <p:ext uri="{BB962C8B-B14F-4D97-AF65-F5344CB8AC3E}">
        <p14:creationId xmlns:p14="http://schemas.microsoft.com/office/powerpoint/2010/main" val="1243911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04B1EB3-18E5-3B48-B1FD-09B9226D6C2A}"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04B1EB3-18E5-3B48-B1FD-09B9226D6C2A}" type="datetimeFigureOut">
              <a:rPr lang="en-US" smtClean="0"/>
              <a:pPr/>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04B1EB3-18E5-3B48-B1FD-09B9226D6C2A}" type="datetimeFigureOut">
              <a:rPr lang="en-US" smtClean="0"/>
              <a:pPr/>
              <a:t>2/13/2024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04B1EB3-18E5-3B48-B1FD-09B9226D6C2A}" type="datetimeFigureOut">
              <a:rPr lang="en-US" smtClean="0"/>
              <a:pPr/>
              <a:t>2/13/2024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1EB3-18E5-3B48-B1FD-09B9226D6C2A}" type="datetimeFigureOut">
              <a:rPr lang="en-US" smtClean="0"/>
              <a:pPr/>
              <a:t>2/13/2024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pPr/>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pPr/>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1EB3-18E5-3B48-B1FD-09B9226D6C2A}" type="datetimeFigureOut">
              <a:rPr lang="en-US" smtClean="0"/>
              <a:pPr/>
              <a:t>2/13/2024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pPr/>
              <a:t>‹#›</a:t>
            </a:fld>
            <a:endParaRPr lang="en-US"/>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etr.novak@mvso.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nace.cz/"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8" Type="http://schemas.openxmlformats.org/officeDocument/2006/relationships/hyperlink" Target="https://www.forbes.com/companies/exxon-mobil/?list=global2000" TargetMode="External"/><Relationship Id="rId13" Type="http://schemas.openxmlformats.org/officeDocument/2006/relationships/hyperlink" Target="https://www.forbes.com/companies/amazon/?list=global2000" TargetMode="External"/><Relationship Id="rId18" Type="http://schemas.openxmlformats.org/officeDocument/2006/relationships/hyperlink" Target="https://www.forbes.com/companies/daimler/?list=global2000" TargetMode="External"/><Relationship Id="rId3" Type="http://schemas.openxmlformats.org/officeDocument/2006/relationships/hyperlink" Target="https://www.forbes.com/companies/walmart/?list=global2000" TargetMode="External"/><Relationship Id="rId21" Type="http://schemas.openxmlformats.org/officeDocument/2006/relationships/hyperlink" Target="https://www.forbes.com/companies/china-state-construction-engineering/?list=global2000" TargetMode="External"/><Relationship Id="rId7" Type="http://schemas.openxmlformats.org/officeDocument/2006/relationships/hyperlink" Target="https://www.forbes.com/companies/bp/?list=global2000" TargetMode="External"/><Relationship Id="rId12" Type="http://schemas.openxmlformats.org/officeDocument/2006/relationships/hyperlink" Target="https://www.forbes.com/companies/berkshire-hathaway/?list=global2000" TargetMode="External"/><Relationship Id="rId17" Type="http://schemas.openxmlformats.org/officeDocument/2006/relationships/hyperlink" Target="https://www.forbes.com/companies/mckesson/?list=global2000" TargetMode="External"/><Relationship Id="rId2" Type="http://schemas.openxmlformats.org/officeDocument/2006/relationships/notesSlide" Target="../notesSlides/notesSlide65.xml"/><Relationship Id="rId16" Type="http://schemas.openxmlformats.org/officeDocument/2006/relationships/hyperlink" Target="https://www.forbes.com/companies/glencore-international/?list=global2000" TargetMode="External"/><Relationship Id="rId20" Type="http://schemas.openxmlformats.org/officeDocument/2006/relationships/hyperlink" Target="https://www.forbes.com/companies/total/?list=global2000" TargetMode="External"/><Relationship Id="rId1" Type="http://schemas.openxmlformats.org/officeDocument/2006/relationships/slideLayout" Target="../slideLayouts/slideLayout1.xml"/><Relationship Id="rId6" Type="http://schemas.openxmlformats.org/officeDocument/2006/relationships/hyperlink" Target="https://www.forbes.com/companies/petrochina/?list=global2000" TargetMode="External"/><Relationship Id="rId11" Type="http://schemas.openxmlformats.org/officeDocument/2006/relationships/hyperlink" Target="https://www.forbes.com/companies/apple/?list=global2000" TargetMode="External"/><Relationship Id="rId5" Type="http://schemas.openxmlformats.org/officeDocument/2006/relationships/hyperlink" Target="https://www.forbes.com/companies/royal-dutch-shell/?list=global2000" TargetMode="External"/><Relationship Id="rId15" Type="http://schemas.openxmlformats.org/officeDocument/2006/relationships/hyperlink" Target="https://www.forbes.com/companies/samsung-electronics/?list=global2000" TargetMode="External"/><Relationship Id="rId10" Type="http://schemas.openxmlformats.org/officeDocument/2006/relationships/hyperlink" Target="https://www.forbes.com/companies/toyota-motor/?list=global2000" TargetMode="External"/><Relationship Id="rId19" Type="http://schemas.openxmlformats.org/officeDocument/2006/relationships/hyperlink" Target="https://www.forbes.com/companies/cvs-health/?list=global2000" TargetMode="External"/><Relationship Id="rId4" Type="http://schemas.openxmlformats.org/officeDocument/2006/relationships/hyperlink" Target="https://www.forbes.com/companies/sinopec/?list=global2000" TargetMode="External"/><Relationship Id="rId9" Type="http://schemas.openxmlformats.org/officeDocument/2006/relationships/hyperlink" Target="https://www.forbes.com/companies/volkswagen-group/?list=global2000" TargetMode="External"/><Relationship Id="rId14" Type="http://schemas.openxmlformats.org/officeDocument/2006/relationships/hyperlink" Target="https://www.forbes.com/companies/unitedhealth-group/?list=global2000" TargetMode="External"/><Relationship Id="rId22" Type="http://schemas.openxmlformats.org/officeDocument/2006/relationships/hyperlink" Target="https://www.forbes.com/companies/icbc/?list=global2000" TargetMode="Externa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hyperlink" Target="http://www.forbes.com/video/4219050995001/" TargetMode="External"/><Relationship Id="rId7" Type="http://schemas.openxmlformats.org/officeDocument/2006/relationships/image" Target="../media/image37.jpe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hyperlink" Target="http://fortune.com/video/2015/02/19/how-to-become-the-worlds-most-admired-company/" TargetMode="External"/><Relationship Id="rId5" Type="http://schemas.openxmlformats.org/officeDocument/2006/relationships/hyperlink" Target="https://www.youtube.com/watch?v=2ClmlnqdPnY" TargetMode="External"/><Relationship Id="rId4" Type="http://schemas.openxmlformats.org/officeDocument/2006/relationships/hyperlink" Target="https://www.youtube.com/watch?v=VsTS8f8Cym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P&#345;edn&#225;&#353;ky/Prezentace/C&#237;le.doc"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hyperlink" Target="Vyr.%20faktory.doc"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http://www.procesy.cz/Temata/Organizacni-struktury-a-procesy-04.png" TargetMode="Externa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http://www.procesy.cz/Temata/Organizacni-struktury-a-procesy-05.png" TargetMode="Externa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http://www.procesy.cz/Temata/Organizacni-struktury-a-procesy-06.png" TargetMode="Externa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http://www.procesy.cz/Temata/Organizacni-struktury-a-procesy-07.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2017" y="1214753"/>
            <a:ext cx="7858124" cy="1576532"/>
          </a:xfrm>
        </p:spPr>
        <p:txBody>
          <a:bodyPr lIns="0" tIns="0" rIns="0" bIns="0" anchor="t" anchorCtr="0">
            <a:normAutofit/>
          </a:bodyPr>
          <a:lstStyle/>
          <a:p>
            <a:r>
              <a:rPr lang="cs-CZ" sz="5000" b="1" dirty="0">
                <a:solidFill>
                  <a:srgbClr val="FF0000"/>
                </a:solidFill>
              </a:rPr>
              <a:t>1. přednáška</a:t>
            </a:r>
            <a:br>
              <a:rPr lang="cs-CZ" sz="5000" b="1" dirty="0">
                <a:solidFill>
                  <a:srgbClr val="FF0000"/>
                </a:solidFill>
              </a:rPr>
            </a:br>
            <a:endParaRPr lang="cs-CZ" sz="5000" dirty="0">
              <a:solidFill>
                <a:srgbClr val="FF0000"/>
              </a:solidFill>
            </a:endParaRPr>
          </a:p>
        </p:txBody>
      </p:sp>
      <p:sp>
        <p:nvSpPr>
          <p:cNvPr id="4" name="Title 1"/>
          <p:cNvSpPr txBox="1">
            <a:spLocks/>
          </p:cNvSpPr>
          <p:nvPr/>
        </p:nvSpPr>
        <p:spPr>
          <a:xfrm>
            <a:off x="711444" y="1908889"/>
            <a:ext cx="8047101" cy="2974948"/>
          </a:xfrm>
          <a:prstGeom prst="rect">
            <a:avLst/>
          </a:prstGeom>
        </p:spPr>
        <p:txBody>
          <a:bodyPr vert="horz" lIns="0" tIns="0" rIns="0" bIns="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cs-CZ" sz="1900" b="1" cap="all" dirty="0">
              <a:latin typeface="Arial" pitchFamily="34" charset="0"/>
              <a:cs typeface="Arial" pitchFamily="34" charset="0"/>
            </a:endParaRPr>
          </a:p>
          <a:p>
            <a:r>
              <a:rPr lang="cs-CZ" sz="2400" dirty="0">
                <a:latin typeface="Arial" pitchFamily="34" charset="0"/>
                <a:cs typeface="Arial" pitchFamily="34" charset="0"/>
              </a:rPr>
              <a:t>Doc. Ing. </a:t>
            </a:r>
            <a:r>
              <a:rPr lang="cs-CZ" sz="2400" b="1" dirty="0">
                <a:latin typeface="Arial" pitchFamily="34" charset="0"/>
                <a:cs typeface="Arial" pitchFamily="34" charset="0"/>
              </a:rPr>
              <a:t>Petr Novák</a:t>
            </a:r>
            <a:r>
              <a:rPr lang="cs-CZ" sz="2400" dirty="0">
                <a:latin typeface="Arial" pitchFamily="34" charset="0"/>
                <a:cs typeface="Arial" pitchFamily="34" charset="0"/>
              </a:rPr>
              <a:t>, Ph.D.</a:t>
            </a:r>
            <a:r>
              <a:rPr lang="cs-CZ" sz="2400" b="1" dirty="0">
                <a:latin typeface="Arial" pitchFamily="34" charset="0"/>
                <a:cs typeface="Arial" pitchFamily="34" charset="0"/>
              </a:rPr>
              <a:t> </a:t>
            </a:r>
            <a:endParaRPr lang="cs-CZ" sz="2400" b="1" i="1" dirty="0">
              <a:latin typeface="Arial" pitchFamily="34" charset="0"/>
              <a:cs typeface="Arial" pitchFamily="34" charset="0"/>
            </a:endParaRPr>
          </a:p>
          <a:p>
            <a:r>
              <a:rPr lang="cs-CZ" sz="1900" dirty="0">
                <a:latin typeface="Arial" pitchFamily="34" charset="0"/>
                <a:cs typeface="Arial" pitchFamily="34" charset="0"/>
              </a:rPr>
              <a:t> </a:t>
            </a:r>
          </a:p>
          <a:p>
            <a:r>
              <a:rPr lang="en-GB" sz="2000" b="1" cap="all" dirty="0">
                <a:latin typeface="Arial" pitchFamily="34" charset="0"/>
                <a:cs typeface="Arial" pitchFamily="34" charset="0"/>
              </a:rPr>
              <a:t> </a:t>
            </a:r>
            <a:r>
              <a:rPr lang="cs-CZ" sz="2000" dirty="0">
                <a:latin typeface="Arial" pitchFamily="34" charset="0"/>
                <a:cs typeface="Arial" pitchFamily="34" charset="0"/>
              </a:rPr>
              <a:t>Email: </a:t>
            </a:r>
            <a:r>
              <a:rPr lang="cs-CZ" sz="2000" dirty="0">
                <a:latin typeface="Arial" pitchFamily="34" charset="0"/>
                <a:cs typeface="Arial" pitchFamily="34" charset="0"/>
                <a:hlinkClick r:id="rId2"/>
              </a:rPr>
              <a:t>petr.novak@mvso.cz</a:t>
            </a:r>
            <a:endParaRPr lang="cs-CZ" sz="2000" dirty="0">
              <a:latin typeface="Arial" pitchFamily="34" charset="0"/>
              <a:cs typeface="Arial" pitchFamily="34" charset="0"/>
            </a:endParaRPr>
          </a:p>
          <a:p>
            <a:endParaRPr lang="cs-CZ" sz="2000" dirty="0">
              <a:latin typeface="Arial" pitchFamily="34" charset="0"/>
              <a:cs typeface="Arial" pitchFamily="34" charset="0"/>
            </a:endParaRPr>
          </a:p>
          <a:p>
            <a:pPr algn="l"/>
            <a:endParaRPr lang="cs-CZ" sz="1800" b="1" cap="all" dirty="0">
              <a:latin typeface="Arial" pitchFamily="34" charset="0"/>
              <a:cs typeface="Arial" pitchFamily="34" charset="0"/>
            </a:endParaRPr>
          </a:p>
          <a:p>
            <a:pPr algn="l"/>
            <a:endParaRPr lang="en-US" sz="1800" b="1" dirty="0"/>
          </a:p>
        </p:txBody>
      </p:sp>
    </p:spTree>
    <p:extLst>
      <p:ext uri="{BB962C8B-B14F-4D97-AF65-F5344CB8AC3E}">
        <p14:creationId xmlns:p14="http://schemas.microsoft.com/office/powerpoint/2010/main" val="539107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Ekonomika</a:t>
            </a:r>
          </a:p>
        </p:txBody>
      </p:sp>
      <p:sp>
        <p:nvSpPr>
          <p:cNvPr id="3" name="Zástupný symbol pro obsah 2"/>
          <p:cNvSpPr>
            <a:spLocks noGrp="1"/>
          </p:cNvSpPr>
          <p:nvPr>
            <p:ph idx="1"/>
          </p:nvPr>
        </p:nvSpPr>
        <p:spPr/>
        <p:txBody>
          <a:bodyPr>
            <a:normAutofit fontScale="62500" lnSpcReduction="20000"/>
          </a:bodyPr>
          <a:lstStyle/>
          <a:p>
            <a:pPr marL="0" indent="0">
              <a:buNone/>
            </a:pPr>
            <a:r>
              <a:rPr lang="cs-CZ" sz="2400" dirty="0"/>
              <a:t>Ekonomiku často označujeme jako </a:t>
            </a:r>
            <a:r>
              <a:rPr lang="cs-CZ" sz="2400" b="1" u="sng" dirty="0">
                <a:solidFill>
                  <a:schemeClr val="accent5"/>
                </a:solidFill>
              </a:rPr>
              <a:t>hospodářství </a:t>
            </a:r>
            <a:r>
              <a:rPr lang="cs-CZ" sz="2400" dirty="0"/>
              <a:t>(př. Národní hospodářství, světové hospodářství, atd.).</a:t>
            </a:r>
          </a:p>
          <a:p>
            <a:pPr marL="0" indent="0">
              <a:buNone/>
            </a:pPr>
            <a:endParaRPr lang="cs-CZ" dirty="0">
              <a:solidFill>
                <a:schemeClr val="accent5"/>
              </a:solidFill>
            </a:endParaRPr>
          </a:p>
          <a:p>
            <a:pPr marL="0" indent="0">
              <a:buNone/>
            </a:pPr>
            <a:r>
              <a:rPr lang="cs-CZ" dirty="0"/>
              <a:t>Hospodářství můžeme vymezit následovně:</a:t>
            </a:r>
          </a:p>
          <a:p>
            <a:pPr marL="0" indent="0">
              <a:buNone/>
            </a:pPr>
            <a:r>
              <a:rPr lang="cs-CZ" dirty="0"/>
              <a:t>Je to ekonomický systém, jehož podstatou je uspokojovat lidské potřeby formou přeměny výrobních faktorů na statky a služby.</a:t>
            </a:r>
          </a:p>
          <a:p>
            <a:pPr marL="0" indent="0">
              <a:buNone/>
            </a:pPr>
            <a:endParaRPr lang="cs-CZ" dirty="0"/>
          </a:p>
          <a:p>
            <a:pPr marL="0" indent="0">
              <a:buNone/>
            </a:pPr>
            <a:r>
              <a:rPr lang="cs-CZ" dirty="0"/>
              <a:t>V případě hospodářství se tak dotýkáme těchto pojmů:</a:t>
            </a:r>
          </a:p>
          <a:p>
            <a:pPr marL="0" indent="0">
              <a:buNone/>
            </a:pPr>
            <a:r>
              <a:rPr lang="cs-CZ" b="1" dirty="0">
                <a:solidFill>
                  <a:schemeClr val="tx2"/>
                </a:solidFill>
              </a:rPr>
              <a:t>Potřeby</a:t>
            </a:r>
            <a:r>
              <a:rPr lang="cs-CZ" dirty="0"/>
              <a:t> = vědomí nedostatek něčeho (v zásadě mají neomezený charakter)</a:t>
            </a:r>
          </a:p>
          <a:p>
            <a:pPr marL="0" indent="0">
              <a:buNone/>
            </a:pPr>
            <a:r>
              <a:rPr lang="cs-CZ" b="1" dirty="0">
                <a:solidFill>
                  <a:schemeClr val="accent6"/>
                </a:solidFill>
              </a:rPr>
              <a:t>Statky </a:t>
            </a:r>
            <a:r>
              <a:rPr lang="cs-CZ" dirty="0"/>
              <a:t>= věci sloužící k uspokojování lidských potřeb</a:t>
            </a:r>
          </a:p>
          <a:p>
            <a:pPr marL="0" indent="0">
              <a:buNone/>
            </a:pPr>
            <a:r>
              <a:rPr lang="cs-CZ" b="1" dirty="0">
                <a:solidFill>
                  <a:schemeClr val="accent4"/>
                </a:solidFill>
              </a:rPr>
              <a:t>Výrobní faktory </a:t>
            </a:r>
            <a:r>
              <a:rPr lang="cs-CZ" dirty="0"/>
              <a:t>= základní zdroje potřebné k výrobě statků (mají omezený charakter)</a:t>
            </a:r>
          </a:p>
          <a:p>
            <a:pPr marL="0" indent="0">
              <a:buNone/>
            </a:pPr>
            <a:r>
              <a:rPr lang="cs-CZ" b="1" dirty="0">
                <a:solidFill>
                  <a:schemeClr val="accent2"/>
                </a:solidFill>
              </a:rPr>
              <a:t>Hospodaření</a:t>
            </a:r>
            <a:r>
              <a:rPr lang="cs-CZ" dirty="0"/>
              <a:t> = nakládání se zdroji takovým způsobem, který povede k optimálnímu uspokojování potřeb (vyvažování nesouladu mezi omezenými zdroji a neomezenými potřebami)</a:t>
            </a:r>
          </a:p>
        </p:txBody>
      </p:sp>
    </p:spTree>
    <p:extLst>
      <p:ext uri="{BB962C8B-B14F-4D97-AF65-F5344CB8AC3E}">
        <p14:creationId xmlns:p14="http://schemas.microsoft.com/office/powerpoint/2010/main" val="36518621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510065"/>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Moderní a netradiční struktury</a:t>
            </a:r>
          </a:p>
        </p:txBody>
      </p:sp>
      <p:sp>
        <p:nvSpPr>
          <p:cNvPr id="27652"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27653" name="Text Box 5"/>
          <p:cNvSpPr txBox="1">
            <a:spLocks noChangeArrowheads="1"/>
          </p:cNvSpPr>
          <p:nvPr/>
        </p:nvSpPr>
        <p:spPr bwMode="auto">
          <a:xfrm>
            <a:off x="60007" y="1168400"/>
            <a:ext cx="8870633"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800" b="1" dirty="0"/>
              <a:t>Podnikatelské jednotky uvnitř firmy (</a:t>
            </a:r>
            <a:r>
              <a:rPr lang="cs-CZ" sz="2800" b="1" dirty="0" err="1"/>
              <a:t>Small</a:t>
            </a:r>
            <a:r>
              <a:rPr lang="cs-CZ" sz="2800" b="1" dirty="0"/>
              <a:t> Business </a:t>
            </a:r>
            <a:r>
              <a:rPr lang="cs-CZ" sz="2800" b="1" dirty="0" err="1"/>
              <a:t>Units</a:t>
            </a:r>
            <a:r>
              <a:rPr lang="cs-CZ" sz="2800" b="1" dirty="0"/>
              <a:t> - SBU) </a:t>
            </a:r>
          </a:p>
          <a:p>
            <a:pPr marL="342900" indent="-342900" eaLnBrk="1" hangingPunct="1">
              <a:buFont typeface="Arial" panose="020B0604020202020204" pitchFamily="34" charset="0"/>
              <a:buChar char="•"/>
            </a:pPr>
            <a:r>
              <a:rPr lang="cs-CZ" sz="2400" dirty="0"/>
              <a:t>spočívají ve vytvoření autonomní podnikatelské jednotky uvnitř organizace. </a:t>
            </a:r>
          </a:p>
          <a:p>
            <a:pPr marL="342900" indent="-342900" eaLnBrk="1" hangingPunct="1">
              <a:buFont typeface="Arial" panose="020B0604020202020204" pitchFamily="34" charset="0"/>
              <a:buChar char="•"/>
            </a:pPr>
            <a:r>
              <a:rPr lang="cs-CZ" sz="2400" dirty="0"/>
              <a:t>Dochází zde k decentralizaci řízení s cílem využít především znalosti a konkrétních podmínek například v oblasti výroby, poskytování služeb, servisu apod. Jsou to jednotky převážně bez právní subjektivity. </a:t>
            </a:r>
          </a:p>
          <a:p>
            <a:pPr marL="342900" indent="-342900" eaLnBrk="1" hangingPunct="1">
              <a:buFont typeface="Arial" panose="020B0604020202020204" pitchFamily="34" charset="0"/>
              <a:buChar char="•"/>
            </a:pPr>
            <a:r>
              <a:rPr lang="cs-CZ" sz="2400" dirty="0"/>
              <a:t>Obory s vysokou dynamikou změn v okolí a zároveň vysokou kapitálovou náročností</a:t>
            </a:r>
          </a:p>
          <a:p>
            <a:pPr marL="342900" indent="-342900" eaLnBrk="1" hangingPunct="1">
              <a:buFont typeface="Arial" panose="020B0604020202020204" pitchFamily="34" charset="0"/>
              <a:buChar char="•"/>
            </a:pPr>
            <a:r>
              <a:rPr lang="cs-CZ" sz="2400" dirty="0"/>
              <a:t>Podnik vystupuje jako tým podnikových </a:t>
            </a:r>
            <a:r>
              <a:rPr lang="cs-CZ" sz="2400" dirty="0" err="1"/>
              <a:t>org</a:t>
            </a:r>
            <a:r>
              <a:rPr lang="cs-CZ" sz="2400" dirty="0"/>
              <a:t>. jednotek plně vybavených, zmocněných a  odpovědných za uspokojení zákazníků. </a:t>
            </a:r>
          </a:p>
          <a:p>
            <a:pPr eaLnBrk="1" hangingPunct="1"/>
            <a:endParaRPr lang="cs-CZ" sz="2000" dirty="0"/>
          </a:p>
        </p:txBody>
      </p:sp>
    </p:spTree>
    <p:extLst>
      <p:ext uri="{BB962C8B-B14F-4D97-AF65-F5344CB8AC3E}">
        <p14:creationId xmlns:p14="http://schemas.microsoft.com/office/powerpoint/2010/main" val="965590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616744"/>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Základní pojmy</a:t>
            </a:r>
          </a:p>
        </p:txBody>
      </p:sp>
      <p:sp>
        <p:nvSpPr>
          <p:cNvPr id="28676"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28677" name="Text Box 5"/>
          <p:cNvSpPr txBox="1">
            <a:spLocks noChangeArrowheads="1"/>
          </p:cNvSpPr>
          <p:nvPr/>
        </p:nvSpPr>
        <p:spPr bwMode="auto">
          <a:xfrm>
            <a:off x="457200" y="1476375"/>
            <a:ext cx="6105525"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400" b="1"/>
              <a:t>Způsob propojení org. jednotek</a:t>
            </a:r>
          </a:p>
          <a:p>
            <a:pPr eaLnBrk="1" hangingPunct="1"/>
            <a:endParaRPr lang="cs-CZ" sz="2400" b="1"/>
          </a:p>
          <a:p>
            <a:pPr eaLnBrk="1" hangingPunct="1"/>
            <a:r>
              <a:rPr lang="cs-CZ" sz="2400" b="1"/>
              <a:t>Odpovědnost musí odpovídat pravomoci</a:t>
            </a:r>
          </a:p>
          <a:p>
            <a:pPr eaLnBrk="1" hangingPunct="1"/>
            <a:endParaRPr lang="cs-CZ" sz="2400" b="1"/>
          </a:p>
          <a:p>
            <a:pPr eaLnBrk="1" hangingPunct="1"/>
            <a:r>
              <a:rPr lang="cs-CZ" sz="2400" b="1"/>
              <a:t>Způsoby uspořádání řídících vztahů:</a:t>
            </a:r>
          </a:p>
          <a:p>
            <a:pPr eaLnBrk="1" hangingPunct="1">
              <a:buFontTx/>
              <a:buChar char="-"/>
            </a:pPr>
            <a:r>
              <a:rPr lang="cs-CZ" sz="2400" b="1"/>
              <a:t>Jednoliniový (liniový) systém</a:t>
            </a:r>
          </a:p>
          <a:p>
            <a:pPr eaLnBrk="1" hangingPunct="1">
              <a:buFontTx/>
              <a:buChar char="-"/>
            </a:pPr>
            <a:r>
              <a:rPr lang="cs-CZ" sz="2400" b="1"/>
              <a:t>Viceliniový (funkcionální) systém </a:t>
            </a:r>
          </a:p>
          <a:p>
            <a:pPr eaLnBrk="1" hangingPunct="1">
              <a:buFontTx/>
              <a:buChar char="-"/>
            </a:pPr>
            <a:r>
              <a:rPr lang="cs-CZ" sz="2400" b="1"/>
              <a:t>Liniově štábní systém </a:t>
            </a:r>
          </a:p>
        </p:txBody>
      </p:sp>
    </p:spTree>
    <p:extLst>
      <p:ext uri="{BB962C8B-B14F-4D97-AF65-F5344CB8AC3E}">
        <p14:creationId xmlns:p14="http://schemas.microsoft.com/office/powerpoint/2010/main" val="32526744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346075" y="568199"/>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Organigramy organizačních struktur</a:t>
            </a:r>
          </a:p>
        </p:txBody>
      </p:sp>
      <p:sp>
        <p:nvSpPr>
          <p:cNvPr id="29700"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29701" name="Text Box 5"/>
          <p:cNvSpPr txBox="1">
            <a:spLocks noChangeArrowheads="1"/>
          </p:cNvSpPr>
          <p:nvPr/>
        </p:nvSpPr>
        <p:spPr bwMode="auto">
          <a:xfrm>
            <a:off x="457200" y="14763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sz="2400" b="1"/>
          </a:p>
        </p:txBody>
      </p:sp>
      <p:grpSp>
        <p:nvGrpSpPr>
          <p:cNvPr id="29702" name="Group 6"/>
          <p:cNvGrpSpPr>
            <a:grpSpLocks/>
          </p:cNvGrpSpPr>
          <p:nvPr/>
        </p:nvGrpSpPr>
        <p:grpSpPr bwMode="auto">
          <a:xfrm>
            <a:off x="735013" y="3644900"/>
            <a:ext cx="4592637" cy="1828800"/>
            <a:chOff x="877" y="6097"/>
            <a:chExt cx="9540" cy="3600"/>
          </a:xfrm>
        </p:grpSpPr>
        <p:sp>
          <p:nvSpPr>
            <p:cNvPr id="29763" name="Rectangle 7"/>
            <p:cNvSpPr>
              <a:spLocks noChangeArrowheads="1"/>
            </p:cNvSpPr>
            <p:nvPr/>
          </p:nvSpPr>
          <p:spPr bwMode="auto">
            <a:xfrm>
              <a:off x="4117" y="6097"/>
              <a:ext cx="2880" cy="540"/>
            </a:xfrm>
            <a:prstGeom prst="rect">
              <a:avLst/>
            </a:prstGeom>
            <a:solidFill>
              <a:srgbClr val="FFFFFF"/>
            </a:solidFill>
            <a:ln w="9525">
              <a:solidFill>
                <a:srgbClr val="000000"/>
              </a:solidFill>
              <a:miter lim="800000"/>
              <a:headEnd/>
              <a:tailEnd/>
            </a:ln>
          </p:spPr>
          <p:txBody>
            <a:bodyPr/>
            <a:lstStyle/>
            <a:p>
              <a:endParaRPr lang="cs-CZ"/>
            </a:p>
          </p:txBody>
        </p:sp>
        <p:sp>
          <p:nvSpPr>
            <p:cNvPr id="29764" name="Rectangle 8"/>
            <p:cNvSpPr>
              <a:spLocks noChangeArrowheads="1"/>
            </p:cNvSpPr>
            <p:nvPr/>
          </p:nvSpPr>
          <p:spPr bwMode="auto">
            <a:xfrm>
              <a:off x="4117" y="6997"/>
              <a:ext cx="2880" cy="540"/>
            </a:xfrm>
            <a:prstGeom prst="rect">
              <a:avLst/>
            </a:prstGeom>
            <a:solidFill>
              <a:srgbClr val="FFFFFF"/>
            </a:solidFill>
            <a:ln w="9525">
              <a:solidFill>
                <a:srgbClr val="000000"/>
              </a:solidFill>
              <a:miter lim="800000"/>
              <a:headEnd/>
              <a:tailEnd/>
            </a:ln>
          </p:spPr>
          <p:txBody>
            <a:bodyPr/>
            <a:lstStyle/>
            <a:p>
              <a:endParaRPr lang="cs-CZ"/>
            </a:p>
          </p:txBody>
        </p:sp>
        <p:sp>
          <p:nvSpPr>
            <p:cNvPr id="29765" name="Rectangle 9"/>
            <p:cNvSpPr>
              <a:spLocks noChangeArrowheads="1"/>
            </p:cNvSpPr>
            <p:nvPr/>
          </p:nvSpPr>
          <p:spPr bwMode="auto">
            <a:xfrm>
              <a:off x="7357" y="6997"/>
              <a:ext cx="2880" cy="540"/>
            </a:xfrm>
            <a:prstGeom prst="rect">
              <a:avLst/>
            </a:prstGeom>
            <a:solidFill>
              <a:srgbClr val="FFFFFF"/>
            </a:solidFill>
            <a:ln w="9525">
              <a:solidFill>
                <a:srgbClr val="000000"/>
              </a:solidFill>
              <a:miter lim="800000"/>
              <a:headEnd/>
              <a:tailEnd/>
            </a:ln>
          </p:spPr>
          <p:txBody>
            <a:bodyPr/>
            <a:lstStyle/>
            <a:p>
              <a:endParaRPr lang="cs-CZ"/>
            </a:p>
          </p:txBody>
        </p:sp>
        <p:sp>
          <p:nvSpPr>
            <p:cNvPr id="29766" name="Rectangle 10"/>
            <p:cNvSpPr>
              <a:spLocks noChangeArrowheads="1"/>
            </p:cNvSpPr>
            <p:nvPr/>
          </p:nvSpPr>
          <p:spPr bwMode="auto">
            <a:xfrm>
              <a:off x="877" y="6997"/>
              <a:ext cx="2880" cy="540"/>
            </a:xfrm>
            <a:prstGeom prst="rect">
              <a:avLst/>
            </a:prstGeom>
            <a:solidFill>
              <a:srgbClr val="FFFFFF"/>
            </a:solidFill>
            <a:ln w="9525">
              <a:solidFill>
                <a:srgbClr val="000000"/>
              </a:solidFill>
              <a:miter lim="800000"/>
              <a:headEnd/>
              <a:tailEnd/>
            </a:ln>
          </p:spPr>
          <p:txBody>
            <a:bodyPr/>
            <a:lstStyle/>
            <a:p>
              <a:endParaRPr lang="cs-CZ"/>
            </a:p>
          </p:txBody>
        </p:sp>
        <p:sp>
          <p:nvSpPr>
            <p:cNvPr id="29767" name="Rectangle 11"/>
            <p:cNvSpPr>
              <a:spLocks noChangeArrowheads="1"/>
            </p:cNvSpPr>
            <p:nvPr/>
          </p:nvSpPr>
          <p:spPr bwMode="auto">
            <a:xfrm>
              <a:off x="877" y="8617"/>
              <a:ext cx="900" cy="360"/>
            </a:xfrm>
            <a:prstGeom prst="rect">
              <a:avLst/>
            </a:prstGeom>
            <a:solidFill>
              <a:srgbClr val="FFFFFF"/>
            </a:solidFill>
            <a:ln w="9525">
              <a:solidFill>
                <a:srgbClr val="000000"/>
              </a:solidFill>
              <a:miter lim="800000"/>
              <a:headEnd/>
              <a:tailEnd/>
            </a:ln>
          </p:spPr>
          <p:txBody>
            <a:bodyPr/>
            <a:lstStyle/>
            <a:p>
              <a:endParaRPr lang="cs-CZ"/>
            </a:p>
          </p:txBody>
        </p:sp>
        <p:sp>
          <p:nvSpPr>
            <p:cNvPr id="29768" name="Rectangle 12"/>
            <p:cNvSpPr>
              <a:spLocks noChangeArrowheads="1"/>
            </p:cNvSpPr>
            <p:nvPr/>
          </p:nvSpPr>
          <p:spPr bwMode="auto">
            <a:xfrm>
              <a:off x="2857" y="8617"/>
              <a:ext cx="900" cy="360"/>
            </a:xfrm>
            <a:prstGeom prst="rect">
              <a:avLst/>
            </a:prstGeom>
            <a:solidFill>
              <a:srgbClr val="FFFFFF"/>
            </a:solidFill>
            <a:ln w="9525">
              <a:solidFill>
                <a:srgbClr val="000000"/>
              </a:solidFill>
              <a:miter lim="800000"/>
              <a:headEnd/>
              <a:tailEnd/>
            </a:ln>
          </p:spPr>
          <p:txBody>
            <a:bodyPr/>
            <a:lstStyle/>
            <a:p>
              <a:endParaRPr lang="cs-CZ"/>
            </a:p>
          </p:txBody>
        </p:sp>
        <p:sp>
          <p:nvSpPr>
            <p:cNvPr id="29769" name="Rectangle 13"/>
            <p:cNvSpPr>
              <a:spLocks noChangeArrowheads="1"/>
            </p:cNvSpPr>
            <p:nvPr/>
          </p:nvSpPr>
          <p:spPr bwMode="auto">
            <a:xfrm>
              <a:off x="4117" y="8617"/>
              <a:ext cx="900" cy="360"/>
            </a:xfrm>
            <a:prstGeom prst="rect">
              <a:avLst/>
            </a:prstGeom>
            <a:solidFill>
              <a:srgbClr val="FFFFFF"/>
            </a:solidFill>
            <a:ln w="9525">
              <a:solidFill>
                <a:srgbClr val="000000"/>
              </a:solidFill>
              <a:miter lim="800000"/>
              <a:headEnd/>
              <a:tailEnd/>
            </a:ln>
          </p:spPr>
          <p:txBody>
            <a:bodyPr/>
            <a:lstStyle/>
            <a:p>
              <a:endParaRPr lang="cs-CZ"/>
            </a:p>
          </p:txBody>
        </p:sp>
        <p:sp>
          <p:nvSpPr>
            <p:cNvPr id="29770" name="Rectangle 14"/>
            <p:cNvSpPr>
              <a:spLocks noChangeArrowheads="1"/>
            </p:cNvSpPr>
            <p:nvPr/>
          </p:nvSpPr>
          <p:spPr bwMode="auto">
            <a:xfrm>
              <a:off x="6097" y="8617"/>
              <a:ext cx="900" cy="360"/>
            </a:xfrm>
            <a:prstGeom prst="rect">
              <a:avLst/>
            </a:prstGeom>
            <a:solidFill>
              <a:srgbClr val="FFFFFF"/>
            </a:solidFill>
            <a:ln w="9525">
              <a:solidFill>
                <a:srgbClr val="000000"/>
              </a:solidFill>
              <a:miter lim="800000"/>
              <a:headEnd/>
              <a:tailEnd/>
            </a:ln>
          </p:spPr>
          <p:txBody>
            <a:bodyPr/>
            <a:lstStyle/>
            <a:p>
              <a:endParaRPr lang="cs-CZ"/>
            </a:p>
          </p:txBody>
        </p:sp>
        <p:sp>
          <p:nvSpPr>
            <p:cNvPr id="29771" name="Rectangle 15"/>
            <p:cNvSpPr>
              <a:spLocks noChangeArrowheads="1"/>
            </p:cNvSpPr>
            <p:nvPr/>
          </p:nvSpPr>
          <p:spPr bwMode="auto">
            <a:xfrm>
              <a:off x="7357" y="8617"/>
              <a:ext cx="900" cy="360"/>
            </a:xfrm>
            <a:prstGeom prst="rect">
              <a:avLst/>
            </a:prstGeom>
            <a:solidFill>
              <a:srgbClr val="FFFFFF"/>
            </a:solidFill>
            <a:ln w="9525">
              <a:solidFill>
                <a:srgbClr val="000000"/>
              </a:solidFill>
              <a:miter lim="800000"/>
              <a:headEnd/>
              <a:tailEnd/>
            </a:ln>
          </p:spPr>
          <p:txBody>
            <a:bodyPr/>
            <a:lstStyle/>
            <a:p>
              <a:endParaRPr lang="cs-CZ"/>
            </a:p>
          </p:txBody>
        </p:sp>
        <p:sp>
          <p:nvSpPr>
            <p:cNvPr id="29772" name="Rectangle 16"/>
            <p:cNvSpPr>
              <a:spLocks noChangeArrowheads="1"/>
            </p:cNvSpPr>
            <p:nvPr/>
          </p:nvSpPr>
          <p:spPr bwMode="auto">
            <a:xfrm>
              <a:off x="9337" y="8617"/>
              <a:ext cx="900" cy="360"/>
            </a:xfrm>
            <a:prstGeom prst="rect">
              <a:avLst/>
            </a:prstGeom>
            <a:solidFill>
              <a:srgbClr val="FFFFFF"/>
            </a:solidFill>
            <a:ln w="9525">
              <a:solidFill>
                <a:srgbClr val="000000"/>
              </a:solidFill>
              <a:miter lim="800000"/>
              <a:headEnd/>
              <a:tailEnd/>
            </a:ln>
          </p:spPr>
          <p:txBody>
            <a:bodyPr/>
            <a:lstStyle/>
            <a:p>
              <a:endParaRPr lang="cs-CZ"/>
            </a:p>
          </p:txBody>
        </p:sp>
        <p:sp>
          <p:nvSpPr>
            <p:cNvPr id="29773" name="Line 17"/>
            <p:cNvSpPr>
              <a:spLocks noChangeShapeType="1"/>
            </p:cNvSpPr>
            <p:nvPr/>
          </p:nvSpPr>
          <p:spPr bwMode="auto">
            <a:xfrm flipH="1">
              <a:off x="1417" y="7717"/>
              <a:ext cx="414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74" name="Line 18"/>
            <p:cNvSpPr>
              <a:spLocks noChangeShapeType="1"/>
            </p:cNvSpPr>
            <p:nvPr/>
          </p:nvSpPr>
          <p:spPr bwMode="auto">
            <a:xfrm>
              <a:off x="5557" y="7717"/>
              <a:ext cx="432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75" name="Line 19"/>
            <p:cNvSpPr>
              <a:spLocks noChangeShapeType="1"/>
            </p:cNvSpPr>
            <p:nvPr/>
          </p:nvSpPr>
          <p:spPr bwMode="auto">
            <a:xfrm flipH="1">
              <a:off x="3397" y="7717"/>
              <a:ext cx="216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76" name="Line 20"/>
            <p:cNvSpPr>
              <a:spLocks noChangeShapeType="1"/>
            </p:cNvSpPr>
            <p:nvPr/>
          </p:nvSpPr>
          <p:spPr bwMode="auto">
            <a:xfrm>
              <a:off x="5557" y="7717"/>
              <a:ext cx="234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77" name="Line 21"/>
            <p:cNvSpPr>
              <a:spLocks noChangeShapeType="1"/>
            </p:cNvSpPr>
            <p:nvPr/>
          </p:nvSpPr>
          <p:spPr bwMode="auto">
            <a:xfrm>
              <a:off x="5557" y="7717"/>
              <a:ext cx="108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78" name="Line 22"/>
            <p:cNvSpPr>
              <a:spLocks noChangeShapeType="1"/>
            </p:cNvSpPr>
            <p:nvPr/>
          </p:nvSpPr>
          <p:spPr bwMode="auto">
            <a:xfrm flipH="1">
              <a:off x="4657" y="7717"/>
              <a:ext cx="90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79" name="Line 23"/>
            <p:cNvSpPr>
              <a:spLocks noChangeShapeType="1"/>
            </p:cNvSpPr>
            <p:nvPr/>
          </p:nvSpPr>
          <p:spPr bwMode="auto">
            <a:xfrm flipH="1">
              <a:off x="1417" y="7717"/>
              <a:ext cx="90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0" name="Line 24"/>
            <p:cNvSpPr>
              <a:spLocks noChangeShapeType="1"/>
            </p:cNvSpPr>
            <p:nvPr/>
          </p:nvSpPr>
          <p:spPr bwMode="auto">
            <a:xfrm>
              <a:off x="2317" y="7717"/>
              <a:ext cx="108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1" name="Line 25"/>
            <p:cNvSpPr>
              <a:spLocks noChangeShapeType="1"/>
            </p:cNvSpPr>
            <p:nvPr/>
          </p:nvSpPr>
          <p:spPr bwMode="auto">
            <a:xfrm>
              <a:off x="2317" y="7717"/>
              <a:ext cx="234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2" name="Line 26"/>
            <p:cNvSpPr>
              <a:spLocks noChangeShapeType="1"/>
            </p:cNvSpPr>
            <p:nvPr/>
          </p:nvSpPr>
          <p:spPr bwMode="auto">
            <a:xfrm>
              <a:off x="2317" y="7717"/>
              <a:ext cx="432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3" name="Line 27"/>
            <p:cNvSpPr>
              <a:spLocks noChangeShapeType="1"/>
            </p:cNvSpPr>
            <p:nvPr/>
          </p:nvSpPr>
          <p:spPr bwMode="auto">
            <a:xfrm>
              <a:off x="2317" y="7717"/>
              <a:ext cx="558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4" name="Line 28"/>
            <p:cNvSpPr>
              <a:spLocks noChangeShapeType="1"/>
            </p:cNvSpPr>
            <p:nvPr/>
          </p:nvSpPr>
          <p:spPr bwMode="auto">
            <a:xfrm>
              <a:off x="2317" y="7717"/>
              <a:ext cx="738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5" name="Line 29"/>
            <p:cNvSpPr>
              <a:spLocks noChangeShapeType="1"/>
            </p:cNvSpPr>
            <p:nvPr/>
          </p:nvSpPr>
          <p:spPr bwMode="auto">
            <a:xfrm flipH="1">
              <a:off x="7897" y="7717"/>
              <a:ext cx="90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6" name="Line 30"/>
            <p:cNvSpPr>
              <a:spLocks noChangeShapeType="1"/>
            </p:cNvSpPr>
            <p:nvPr/>
          </p:nvSpPr>
          <p:spPr bwMode="auto">
            <a:xfrm>
              <a:off x="8797" y="7717"/>
              <a:ext cx="108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7" name="Line 31"/>
            <p:cNvSpPr>
              <a:spLocks noChangeShapeType="1"/>
            </p:cNvSpPr>
            <p:nvPr/>
          </p:nvSpPr>
          <p:spPr bwMode="auto">
            <a:xfrm flipH="1">
              <a:off x="6637" y="7717"/>
              <a:ext cx="216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8" name="Line 32"/>
            <p:cNvSpPr>
              <a:spLocks noChangeShapeType="1"/>
            </p:cNvSpPr>
            <p:nvPr/>
          </p:nvSpPr>
          <p:spPr bwMode="auto">
            <a:xfrm flipH="1">
              <a:off x="4657" y="7717"/>
              <a:ext cx="414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9" name="Line 33"/>
            <p:cNvSpPr>
              <a:spLocks noChangeShapeType="1"/>
            </p:cNvSpPr>
            <p:nvPr/>
          </p:nvSpPr>
          <p:spPr bwMode="auto">
            <a:xfrm flipH="1">
              <a:off x="3397" y="7717"/>
              <a:ext cx="540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90" name="Line 34"/>
            <p:cNvSpPr>
              <a:spLocks noChangeShapeType="1"/>
            </p:cNvSpPr>
            <p:nvPr/>
          </p:nvSpPr>
          <p:spPr bwMode="auto">
            <a:xfrm flipH="1">
              <a:off x="1417" y="7717"/>
              <a:ext cx="738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91" name="Line 35"/>
            <p:cNvSpPr>
              <a:spLocks noChangeShapeType="1"/>
            </p:cNvSpPr>
            <p:nvPr/>
          </p:nvSpPr>
          <p:spPr bwMode="auto">
            <a:xfrm>
              <a:off x="5557" y="66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92" name="Line 36"/>
            <p:cNvSpPr>
              <a:spLocks noChangeShapeType="1"/>
            </p:cNvSpPr>
            <p:nvPr/>
          </p:nvSpPr>
          <p:spPr bwMode="auto">
            <a:xfrm flipV="1">
              <a:off x="2317" y="681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93" name="Line 37"/>
            <p:cNvSpPr>
              <a:spLocks noChangeShapeType="1"/>
            </p:cNvSpPr>
            <p:nvPr/>
          </p:nvSpPr>
          <p:spPr bwMode="auto">
            <a:xfrm>
              <a:off x="2317" y="6817"/>
              <a:ext cx="6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94" name="Line 38"/>
            <p:cNvSpPr>
              <a:spLocks noChangeShapeType="1"/>
            </p:cNvSpPr>
            <p:nvPr/>
          </p:nvSpPr>
          <p:spPr bwMode="auto">
            <a:xfrm flipV="1">
              <a:off x="8797" y="681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95" name="Rectangle 39"/>
            <p:cNvSpPr>
              <a:spLocks noChangeArrowheads="1"/>
            </p:cNvSpPr>
            <p:nvPr/>
          </p:nvSpPr>
          <p:spPr bwMode="auto">
            <a:xfrm>
              <a:off x="877" y="9157"/>
              <a:ext cx="954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cs-CZ" sz="1200" b="1"/>
                <a:t>Víceliniový (funkcionální) systém</a:t>
              </a:r>
              <a:endParaRPr lang="cs-CZ"/>
            </a:p>
          </p:txBody>
        </p:sp>
      </p:grpSp>
      <p:grpSp>
        <p:nvGrpSpPr>
          <p:cNvPr id="29703" name="Group 40"/>
          <p:cNvGrpSpPr>
            <a:grpSpLocks/>
          </p:cNvGrpSpPr>
          <p:nvPr/>
        </p:nvGrpSpPr>
        <p:grpSpPr bwMode="auto">
          <a:xfrm>
            <a:off x="557213" y="1878013"/>
            <a:ext cx="3200400" cy="1600200"/>
            <a:chOff x="877" y="2317"/>
            <a:chExt cx="10080" cy="2520"/>
          </a:xfrm>
        </p:grpSpPr>
        <p:sp>
          <p:nvSpPr>
            <p:cNvPr id="29735" name="Rectangle 41"/>
            <p:cNvSpPr>
              <a:spLocks noChangeArrowheads="1"/>
            </p:cNvSpPr>
            <p:nvPr/>
          </p:nvSpPr>
          <p:spPr bwMode="auto">
            <a:xfrm>
              <a:off x="5197" y="231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29736" name="Rectangle 42"/>
            <p:cNvSpPr>
              <a:spLocks noChangeArrowheads="1"/>
            </p:cNvSpPr>
            <p:nvPr/>
          </p:nvSpPr>
          <p:spPr bwMode="auto">
            <a:xfrm>
              <a:off x="5197" y="303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29737" name="Rectangle 43"/>
            <p:cNvSpPr>
              <a:spLocks noChangeArrowheads="1"/>
            </p:cNvSpPr>
            <p:nvPr/>
          </p:nvSpPr>
          <p:spPr bwMode="auto">
            <a:xfrm>
              <a:off x="8617" y="303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29738" name="Rectangle 44"/>
            <p:cNvSpPr>
              <a:spLocks noChangeArrowheads="1"/>
            </p:cNvSpPr>
            <p:nvPr/>
          </p:nvSpPr>
          <p:spPr bwMode="auto">
            <a:xfrm>
              <a:off x="1777" y="303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29739" name="Rectangle 45"/>
            <p:cNvSpPr>
              <a:spLocks noChangeArrowheads="1"/>
            </p:cNvSpPr>
            <p:nvPr/>
          </p:nvSpPr>
          <p:spPr bwMode="auto">
            <a:xfrm>
              <a:off x="877" y="375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29740" name="Rectangle 46"/>
            <p:cNvSpPr>
              <a:spLocks noChangeArrowheads="1"/>
            </p:cNvSpPr>
            <p:nvPr/>
          </p:nvSpPr>
          <p:spPr bwMode="auto">
            <a:xfrm>
              <a:off x="2677" y="375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29741" name="Rectangle 47"/>
            <p:cNvSpPr>
              <a:spLocks noChangeArrowheads="1"/>
            </p:cNvSpPr>
            <p:nvPr/>
          </p:nvSpPr>
          <p:spPr bwMode="auto">
            <a:xfrm>
              <a:off x="4297" y="375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29742" name="Rectangle 48"/>
            <p:cNvSpPr>
              <a:spLocks noChangeArrowheads="1"/>
            </p:cNvSpPr>
            <p:nvPr/>
          </p:nvSpPr>
          <p:spPr bwMode="auto">
            <a:xfrm>
              <a:off x="6097" y="375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29743" name="Rectangle 49"/>
            <p:cNvSpPr>
              <a:spLocks noChangeArrowheads="1"/>
            </p:cNvSpPr>
            <p:nvPr/>
          </p:nvSpPr>
          <p:spPr bwMode="auto">
            <a:xfrm>
              <a:off x="7717" y="375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29744" name="Rectangle 50"/>
            <p:cNvSpPr>
              <a:spLocks noChangeArrowheads="1"/>
            </p:cNvSpPr>
            <p:nvPr/>
          </p:nvSpPr>
          <p:spPr bwMode="auto">
            <a:xfrm>
              <a:off x="9517" y="375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29745" name="Line 51"/>
            <p:cNvSpPr>
              <a:spLocks noChangeShapeType="1"/>
            </p:cNvSpPr>
            <p:nvPr/>
          </p:nvSpPr>
          <p:spPr bwMode="auto">
            <a:xfrm>
              <a:off x="5917" y="267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46" name="Line 52"/>
            <p:cNvSpPr>
              <a:spLocks noChangeShapeType="1"/>
            </p:cNvSpPr>
            <p:nvPr/>
          </p:nvSpPr>
          <p:spPr bwMode="auto">
            <a:xfrm flipV="1">
              <a:off x="2497" y="285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47" name="Line 53"/>
            <p:cNvSpPr>
              <a:spLocks noChangeShapeType="1"/>
            </p:cNvSpPr>
            <p:nvPr/>
          </p:nvSpPr>
          <p:spPr bwMode="auto">
            <a:xfrm>
              <a:off x="2497" y="2857"/>
              <a:ext cx="68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48" name="Line 54"/>
            <p:cNvSpPr>
              <a:spLocks noChangeShapeType="1"/>
            </p:cNvSpPr>
            <p:nvPr/>
          </p:nvSpPr>
          <p:spPr bwMode="auto">
            <a:xfrm flipV="1">
              <a:off x="9337" y="285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49" name="Line 55"/>
            <p:cNvSpPr>
              <a:spLocks noChangeShapeType="1"/>
            </p:cNvSpPr>
            <p:nvPr/>
          </p:nvSpPr>
          <p:spPr bwMode="auto">
            <a:xfrm>
              <a:off x="2497" y="33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0" name="Line 56"/>
            <p:cNvSpPr>
              <a:spLocks noChangeShapeType="1"/>
            </p:cNvSpPr>
            <p:nvPr/>
          </p:nvSpPr>
          <p:spPr bwMode="auto">
            <a:xfrm flipV="1">
              <a:off x="1597" y="357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1" name="Line 57"/>
            <p:cNvSpPr>
              <a:spLocks noChangeShapeType="1"/>
            </p:cNvSpPr>
            <p:nvPr/>
          </p:nvSpPr>
          <p:spPr bwMode="auto">
            <a:xfrm>
              <a:off x="1597" y="3577"/>
              <a:ext cx="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2" name="Line 58"/>
            <p:cNvSpPr>
              <a:spLocks noChangeShapeType="1"/>
            </p:cNvSpPr>
            <p:nvPr/>
          </p:nvSpPr>
          <p:spPr bwMode="auto">
            <a:xfrm flipV="1">
              <a:off x="3397" y="357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3" name="Line 59"/>
            <p:cNvSpPr>
              <a:spLocks noChangeShapeType="1"/>
            </p:cNvSpPr>
            <p:nvPr/>
          </p:nvSpPr>
          <p:spPr bwMode="auto">
            <a:xfrm>
              <a:off x="5917" y="33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4" name="Line 60"/>
            <p:cNvSpPr>
              <a:spLocks noChangeShapeType="1"/>
            </p:cNvSpPr>
            <p:nvPr/>
          </p:nvSpPr>
          <p:spPr bwMode="auto">
            <a:xfrm flipV="1">
              <a:off x="5017" y="357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5" name="Line 61"/>
            <p:cNvSpPr>
              <a:spLocks noChangeShapeType="1"/>
            </p:cNvSpPr>
            <p:nvPr/>
          </p:nvSpPr>
          <p:spPr bwMode="auto">
            <a:xfrm>
              <a:off x="5017" y="3577"/>
              <a:ext cx="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6" name="Line 62"/>
            <p:cNvSpPr>
              <a:spLocks noChangeShapeType="1"/>
            </p:cNvSpPr>
            <p:nvPr/>
          </p:nvSpPr>
          <p:spPr bwMode="auto">
            <a:xfrm flipV="1">
              <a:off x="6817" y="357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7" name="Line 63"/>
            <p:cNvSpPr>
              <a:spLocks noChangeShapeType="1"/>
            </p:cNvSpPr>
            <p:nvPr/>
          </p:nvSpPr>
          <p:spPr bwMode="auto">
            <a:xfrm>
              <a:off x="8977" y="3937"/>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8" name="Line 64"/>
            <p:cNvSpPr>
              <a:spLocks noChangeShapeType="1"/>
            </p:cNvSpPr>
            <p:nvPr/>
          </p:nvSpPr>
          <p:spPr bwMode="auto">
            <a:xfrm>
              <a:off x="9337" y="33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9" name="Line 65"/>
            <p:cNvSpPr>
              <a:spLocks noChangeShapeType="1"/>
            </p:cNvSpPr>
            <p:nvPr/>
          </p:nvSpPr>
          <p:spPr bwMode="auto">
            <a:xfrm flipV="1">
              <a:off x="8437" y="357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60" name="Line 66"/>
            <p:cNvSpPr>
              <a:spLocks noChangeShapeType="1"/>
            </p:cNvSpPr>
            <p:nvPr/>
          </p:nvSpPr>
          <p:spPr bwMode="auto">
            <a:xfrm>
              <a:off x="8437" y="3577"/>
              <a:ext cx="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61" name="Line 67"/>
            <p:cNvSpPr>
              <a:spLocks noChangeShapeType="1"/>
            </p:cNvSpPr>
            <p:nvPr/>
          </p:nvSpPr>
          <p:spPr bwMode="auto">
            <a:xfrm flipV="1">
              <a:off x="10237" y="357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62" name="Rectangle 68"/>
            <p:cNvSpPr>
              <a:spLocks noChangeArrowheads="1"/>
            </p:cNvSpPr>
            <p:nvPr/>
          </p:nvSpPr>
          <p:spPr bwMode="auto">
            <a:xfrm>
              <a:off x="877" y="4297"/>
              <a:ext cx="1008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cs-CZ" sz="1200" b="1"/>
                <a:t>Jednoliniový (liniový) systém</a:t>
              </a:r>
              <a:endParaRPr lang="cs-CZ"/>
            </a:p>
          </p:txBody>
        </p:sp>
      </p:grpSp>
      <p:grpSp>
        <p:nvGrpSpPr>
          <p:cNvPr id="29704" name="Group 69"/>
          <p:cNvGrpSpPr>
            <a:grpSpLocks/>
          </p:cNvGrpSpPr>
          <p:nvPr/>
        </p:nvGrpSpPr>
        <p:grpSpPr bwMode="auto">
          <a:xfrm>
            <a:off x="5435600" y="1862138"/>
            <a:ext cx="3332163" cy="2057400"/>
            <a:chOff x="337" y="10417"/>
            <a:chExt cx="9360" cy="3240"/>
          </a:xfrm>
        </p:grpSpPr>
        <p:sp>
          <p:nvSpPr>
            <p:cNvPr id="29705" name="Rectangle 70"/>
            <p:cNvSpPr>
              <a:spLocks noChangeArrowheads="1"/>
            </p:cNvSpPr>
            <p:nvPr/>
          </p:nvSpPr>
          <p:spPr bwMode="auto">
            <a:xfrm>
              <a:off x="4477" y="1041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06" name="Rectangle 71"/>
            <p:cNvSpPr>
              <a:spLocks noChangeArrowheads="1"/>
            </p:cNvSpPr>
            <p:nvPr/>
          </p:nvSpPr>
          <p:spPr bwMode="auto">
            <a:xfrm>
              <a:off x="3397" y="1095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07" name="Rectangle 72"/>
            <p:cNvSpPr>
              <a:spLocks noChangeArrowheads="1"/>
            </p:cNvSpPr>
            <p:nvPr/>
          </p:nvSpPr>
          <p:spPr bwMode="auto">
            <a:xfrm>
              <a:off x="4477" y="1167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08" name="Rectangle 73"/>
            <p:cNvSpPr>
              <a:spLocks noChangeArrowheads="1"/>
            </p:cNvSpPr>
            <p:nvPr/>
          </p:nvSpPr>
          <p:spPr bwMode="auto">
            <a:xfrm>
              <a:off x="7717" y="1167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09" name="Rectangle 74"/>
            <p:cNvSpPr>
              <a:spLocks noChangeArrowheads="1"/>
            </p:cNvSpPr>
            <p:nvPr/>
          </p:nvSpPr>
          <p:spPr bwMode="auto">
            <a:xfrm>
              <a:off x="1057" y="1167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10" name="Rectangle 75"/>
            <p:cNvSpPr>
              <a:spLocks noChangeArrowheads="1"/>
            </p:cNvSpPr>
            <p:nvPr/>
          </p:nvSpPr>
          <p:spPr bwMode="auto">
            <a:xfrm>
              <a:off x="3397" y="1221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11" name="Rectangle 76"/>
            <p:cNvSpPr>
              <a:spLocks noChangeArrowheads="1"/>
            </p:cNvSpPr>
            <p:nvPr/>
          </p:nvSpPr>
          <p:spPr bwMode="auto">
            <a:xfrm>
              <a:off x="1777" y="1275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12" name="Rectangle 77"/>
            <p:cNvSpPr>
              <a:spLocks noChangeArrowheads="1"/>
            </p:cNvSpPr>
            <p:nvPr/>
          </p:nvSpPr>
          <p:spPr bwMode="auto">
            <a:xfrm>
              <a:off x="337" y="1275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13" name="Rectangle 78"/>
            <p:cNvSpPr>
              <a:spLocks noChangeArrowheads="1"/>
            </p:cNvSpPr>
            <p:nvPr/>
          </p:nvSpPr>
          <p:spPr bwMode="auto">
            <a:xfrm>
              <a:off x="3757" y="1329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14" name="Rectangle 79"/>
            <p:cNvSpPr>
              <a:spLocks noChangeArrowheads="1"/>
            </p:cNvSpPr>
            <p:nvPr/>
          </p:nvSpPr>
          <p:spPr bwMode="auto">
            <a:xfrm>
              <a:off x="5377" y="1329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15" name="Rectangle 80"/>
            <p:cNvSpPr>
              <a:spLocks noChangeArrowheads="1"/>
            </p:cNvSpPr>
            <p:nvPr/>
          </p:nvSpPr>
          <p:spPr bwMode="auto">
            <a:xfrm>
              <a:off x="6997" y="1275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16" name="Rectangle 81"/>
            <p:cNvSpPr>
              <a:spLocks noChangeArrowheads="1"/>
            </p:cNvSpPr>
            <p:nvPr/>
          </p:nvSpPr>
          <p:spPr bwMode="auto">
            <a:xfrm>
              <a:off x="8617" y="1275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17" name="Line 82"/>
            <p:cNvSpPr>
              <a:spLocks noChangeShapeType="1"/>
            </p:cNvSpPr>
            <p:nvPr/>
          </p:nvSpPr>
          <p:spPr bwMode="auto">
            <a:xfrm>
              <a:off x="5017" y="10777"/>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18" name="Line 83"/>
            <p:cNvSpPr>
              <a:spLocks noChangeShapeType="1"/>
            </p:cNvSpPr>
            <p:nvPr/>
          </p:nvSpPr>
          <p:spPr bwMode="auto">
            <a:xfrm>
              <a:off x="4477" y="11137"/>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19" name="Line 84"/>
            <p:cNvSpPr>
              <a:spLocks noChangeShapeType="1"/>
            </p:cNvSpPr>
            <p:nvPr/>
          </p:nvSpPr>
          <p:spPr bwMode="auto">
            <a:xfrm flipV="1">
              <a:off x="1597" y="114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0" name="Line 85"/>
            <p:cNvSpPr>
              <a:spLocks noChangeShapeType="1"/>
            </p:cNvSpPr>
            <p:nvPr/>
          </p:nvSpPr>
          <p:spPr bwMode="auto">
            <a:xfrm>
              <a:off x="1597" y="11497"/>
              <a:ext cx="66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1" name="Line 86"/>
            <p:cNvSpPr>
              <a:spLocks noChangeShapeType="1"/>
            </p:cNvSpPr>
            <p:nvPr/>
          </p:nvSpPr>
          <p:spPr bwMode="auto">
            <a:xfrm flipV="1">
              <a:off x="8257" y="114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2" name="Line 87"/>
            <p:cNvSpPr>
              <a:spLocks noChangeShapeType="1"/>
            </p:cNvSpPr>
            <p:nvPr/>
          </p:nvSpPr>
          <p:spPr bwMode="auto">
            <a:xfrm>
              <a:off x="5017" y="12037"/>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3" name="Line 88"/>
            <p:cNvSpPr>
              <a:spLocks noChangeShapeType="1"/>
            </p:cNvSpPr>
            <p:nvPr/>
          </p:nvSpPr>
          <p:spPr bwMode="auto">
            <a:xfrm flipV="1">
              <a:off x="4297" y="129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4" name="Line 89"/>
            <p:cNvSpPr>
              <a:spLocks noChangeShapeType="1"/>
            </p:cNvSpPr>
            <p:nvPr/>
          </p:nvSpPr>
          <p:spPr bwMode="auto">
            <a:xfrm>
              <a:off x="4297" y="12937"/>
              <a:ext cx="16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5" name="Line 90"/>
            <p:cNvSpPr>
              <a:spLocks noChangeShapeType="1"/>
            </p:cNvSpPr>
            <p:nvPr/>
          </p:nvSpPr>
          <p:spPr bwMode="auto">
            <a:xfrm flipV="1">
              <a:off x="5917" y="129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6" name="Line 91"/>
            <p:cNvSpPr>
              <a:spLocks noChangeShapeType="1"/>
            </p:cNvSpPr>
            <p:nvPr/>
          </p:nvSpPr>
          <p:spPr bwMode="auto">
            <a:xfrm>
              <a:off x="4477" y="12397"/>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7" name="Line 92"/>
            <p:cNvSpPr>
              <a:spLocks noChangeShapeType="1"/>
            </p:cNvSpPr>
            <p:nvPr/>
          </p:nvSpPr>
          <p:spPr bwMode="auto">
            <a:xfrm>
              <a:off x="1597" y="120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8" name="Line 93"/>
            <p:cNvSpPr>
              <a:spLocks noChangeShapeType="1"/>
            </p:cNvSpPr>
            <p:nvPr/>
          </p:nvSpPr>
          <p:spPr bwMode="auto">
            <a:xfrm flipV="1">
              <a:off x="877" y="1239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9" name="Line 94"/>
            <p:cNvSpPr>
              <a:spLocks noChangeShapeType="1"/>
            </p:cNvSpPr>
            <p:nvPr/>
          </p:nvSpPr>
          <p:spPr bwMode="auto">
            <a:xfrm>
              <a:off x="877" y="12397"/>
              <a:ext cx="14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30" name="Line 95"/>
            <p:cNvSpPr>
              <a:spLocks noChangeShapeType="1"/>
            </p:cNvSpPr>
            <p:nvPr/>
          </p:nvSpPr>
          <p:spPr bwMode="auto">
            <a:xfrm flipV="1">
              <a:off x="2317" y="1239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31" name="Line 96"/>
            <p:cNvSpPr>
              <a:spLocks noChangeShapeType="1"/>
            </p:cNvSpPr>
            <p:nvPr/>
          </p:nvSpPr>
          <p:spPr bwMode="auto">
            <a:xfrm>
              <a:off x="8257" y="120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32" name="Line 97"/>
            <p:cNvSpPr>
              <a:spLocks noChangeShapeType="1"/>
            </p:cNvSpPr>
            <p:nvPr/>
          </p:nvSpPr>
          <p:spPr bwMode="auto">
            <a:xfrm flipV="1">
              <a:off x="7537" y="1239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33" name="Line 98"/>
            <p:cNvSpPr>
              <a:spLocks noChangeShapeType="1"/>
            </p:cNvSpPr>
            <p:nvPr/>
          </p:nvSpPr>
          <p:spPr bwMode="auto">
            <a:xfrm>
              <a:off x="7537" y="12397"/>
              <a:ext cx="16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34" name="Line 99"/>
            <p:cNvSpPr>
              <a:spLocks noChangeShapeType="1"/>
            </p:cNvSpPr>
            <p:nvPr/>
          </p:nvSpPr>
          <p:spPr bwMode="auto">
            <a:xfrm flipV="1">
              <a:off x="9157" y="1239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sp>
        <p:nvSpPr>
          <p:cNvPr id="2" name="Zástupný symbol pro obsah 1"/>
          <p:cNvSpPr>
            <a:spLocks noGrp="1"/>
          </p:cNvSpPr>
          <p:nvPr>
            <p:ph idx="1"/>
          </p:nvPr>
        </p:nvSpPr>
        <p:spPr/>
        <p:txBody>
          <a:bodyPr/>
          <a:lstStyle/>
          <a:p>
            <a:endParaRPr lang="cs-CZ"/>
          </a:p>
        </p:txBody>
      </p:sp>
    </p:spTree>
    <p:extLst>
      <p:ext uri="{BB962C8B-B14F-4D97-AF65-F5344CB8AC3E}">
        <p14:creationId xmlns:p14="http://schemas.microsoft.com/office/powerpoint/2010/main" val="233255532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395287" y="656686"/>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Základní pojmy</a:t>
            </a:r>
          </a:p>
        </p:txBody>
      </p:sp>
      <p:sp>
        <p:nvSpPr>
          <p:cNvPr id="30724"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30725" name="Text Box 5"/>
          <p:cNvSpPr txBox="1">
            <a:spLocks noChangeArrowheads="1"/>
          </p:cNvSpPr>
          <p:nvPr/>
        </p:nvSpPr>
        <p:spPr bwMode="auto">
          <a:xfrm>
            <a:off x="457200" y="1476375"/>
            <a:ext cx="7615238"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400" b="1"/>
              <a:t>Základní formy organizačních struktur:</a:t>
            </a:r>
          </a:p>
          <a:p>
            <a:pPr eaLnBrk="1" hangingPunct="1"/>
            <a:endParaRPr lang="cs-CZ" sz="2400" b="1"/>
          </a:p>
          <a:p>
            <a:pPr eaLnBrk="1" hangingPunct="1"/>
            <a:r>
              <a:rPr lang="cs-CZ" sz="2400" b="1"/>
              <a:t>Jsou výsledkem organizování a vznikají kombinací </a:t>
            </a:r>
          </a:p>
          <a:p>
            <a:pPr eaLnBrk="1" hangingPunct="1"/>
            <a:r>
              <a:rPr lang="cs-CZ" sz="2400" b="1"/>
              <a:t>manažerem vybraných možností.</a:t>
            </a:r>
          </a:p>
          <a:p>
            <a:pPr eaLnBrk="1" hangingPunct="1"/>
            <a:endParaRPr lang="cs-CZ" sz="2400" b="1"/>
          </a:p>
          <a:p>
            <a:pPr eaLnBrk="1" hangingPunct="1"/>
            <a:r>
              <a:rPr lang="cs-CZ" sz="2400" b="1"/>
              <a:t> - průkopnická organizace:  jednoliniový systém</a:t>
            </a:r>
          </a:p>
          <a:p>
            <a:pPr eaLnBrk="1" hangingPunct="1"/>
            <a:r>
              <a:rPr lang="cs-CZ" sz="2400" b="1"/>
              <a:t> - byrokratická organizace:  liniově štábní systém</a:t>
            </a:r>
          </a:p>
          <a:p>
            <a:pPr eaLnBrk="1" hangingPunct="1"/>
            <a:r>
              <a:rPr lang="cs-CZ" sz="2400" b="1"/>
              <a:t> - pružné organizační formy: </a:t>
            </a:r>
          </a:p>
          <a:p>
            <a:pPr eaLnBrk="1" hangingPunct="1"/>
            <a:r>
              <a:rPr lang="cs-CZ" sz="2400" b="1"/>
              <a:t>           - 1.vícekriteriální organizační struktura</a:t>
            </a:r>
          </a:p>
          <a:p>
            <a:pPr eaLnBrk="1" hangingPunct="1"/>
            <a:r>
              <a:rPr lang="cs-CZ" sz="2400" b="1"/>
              <a:t>           - 2.projektové organizační formy</a:t>
            </a:r>
          </a:p>
          <a:p>
            <a:pPr eaLnBrk="1" hangingPunct="1"/>
            <a:r>
              <a:rPr lang="cs-CZ" sz="2400" b="1"/>
              <a:t>           - 3.podnik v podniku (SBU)</a:t>
            </a:r>
          </a:p>
          <a:p>
            <a:pPr eaLnBrk="1" hangingPunct="1"/>
            <a:endParaRPr lang="cs-CZ" sz="2400" b="1"/>
          </a:p>
        </p:txBody>
      </p:sp>
    </p:spTree>
    <p:extLst>
      <p:ext uri="{BB962C8B-B14F-4D97-AF65-F5344CB8AC3E}">
        <p14:creationId xmlns:p14="http://schemas.microsoft.com/office/powerpoint/2010/main" val="236311898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395287" y="688977"/>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Základní pojmy</a:t>
            </a:r>
          </a:p>
        </p:txBody>
      </p:sp>
      <p:sp>
        <p:nvSpPr>
          <p:cNvPr id="31748"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31749" name="Text Box 5"/>
          <p:cNvSpPr txBox="1">
            <a:spLocks noChangeArrowheads="1"/>
          </p:cNvSpPr>
          <p:nvPr/>
        </p:nvSpPr>
        <p:spPr bwMode="auto">
          <a:xfrm>
            <a:off x="457200" y="14763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sz="2400" b="1"/>
          </a:p>
        </p:txBody>
      </p:sp>
      <p:grpSp>
        <p:nvGrpSpPr>
          <p:cNvPr id="31750" name="Group 6"/>
          <p:cNvGrpSpPr>
            <a:grpSpLocks/>
          </p:cNvGrpSpPr>
          <p:nvPr/>
        </p:nvGrpSpPr>
        <p:grpSpPr bwMode="auto">
          <a:xfrm>
            <a:off x="627063" y="2052638"/>
            <a:ext cx="4935537" cy="685800"/>
            <a:chOff x="337" y="2497"/>
            <a:chExt cx="9720" cy="1080"/>
          </a:xfrm>
        </p:grpSpPr>
        <p:sp>
          <p:nvSpPr>
            <p:cNvPr id="31775" name="Rectangle 7"/>
            <p:cNvSpPr>
              <a:spLocks noChangeArrowheads="1"/>
            </p:cNvSpPr>
            <p:nvPr/>
          </p:nvSpPr>
          <p:spPr bwMode="auto">
            <a:xfrm>
              <a:off x="4477" y="249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76" name="Rectangle 8"/>
            <p:cNvSpPr>
              <a:spLocks noChangeArrowheads="1"/>
            </p:cNvSpPr>
            <p:nvPr/>
          </p:nvSpPr>
          <p:spPr bwMode="auto">
            <a:xfrm>
              <a:off x="3577" y="321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77" name="Rectangle 9"/>
            <p:cNvSpPr>
              <a:spLocks noChangeArrowheads="1"/>
            </p:cNvSpPr>
            <p:nvPr/>
          </p:nvSpPr>
          <p:spPr bwMode="auto">
            <a:xfrm>
              <a:off x="5377" y="321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78" name="Rectangle 10"/>
            <p:cNvSpPr>
              <a:spLocks noChangeArrowheads="1"/>
            </p:cNvSpPr>
            <p:nvPr/>
          </p:nvSpPr>
          <p:spPr bwMode="auto">
            <a:xfrm>
              <a:off x="6997" y="321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79" name="Rectangle 11"/>
            <p:cNvSpPr>
              <a:spLocks noChangeArrowheads="1"/>
            </p:cNvSpPr>
            <p:nvPr/>
          </p:nvSpPr>
          <p:spPr bwMode="auto">
            <a:xfrm>
              <a:off x="8617" y="321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80" name="Rectangle 12"/>
            <p:cNvSpPr>
              <a:spLocks noChangeArrowheads="1"/>
            </p:cNvSpPr>
            <p:nvPr/>
          </p:nvSpPr>
          <p:spPr bwMode="auto">
            <a:xfrm>
              <a:off x="1957" y="321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81" name="Rectangle 13"/>
            <p:cNvSpPr>
              <a:spLocks noChangeArrowheads="1"/>
            </p:cNvSpPr>
            <p:nvPr/>
          </p:nvSpPr>
          <p:spPr bwMode="auto">
            <a:xfrm>
              <a:off x="337" y="321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82" name="Line 14"/>
            <p:cNvSpPr>
              <a:spLocks noChangeShapeType="1"/>
            </p:cNvSpPr>
            <p:nvPr/>
          </p:nvSpPr>
          <p:spPr bwMode="auto">
            <a:xfrm>
              <a:off x="5197" y="285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83" name="Line 15"/>
            <p:cNvSpPr>
              <a:spLocks noChangeShapeType="1"/>
            </p:cNvSpPr>
            <p:nvPr/>
          </p:nvSpPr>
          <p:spPr bwMode="auto">
            <a:xfrm flipV="1">
              <a:off x="1057" y="303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84" name="Line 16"/>
            <p:cNvSpPr>
              <a:spLocks noChangeShapeType="1"/>
            </p:cNvSpPr>
            <p:nvPr/>
          </p:nvSpPr>
          <p:spPr bwMode="auto">
            <a:xfrm>
              <a:off x="1057" y="3037"/>
              <a:ext cx="82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85" name="Line 17"/>
            <p:cNvSpPr>
              <a:spLocks noChangeShapeType="1"/>
            </p:cNvSpPr>
            <p:nvPr/>
          </p:nvSpPr>
          <p:spPr bwMode="auto">
            <a:xfrm flipV="1">
              <a:off x="9337" y="303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86" name="Line 18"/>
            <p:cNvSpPr>
              <a:spLocks noChangeShapeType="1"/>
            </p:cNvSpPr>
            <p:nvPr/>
          </p:nvSpPr>
          <p:spPr bwMode="auto">
            <a:xfrm flipV="1">
              <a:off x="2677" y="303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87" name="Line 19"/>
            <p:cNvSpPr>
              <a:spLocks noChangeShapeType="1"/>
            </p:cNvSpPr>
            <p:nvPr/>
          </p:nvSpPr>
          <p:spPr bwMode="auto">
            <a:xfrm flipV="1">
              <a:off x="4297" y="303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88" name="Line 20"/>
            <p:cNvSpPr>
              <a:spLocks noChangeShapeType="1"/>
            </p:cNvSpPr>
            <p:nvPr/>
          </p:nvSpPr>
          <p:spPr bwMode="auto">
            <a:xfrm flipV="1">
              <a:off x="6097" y="303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sp>
        <p:nvSpPr>
          <p:cNvPr id="31751" name="Text Box 21"/>
          <p:cNvSpPr txBox="1">
            <a:spLocks noChangeArrowheads="1"/>
          </p:cNvSpPr>
          <p:nvPr/>
        </p:nvSpPr>
        <p:spPr bwMode="auto">
          <a:xfrm>
            <a:off x="735013" y="2655888"/>
            <a:ext cx="2622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a:t>Průkopnická organizace</a:t>
            </a:r>
          </a:p>
        </p:txBody>
      </p:sp>
      <p:grpSp>
        <p:nvGrpSpPr>
          <p:cNvPr id="31752" name="Group 22"/>
          <p:cNvGrpSpPr>
            <a:grpSpLocks/>
          </p:cNvGrpSpPr>
          <p:nvPr/>
        </p:nvGrpSpPr>
        <p:grpSpPr bwMode="auto">
          <a:xfrm>
            <a:off x="842963" y="3302000"/>
            <a:ext cx="4686300" cy="1600200"/>
            <a:chOff x="2137" y="6997"/>
            <a:chExt cx="7380" cy="2520"/>
          </a:xfrm>
        </p:grpSpPr>
        <p:sp>
          <p:nvSpPr>
            <p:cNvPr id="31754" name="Rectangle 23"/>
            <p:cNvSpPr>
              <a:spLocks noChangeArrowheads="1"/>
            </p:cNvSpPr>
            <p:nvPr/>
          </p:nvSpPr>
          <p:spPr bwMode="auto">
            <a:xfrm>
              <a:off x="4837" y="699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55" name="Rectangle 24"/>
            <p:cNvSpPr>
              <a:spLocks noChangeArrowheads="1"/>
            </p:cNvSpPr>
            <p:nvPr/>
          </p:nvSpPr>
          <p:spPr bwMode="auto">
            <a:xfrm>
              <a:off x="3757" y="789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56" name="Rectangle 25"/>
            <p:cNvSpPr>
              <a:spLocks noChangeArrowheads="1"/>
            </p:cNvSpPr>
            <p:nvPr/>
          </p:nvSpPr>
          <p:spPr bwMode="auto">
            <a:xfrm>
              <a:off x="5917" y="789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57" name="Rectangle 26"/>
            <p:cNvSpPr>
              <a:spLocks noChangeArrowheads="1"/>
            </p:cNvSpPr>
            <p:nvPr/>
          </p:nvSpPr>
          <p:spPr bwMode="auto">
            <a:xfrm>
              <a:off x="8077" y="789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58" name="Rectangle 27"/>
            <p:cNvSpPr>
              <a:spLocks noChangeArrowheads="1"/>
            </p:cNvSpPr>
            <p:nvPr/>
          </p:nvSpPr>
          <p:spPr bwMode="auto">
            <a:xfrm>
              <a:off x="2317" y="861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59" name="Rectangle 28"/>
            <p:cNvSpPr>
              <a:spLocks noChangeArrowheads="1"/>
            </p:cNvSpPr>
            <p:nvPr/>
          </p:nvSpPr>
          <p:spPr bwMode="auto">
            <a:xfrm>
              <a:off x="2317" y="915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60" name="Line 29"/>
            <p:cNvSpPr>
              <a:spLocks noChangeShapeType="1"/>
            </p:cNvSpPr>
            <p:nvPr/>
          </p:nvSpPr>
          <p:spPr bwMode="auto">
            <a:xfrm>
              <a:off x="5557" y="735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61" name="Line 30"/>
            <p:cNvSpPr>
              <a:spLocks noChangeShapeType="1"/>
            </p:cNvSpPr>
            <p:nvPr/>
          </p:nvSpPr>
          <p:spPr bwMode="auto">
            <a:xfrm flipV="1">
              <a:off x="4477" y="771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62" name="Line 31"/>
            <p:cNvSpPr>
              <a:spLocks noChangeShapeType="1"/>
            </p:cNvSpPr>
            <p:nvPr/>
          </p:nvSpPr>
          <p:spPr bwMode="auto">
            <a:xfrm>
              <a:off x="4477" y="7717"/>
              <a:ext cx="43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63" name="Line 32"/>
            <p:cNvSpPr>
              <a:spLocks noChangeShapeType="1"/>
            </p:cNvSpPr>
            <p:nvPr/>
          </p:nvSpPr>
          <p:spPr bwMode="auto">
            <a:xfrm flipV="1">
              <a:off x="8797" y="771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64" name="Line 33"/>
            <p:cNvSpPr>
              <a:spLocks noChangeShapeType="1"/>
            </p:cNvSpPr>
            <p:nvPr/>
          </p:nvSpPr>
          <p:spPr bwMode="auto">
            <a:xfrm>
              <a:off x="8797" y="8257"/>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65" name="Line 34"/>
            <p:cNvSpPr>
              <a:spLocks noChangeShapeType="1"/>
            </p:cNvSpPr>
            <p:nvPr/>
          </p:nvSpPr>
          <p:spPr bwMode="auto">
            <a:xfrm>
              <a:off x="3757" y="9337"/>
              <a:ext cx="50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66" name="Line 35"/>
            <p:cNvSpPr>
              <a:spLocks noChangeShapeType="1"/>
            </p:cNvSpPr>
            <p:nvPr/>
          </p:nvSpPr>
          <p:spPr bwMode="auto">
            <a:xfrm>
              <a:off x="3757" y="8797"/>
              <a:ext cx="50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67" name="Line 36"/>
            <p:cNvSpPr>
              <a:spLocks noChangeShapeType="1"/>
            </p:cNvSpPr>
            <p:nvPr/>
          </p:nvSpPr>
          <p:spPr bwMode="auto">
            <a:xfrm>
              <a:off x="4477" y="8257"/>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68" name="Line 37"/>
            <p:cNvSpPr>
              <a:spLocks noChangeShapeType="1"/>
            </p:cNvSpPr>
            <p:nvPr/>
          </p:nvSpPr>
          <p:spPr bwMode="auto">
            <a:xfrm>
              <a:off x="6637" y="8257"/>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69" name="Line 38"/>
            <p:cNvSpPr>
              <a:spLocks noChangeShapeType="1"/>
            </p:cNvSpPr>
            <p:nvPr/>
          </p:nvSpPr>
          <p:spPr bwMode="auto">
            <a:xfrm flipV="1">
              <a:off x="6637" y="75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70" name="Line 39"/>
            <p:cNvSpPr>
              <a:spLocks noChangeShapeType="1"/>
            </p:cNvSpPr>
            <p:nvPr/>
          </p:nvSpPr>
          <p:spPr bwMode="auto">
            <a:xfrm>
              <a:off x="5557" y="7537"/>
              <a:ext cx="10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71" name="Line 40"/>
            <p:cNvSpPr>
              <a:spLocks noChangeShapeType="1"/>
            </p:cNvSpPr>
            <p:nvPr/>
          </p:nvSpPr>
          <p:spPr bwMode="auto">
            <a:xfrm flipH="1">
              <a:off x="2137" y="9337"/>
              <a:ext cx="1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72" name="Line 41"/>
            <p:cNvSpPr>
              <a:spLocks noChangeShapeType="1"/>
            </p:cNvSpPr>
            <p:nvPr/>
          </p:nvSpPr>
          <p:spPr bwMode="auto">
            <a:xfrm flipV="1">
              <a:off x="2137" y="7537"/>
              <a:ext cx="0" cy="1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73" name="Line 42"/>
            <p:cNvSpPr>
              <a:spLocks noChangeShapeType="1"/>
            </p:cNvSpPr>
            <p:nvPr/>
          </p:nvSpPr>
          <p:spPr bwMode="auto">
            <a:xfrm>
              <a:off x="2137" y="7537"/>
              <a:ext cx="34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74" name="Line 43"/>
            <p:cNvSpPr>
              <a:spLocks noChangeShapeType="1"/>
            </p:cNvSpPr>
            <p:nvPr/>
          </p:nvSpPr>
          <p:spPr bwMode="auto">
            <a:xfrm flipH="1">
              <a:off x="2137" y="8797"/>
              <a:ext cx="1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sp>
        <p:nvSpPr>
          <p:cNvPr id="31753" name="Text Box 44"/>
          <p:cNvSpPr txBox="1">
            <a:spLocks noChangeArrowheads="1"/>
          </p:cNvSpPr>
          <p:nvPr/>
        </p:nvSpPr>
        <p:spPr bwMode="auto">
          <a:xfrm>
            <a:off x="900113" y="4889500"/>
            <a:ext cx="3841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a:t>Maticová (vícekriteriální) organizace</a:t>
            </a:r>
          </a:p>
        </p:txBody>
      </p:sp>
      <p:sp>
        <p:nvSpPr>
          <p:cNvPr id="2" name="Zástupný symbol pro obsah 1"/>
          <p:cNvSpPr>
            <a:spLocks noGrp="1"/>
          </p:cNvSpPr>
          <p:nvPr>
            <p:ph idx="1"/>
          </p:nvPr>
        </p:nvSpPr>
        <p:spPr/>
        <p:txBody>
          <a:bodyPr/>
          <a:lstStyle/>
          <a:p>
            <a:endParaRPr lang="cs-CZ"/>
          </a:p>
        </p:txBody>
      </p:sp>
    </p:spTree>
    <p:extLst>
      <p:ext uri="{BB962C8B-B14F-4D97-AF65-F5344CB8AC3E}">
        <p14:creationId xmlns:p14="http://schemas.microsoft.com/office/powerpoint/2010/main" val="249796442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521970"/>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Základní pojmy</a:t>
            </a:r>
          </a:p>
        </p:txBody>
      </p:sp>
      <p:sp>
        <p:nvSpPr>
          <p:cNvPr id="32772"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32773" name="Text Box 5"/>
          <p:cNvSpPr txBox="1">
            <a:spLocks noChangeArrowheads="1"/>
          </p:cNvSpPr>
          <p:nvPr/>
        </p:nvSpPr>
        <p:spPr bwMode="auto">
          <a:xfrm>
            <a:off x="457200" y="1449388"/>
            <a:ext cx="8070850"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600" b="1"/>
              <a:t>Vícekriteriální org. struktura</a:t>
            </a:r>
          </a:p>
          <a:p>
            <a:pPr eaLnBrk="1" hangingPunct="1"/>
            <a:r>
              <a:rPr lang="cs-CZ" sz="2400" b="1"/>
              <a:t>- představitelem maticová organizace</a:t>
            </a:r>
          </a:p>
          <a:p>
            <a:pPr eaLnBrk="1" hangingPunct="1"/>
            <a:r>
              <a:rPr lang="cs-CZ" sz="2400" b="1"/>
              <a:t>- lépe reaguje na změny okolí</a:t>
            </a:r>
          </a:p>
          <a:p>
            <a:pPr eaLnBrk="1" hangingPunct="1">
              <a:buFontTx/>
              <a:buChar char="-"/>
            </a:pPr>
            <a:r>
              <a:rPr lang="cs-CZ" sz="2400" b="1"/>
              <a:t>větší pružnost je dosažena za cenu porušení </a:t>
            </a:r>
          </a:p>
          <a:p>
            <a:pPr eaLnBrk="1" hangingPunct="1"/>
            <a:r>
              <a:rPr lang="cs-CZ" sz="2400" b="1"/>
              <a:t>jednoty řízení</a:t>
            </a:r>
          </a:p>
          <a:p>
            <a:pPr eaLnBrk="1" hangingPunct="1"/>
            <a:endParaRPr lang="cs-CZ" sz="2400" b="1"/>
          </a:p>
          <a:p>
            <a:pPr eaLnBrk="1" hangingPunct="1"/>
            <a:r>
              <a:rPr lang="cs-CZ" sz="2600" b="1"/>
              <a:t>Projektové organizační formy</a:t>
            </a:r>
          </a:p>
          <a:p>
            <a:pPr eaLnBrk="1" hangingPunct="1"/>
            <a:r>
              <a:rPr lang="cs-CZ" sz="2400" b="1"/>
              <a:t>Pro zvýšení pružnosti org. struktury</a:t>
            </a:r>
          </a:p>
          <a:p>
            <a:pPr eaLnBrk="1" hangingPunct="1"/>
            <a:r>
              <a:rPr lang="cs-CZ" sz="2400" b="1"/>
              <a:t>V rámci základní org.struktury vznikne dočasně</a:t>
            </a:r>
          </a:p>
          <a:p>
            <a:pPr eaLnBrk="1" hangingPunct="1"/>
            <a:r>
              <a:rPr lang="cs-CZ" sz="2400" b="1"/>
              <a:t>organizace orientovaná na uskutečnění určitého úkolu</a:t>
            </a:r>
          </a:p>
          <a:p>
            <a:pPr eaLnBrk="1" hangingPunct="1"/>
            <a:endParaRPr lang="cs-CZ" sz="2400" b="1"/>
          </a:p>
          <a:p>
            <a:pPr eaLnBrk="1" hangingPunct="1"/>
            <a:endParaRPr lang="cs-CZ" sz="2400" b="1"/>
          </a:p>
          <a:p>
            <a:pPr eaLnBrk="1" hangingPunct="1"/>
            <a:endParaRPr lang="cs-CZ" sz="2400" b="1"/>
          </a:p>
        </p:txBody>
      </p:sp>
    </p:spTree>
    <p:extLst>
      <p:ext uri="{BB962C8B-B14F-4D97-AF65-F5344CB8AC3E}">
        <p14:creationId xmlns:p14="http://schemas.microsoft.com/office/powerpoint/2010/main" val="47690455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539552" y="2564904"/>
            <a:ext cx="8229600" cy="1143000"/>
          </a:xfrm>
        </p:spPr>
        <p:txBody>
          <a:bodyPr>
            <a:normAutofit/>
          </a:bodyPr>
          <a:lstStyle/>
          <a:p>
            <a:r>
              <a:rPr lang="cs-CZ" b="1" dirty="0"/>
              <a:t>PODNIKOVÁ EKONOMIKA</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43803" y="438411"/>
            <a:ext cx="8229600" cy="1143000"/>
          </a:xfrm>
        </p:spPr>
        <p:txBody>
          <a:bodyPr>
            <a:normAutofit/>
          </a:bodyPr>
          <a:lstStyle/>
          <a:p>
            <a:r>
              <a:rPr lang="cs-CZ" sz="4000" b="1" dirty="0">
                <a:solidFill>
                  <a:srgbClr val="00B050"/>
                </a:solidFill>
              </a:rPr>
              <a:t>OPAKOVÁNÍ: </a:t>
            </a:r>
            <a:r>
              <a:rPr lang="cs-CZ" sz="4000" dirty="0">
                <a:solidFill>
                  <a:schemeClr val="tx1"/>
                </a:solidFill>
              </a:rPr>
              <a:t>Podniková ekonomika</a:t>
            </a:r>
          </a:p>
        </p:txBody>
      </p:sp>
      <p:sp>
        <p:nvSpPr>
          <p:cNvPr id="3" name="Zástupný symbol pro obsah 2"/>
          <p:cNvSpPr>
            <a:spLocks noGrp="1"/>
          </p:cNvSpPr>
          <p:nvPr>
            <p:ph idx="1"/>
          </p:nvPr>
        </p:nvSpPr>
        <p:spPr>
          <a:xfrm>
            <a:off x="457200" y="1581411"/>
            <a:ext cx="8229600" cy="4369013"/>
          </a:xfrm>
        </p:spPr>
        <p:txBody>
          <a:bodyPr>
            <a:normAutofit lnSpcReduction="10000"/>
          </a:bodyPr>
          <a:lstStyle/>
          <a:p>
            <a:pPr algn="just"/>
            <a:r>
              <a:rPr lang="cs-CZ" sz="2400" dirty="0">
                <a:solidFill>
                  <a:schemeClr val="tx1"/>
                </a:solidFill>
                <a:latin typeface="Arial" pitchFamily="34" charset="0"/>
                <a:cs typeface="Arial" pitchFamily="34" charset="0"/>
              </a:rPr>
              <a:t>Zabývá se podnikem, jeho cíli a funkcemi, životními fázemi, organizací, hlavními činnostmi a jejich řízením, zvláštnostmi jednotlivých druhů podniků…</a:t>
            </a:r>
          </a:p>
          <a:p>
            <a:pPr algn="just"/>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Čerpá poznatky z obecné ekonomie a řady dalších vědních disciplín.</a:t>
            </a:r>
          </a:p>
          <a:p>
            <a:pPr algn="just"/>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Je to praktická disciplína pro podnikatele, živnostníky, ekonomy, manažery,…., jak pracovat co nejefektivněji a nejhospodárněji, vytvářet nové hodnoty a obstát v náročném tržním prostředí</a:t>
            </a:r>
            <a:r>
              <a:rPr lang="cs-CZ" sz="2400" dirty="0">
                <a:latin typeface="Arial" pitchFamily="34" charset="0"/>
                <a:cs typeface="Arial" pitchFamily="34" charset="0"/>
              </a:rPr>
              <a:t>.</a:t>
            </a:r>
          </a:p>
        </p:txBody>
      </p:sp>
    </p:spTree>
    <p:extLst>
      <p:ext uri="{BB962C8B-B14F-4D97-AF65-F5344CB8AC3E}">
        <p14:creationId xmlns:p14="http://schemas.microsoft.com/office/powerpoint/2010/main" val="174008631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3529" y="364602"/>
            <a:ext cx="8229600" cy="1143000"/>
          </a:xfrm>
        </p:spPr>
        <p:txBody>
          <a:bodyPr>
            <a:normAutofit/>
          </a:bodyPr>
          <a:lstStyle/>
          <a:p>
            <a:r>
              <a:rPr lang="cs-CZ" sz="4000" b="1" dirty="0">
                <a:solidFill>
                  <a:srgbClr val="D10202"/>
                </a:solidFill>
              </a:rPr>
              <a:t>Podnikání</a:t>
            </a:r>
          </a:p>
        </p:txBody>
      </p:sp>
      <p:sp>
        <p:nvSpPr>
          <p:cNvPr id="3" name="Zástupný symbol pro obsah 2"/>
          <p:cNvSpPr>
            <a:spLocks noGrp="1"/>
          </p:cNvSpPr>
          <p:nvPr>
            <p:ph idx="1"/>
          </p:nvPr>
        </p:nvSpPr>
        <p:spPr>
          <a:xfrm>
            <a:off x="231494" y="1273215"/>
            <a:ext cx="8673670" cy="4852949"/>
          </a:xfrm>
        </p:spPr>
        <p:txBody>
          <a:bodyPr>
            <a:normAutofit/>
          </a:bodyPr>
          <a:lstStyle/>
          <a:p>
            <a:pPr algn="just"/>
            <a:r>
              <a:rPr lang="cs-CZ" sz="2400" b="1" dirty="0">
                <a:solidFill>
                  <a:schemeClr val="tx1"/>
                </a:solidFill>
                <a:latin typeface="Arial" pitchFamily="34" charset="0"/>
                <a:cs typeface="Arial" pitchFamily="34" charset="0"/>
              </a:rPr>
              <a:t>Podnikáním</a:t>
            </a:r>
            <a:r>
              <a:rPr lang="cs-CZ" sz="2400" dirty="0">
                <a:solidFill>
                  <a:schemeClr val="tx1"/>
                </a:solidFill>
                <a:latin typeface="Arial" pitchFamily="34" charset="0"/>
                <a:cs typeface="Arial" pitchFamily="34" charset="0"/>
              </a:rPr>
              <a:t> se rozumí </a:t>
            </a:r>
            <a:r>
              <a:rPr lang="cs-CZ" sz="2400" i="1" dirty="0">
                <a:solidFill>
                  <a:schemeClr val="tx1"/>
                </a:solidFill>
                <a:latin typeface="Arial" pitchFamily="34" charset="0"/>
                <a:cs typeface="Arial" pitchFamily="34" charset="0"/>
              </a:rPr>
              <a:t>……………..</a:t>
            </a:r>
            <a:r>
              <a:rPr lang="cs-CZ" sz="2400" dirty="0">
                <a:solidFill>
                  <a:schemeClr val="tx1"/>
                </a:solidFill>
                <a:latin typeface="Arial" pitchFamily="34" charset="0"/>
                <a:cs typeface="Arial" pitchFamily="34" charset="0"/>
              </a:rPr>
              <a:t>činnost prováděná </a:t>
            </a:r>
            <a:r>
              <a:rPr lang="cs-CZ" sz="2400" i="1" dirty="0">
                <a:solidFill>
                  <a:schemeClr val="tx1"/>
                </a:solidFill>
                <a:latin typeface="Arial" pitchFamily="34" charset="0"/>
                <a:cs typeface="Arial" pitchFamily="34" charset="0"/>
              </a:rPr>
              <a:t>………………..</a:t>
            </a:r>
            <a:r>
              <a:rPr lang="cs-CZ" sz="2400" dirty="0">
                <a:solidFill>
                  <a:schemeClr val="tx1"/>
                </a:solidFill>
                <a:latin typeface="Arial" pitchFamily="34" charset="0"/>
                <a:cs typeface="Arial" pitchFamily="34" charset="0"/>
              </a:rPr>
              <a:t> podnikatelem </a:t>
            </a:r>
            <a:r>
              <a:rPr lang="cs-CZ" sz="2400" i="1" dirty="0">
                <a:solidFill>
                  <a:schemeClr val="tx1"/>
                </a:solidFill>
                <a:latin typeface="Arial" pitchFamily="34" charset="0"/>
                <a:cs typeface="Arial" pitchFamily="34" charset="0"/>
              </a:rPr>
              <a:t>……………….</a:t>
            </a:r>
            <a:r>
              <a:rPr lang="cs-CZ" sz="2400" dirty="0">
                <a:solidFill>
                  <a:schemeClr val="tx1"/>
                </a:solidFill>
                <a:latin typeface="Arial" pitchFamily="34" charset="0"/>
                <a:cs typeface="Arial" pitchFamily="34" charset="0"/>
              </a:rPr>
              <a:t>a na </a:t>
            </a:r>
            <a:r>
              <a:rPr lang="cs-CZ" sz="2400" i="1" dirty="0">
                <a:solidFill>
                  <a:schemeClr val="tx1"/>
                </a:solidFill>
                <a:latin typeface="Arial" pitchFamily="34" charset="0"/>
                <a:cs typeface="Arial" pitchFamily="34" charset="0"/>
              </a:rPr>
              <a:t>……………………………</a:t>
            </a:r>
            <a:r>
              <a:rPr lang="cs-CZ" sz="2400" dirty="0">
                <a:solidFill>
                  <a:schemeClr val="tx1"/>
                </a:solidFill>
                <a:latin typeface="Arial" pitchFamily="34" charset="0"/>
                <a:cs typeface="Arial" pitchFamily="34" charset="0"/>
              </a:rPr>
              <a:t>za účelem dosažení </a:t>
            </a:r>
            <a:r>
              <a:rPr lang="cs-CZ" sz="2400" i="1" dirty="0">
                <a:solidFill>
                  <a:schemeClr val="tx1"/>
                </a:solidFill>
                <a:latin typeface="Arial" pitchFamily="34" charset="0"/>
                <a:cs typeface="Arial" pitchFamily="34" charset="0"/>
              </a:rPr>
              <a:t>……………….</a:t>
            </a:r>
            <a:r>
              <a:rPr lang="cs-CZ" sz="2400" dirty="0">
                <a:solidFill>
                  <a:schemeClr val="tx1"/>
                </a:solidFill>
                <a:latin typeface="Arial" pitchFamily="34" charset="0"/>
                <a:cs typeface="Arial" pitchFamily="34" charset="0"/>
              </a:rPr>
              <a:t> a za podmínek stanovených živnostenským zákonem.</a:t>
            </a:r>
          </a:p>
          <a:p>
            <a:pPr algn="just"/>
            <a:endParaRPr lang="cs-CZ" sz="2400" dirty="0">
              <a:solidFill>
                <a:schemeClr val="tx1"/>
              </a:solidFill>
              <a:latin typeface="Arial" pitchFamily="34" charset="0"/>
              <a:cs typeface="Arial" pitchFamily="34" charset="0"/>
            </a:endParaRPr>
          </a:p>
          <a:p>
            <a:pPr algn="just"/>
            <a:r>
              <a:rPr lang="cs-CZ" sz="2400" b="1" dirty="0">
                <a:solidFill>
                  <a:schemeClr val="tx1"/>
                </a:solidFill>
                <a:latin typeface="Arial" pitchFamily="34" charset="0"/>
                <a:cs typeface="Arial" pitchFamily="34" charset="0"/>
              </a:rPr>
              <a:t>Rysy podnikání:</a:t>
            </a:r>
          </a:p>
          <a:p>
            <a:pPr lvl="1" algn="just">
              <a:lnSpc>
                <a:spcPct val="90000"/>
              </a:lnSpc>
            </a:pPr>
            <a:r>
              <a:rPr lang="cs-CZ" sz="2400" dirty="0">
                <a:solidFill>
                  <a:schemeClr val="tx1"/>
                </a:solidFill>
                <a:latin typeface="Arial" pitchFamily="34" charset="0"/>
                <a:cs typeface="Arial" pitchFamily="34" charset="0"/>
              </a:rPr>
              <a:t>princip podnikání</a:t>
            </a:r>
          </a:p>
          <a:p>
            <a:pPr lvl="1" algn="just">
              <a:lnSpc>
                <a:spcPct val="90000"/>
              </a:lnSpc>
            </a:pPr>
            <a:r>
              <a:rPr lang="cs-CZ" sz="2400" dirty="0">
                <a:solidFill>
                  <a:schemeClr val="tx1"/>
                </a:solidFill>
                <a:latin typeface="Arial" pitchFamily="34" charset="0"/>
                <a:cs typeface="Arial" pitchFamily="34" charset="0"/>
              </a:rPr>
              <a:t>smysl podnikání</a:t>
            </a:r>
          </a:p>
          <a:p>
            <a:pPr lvl="1" algn="just">
              <a:lnSpc>
                <a:spcPct val="90000"/>
              </a:lnSpc>
            </a:pPr>
            <a:r>
              <a:rPr lang="cs-CZ" sz="2400" dirty="0">
                <a:solidFill>
                  <a:schemeClr val="tx1"/>
                </a:solidFill>
                <a:latin typeface="Arial" pitchFamily="34" charset="0"/>
                <a:cs typeface="Arial" pitchFamily="34" charset="0"/>
              </a:rPr>
              <a:t>společenské poslání podniku,</a:t>
            </a:r>
          </a:p>
          <a:p>
            <a:pPr lvl="1" algn="just">
              <a:lnSpc>
                <a:spcPct val="90000"/>
              </a:lnSpc>
            </a:pPr>
            <a:r>
              <a:rPr lang="cs-CZ" sz="2400" dirty="0">
                <a:solidFill>
                  <a:schemeClr val="tx1"/>
                </a:solidFill>
                <a:latin typeface="Arial" pitchFamily="34" charset="0"/>
                <a:cs typeface="Arial" pitchFamily="34" charset="0"/>
              </a:rPr>
              <a:t>riziko.</a:t>
            </a:r>
          </a:p>
          <a:p>
            <a:pPr marL="57150" indent="0" algn="just">
              <a:lnSpc>
                <a:spcPct val="90000"/>
              </a:lnSpc>
              <a:buNone/>
            </a:pPr>
            <a:endParaRPr lang="cs-CZ" altLang="cs-CZ" b="1" dirty="0"/>
          </a:p>
          <a:p>
            <a:pPr lvl="1" algn="just">
              <a:lnSpc>
                <a:spcPct val="90000"/>
              </a:lnSpc>
            </a:pPr>
            <a:endParaRPr lang="cs-CZ" sz="2400" dirty="0">
              <a:solidFill>
                <a:schemeClr val="tx1"/>
              </a:solidFill>
              <a:latin typeface="Arial" pitchFamily="34" charset="0"/>
              <a:cs typeface="Arial" pitchFamily="34" charset="0"/>
            </a:endParaRPr>
          </a:p>
          <a:p>
            <a:pPr marL="0" indent="0">
              <a:buNone/>
            </a:pPr>
            <a:endParaRPr lang="cs-CZ" sz="2800" dirty="0">
              <a:latin typeface="Times New Roman" pitchFamily="18" charset="0"/>
            </a:endParaRPr>
          </a:p>
          <a:p>
            <a:pPr marL="0" indent="0">
              <a:buNone/>
            </a:pPr>
            <a:endParaRPr lang="cs-CZ" dirty="0"/>
          </a:p>
        </p:txBody>
      </p:sp>
    </p:spTree>
    <p:extLst>
      <p:ext uri="{BB962C8B-B14F-4D97-AF65-F5344CB8AC3E}">
        <p14:creationId xmlns:p14="http://schemas.microsoft.com/office/powerpoint/2010/main" val="423345640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3529" y="364602"/>
            <a:ext cx="8229600" cy="1143000"/>
          </a:xfrm>
        </p:spPr>
        <p:txBody>
          <a:bodyPr>
            <a:normAutofit/>
          </a:bodyPr>
          <a:lstStyle/>
          <a:p>
            <a:r>
              <a:rPr lang="cs-CZ" sz="4000" b="1" dirty="0">
                <a:solidFill>
                  <a:srgbClr val="D10202"/>
                </a:solidFill>
              </a:rPr>
              <a:t>Podnikání</a:t>
            </a:r>
            <a:endParaRPr lang="cs-CZ" sz="4000" dirty="0">
              <a:solidFill>
                <a:schemeClr val="tx1"/>
              </a:solidFill>
            </a:endParaRPr>
          </a:p>
        </p:txBody>
      </p:sp>
      <p:sp>
        <p:nvSpPr>
          <p:cNvPr id="3" name="Zástupný symbol pro obsah 2"/>
          <p:cNvSpPr>
            <a:spLocks noGrp="1"/>
          </p:cNvSpPr>
          <p:nvPr>
            <p:ph idx="1"/>
          </p:nvPr>
        </p:nvSpPr>
        <p:spPr>
          <a:xfrm>
            <a:off x="231494" y="1273215"/>
            <a:ext cx="8673670" cy="4852949"/>
          </a:xfrm>
        </p:spPr>
        <p:txBody>
          <a:bodyPr>
            <a:normAutofit/>
          </a:bodyPr>
          <a:lstStyle/>
          <a:p>
            <a:pPr algn="just"/>
            <a:r>
              <a:rPr lang="cs-CZ" sz="2400" b="1" dirty="0">
                <a:solidFill>
                  <a:schemeClr val="tx1"/>
                </a:solidFill>
                <a:latin typeface="Arial" pitchFamily="34" charset="0"/>
                <a:cs typeface="Arial" pitchFamily="34" charset="0"/>
              </a:rPr>
              <a:t>Podnikáním</a:t>
            </a:r>
            <a:r>
              <a:rPr lang="cs-CZ" sz="2400" dirty="0">
                <a:solidFill>
                  <a:schemeClr val="tx1"/>
                </a:solidFill>
                <a:latin typeface="Arial" pitchFamily="34" charset="0"/>
                <a:cs typeface="Arial" pitchFamily="34" charset="0"/>
              </a:rPr>
              <a:t> se rozumí </a:t>
            </a:r>
            <a:r>
              <a:rPr lang="cs-CZ" sz="2400" i="1" dirty="0">
                <a:solidFill>
                  <a:schemeClr val="tx1"/>
                </a:solidFill>
                <a:latin typeface="Arial" pitchFamily="34" charset="0"/>
                <a:cs typeface="Arial" pitchFamily="34" charset="0"/>
              </a:rPr>
              <a:t>soustavná</a:t>
            </a:r>
            <a:r>
              <a:rPr lang="cs-CZ" sz="2400" dirty="0">
                <a:solidFill>
                  <a:schemeClr val="tx1"/>
                </a:solidFill>
                <a:latin typeface="Arial" pitchFamily="34" charset="0"/>
                <a:cs typeface="Arial" pitchFamily="34" charset="0"/>
              </a:rPr>
              <a:t> činnost prováděná </a:t>
            </a:r>
            <a:r>
              <a:rPr lang="cs-CZ" sz="2400" i="1" dirty="0">
                <a:solidFill>
                  <a:schemeClr val="tx1"/>
                </a:solidFill>
                <a:latin typeface="Arial" pitchFamily="34" charset="0"/>
                <a:cs typeface="Arial" pitchFamily="34" charset="0"/>
              </a:rPr>
              <a:t>samostatně</a:t>
            </a:r>
            <a:r>
              <a:rPr lang="cs-CZ" sz="2400" dirty="0">
                <a:solidFill>
                  <a:schemeClr val="tx1"/>
                </a:solidFill>
                <a:latin typeface="Arial" pitchFamily="34" charset="0"/>
                <a:cs typeface="Arial" pitchFamily="34" charset="0"/>
              </a:rPr>
              <a:t> podnikatelem </a:t>
            </a:r>
            <a:r>
              <a:rPr lang="cs-CZ" sz="2400" i="1" dirty="0">
                <a:solidFill>
                  <a:schemeClr val="tx1"/>
                </a:solidFill>
                <a:latin typeface="Arial" pitchFamily="34" charset="0"/>
                <a:cs typeface="Arial" pitchFamily="34" charset="0"/>
              </a:rPr>
              <a:t>vlastním jménem</a:t>
            </a:r>
            <a:r>
              <a:rPr lang="cs-CZ" sz="2400" dirty="0">
                <a:solidFill>
                  <a:schemeClr val="tx1"/>
                </a:solidFill>
                <a:latin typeface="Arial" pitchFamily="34" charset="0"/>
                <a:cs typeface="Arial" pitchFamily="34" charset="0"/>
              </a:rPr>
              <a:t> a na </a:t>
            </a:r>
            <a:r>
              <a:rPr lang="cs-CZ" sz="2400" i="1" dirty="0">
                <a:solidFill>
                  <a:schemeClr val="tx1"/>
                </a:solidFill>
                <a:latin typeface="Arial" pitchFamily="34" charset="0"/>
                <a:cs typeface="Arial" pitchFamily="34" charset="0"/>
              </a:rPr>
              <a:t>vlastní odpovědnost</a:t>
            </a:r>
            <a:r>
              <a:rPr lang="cs-CZ" sz="2400" dirty="0">
                <a:solidFill>
                  <a:schemeClr val="tx1"/>
                </a:solidFill>
                <a:latin typeface="Arial" pitchFamily="34" charset="0"/>
                <a:cs typeface="Arial" pitchFamily="34" charset="0"/>
              </a:rPr>
              <a:t> za účelem dosažení </a:t>
            </a:r>
            <a:r>
              <a:rPr lang="cs-CZ" sz="2400" i="1" dirty="0">
                <a:solidFill>
                  <a:schemeClr val="tx1"/>
                </a:solidFill>
                <a:latin typeface="Arial" pitchFamily="34" charset="0"/>
                <a:cs typeface="Arial" pitchFamily="34" charset="0"/>
              </a:rPr>
              <a:t>zisku</a:t>
            </a:r>
            <a:r>
              <a:rPr lang="cs-CZ" sz="2400" dirty="0">
                <a:solidFill>
                  <a:schemeClr val="tx1"/>
                </a:solidFill>
                <a:latin typeface="Arial" pitchFamily="34" charset="0"/>
                <a:cs typeface="Arial" pitchFamily="34" charset="0"/>
              </a:rPr>
              <a:t> a za podmínek stanovených živnostenským zákonem.</a:t>
            </a:r>
          </a:p>
          <a:p>
            <a:pPr algn="just"/>
            <a:endParaRPr lang="cs-CZ" sz="2400" dirty="0">
              <a:solidFill>
                <a:schemeClr val="tx1"/>
              </a:solidFill>
              <a:latin typeface="Arial" pitchFamily="34" charset="0"/>
              <a:cs typeface="Arial" pitchFamily="34" charset="0"/>
            </a:endParaRPr>
          </a:p>
          <a:p>
            <a:pPr algn="just"/>
            <a:r>
              <a:rPr lang="cs-CZ" sz="2400" b="1" dirty="0">
                <a:solidFill>
                  <a:schemeClr val="tx1"/>
                </a:solidFill>
                <a:latin typeface="Arial" pitchFamily="34" charset="0"/>
                <a:cs typeface="Arial" pitchFamily="34" charset="0"/>
              </a:rPr>
              <a:t>Rysy podnikání:</a:t>
            </a:r>
          </a:p>
          <a:p>
            <a:pPr lvl="1" algn="just">
              <a:lnSpc>
                <a:spcPct val="90000"/>
              </a:lnSpc>
            </a:pPr>
            <a:r>
              <a:rPr lang="cs-CZ" sz="2400" dirty="0">
                <a:solidFill>
                  <a:schemeClr val="tx1"/>
                </a:solidFill>
                <a:latin typeface="Arial" pitchFamily="34" charset="0"/>
                <a:cs typeface="Arial" pitchFamily="34" charset="0"/>
              </a:rPr>
              <a:t>princip podnikání (vstupy x výstupy),</a:t>
            </a:r>
          </a:p>
          <a:p>
            <a:pPr lvl="1" algn="just">
              <a:lnSpc>
                <a:spcPct val="90000"/>
              </a:lnSpc>
            </a:pPr>
            <a:r>
              <a:rPr lang="cs-CZ" sz="2400" dirty="0">
                <a:solidFill>
                  <a:schemeClr val="tx1"/>
                </a:solidFill>
                <a:latin typeface="Arial" pitchFamily="34" charset="0"/>
                <a:cs typeface="Arial" pitchFamily="34" charset="0"/>
              </a:rPr>
              <a:t>smysl podnikání (zhodnocení kapitálu VK x CK),</a:t>
            </a:r>
          </a:p>
          <a:p>
            <a:pPr lvl="1" algn="just">
              <a:lnSpc>
                <a:spcPct val="90000"/>
              </a:lnSpc>
            </a:pPr>
            <a:r>
              <a:rPr lang="cs-CZ" sz="2400" dirty="0">
                <a:solidFill>
                  <a:schemeClr val="tx1"/>
                </a:solidFill>
                <a:latin typeface="Arial" pitchFamily="34" charset="0"/>
                <a:cs typeface="Arial" pitchFamily="34" charset="0"/>
              </a:rPr>
              <a:t>společenské poslání podniku,</a:t>
            </a:r>
          </a:p>
          <a:p>
            <a:pPr lvl="1" algn="just">
              <a:lnSpc>
                <a:spcPct val="90000"/>
              </a:lnSpc>
            </a:pPr>
            <a:r>
              <a:rPr lang="cs-CZ" sz="2400" dirty="0">
                <a:solidFill>
                  <a:schemeClr val="tx1"/>
                </a:solidFill>
                <a:latin typeface="Arial" pitchFamily="34" charset="0"/>
                <a:cs typeface="Arial" pitchFamily="34" charset="0"/>
              </a:rPr>
              <a:t>riziko.</a:t>
            </a:r>
          </a:p>
          <a:p>
            <a:pPr marL="57150" indent="0" algn="just">
              <a:lnSpc>
                <a:spcPct val="90000"/>
              </a:lnSpc>
              <a:buNone/>
            </a:pPr>
            <a:endParaRPr lang="cs-CZ" altLang="cs-CZ" b="1" dirty="0"/>
          </a:p>
          <a:p>
            <a:pPr lvl="1" algn="just">
              <a:lnSpc>
                <a:spcPct val="90000"/>
              </a:lnSpc>
            </a:pPr>
            <a:endParaRPr lang="cs-CZ" sz="2400" dirty="0">
              <a:solidFill>
                <a:schemeClr val="tx1"/>
              </a:solidFill>
              <a:latin typeface="Arial" pitchFamily="34" charset="0"/>
              <a:cs typeface="Arial" pitchFamily="34" charset="0"/>
            </a:endParaRPr>
          </a:p>
          <a:p>
            <a:pPr marL="0" indent="0">
              <a:buNone/>
            </a:pPr>
            <a:endParaRPr lang="cs-CZ" sz="2800" dirty="0">
              <a:latin typeface="Times New Roman" pitchFamily="18" charset="0"/>
            </a:endParaRPr>
          </a:p>
          <a:p>
            <a:pPr marL="0" indent="0">
              <a:buNone/>
            </a:pPr>
            <a:endParaRPr lang="cs-CZ" dirty="0"/>
          </a:p>
        </p:txBody>
      </p:sp>
    </p:spTree>
    <p:extLst>
      <p:ext uri="{BB962C8B-B14F-4D97-AF65-F5344CB8AC3E}">
        <p14:creationId xmlns:p14="http://schemas.microsoft.com/office/powerpoint/2010/main" val="2609485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Hospodářské vědy</a:t>
            </a:r>
          </a:p>
        </p:txBody>
      </p:sp>
      <p:sp>
        <p:nvSpPr>
          <p:cNvPr id="3" name="Zástupný symbol pro obsah 2"/>
          <p:cNvSpPr>
            <a:spLocks noGrp="1"/>
          </p:cNvSpPr>
          <p:nvPr>
            <p:ph idx="1"/>
          </p:nvPr>
        </p:nvSpPr>
        <p:spPr/>
        <p:txBody>
          <a:bodyPr/>
          <a:lstStyle/>
          <a:p>
            <a:pPr marL="0" indent="0">
              <a:buNone/>
            </a:pPr>
            <a:r>
              <a:rPr lang="cs-CZ" dirty="0"/>
              <a:t>Pojmy jako ekonomie, ekonomika, podniková ekonomika, podniková ekonomie zapadají do oblasti zvané hospodářské vědy: </a:t>
            </a:r>
          </a:p>
        </p:txBody>
      </p:sp>
      <p:graphicFrame>
        <p:nvGraphicFramePr>
          <p:cNvPr id="4" name="Diagram 3"/>
          <p:cNvGraphicFramePr/>
          <p:nvPr/>
        </p:nvGraphicFramePr>
        <p:xfrm>
          <a:off x="1001598" y="3006562"/>
          <a:ext cx="7140804" cy="2693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73782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28262"/>
            <a:ext cx="8229600" cy="989375"/>
          </a:xfrm>
        </p:spPr>
        <p:txBody>
          <a:bodyPr/>
          <a:lstStyle/>
          <a:p>
            <a:r>
              <a:rPr lang="cs-CZ" b="1" dirty="0">
                <a:solidFill>
                  <a:srgbClr val="FF0000"/>
                </a:solidFill>
              </a:rPr>
              <a:t>Podnik - definice</a:t>
            </a:r>
          </a:p>
        </p:txBody>
      </p:sp>
      <p:sp>
        <p:nvSpPr>
          <p:cNvPr id="3" name="Zástupný symbol pro obsah 2"/>
          <p:cNvSpPr>
            <a:spLocks noGrp="1"/>
          </p:cNvSpPr>
          <p:nvPr>
            <p:ph idx="1"/>
          </p:nvPr>
        </p:nvSpPr>
        <p:spPr>
          <a:xfrm>
            <a:off x="208344" y="1417638"/>
            <a:ext cx="8478456" cy="4708525"/>
          </a:xfrm>
        </p:spPr>
        <p:txBody>
          <a:bodyPr>
            <a:normAutofit lnSpcReduction="10000"/>
          </a:bodyPr>
          <a:lstStyle/>
          <a:p>
            <a:pPr algn="just">
              <a:lnSpc>
                <a:spcPct val="90000"/>
              </a:lnSpc>
              <a:spcAft>
                <a:spcPct val="30000"/>
              </a:spcAft>
            </a:pPr>
            <a:r>
              <a:rPr lang="cs-CZ" sz="2000" dirty="0" err="1">
                <a:solidFill>
                  <a:schemeClr val="tx1"/>
                </a:solidFill>
                <a:latin typeface="Arial" pitchFamily="34" charset="0"/>
                <a:cs typeface="Arial" pitchFamily="34" charset="0"/>
              </a:rPr>
              <a:t>Wohe</a:t>
            </a:r>
            <a:r>
              <a:rPr lang="cs-CZ" sz="2000" dirty="0">
                <a:solidFill>
                  <a:schemeClr val="tx1"/>
                </a:solidFill>
                <a:latin typeface="Arial" pitchFamily="34" charset="0"/>
                <a:cs typeface="Arial" pitchFamily="34" charset="0"/>
              </a:rPr>
              <a:t>  - </a:t>
            </a:r>
            <a:r>
              <a:rPr lang="cs-CZ" sz="2000" b="1" dirty="0">
                <a:solidFill>
                  <a:schemeClr val="tx1"/>
                </a:solidFill>
                <a:latin typeface="Arial" pitchFamily="34" charset="0"/>
                <a:cs typeface="Arial" pitchFamily="34" charset="0"/>
              </a:rPr>
              <a:t>podnik je kombinace výrobních faktorů</a:t>
            </a:r>
            <a:r>
              <a:rPr lang="cs-CZ" sz="2000" dirty="0">
                <a:solidFill>
                  <a:schemeClr val="tx1"/>
                </a:solidFill>
                <a:latin typeface="Arial" pitchFamily="34" charset="0"/>
                <a:cs typeface="Arial" pitchFamily="34" charset="0"/>
              </a:rPr>
              <a:t>, prostřednictvím které hodlají jeho vlastníci dosáhnout určitých cílů.</a:t>
            </a:r>
          </a:p>
          <a:p>
            <a:pPr algn="just">
              <a:lnSpc>
                <a:spcPct val="90000"/>
              </a:lnSpc>
              <a:spcAft>
                <a:spcPct val="30000"/>
              </a:spcAft>
            </a:pPr>
            <a:r>
              <a:rPr lang="cs-CZ" sz="2000" dirty="0">
                <a:solidFill>
                  <a:schemeClr val="tx1"/>
                </a:solidFill>
                <a:latin typeface="Arial" pitchFamily="34" charset="0"/>
                <a:cs typeface="Arial" pitchFamily="34" charset="0"/>
              </a:rPr>
              <a:t>Synek – </a:t>
            </a:r>
            <a:r>
              <a:rPr lang="cs-CZ" sz="2000" b="1" dirty="0">
                <a:solidFill>
                  <a:schemeClr val="tx1"/>
                </a:solidFill>
                <a:latin typeface="Arial" pitchFamily="34" charset="0"/>
                <a:cs typeface="Arial" pitchFamily="34" charset="0"/>
              </a:rPr>
              <a:t>podnik je ekonomicko-právní subjekt založený na výrobě zboží a poskytování služeb za úplatu.</a:t>
            </a:r>
          </a:p>
          <a:p>
            <a:pPr algn="just">
              <a:lnSpc>
                <a:spcPct val="90000"/>
              </a:lnSpc>
              <a:spcAft>
                <a:spcPct val="30000"/>
              </a:spcAft>
            </a:pPr>
            <a:r>
              <a:rPr lang="cs-CZ" sz="2000" dirty="0">
                <a:solidFill>
                  <a:schemeClr val="tx1"/>
                </a:solidFill>
                <a:latin typeface="Arial" pitchFamily="34" charset="0"/>
                <a:cs typeface="Arial" pitchFamily="34" charset="0"/>
              </a:rPr>
              <a:t>Sedlák – podnik je ekonomicky a právně samostatná jednotka, jejíž základní znaky jsou </a:t>
            </a:r>
            <a:r>
              <a:rPr lang="cs-CZ" sz="2000" b="1" dirty="0">
                <a:solidFill>
                  <a:schemeClr val="tx1"/>
                </a:solidFill>
                <a:latin typeface="Arial" pitchFamily="34" charset="0"/>
                <a:cs typeface="Arial" pitchFamily="34" charset="0"/>
              </a:rPr>
              <a:t>kombinace výrobních faktorů, právní a ekonomická samostatnost.</a:t>
            </a:r>
          </a:p>
          <a:p>
            <a:pPr algn="just">
              <a:lnSpc>
                <a:spcPct val="90000"/>
              </a:lnSpc>
              <a:spcAft>
                <a:spcPct val="30000"/>
              </a:spcAft>
            </a:pPr>
            <a:r>
              <a:rPr lang="cs-CZ" altLang="cs-CZ" sz="2000" b="1" dirty="0">
                <a:latin typeface="Arial" pitchFamily="34" charset="0"/>
                <a:cs typeface="Arial" pitchFamily="34" charset="0"/>
              </a:rPr>
              <a:t>Podnik:</a:t>
            </a:r>
            <a:r>
              <a:rPr lang="cs-CZ" altLang="cs-CZ" sz="2000" dirty="0">
                <a:latin typeface="Arial" pitchFamily="34" charset="0"/>
                <a:cs typeface="Arial" pitchFamily="34" charset="0"/>
              </a:rPr>
              <a:t> </a:t>
            </a:r>
            <a:r>
              <a:rPr lang="cs-CZ" altLang="cs-CZ" sz="2000" b="1" dirty="0">
                <a:latin typeface="Arial" pitchFamily="34" charset="0"/>
                <a:cs typeface="Arial" pitchFamily="34" charset="0"/>
              </a:rPr>
              <a:t>soubor hmotných, osobních a nehmotných složek podnikání. K podniku náleží věci práva a jiné majetkové hodnoty</a:t>
            </a:r>
          </a:p>
          <a:p>
            <a:pPr algn="just">
              <a:lnSpc>
                <a:spcPct val="90000"/>
              </a:lnSpc>
              <a:spcAft>
                <a:spcPct val="30000"/>
              </a:spcAft>
            </a:pPr>
            <a:r>
              <a:rPr lang="cs-CZ" sz="2000" dirty="0">
                <a:solidFill>
                  <a:schemeClr val="tx1"/>
                </a:solidFill>
                <a:latin typeface="Arial" pitchFamily="34" charset="0"/>
                <a:cs typeface="Arial" pitchFamily="34" charset="0"/>
              </a:rPr>
              <a:t>Členění podniků dle sektorů (primární, sekundární, terciární, kvartérní sektor)</a:t>
            </a:r>
          </a:p>
          <a:p>
            <a:pPr algn="just">
              <a:lnSpc>
                <a:spcPct val="90000"/>
              </a:lnSpc>
              <a:spcAft>
                <a:spcPct val="30000"/>
              </a:spcAft>
            </a:pPr>
            <a:r>
              <a:rPr lang="cs-CZ" sz="2000" dirty="0">
                <a:solidFill>
                  <a:schemeClr val="tx1"/>
                </a:solidFill>
                <a:latin typeface="Arial" pitchFamily="34" charset="0"/>
                <a:cs typeface="Arial" pitchFamily="34" charset="0"/>
              </a:rPr>
              <a:t>Pohledy na dění v podniku (hmotně-energetické hledisko, sociální hledisko, komunikační hledisko, hodnotové hledisko)</a:t>
            </a:r>
          </a:p>
          <a:p>
            <a:pPr algn="just">
              <a:lnSpc>
                <a:spcPct val="90000"/>
              </a:lnSpc>
              <a:spcAft>
                <a:spcPct val="30000"/>
              </a:spcAft>
            </a:pPr>
            <a:r>
              <a:rPr lang="cs-CZ" sz="2000" dirty="0">
                <a:solidFill>
                  <a:schemeClr val="tx1"/>
                </a:solidFill>
                <a:latin typeface="Arial" pitchFamily="34" charset="0"/>
                <a:cs typeface="Arial" pitchFamily="34" charset="0"/>
              </a:rPr>
              <a:t>Podnikové funkce</a:t>
            </a:r>
          </a:p>
          <a:p>
            <a:pPr marL="0" indent="0">
              <a:buNone/>
            </a:pPr>
            <a:endParaRPr lang="cs-CZ" dirty="0"/>
          </a:p>
        </p:txBody>
      </p:sp>
    </p:spTree>
    <p:extLst>
      <p:ext uri="{BB962C8B-B14F-4D97-AF65-F5344CB8AC3E}">
        <p14:creationId xmlns:p14="http://schemas.microsoft.com/office/powerpoint/2010/main" val="301248962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cs-CZ" altLang="cs-CZ" b="1" dirty="0">
                <a:solidFill>
                  <a:srgbClr val="FF0000"/>
                </a:solidFill>
              </a:rPr>
              <a:t>Podnik, podnikání</a:t>
            </a:r>
          </a:p>
        </p:txBody>
      </p:sp>
      <p:sp>
        <p:nvSpPr>
          <p:cNvPr id="35843" name="Rectangle 3"/>
          <p:cNvSpPr>
            <a:spLocks noGrp="1" noChangeArrowheads="1"/>
          </p:cNvSpPr>
          <p:nvPr>
            <p:ph idx="1"/>
          </p:nvPr>
        </p:nvSpPr>
        <p:spPr>
          <a:xfrm>
            <a:off x="0" y="1203766"/>
            <a:ext cx="8964613" cy="5465321"/>
          </a:xfrm>
        </p:spPr>
        <p:txBody>
          <a:bodyPr>
            <a:noAutofit/>
          </a:bodyPr>
          <a:lstStyle/>
          <a:p>
            <a:pPr marL="228600" indent="-228600" algn="just" eaLnBrk="1" hangingPunct="1">
              <a:buFont typeface="Wingdings" panose="05000000000000000000" pitchFamily="2" charset="2"/>
              <a:buNone/>
            </a:pPr>
            <a:r>
              <a:rPr lang="cs-CZ" altLang="cs-CZ" sz="1800" dirty="0"/>
              <a:t>	</a:t>
            </a:r>
            <a:r>
              <a:rPr lang="cs-CZ" altLang="cs-CZ" sz="1800" b="1" dirty="0"/>
              <a:t>Hlavní podnikové funkce</a:t>
            </a:r>
            <a:r>
              <a:rPr lang="cs-CZ" altLang="cs-CZ" sz="1800" dirty="0"/>
              <a:t> průmyslového podniku v současné době představují:</a:t>
            </a:r>
            <a:endParaRPr lang="cs-CZ" altLang="cs-CZ" sz="1800" b="1" dirty="0"/>
          </a:p>
          <a:p>
            <a:pPr marL="228600" indent="-228600" algn="just" eaLnBrk="1" hangingPunct="1"/>
            <a:r>
              <a:rPr lang="cs-CZ" altLang="cs-CZ" sz="1800" b="1" dirty="0"/>
              <a:t>prodejní</a:t>
            </a:r>
            <a:r>
              <a:rPr lang="cs-CZ" altLang="cs-CZ" sz="1800" dirty="0"/>
              <a:t> (vyčleněné činnosti související s prodejem výrobků a služeb),</a:t>
            </a:r>
            <a:endParaRPr lang="cs-CZ" altLang="cs-CZ" sz="1800" b="1" dirty="0"/>
          </a:p>
          <a:p>
            <a:pPr marL="228600" indent="-228600" algn="just" eaLnBrk="1" hangingPunct="1"/>
            <a:r>
              <a:rPr lang="cs-CZ" altLang="cs-CZ" sz="1800" b="1" dirty="0"/>
              <a:t>výrobní </a:t>
            </a:r>
            <a:r>
              <a:rPr lang="cs-CZ" altLang="cs-CZ" sz="1800" dirty="0"/>
              <a:t>(zhotovování výrobků; u nevýrobních podniků se tato funkce označuje jako provozní),</a:t>
            </a:r>
            <a:endParaRPr lang="cs-CZ" altLang="cs-CZ" sz="1800" b="1" dirty="0"/>
          </a:p>
          <a:p>
            <a:pPr marL="228600" indent="-228600" algn="just" eaLnBrk="1" hangingPunct="1"/>
            <a:r>
              <a:rPr lang="cs-CZ" altLang="cs-CZ" sz="1800" b="1" dirty="0"/>
              <a:t>zásobovací </a:t>
            </a:r>
            <a:r>
              <a:rPr lang="cs-CZ" altLang="cs-CZ" sz="1800" dirty="0"/>
              <a:t>(pořízení surovin, materiálů, součástí, příjem, skladování, předávání do výroby),</a:t>
            </a:r>
            <a:endParaRPr lang="cs-CZ" altLang="cs-CZ" sz="1800" b="1" dirty="0"/>
          </a:p>
          <a:p>
            <a:pPr marL="228600" indent="-228600" algn="just" eaLnBrk="1" hangingPunct="1"/>
            <a:r>
              <a:rPr lang="cs-CZ" altLang="cs-CZ" sz="1800" b="1" dirty="0"/>
              <a:t>personální </a:t>
            </a:r>
            <a:r>
              <a:rPr lang="cs-CZ" altLang="cs-CZ" sz="1800" dirty="0"/>
              <a:t>(zajištění spolupracovníků, hodnocení spolupracovníků a jeho důsledky včetně růstu jejich kvalifikace, systémy odměňování, pracovní podmínky),</a:t>
            </a:r>
            <a:endParaRPr lang="cs-CZ" altLang="cs-CZ" sz="1800" b="1" dirty="0"/>
          </a:p>
          <a:p>
            <a:pPr marL="228600" indent="-228600" algn="just" eaLnBrk="1" hangingPunct="1"/>
            <a:r>
              <a:rPr lang="cs-CZ" altLang="cs-CZ" sz="1800" b="1" dirty="0"/>
              <a:t>finanční </a:t>
            </a:r>
            <a:r>
              <a:rPr lang="cs-CZ" altLang="cs-CZ" sz="1800" dirty="0"/>
              <a:t>(obstarávání potřebného množství finančních zdrojů, použití finančních zdrojů k obstarání potřebných statků a k úhradě výdajů na činnost podniku, rozdělování zisku, všechny finanční operace při založení podniku, při rozšiřování podniku, při fúzi, sanaci a likvidaci podniku).</a:t>
            </a:r>
            <a:endParaRPr lang="cs-CZ" altLang="cs-CZ" sz="1800" b="1" dirty="0"/>
          </a:p>
          <a:p>
            <a:pPr marL="228600" indent="-228600" algn="just" eaLnBrk="1" hangingPunct="1"/>
            <a:r>
              <a:rPr lang="cs-CZ" altLang="cs-CZ" sz="1800" b="1" dirty="0"/>
              <a:t>vědeckotechnická </a:t>
            </a:r>
            <a:r>
              <a:rPr lang="cs-CZ" altLang="cs-CZ" sz="1800" dirty="0"/>
              <a:t>(příprava a realizace změn technických inovačních faktorů podniku; zejména aplikovaný výzkum, technický vývoj, příprava výroby, realizace výsledků uvedených fází vědeckotechnického pokroku u výrobce nových technických prostředků a u uživatelů),</a:t>
            </a:r>
            <a:endParaRPr lang="cs-CZ" altLang="cs-CZ" sz="1800" b="1" dirty="0"/>
          </a:p>
          <a:p>
            <a:pPr marL="228600" indent="-228600" algn="just" eaLnBrk="1" hangingPunct="1"/>
            <a:r>
              <a:rPr lang="cs-CZ" altLang="cs-CZ" sz="1800" b="1" dirty="0"/>
              <a:t>investiční </a:t>
            </a:r>
            <a:r>
              <a:rPr lang="cs-CZ" altLang="cs-CZ" sz="1800" dirty="0"/>
              <a:t>(zajištění potřebného majetku pro podnikání),</a:t>
            </a:r>
            <a:endParaRPr lang="cs-CZ" altLang="cs-CZ" sz="1800" b="1" dirty="0"/>
          </a:p>
          <a:p>
            <a:pPr marL="228600" indent="-228600" algn="just" eaLnBrk="1" hangingPunct="1"/>
            <a:r>
              <a:rPr lang="cs-CZ" altLang="cs-CZ" sz="1800" b="1" dirty="0"/>
              <a:t>správa </a:t>
            </a:r>
            <a:r>
              <a:rPr lang="cs-CZ" altLang="cs-CZ" sz="1800" dirty="0"/>
              <a:t>(zejména controlling, plánování, účetnictví, statistika, právní činnosti, vnitřní audit aj.).</a:t>
            </a:r>
          </a:p>
        </p:txBody>
      </p:sp>
    </p:spTree>
    <p:extLst>
      <p:ext uri="{BB962C8B-B14F-4D97-AF65-F5344CB8AC3E}">
        <p14:creationId xmlns:p14="http://schemas.microsoft.com/office/powerpoint/2010/main" val="3813103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331787" y="448258"/>
            <a:ext cx="8229600" cy="1143000"/>
          </a:xfrm>
        </p:spPr>
        <p:txBody>
          <a:bodyPr/>
          <a:lstStyle/>
          <a:p>
            <a:pPr eaLnBrk="1" hangingPunct="1"/>
            <a:r>
              <a:rPr lang="cs-CZ" altLang="cs-CZ" b="1" dirty="0">
                <a:solidFill>
                  <a:srgbClr val="FF0000"/>
                </a:solidFill>
              </a:rPr>
              <a:t>Podnik, podnikání</a:t>
            </a:r>
          </a:p>
        </p:txBody>
      </p:sp>
      <p:sp>
        <p:nvSpPr>
          <p:cNvPr id="36867" name="Rectangle 3"/>
          <p:cNvSpPr>
            <a:spLocks noGrp="1" noChangeArrowheads="1"/>
          </p:cNvSpPr>
          <p:nvPr>
            <p:ph idx="4294967295"/>
          </p:nvPr>
        </p:nvSpPr>
        <p:spPr>
          <a:xfrm>
            <a:off x="0" y="1417638"/>
            <a:ext cx="8893175" cy="5949950"/>
          </a:xfrm>
        </p:spPr>
        <p:txBody>
          <a:bodyPr/>
          <a:lstStyle/>
          <a:p>
            <a:pPr eaLnBrk="1" hangingPunct="1">
              <a:lnSpc>
                <a:spcPct val="90000"/>
              </a:lnSpc>
              <a:buFont typeface="Wingdings" panose="05000000000000000000" pitchFamily="2" charset="2"/>
              <a:buNone/>
            </a:pPr>
            <a:r>
              <a:rPr lang="cs-CZ" altLang="cs-CZ" sz="1800" dirty="0"/>
              <a:t>	Každá výrobně organizační jednotka, které vystupuje jako podnik, má charakteristické znaky, pomocí kterých se odlišuje od ostatních organizačních jednotek. Jedná se o následující </a:t>
            </a:r>
            <a:r>
              <a:rPr lang="cs-CZ" altLang="cs-CZ" sz="1800" b="1" dirty="0"/>
              <a:t>základní rozlišovací znaky podniku</a:t>
            </a:r>
            <a:r>
              <a:rPr lang="cs-CZ" altLang="cs-CZ" sz="1800" dirty="0"/>
              <a:t>:</a:t>
            </a:r>
            <a:endParaRPr lang="cs-CZ" altLang="cs-CZ" sz="1800" b="1" dirty="0"/>
          </a:p>
          <a:p>
            <a:pPr eaLnBrk="1" hangingPunct="1">
              <a:lnSpc>
                <a:spcPct val="90000"/>
              </a:lnSpc>
            </a:pPr>
            <a:r>
              <a:rPr lang="cs-CZ" altLang="cs-CZ" sz="1800" b="1" dirty="0"/>
              <a:t>Právní subjektivita</a:t>
            </a:r>
            <a:r>
              <a:rPr lang="cs-CZ" altLang="cs-CZ" sz="1800" dirty="0"/>
              <a:t> - vymezuje pravomoci podnikatelských subjektů v právních vztazích. Jejími nositeli jsou fyzické i právnické osoby. Podnik vystupuje v právních vztazích svým jménem a nese plnou zodpovědnost z těchto vztahů vyplývající.</a:t>
            </a:r>
            <a:endParaRPr lang="cs-CZ" altLang="cs-CZ" sz="1800" b="1" dirty="0"/>
          </a:p>
          <a:p>
            <a:pPr eaLnBrk="1" hangingPunct="1">
              <a:lnSpc>
                <a:spcPct val="90000"/>
              </a:lnSpc>
            </a:pPr>
            <a:r>
              <a:rPr lang="cs-CZ" altLang="cs-CZ" sz="1800" b="1" dirty="0"/>
              <a:t>Majetková samostatnost -</a:t>
            </a:r>
            <a:r>
              <a:rPr lang="cs-CZ" altLang="cs-CZ" sz="1800" dirty="0"/>
              <a:t> majetková samostatnost určuje vlastnický vztah k požadovanému majetku pro podnikání.</a:t>
            </a:r>
            <a:endParaRPr lang="cs-CZ" altLang="cs-CZ" sz="1800" b="1" dirty="0"/>
          </a:p>
          <a:p>
            <a:pPr eaLnBrk="1" hangingPunct="1">
              <a:lnSpc>
                <a:spcPct val="90000"/>
              </a:lnSpc>
            </a:pPr>
            <a:r>
              <a:rPr lang="cs-CZ" altLang="cs-CZ" sz="1800" b="1" dirty="0"/>
              <a:t>Majetková zodpovědnost</a:t>
            </a:r>
            <a:r>
              <a:rPr lang="cs-CZ" altLang="cs-CZ" sz="1800" dirty="0"/>
              <a:t> - majetková zodpovědnost vyjadřuje právní zodpovědnost za hospodaření s vlastním nebo pronajatým majetkem. Tento znak vymezuje nositele zodpovědnosti za hospodaření s majetkem organizace.</a:t>
            </a:r>
            <a:endParaRPr lang="cs-CZ" altLang="cs-CZ" sz="1800" b="1" dirty="0"/>
          </a:p>
          <a:p>
            <a:pPr eaLnBrk="1" hangingPunct="1">
              <a:lnSpc>
                <a:spcPct val="90000"/>
              </a:lnSpc>
            </a:pPr>
            <a:r>
              <a:rPr lang="cs-CZ" altLang="cs-CZ" sz="1800" b="1" dirty="0"/>
              <a:t>Ekonomická samostatnost -</a:t>
            </a:r>
            <a:r>
              <a:rPr lang="cs-CZ" altLang="cs-CZ" sz="1800" dirty="0"/>
              <a:t> její podstatou je efektivní zhodnocování zdrojů za účelem dosažení optimálních výstupů.</a:t>
            </a:r>
            <a:endParaRPr lang="cs-CZ" altLang="cs-CZ" sz="1800" b="1" dirty="0"/>
          </a:p>
          <a:p>
            <a:pPr eaLnBrk="1" hangingPunct="1">
              <a:lnSpc>
                <a:spcPct val="90000"/>
              </a:lnSpc>
            </a:pPr>
            <a:r>
              <a:rPr lang="cs-CZ" altLang="cs-CZ" sz="1800" b="1" dirty="0"/>
              <a:t>Zápis do obchodního rejstříku -</a:t>
            </a:r>
            <a:r>
              <a:rPr lang="cs-CZ" altLang="cs-CZ" sz="1800" dirty="0"/>
              <a:t> hospodářská organizace musí být zaregistrována v obchodním rejstříku nebo na jiném ze zákona vyplývajícím registračním místě.</a:t>
            </a:r>
            <a:endParaRPr lang="cs-CZ" altLang="cs-CZ" sz="1800" b="1" dirty="0"/>
          </a:p>
          <a:p>
            <a:pPr eaLnBrk="1" hangingPunct="1">
              <a:lnSpc>
                <a:spcPct val="90000"/>
              </a:lnSpc>
            </a:pPr>
            <a:r>
              <a:rPr lang="cs-CZ" altLang="cs-CZ" sz="1800" b="1" dirty="0"/>
              <a:t>Organizační celistvost a jednotně vedená účetní evidence</a:t>
            </a:r>
            <a:r>
              <a:rPr lang="cs-CZ" altLang="cs-CZ" sz="1800" dirty="0"/>
              <a:t>.</a:t>
            </a:r>
            <a:endParaRPr lang="cs-CZ" altLang="cs-CZ" sz="1800" b="1" dirty="0"/>
          </a:p>
          <a:p>
            <a:pPr eaLnBrk="1" hangingPunct="1">
              <a:lnSpc>
                <a:spcPct val="90000"/>
              </a:lnSpc>
            </a:pPr>
            <a:r>
              <a:rPr lang="cs-CZ" altLang="cs-CZ" sz="1800" b="1" dirty="0"/>
              <a:t>Jiné znaky</a:t>
            </a:r>
            <a:r>
              <a:rPr lang="cs-CZ" altLang="cs-CZ" sz="1800" dirty="0"/>
              <a:t>.</a:t>
            </a:r>
          </a:p>
          <a:p>
            <a:pPr algn="just" eaLnBrk="1" hangingPunct="1">
              <a:lnSpc>
                <a:spcPct val="90000"/>
              </a:lnSpc>
            </a:pPr>
            <a:endParaRPr lang="cs-CZ" altLang="cs-CZ" sz="1800" dirty="0"/>
          </a:p>
        </p:txBody>
      </p:sp>
    </p:spTree>
    <p:extLst>
      <p:ext uri="{BB962C8B-B14F-4D97-AF65-F5344CB8AC3E}">
        <p14:creationId xmlns:p14="http://schemas.microsoft.com/office/powerpoint/2010/main" val="28004210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cs-CZ" altLang="cs-CZ" sz="3200" b="1" dirty="0">
                <a:solidFill>
                  <a:srgbClr val="FF0000"/>
                </a:solidFill>
              </a:rPr>
              <a:t>Mýty o podnikání</a:t>
            </a:r>
          </a:p>
        </p:txBody>
      </p:sp>
      <p:sp>
        <p:nvSpPr>
          <p:cNvPr id="37891" name="Rectangle 3"/>
          <p:cNvSpPr>
            <a:spLocks noGrp="1" noChangeArrowheads="1"/>
          </p:cNvSpPr>
          <p:nvPr>
            <p:ph type="body" idx="1"/>
          </p:nvPr>
        </p:nvSpPr>
        <p:spPr/>
        <p:txBody>
          <a:bodyPr>
            <a:normAutofit fontScale="92500" lnSpcReduction="10000"/>
          </a:bodyPr>
          <a:lstStyle/>
          <a:p>
            <a:pPr>
              <a:lnSpc>
                <a:spcPct val="90000"/>
              </a:lnSpc>
            </a:pPr>
            <a:r>
              <a:rPr lang="cs-CZ" altLang="cs-CZ" b="1" dirty="0"/>
              <a:t>Člověk se podnikatelem musí narodit</a:t>
            </a:r>
          </a:p>
          <a:p>
            <a:pPr>
              <a:lnSpc>
                <a:spcPct val="90000"/>
              </a:lnSpc>
            </a:pPr>
            <a:endParaRPr lang="cs-CZ" altLang="cs-CZ" b="1" dirty="0"/>
          </a:p>
          <a:p>
            <a:pPr>
              <a:lnSpc>
                <a:spcPct val="90000"/>
              </a:lnSpc>
            </a:pPr>
            <a:r>
              <a:rPr lang="cs-CZ" altLang="cs-CZ" b="1" dirty="0"/>
              <a:t>Většina nových firem zbankrotuje</a:t>
            </a:r>
          </a:p>
          <a:p>
            <a:pPr>
              <a:lnSpc>
                <a:spcPct val="90000"/>
              </a:lnSpc>
            </a:pPr>
            <a:endParaRPr lang="cs-CZ" altLang="cs-CZ" b="1" dirty="0"/>
          </a:p>
          <a:p>
            <a:pPr>
              <a:lnSpc>
                <a:spcPct val="90000"/>
              </a:lnSpc>
            </a:pPr>
            <a:r>
              <a:rPr lang="cs-CZ" altLang="cs-CZ" b="1" dirty="0"/>
              <a:t>Podnikatel je svým vlastním pánem</a:t>
            </a:r>
          </a:p>
          <a:p>
            <a:pPr>
              <a:lnSpc>
                <a:spcPct val="90000"/>
              </a:lnSpc>
            </a:pPr>
            <a:endParaRPr lang="cs-CZ" altLang="cs-CZ" b="1" dirty="0"/>
          </a:p>
          <a:p>
            <a:pPr>
              <a:lnSpc>
                <a:spcPct val="90000"/>
              </a:lnSpc>
            </a:pPr>
            <a:r>
              <a:rPr lang="cs-CZ" altLang="cs-CZ" b="1" dirty="0"/>
              <a:t>Kdo je úspěšný v zaměstnání, bude úspěšný i v podnikání</a:t>
            </a:r>
          </a:p>
          <a:p>
            <a:pPr>
              <a:lnSpc>
                <a:spcPct val="90000"/>
              </a:lnSpc>
            </a:pPr>
            <a:endParaRPr lang="cs-CZ" altLang="cs-CZ" b="1" dirty="0"/>
          </a:p>
          <a:p>
            <a:pPr>
              <a:lnSpc>
                <a:spcPct val="90000"/>
              </a:lnSpc>
            </a:pPr>
            <a:r>
              <a:rPr lang="cs-CZ" altLang="cs-CZ" b="1" dirty="0"/>
              <a:t>Vždycky si mohu založit svou vlastní firmu</a:t>
            </a:r>
          </a:p>
          <a:p>
            <a:pPr>
              <a:lnSpc>
                <a:spcPct val="90000"/>
              </a:lnSpc>
            </a:pPr>
            <a:endParaRPr lang="cs-CZ" altLang="cs-CZ" b="1" dirty="0"/>
          </a:p>
        </p:txBody>
      </p:sp>
    </p:spTree>
    <p:extLst>
      <p:ext uri="{BB962C8B-B14F-4D97-AF65-F5344CB8AC3E}">
        <p14:creationId xmlns:p14="http://schemas.microsoft.com/office/powerpoint/2010/main" val="210045070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r>
              <a:rPr lang="cs-CZ" altLang="cs-CZ" b="1" dirty="0">
                <a:solidFill>
                  <a:srgbClr val="FF0000"/>
                </a:solidFill>
              </a:rPr>
              <a:t>Klasifikace podniků</a:t>
            </a:r>
          </a:p>
        </p:txBody>
      </p:sp>
      <p:sp>
        <p:nvSpPr>
          <p:cNvPr id="45059" name="Rectangle 3"/>
          <p:cNvSpPr>
            <a:spLocks noGrp="1" noChangeArrowheads="1"/>
          </p:cNvSpPr>
          <p:nvPr>
            <p:ph type="body" idx="1"/>
          </p:nvPr>
        </p:nvSpPr>
        <p:spPr>
          <a:xfrm>
            <a:off x="179387" y="1417638"/>
            <a:ext cx="8507413" cy="5688013"/>
          </a:xfrm>
        </p:spPr>
        <p:txBody>
          <a:bodyPr>
            <a:normAutofit/>
          </a:bodyPr>
          <a:lstStyle/>
          <a:p>
            <a:pPr marL="533400" indent="-533400">
              <a:lnSpc>
                <a:spcPct val="90000"/>
              </a:lnSpc>
              <a:buFont typeface="Wingdings" panose="05000000000000000000" pitchFamily="2" charset="2"/>
              <a:buNone/>
            </a:pPr>
            <a:r>
              <a:rPr lang="cs-CZ" altLang="cs-CZ" sz="2200" b="1" dirty="0"/>
              <a:t>Členění dle:</a:t>
            </a:r>
          </a:p>
          <a:p>
            <a:pPr marL="914400" lvl="1" indent="-457200">
              <a:lnSpc>
                <a:spcPct val="90000"/>
              </a:lnSpc>
            </a:pPr>
            <a:r>
              <a:rPr lang="cs-CZ" altLang="cs-CZ" sz="2200" b="1" dirty="0"/>
              <a:t>hospodářských odvětví </a:t>
            </a:r>
          </a:p>
          <a:p>
            <a:pPr marL="914400" lvl="1" indent="-457200">
              <a:lnSpc>
                <a:spcPct val="90000"/>
              </a:lnSpc>
            </a:pPr>
            <a:r>
              <a:rPr lang="cs-CZ" altLang="cs-CZ" sz="2200" b="1" dirty="0"/>
              <a:t>sektorů</a:t>
            </a:r>
          </a:p>
          <a:p>
            <a:pPr marL="914400" lvl="1" indent="-457200">
              <a:lnSpc>
                <a:spcPct val="90000"/>
              </a:lnSpc>
            </a:pPr>
            <a:r>
              <a:rPr lang="cs-CZ" altLang="cs-CZ" sz="2200" b="1" dirty="0"/>
              <a:t>druhů výkonů</a:t>
            </a:r>
          </a:p>
          <a:p>
            <a:pPr marL="914400" lvl="1" indent="-457200">
              <a:lnSpc>
                <a:spcPct val="90000"/>
              </a:lnSpc>
            </a:pPr>
            <a:r>
              <a:rPr lang="cs-CZ" altLang="cs-CZ" sz="2200" b="1" dirty="0"/>
              <a:t>způsobu zhotovování výkonů</a:t>
            </a:r>
          </a:p>
          <a:p>
            <a:pPr marL="914400" lvl="1" indent="-457200">
              <a:lnSpc>
                <a:spcPct val="90000"/>
              </a:lnSpc>
            </a:pPr>
            <a:r>
              <a:rPr lang="cs-CZ" altLang="cs-CZ" sz="2200" b="1" dirty="0"/>
              <a:t>převládajícího výrobního faktoru</a:t>
            </a:r>
          </a:p>
          <a:p>
            <a:pPr marL="914400" lvl="1" indent="-457200">
              <a:lnSpc>
                <a:spcPct val="90000"/>
              </a:lnSpc>
            </a:pPr>
            <a:r>
              <a:rPr lang="cs-CZ" altLang="cs-CZ" sz="2200" b="1" dirty="0"/>
              <a:t>velikosti podniku</a:t>
            </a:r>
          </a:p>
          <a:p>
            <a:pPr marL="914400" lvl="1" indent="-457200">
              <a:lnSpc>
                <a:spcPct val="90000"/>
              </a:lnSpc>
            </a:pPr>
            <a:r>
              <a:rPr lang="cs-CZ" altLang="cs-CZ" sz="2200" b="1" dirty="0"/>
              <a:t>závislosti na stanovišti</a:t>
            </a:r>
          </a:p>
          <a:p>
            <a:pPr marL="914400" lvl="1" indent="-457200">
              <a:lnSpc>
                <a:spcPct val="90000"/>
              </a:lnSpc>
            </a:pPr>
            <a:r>
              <a:rPr lang="cs-CZ" altLang="cs-CZ" sz="2200" b="1" dirty="0"/>
              <a:t>pohyblivosti</a:t>
            </a:r>
          </a:p>
          <a:p>
            <a:pPr marL="914400" lvl="1" indent="-457200">
              <a:lnSpc>
                <a:spcPct val="90000"/>
              </a:lnSpc>
            </a:pPr>
            <a:r>
              <a:rPr lang="cs-CZ" altLang="cs-CZ" sz="2200" b="1" dirty="0"/>
              <a:t>vlastnictví</a:t>
            </a:r>
          </a:p>
          <a:p>
            <a:pPr marL="914400" lvl="1" indent="-457200">
              <a:lnSpc>
                <a:spcPct val="90000"/>
              </a:lnSpc>
            </a:pPr>
            <a:r>
              <a:rPr lang="cs-CZ" altLang="cs-CZ" sz="2200" b="1" dirty="0"/>
              <a:t>členění podle právní formy </a:t>
            </a:r>
          </a:p>
          <a:p>
            <a:pPr marL="914400" lvl="1" indent="-457200">
              <a:lnSpc>
                <a:spcPct val="90000"/>
              </a:lnSpc>
            </a:pPr>
            <a:r>
              <a:rPr lang="cs-CZ" altLang="cs-CZ" sz="2200" b="1" dirty="0"/>
              <a:t>zisku</a:t>
            </a:r>
          </a:p>
          <a:p>
            <a:pPr marL="914400" lvl="1" indent="-457200">
              <a:lnSpc>
                <a:spcPct val="90000"/>
              </a:lnSpc>
            </a:pPr>
            <a:r>
              <a:rPr lang="cs-CZ" altLang="cs-CZ" sz="2200" b="1" dirty="0"/>
              <a:t>působnosti</a:t>
            </a:r>
          </a:p>
          <a:p>
            <a:pPr marL="914400" lvl="1" indent="-457200">
              <a:lnSpc>
                <a:spcPct val="90000"/>
              </a:lnSpc>
            </a:pPr>
            <a:endParaRPr lang="cs-CZ" altLang="cs-CZ" sz="2200" b="1" dirty="0"/>
          </a:p>
          <a:p>
            <a:pPr marL="533400" indent="-533400">
              <a:lnSpc>
                <a:spcPct val="90000"/>
              </a:lnSpc>
            </a:pPr>
            <a:endParaRPr lang="cs-CZ" altLang="cs-CZ" sz="2200" dirty="0"/>
          </a:p>
        </p:txBody>
      </p:sp>
    </p:spTree>
    <p:extLst>
      <p:ext uri="{BB962C8B-B14F-4D97-AF65-F5344CB8AC3E}">
        <p14:creationId xmlns:p14="http://schemas.microsoft.com/office/powerpoint/2010/main" val="388087279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457200" y="656602"/>
            <a:ext cx="8229600" cy="1143000"/>
          </a:xfrm>
        </p:spPr>
        <p:txBody>
          <a:bodyPr/>
          <a:lstStyle/>
          <a:p>
            <a:pPr eaLnBrk="1" hangingPunct="1"/>
            <a:r>
              <a:rPr lang="cs-CZ" altLang="cs-CZ" b="1" dirty="0">
                <a:solidFill>
                  <a:srgbClr val="FF0000"/>
                </a:solidFill>
              </a:rPr>
              <a:t>Klasifikace podniků</a:t>
            </a:r>
          </a:p>
        </p:txBody>
      </p:sp>
      <p:sp>
        <p:nvSpPr>
          <p:cNvPr id="46083" name="Rectangle 3"/>
          <p:cNvSpPr>
            <a:spLocks noGrp="1" noChangeArrowheads="1"/>
          </p:cNvSpPr>
          <p:nvPr>
            <p:ph idx="4294967295"/>
          </p:nvPr>
        </p:nvSpPr>
        <p:spPr>
          <a:xfrm>
            <a:off x="347241" y="1516284"/>
            <a:ext cx="8796759" cy="5341716"/>
          </a:xfrm>
        </p:spPr>
        <p:txBody>
          <a:bodyPr/>
          <a:lstStyle/>
          <a:p>
            <a:pPr marL="533400" indent="-533400" algn="ctr">
              <a:buFont typeface="Wingdings" panose="05000000000000000000" pitchFamily="2" charset="2"/>
              <a:buNone/>
            </a:pPr>
            <a:endParaRPr lang="cs-CZ" altLang="cs-CZ" sz="2000" b="1" dirty="0">
              <a:solidFill>
                <a:schemeClr val="bg1"/>
              </a:solidFill>
            </a:endParaRPr>
          </a:p>
          <a:p>
            <a:pPr marL="533400" indent="-533400" algn="just">
              <a:buFontTx/>
              <a:buAutoNum type="arabicPeriod"/>
            </a:pPr>
            <a:r>
              <a:rPr lang="cs-CZ" altLang="cs-CZ" sz="2000" b="1" dirty="0"/>
              <a:t>Podle hospodářských odvětví (zaměření předmětu činnosti)</a:t>
            </a:r>
          </a:p>
          <a:p>
            <a:pPr marL="533400" lvl="1" indent="-533400" algn="just">
              <a:buClr>
                <a:schemeClr val="bg2"/>
              </a:buClr>
              <a:buFont typeface="Wingdings" panose="05000000000000000000" pitchFamily="2" charset="2"/>
              <a:buChar char="Ø"/>
            </a:pPr>
            <a:r>
              <a:rPr lang="cs-CZ" altLang="cs-CZ" sz="2000" dirty="0"/>
              <a:t>Výrobní - průmyslové, zemědělské, stavební</a:t>
            </a:r>
          </a:p>
          <a:p>
            <a:pPr marL="533400" indent="-533400" algn="just">
              <a:buFont typeface="Wingdings" panose="05000000000000000000" pitchFamily="2" charset="2"/>
              <a:buNone/>
            </a:pPr>
            <a:endParaRPr lang="cs-CZ" altLang="cs-CZ" sz="2000" b="1" dirty="0"/>
          </a:p>
        </p:txBody>
      </p:sp>
    </p:spTree>
    <p:extLst>
      <p:ext uri="{BB962C8B-B14F-4D97-AF65-F5344CB8AC3E}">
        <p14:creationId xmlns:p14="http://schemas.microsoft.com/office/powerpoint/2010/main" val="6537202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457200" y="656602"/>
            <a:ext cx="8229600" cy="1143000"/>
          </a:xfrm>
        </p:spPr>
        <p:txBody>
          <a:bodyPr/>
          <a:lstStyle/>
          <a:p>
            <a:pPr eaLnBrk="1" hangingPunct="1"/>
            <a:r>
              <a:rPr lang="cs-CZ" altLang="cs-CZ" b="1" dirty="0">
                <a:solidFill>
                  <a:srgbClr val="FF0000"/>
                </a:solidFill>
              </a:rPr>
              <a:t>Klasifikace podniků</a:t>
            </a:r>
          </a:p>
        </p:txBody>
      </p:sp>
      <p:sp>
        <p:nvSpPr>
          <p:cNvPr id="46083" name="Rectangle 3"/>
          <p:cNvSpPr>
            <a:spLocks noGrp="1" noChangeArrowheads="1"/>
          </p:cNvSpPr>
          <p:nvPr>
            <p:ph idx="4294967295"/>
          </p:nvPr>
        </p:nvSpPr>
        <p:spPr>
          <a:xfrm>
            <a:off x="347241" y="1516284"/>
            <a:ext cx="8796759" cy="5341716"/>
          </a:xfrm>
        </p:spPr>
        <p:txBody>
          <a:bodyPr/>
          <a:lstStyle/>
          <a:p>
            <a:pPr marL="533400" indent="-533400" algn="ctr">
              <a:buFont typeface="Wingdings" panose="05000000000000000000" pitchFamily="2" charset="2"/>
              <a:buNone/>
            </a:pPr>
            <a:endParaRPr lang="cs-CZ" altLang="cs-CZ" sz="2000" b="1" dirty="0">
              <a:solidFill>
                <a:schemeClr val="bg1"/>
              </a:solidFill>
            </a:endParaRPr>
          </a:p>
          <a:p>
            <a:pPr marL="533400" indent="-533400" algn="just">
              <a:buFontTx/>
              <a:buAutoNum type="arabicPeriod"/>
            </a:pPr>
            <a:r>
              <a:rPr lang="cs-CZ" altLang="cs-CZ" sz="2000" b="1" dirty="0"/>
              <a:t>Podle hospodářských odvětví (zaměření předmětu činnosti)</a:t>
            </a:r>
          </a:p>
          <a:p>
            <a:pPr marL="533400" lvl="1" indent="-533400" algn="just">
              <a:buClr>
                <a:schemeClr val="bg2"/>
              </a:buClr>
              <a:buFont typeface="Wingdings" panose="05000000000000000000" pitchFamily="2" charset="2"/>
              <a:buChar char="Ø"/>
            </a:pPr>
            <a:r>
              <a:rPr lang="cs-CZ" altLang="cs-CZ" sz="2000" dirty="0"/>
              <a:t>Výrobní - průmyslové, zemědělské, stavební</a:t>
            </a:r>
          </a:p>
          <a:p>
            <a:pPr marL="533400" indent="-533400" algn="just">
              <a:buFont typeface="Wingdings" panose="05000000000000000000" pitchFamily="2" charset="2"/>
              <a:buChar char="Ø"/>
            </a:pPr>
            <a:r>
              <a:rPr lang="cs-CZ" altLang="cs-CZ" sz="2000" dirty="0"/>
              <a:t>obchodní</a:t>
            </a:r>
          </a:p>
          <a:p>
            <a:pPr marL="533400" indent="-533400" algn="just">
              <a:buFont typeface="Wingdings" panose="05000000000000000000" pitchFamily="2" charset="2"/>
              <a:buChar char="Ø"/>
            </a:pPr>
            <a:r>
              <a:rPr lang="cs-CZ" altLang="cs-CZ" sz="2000" dirty="0"/>
              <a:t>Bankovní (peněžní ústavy)</a:t>
            </a:r>
          </a:p>
          <a:p>
            <a:pPr marL="533400" indent="-533400" algn="just">
              <a:buFont typeface="Wingdings" panose="05000000000000000000" pitchFamily="2" charset="2"/>
              <a:buChar char="Ø"/>
            </a:pPr>
            <a:r>
              <a:rPr lang="cs-CZ" altLang="cs-CZ" sz="2000" dirty="0"/>
              <a:t>pojišťovací</a:t>
            </a:r>
          </a:p>
          <a:p>
            <a:pPr marL="533400" lvl="1" indent="-533400" algn="just">
              <a:buClr>
                <a:schemeClr val="bg2"/>
              </a:buClr>
              <a:buFont typeface="Wingdings" panose="05000000000000000000" pitchFamily="2" charset="2"/>
              <a:buChar char="Ø"/>
            </a:pPr>
            <a:r>
              <a:rPr lang="cs-CZ" altLang="cs-CZ" sz="2000" dirty="0"/>
              <a:t>komunikační</a:t>
            </a:r>
          </a:p>
          <a:p>
            <a:pPr marL="533400" indent="-533400" algn="just">
              <a:buFont typeface="Wingdings" panose="05000000000000000000" pitchFamily="2" charset="2"/>
              <a:buChar char="Ø"/>
            </a:pPr>
            <a:r>
              <a:rPr lang="cs-CZ" altLang="cs-CZ" sz="2000" dirty="0"/>
              <a:t>dopravní</a:t>
            </a:r>
          </a:p>
          <a:p>
            <a:pPr marL="533400" indent="-533400" algn="just">
              <a:buFont typeface="Wingdings" panose="05000000000000000000" pitchFamily="2" charset="2"/>
              <a:buChar char="Ø"/>
            </a:pPr>
            <a:r>
              <a:rPr lang="cs-CZ" altLang="cs-CZ" sz="2000" dirty="0"/>
              <a:t>ostatní podniky poskytující služby</a:t>
            </a:r>
          </a:p>
          <a:p>
            <a:pPr marL="533400" indent="-533400" algn="just">
              <a:buFont typeface="Wingdings" panose="05000000000000000000" pitchFamily="2" charset="2"/>
              <a:buNone/>
            </a:pPr>
            <a:endParaRPr lang="cs-CZ" altLang="cs-CZ" sz="2000" b="1" dirty="0"/>
          </a:p>
        </p:txBody>
      </p:sp>
    </p:spTree>
    <p:extLst>
      <p:ext uri="{BB962C8B-B14F-4D97-AF65-F5344CB8AC3E}">
        <p14:creationId xmlns:p14="http://schemas.microsoft.com/office/powerpoint/2010/main" val="78423563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4294967295"/>
          </p:nvPr>
        </p:nvSpPr>
        <p:spPr>
          <a:xfrm>
            <a:off x="179389" y="1377387"/>
            <a:ext cx="8964612" cy="5480613"/>
          </a:xfrm>
        </p:spPr>
        <p:txBody>
          <a:bodyPr/>
          <a:lstStyle/>
          <a:p>
            <a:pPr marL="457200" indent="-457200">
              <a:buFont typeface="Garamond" panose="02020404030301010803" pitchFamily="18" charset="0"/>
              <a:buAutoNum type="arabicPeriod" startAt="2"/>
            </a:pPr>
            <a:r>
              <a:rPr lang="cs-CZ" altLang="cs-CZ" sz="2400" b="1" dirty="0"/>
              <a:t>Podle sektorů – primární, sekundární, terciální, kvartérní sektor</a:t>
            </a:r>
          </a:p>
        </p:txBody>
      </p:sp>
      <p:sp>
        <p:nvSpPr>
          <p:cNvPr id="47109" name="Rectangle 2"/>
          <p:cNvSpPr>
            <a:spLocks noChangeArrowheads="1"/>
          </p:cNvSpPr>
          <p:nvPr/>
        </p:nvSpPr>
        <p:spPr bwMode="auto">
          <a:xfrm>
            <a:off x="484981" y="674688"/>
            <a:ext cx="842486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sz="3600" dirty="0">
                <a:solidFill>
                  <a:srgbClr val="FF0000"/>
                </a:solidFill>
                <a:latin typeface="+mj-lt"/>
              </a:rPr>
              <a:t>Klasifikace podniků</a:t>
            </a:r>
          </a:p>
        </p:txBody>
      </p:sp>
      <p:pic>
        <p:nvPicPr>
          <p:cNvPr id="5" name="Obrázek 4">
            <a:extLst>
              <a:ext uri="{FF2B5EF4-FFF2-40B4-BE49-F238E27FC236}">
                <a16:creationId xmlns:a16="http://schemas.microsoft.com/office/drawing/2014/main" id="{E9771315-3487-4EF7-8DAE-84087E454083}"/>
              </a:ext>
            </a:extLst>
          </p:cNvPr>
          <p:cNvPicPr>
            <a:picLocks noChangeAspect="1"/>
          </p:cNvPicPr>
          <p:nvPr/>
        </p:nvPicPr>
        <p:blipFill>
          <a:blip r:embed="rId2"/>
          <a:stretch>
            <a:fillRect/>
          </a:stretch>
        </p:blipFill>
        <p:spPr>
          <a:xfrm>
            <a:off x="0" y="1897718"/>
            <a:ext cx="4470780" cy="3062563"/>
          </a:xfrm>
          <a:prstGeom prst="rect">
            <a:avLst/>
          </a:prstGeom>
        </p:spPr>
      </p:pic>
      <p:pic>
        <p:nvPicPr>
          <p:cNvPr id="4" name="Obrázek 3">
            <a:extLst>
              <a:ext uri="{FF2B5EF4-FFF2-40B4-BE49-F238E27FC236}">
                <a16:creationId xmlns:a16="http://schemas.microsoft.com/office/drawing/2014/main" id="{0E7922E1-7768-4551-8CCB-7A3778F0E4E1}"/>
              </a:ext>
            </a:extLst>
          </p:cNvPr>
          <p:cNvPicPr>
            <a:picLocks noChangeAspect="1"/>
          </p:cNvPicPr>
          <p:nvPr/>
        </p:nvPicPr>
        <p:blipFill>
          <a:blip r:embed="rId3"/>
          <a:stretch>
            <a:fillRect/>
          </a:stretch>
        </p:blipFill>
        <p:spPr>
          <a:xfrm>
            <a:off x="4196080" y="3428999"/>
            <a:ext cx="4947920" cy="3371850"/>
          </a:xfrm>
          <a:prstGeom prst="rect">
            <a:avLst/>
          </a:prstGeom>
        </p:spPr>
      </p:pic>
    </p:spTree>
    <p:extLst>
      <p:ext uri="{BB962C8B-B14F-4D97-AF65-F5344CB8AC3E}">
        <p14:creationId xmlns:p14="http://schemas.microsoft.com/office/powerpoint/2010/main" val="406812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4294967295"/>
          </p:nvPr>
        </p:nvSpPr>
        <p:spPr>
          <a:xfrm>
            <a:off x="179389" y="1377387"/>
            <a:ext cx="8964612" cy="5480613"/>
          </a:xfrm>
        </p:spPr>
        <p:txBody>
          <a:bodyPr/>
          <a:lstStyle/>
          <a:p>
            <a:pPr marL="457200" indent="-457200">
              <a:buFont typeface="Garamond" panose="02020404030301010803" pitchFamily="18" charset="0"/>
              <a:buAutoNum type="arabicPeriod" startAt="2"/>
            </a:pPr>
            <a:r>
              <a:rPr lang="cs-CZ" altLang="cs-CZ" sz="2400" b="1" dirty="0"/>
              <a:t>Podle sektorů – primární, sekundární, terciální, kvartérní sektor</a:t>
            </a:r>
          </a:p>
          <a:p>
            <a:pPr marL="457200" indent="-457200"/>
            <a:r>
              <a:rPr lang="cs-CZ" altLang="cs-CZ" sz="1800" b="1" dirty="0"/>
              <a:t>Primární</a:t>
            </a:r>
            <a:r>
              <a:rPr lang="cs-CZ" altLang="cs-CZ" sz="1800" dirty="0"/>
              <a:t> - sektor prvovýroby (zpracování surovin, lesnictví, zemědělství, těžba surovin atp.) Většina produktů od tohoto sektoru je považováno za suroviny pro jiné průmysly</a:t>
            </a:r>
          </a:p>
          <a:p>
            <a:pPr marL="457200" indent="-457200"/>
            <a:r>
              <a:rPr lang="cs-CZ" altLang="cs-CZ" sz="1800" b="1" dirty="0"/>
              <a:t>Sekundární</a:t>
            </a:r>
            <a:r>
              <a:rPr lang="cs-CZ" altLang="cs-CZ" sz="1800" dirty="0"/>
              <a:t> - představuje sektor zpracovatelského průmyslu (zpracování polotovarů, stavební výroba, výroba elektřiny atp.)</a:t>
            </a:r>
          </a:p>
          <a:p>
            <a:pPr marL="457200" indent="-457200"/>
            <a:r>
              <a:rPr lang="cs-CZ" altLang="cs-CZ" sz="1800" b="1" dirty="0"/>
              <a:t>Terciální</a:t>
            </a:r>
            <a:r>
              <a:rPr lang="cs-CZ" altLang="cs-CZ" sz="1800" dirty="0"/>
              <a:t> – sektor služeb</a:t>
            </a:r>
          </a:p>
          <a:p>
            <a:pPr marL="457200" indent="-457200"/>
            <a:r>
              <a:rPr lang="cs-CZ" altLang="cs-CZ" sz="1800" b="1" dirty="0"/>
              <a:t>Kvartérní</a:t>
            </a:r>
            <a:r>
              <a:rPr lang="cs-CZ" altLang="cs-CZ" sz="1800" dirty="0"/>
              <a:t> - sektor ekonomiky, který zahrnuje nevýrobní činnosti poskytované za úplatu. Tyto činnosti společně s terciérem označujeme jako </a:t>
            </a:r>
            <a:r>
              <a:rPr lang="cs-CZ" altLang="cs-CZ" sz="1800" b="1" dirty="0"/>
              <a:t>Intelektualizované služby – </a:t>
            </a:r>
            <a:r>
              <a:rPr lang="cs-CZ" altLang="cs-CZ" sz="1800" b="1" dirty="0" err="1"/>
              <a:t>Knowledge</a:t>
            </a:r>
            <a:r>
              <a:rPr lang="cs-CZ" altLang="cs-CZ" sz="1800" b="1" dirty="0"/>
              <a:t> </a:t>
            </a:r>
            <a:r>
              <a:rPr lang="cs-CZ" altLang="cs-CZ" sz="1800" b="1" dirty="0" err="1"/>
              <a:t>Intensive</a:t>
            </a:r>
            <a:r>
              <a:rPr lang="cs-CZ" altLang="cs-CZ" sz="1800" b="1" dirty="0"/>
              <a:t> </a:t>
            </a:r>
            <a:r>
              <a:rPr lang="cs-CZ" altLang="cs-CZ" sz="1800" b="1" dirty="0" err="1"/>
              <a:t>Services</a:t>
            </a:r>
            <a:r>
              <a:rPr lang="cs-CZ" altLang="cs-CZ" sz="1800" b="1" dirty="0"/>
              <a:t> (KIS)</a:t>
            </a:r>
            <a:r>
              <a:rPr lang="cs-CZ" altLang="cs-CZ" sz="1800" dirty="0"/>
              <a:t>. Do kvartéru řadíme:</a:t>
            </a:r>
          </a:p>
          <a:p>
            <a:pPr lvl="1"/>
            <a:r>
              <a:rPr lang="cs-CZ" altLang="cs-CZ" sz="1400" b="1" dirty="0"/>
              <a:t>školství</a:t>
            </a:r>
            <a:r>
              <a:rPr lang="cs-CZ" altLang="cs-CZ" sz="1400" dirty="0"/>
              <a:t> (především vysoké),</a:t>
            </a:r>
          </a:p>
          <a:p>
            <a:pPr lvl="1"/>
            <a:r>
              <a:rPr lang="cs-CZ" altLang="cs-CZ" sz="1400" b="1" dirty="0"/>
              <a:t>vědu, výzkum a vývoj,</a:t>
            </a:r>
          </a:p>
          <a:p>
            <a:pPr lvl="1"/>
            <a:r>
              <a:rPr lang="cs-CZ" altLang="cs-CZ" sz="1400" b="1" dirty="0"/>
              <a:t>řízení konzultačních, informačních  a komunikačních služeb, </a:t>
            </a:r>
          </a:p>
          <a:p>
            <a:pPr lvl="1"/>
            <a:r>
              <a:rPr lang="cs-CZ" altLang="cs-CZ" sz="1400" b="1" dirty="0"/>
              <a:t>řízení služeb v oblasti lidských zdrojů a zaměstnanosti, </a:t>
            </a:r>
          </a:p>
          <a:p>
            <a:pPr lvl="1"/>
            <a:r>
              <a:rPr lang="cs-CZ" altLang="cs-CZ" sz="1400" b="1" dirty="0"/>
              <a:t>právní služby, účetní, finanční a marketingové služby atd.</a:t>
            </a:r>
            <a:endParaRPr lang="cs-CZ" altLang="cs-CZ" sz="1400" dirty="0"/>
          </a:p>
        </p:txBody>
      </p:sp>
      <p:sp>
        <p:nvSpPr>
          <p:cNvPr id="47109" name="Rectangle 2"/>
          <p:cNvSpPr>
            <a:spLocks noChangeArrowheads="1"/>
          </p:cNvSpPr>
          <p:nvPr/>
        </p:nvSpPr>
        <p:spPr bwMode="auto">
          <a:xfrm>
            <a:off x="484981" y="674688"/>
            <a:ext cx="842486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sz="3600" dirty="0">
                <a:solidFill>
                  <a:srgbClr val="FF0000"/>
                </a:solidFill>
                <a:latin typeface="+mj-lt"/>
              </a:rPr>
              <a:t>Klasifikace podniků</a:t>
            </a:r>
          </a:p>
        </p:txBody>
      </p:sp>
    </p:spTree>
    <p:extLst>
      <p:ext uri="{BB962C8B-B14F-4D97-AF65-F5344CB8AC3E}">
        <p14:creationId xmlns:p14="http://schemas.microsoft.com/office/powerpoint/2010/main" val="156163451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5740" y="419955"/>
            <a:ext cx="8229600" cy="1143000"/>
          </a:xfrm>
        </p:spPr>
        <p:txBody>
          <a:bodyPr/>
          <a:lstStyle/>
          <a:p>
            <a:pPr algn="ctr"/>
            <a:r>
              <a:rPr lang="cs-CZ" b="1" dirty="0"/>
              <a:t>Sektory ekonomiky - trendy</a:t>
            </a:r>
          </a:p>
        </p:txBody>
      </p:sp>
      <p:pic>
        <p:nvPicPr>
          <p:cNvPr id="4" name="Obrázek 3"/>
          <p:cNvPicPr>
            <a:picLocks noChangeAspect="1"/>
          </p:cNvPicPr>
          <p:nvPr/>
        </p:nvPicPr>
        <p:blipFill>
          <a:blip r:embed="rId2"/>
          <a:stretch>
            <a:fillRect/>
          </a:stretch>
        </p:blipFill>
        <p:spPr>
          <a:xfrm>
            <a:off x="257065" y="1220524"/>
            <a:ext cx="3818366" cy="2748763"/>
          </a:xfrm>
          <a:prstGeom prst="rect">
            <a:avLst/>
          </a:prstGeom>
        </p:spPr>
      </p:pic>
      <p:pic>
        <p:nvPicPr>
          <p:cNvPr id="5" name="Obrázek 4"/>
          <p:cNvPicPr>
            <a:picLocks noChangeAspect="1"/>
          </p:cNvPicPr>
          <p:nvPr/>
        </p:nvPicPr>
        <p:blipFill>
          <a:blip r:embed="rId3"/>
          <a:stretch>
            <a:fillRect/>
          </a:stretch>
        </p:blipFill>
        <p:spPr>
          <a:xfrm>
            <a:off x="3749538" y="1308311"/>
            <a:ext cx="3102512" cy="1581845"/>
          </a:xfrm>
          <a:prstGeom prst="rect">
            <a:avLst/>
          </a:prstGeom>
        </p:spPr>
      </p:pic>
      <p:sp>
        <p:nvSpPr>
          <p:cNvPr id="6" name="TextovéPole 5"/>
          <p:cNvSpPr txBox="1"/>
          <p:nvPr/>
        </p:nvSpPr>
        <p:spPr>
          <a:xfrm>
            <a:off x="5132532" y="1289654"/>
            <a:ext cx="982745" cy="300082"/>
          </a:xfrm>
          <a:prstGeom prst="rect">
            <a:avLst/>
          </a:prstGeom>
          <a:noFill/>
        </p:spPr>
        <p:txBody>
          <a:bodyPr wrap="square" rtlCol="0">
            <a:spAutoFit/>
          </a:bodyPr>
          <a:lstStyle/>
          <a:p>
            <a:pPr algn="ctr"/>
            <a:r>
              <a:rPr lang="cs-CZ" sz="1350" b="1" dirty="0">
                <a:effectLst>
                  <a:outerShdw blurRad="38100" dist="38100" dir="2700000" algn="tl">
                    <a:srgbClr val="000000">
                      <a:alpha val="43137"/>
                    </a:srgbClr>
                  </a:outerShdw>
                </a:effectLst>
              </a:rPr>
              <a:t>Čína</a:t>
            </a:r>
          </a:p>
        </p:txBody>
      </p:sp>
      <p:pic>
        <p:nvPicPr>
          <p:cNvPr id="10" name="Obrázek 9"/>
          <p:cNvPicPr>
            <a:picLocks noChangeAspect="1"/>
          </p:cNvPicPr>
          <p:nvPr/>
        </p:nvPicPr>
        <p:blipFill>
          <a:blip r:embed="rId4"/>
          <a:stretch>
            <a:fillRect/>
          </a:stretch>
        </p:blipFill>
        <p:spPr>
          <a:xfrm>
            <a:off x="3887976" y="4008946"/>
            <a:ext cx="5025896" cy="2890155"/>
          </a:xfrm>
          <a:prstGeom prst="rect">
            <a:avLst/>
          </a:prstGeom>
        </p:spPr>
      </p:pic>
      <p:pic>
        <p:nvPicPr>
          <p:cNvPr id="11" name="Obrázek 10"/>
          <p:cNvPicPr>
            <a:picLocks noChangeAspect="1"/>
          </p:cNvPicPr>
          <p:nvPr/>
        </p:nvPicPr>
        <p:blipFill>
          <a:blip r:embed="rId5"/>
          <a:stretch>
            <a:fillRect/>
          </a:stretch>
        </p:blipFill>
        <p:spPr>
          <a:xfrm>
            <a:off x="6701584" y="1630188"/>
            <a:ext cx="2899616" cy="2272313"/>
          </a:xfrm>
          <a:prstGeom prst="rect">
            <a:avLst/>
          </a:prstGeom>
        </p:spPr>
      </p:pic>
      <p:pic>
        <p:nvPicPr>
          <p:cNvPr id="3" name="Obrázek 2"/>
          <p:cNvPicPr>
            <a:picLocks noChangeAspect="1"/>
          </p:cNvPicPr>
          <p:nvPr/>
        </p:nvPicPr>
        <p:blipFill>
          <a:blip r:embed="rId6"/>
          <a:stretch>
            <a:fillRect/>
          </a:stretch>
        </p:blipFill>
        <p:spPr>
          <a:xfrm>
            <a:off x="0" y="3922107"/>
            <a:ext cx="3749538" cy="2461634"/>
          </a:xfrm>
          <a:prstGeom prst="rect">
            <a:avLst/>
          </a:prstGeom>
        </p:spPr>
      </p:pic>
    </p:spTree>
    <p:extLst>
      <p:ext uri="{BB962C8B-B14F-4D97-AF65-F5344CB8AC3E}">
        <p14:creationId xmlns:p14="http://schemas.microsoft.com/office/powerpoint/2010/main" val="2479664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Podniková ekonomie</a:t>
            </a:r>
            <a:endParaRPr lang="cs-CZ" dirty="0"/>
          </a:p>
        </p:txBody>
      </p:sp>
      <p:sp>
        <p:nvSpPr>
          <p:cNvPr id="3" name="Zástupný symbol pro obsah 2"/>
          <p:cNvSpPr>
            <a:spLocks noGrp="1"/>
          </p:cNvSpPr>
          <p:nvPr>
            <p:ph idx="1"/>
          </p:nvPr>
        </p:nvSpPr>
        <p:spPr/>
        <p:txBody>
          <a:bodyPr>
            <a:normAutofit fontScale="77500" lnSpcReduction="20000"/>
          </a:bodyPr>
          <a:lstStyle/>
          <a:p>
            <a:pPr marL="0" indent="0">
              <a:buNone/>
            </a:pPr>
            <a:r>
              <a:rPr lang="cs-CZ" dirty="0"/>
              <a:t>Podniková ekonomie je nauka (disciplína) zabývající se chováním podniků a jejich hospodařením. </a:t>
            </a:r>
          </a:p>
          <a:p>
            <a:pPr marL="0" indent="0">
              <a:buNone/>
            </a:pPr>
            <a:r>
              <a:rPr lang="cs-CZ" b="1" dirty="0"/>
              <a:t>Všeobecná podnikohospodářská nauka</a:t>
            </a:r>
          </a:p>
          <a:p>
            <a:pPr marL="0" indent="0">
              <a:buNone/>
            </a:pPr>
            <a:r>
              <a:rPr lang="cs-CZ" dirty="0"/>
              <a:t>= nauka zabývající se hospodářskou činností podniků z různých ekonomických oborů (obecné zákonitosti ekonomiky podniků)</a:t>
            </a:r>
          </a:p>
          <a:p>
            <a:pPr marL="0" indent="0">
              <a:buNone/>
            </a:pPr>
            <a:r>
              <a:rPr lang="cs-CZ" b="1" dirty="0"/>
              <a:t>Odvětvová podnikohospodářská nauka</a:t>
            </a:r>
          </a:p>
          <a:p>
            <a:pPr marL="0" indent="0">
              <a:buNone/>
            </a:pPr>
            <a:r>
              <a:rPr lang="cs-CZ" dirty="0"/>
              <a:t>=nauka zabývající se ekonomickými specifiky podniků v různých sektorech ekonomiky (zemědělství, průmysl, služby, věda)</a:t>
            </a:r>
          </a:p>
          <a:p>
            <a:pPr marL="0" indent="0">
              <a:buNone/>
            </a:pPr>
            <a:r>
              <a:rPr lang="cs-CZ" b="1" dirty="0"/>
              <a:t>Funkční podnikohospodářská nauka</a:t>
            </a:r>
          </a:p>
          <a:p>
            <a:pPr marL="0" indent="0">
              <a:buNone/>
            </a:pPr>
            <a:r>
              <a:rPr lang="cs-CZ" dirty="0"/>
              <a:t>= nauka zabývající se jednotlivými podnikovými funkcemi (př. nákupní, výrobní, prodejní, finanční, inovační a marketingová funkce, atd.)</a:t>
            </a:r>
          </a:p>
        </p:txBody>
      </p:sp>
    </p:spTree>
    <p:extLst>
      <p:ext uri="{BB962C8B-B14F-4D97-AF65-F5344CB8AC3E}">
        <p14:creationId xmlns:p14="http://schemas.microsoft.com/office/powerpoint/2010/main" val="140253795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99" y="692150"/>
            <a:ext cx="9821862"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2"/>
          <p:cNvSpPr>
            <a:spLocks noChangeArrowheads="1"/>
          </p:cNvSpPr>
          <p:nvPr/>
        </p:nvSpPr>
        <p:spPr bwMode="auto">
          <a:xfrm>
            <a:off x="1857275" y="277934"/>
            <a:ext cx="842486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sz="3600" dirty="0">
                <a:solidFill>
                  <a:srgbClr val="FF0000"/>
                </a:solidFill>
                <a:latin typeface="Garamond" panose="02020404030301010803" pitchFamily="18" charset="0"/>
              </a:rPr>
              <a:t>Klasifikace podniků</a:t>
            </a:r>
          </a:p>
        </p:txBody>
      </p:sp>
    </p:spTree>
    <p:extLst>
      <p:ext uri="{BB962C8B-B14F-4D97-AF65-F5344CB8AC3E}">
        <p14:creationId xmlns:p14="http://schemas.microsoft.com/office/powerpoint/2010/main" val="24099497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468313" y="504825"/>
            <a:ext cx="8229600" cy="331788"/>
          </a:xfrm>
          <a:solidFill>
            <a:srgbClr val="FFFFFF">
              <a:alpha val="0"/>
            </a:srgbClr>
          </a:solidFill>
        </p:spPr>
        <p:txBody>
          <a:bodyPr>
            <a:normAutofit fontScale="90000"/>
          </a:bodyPr>
          <a:lstStyle/>
          <a:p>
            <a:r>
              <a:rPr lang="cs-CZ" altLang="cs-CZ" sz="2600" b="1" dirty="0">
                <a:solidFill>
                  <a:srgbClr val="FF0000"/>
                </a:solidFill>
                <a:latin typeface="Berlin CE"/>
              </a:rPr>
              <a:t>Podíl zaměstnaných ve </a:t>
            </a:r>
            <a:r>
              <a:rPr lang="cs-CZ" altLang="cs-CZ" sz="2400" b="1" dirty="0" err="1">
                <a:solidFill>
                  <a:srgbClr val="FF0000"/>
                </a:solidFill>
                <a:latin typeface="Berlin CE"/>
              </a:rPr>
              <a:t>vybr</a:t>
            </a:r>
            <a:r>
              <a:rPr lang="cs-CZ" altLang="cs-CZ" sz="2600" b="1" dirty="0">
                <a:solidFill>
                  <a:srgbClr val="FF0000"/>
                </a:solidFill>
                <a:latin typeface="Berlin CE"/>
              </a:rPr>
              <a:t>. sektorech v roce 2002</a:t>
            </a:r>
          </a:p>
        </p:txBody>
      </p:sp>
      <p:sp>
        <p:nvSpPr>
          <p:cNvPr id="49155" name="Text Box 4"/>
          <p:cNvSpPr txBox="1">
            <a:spLocks noChangeArrowheads="1"/>
          </p:cNvSpPr>
          <p:nvPr/>
        </p:nvSpPr>
        <p:spPr bwMode="auto">
          <a:xfrm>
            <a:off x="592138" y="1597025"/>
            <a:ext cx="1841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sz="2800"/>
          </a:p>
          <a:p>
            <a:pPr eaLnBrk="1" hangingPunct="1"/>
            <a:endParaRPr lang="cs-CZ" altLang="cs-CZ" sz="2800"/>
          </a:p>
          <a:p>
            <a:pPr eaLnBrk="1" hangingPunct="1"/>
            <a:endParaRPr lang="cs-CZ" altLang="cs-CZ" sz="2800"/>
          </a:p>
          <a:p>
            <a:pPr eaLnBrk="1" hangingPunct="1">
              <a:spcBef>
                <a:spcPct val="20000"/>
              </a:spcBef>
            </a:pPr>
            <a:endParaRPr lang="cs-CZ" altLang="cs-CZ" sz="2800"/>
          </a:p>
        </p:txBody>
      </p:sp>
      <p:pic>
        <p:nvPicPr>
          <p:cNvPr id="4915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52" y="1006475"/>
            <a:ext cx="9586912"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611405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4294967295"/>
          </p:nvPr>
        </p:nvSpPr>
        <p:spPr>
          <a:xfrm>
            <a:off x="107950" y="1365813"/>
            <a:ext cx="8785225" cy="5746830"/>
          </a:xfrm>
        </p:spPr>
        <p:txBody>
          <a:bodyPr/>
          <a:lstStyle/>
          <a:p>
            <a:pPr marL="609600" indent="-609600" algn="ctr">
              <a:buFont typeface="Wingdings" panose="05000000000000000000" pitchFamily="2" charset="2"/>
              <a:buNone/>
            </a:pPr>
            <a:r>
              <a:rPr lang="cs-CZ" altLang="cs-CZ" sz="3000" b="1" dirty="0"/>
              <a:t>Odvětvová klasifikace CZ-NACE </a:t>
            </a:r>
          </a:p>
          <a:p>
            <a:pPr marL="609600" indent="-609600" algn="just">
              <a:buFont typeface="Wingdings" panose="05000000000000000000" pitchFamily="2" charset="2"/>
              <a:buNone/>
            </a:pPr>
            <a:endParaRPr lang="cs-CZ" altLang="cs-CZ" sz="1600" dirty="0"/>
          </a:p>
          <a:p>
            <a:pPr marL="609600" indent="-609600" algn="just"/>
            <a:r>
              <a:rPr lang="cs-CZ" altLang="cs-CZ" sz="1800" dirty="0"/>
              <a:t>Byla vypracována podle mezinárodní statistické klasifikace ekonomických činností, v souladu s nařízením Evropského parlamentu a Rady (ES) č. 1393/2006 ze dne 20. prosince 2006, kterým se zavádí </a:t>
            </a:r>
          </a:p>
          <a:p>
            <a:pPr marL="609600" indent="-609600" algn="just"/>
            <a:r>
              <a:rPr lang="cs-CZ" altLang="cs-CZ" sz="1800" b="1" dirty="0"/>
              <a:t>Statistická klasifikace ekonomických činností </a:t>
            </a:r>
            <a:r>
              <a:rPr lang="cs-CZ" altLang="cs-CZ" sz="1800" dirty="0"/>
              <a:t>NACE Revize 2 a kterým se mění nařízeni Rady (EHS) Č. 3037/90 a některá nařízeni </a:t>
            </a:r>
            <a:r>
              <a:rPr lang="cs-CZ" altLang="cs-CZ" sz="1800" dirty="0" err="1"/>
              <a:t>ESo</a:t>
            </a:r>
            <a:r>
              <a:rPr lang="cs-CZ" altLang="cs-CZ" sz="1800" dirty="0"/>
              <a:t> specifických statistických oblastech.</a:t>
            </a:r>
          </a:p>
          <a:p>
            <a:pPr marL="609600" indent="-609600" algn="just"/>
            <a:r>
              <a:rPr lang="cs-CZ" altLang="cs-CZ" sz="1800" dirty="0"/>
              <a:t>Klasifikace CZ-NACE zohledňuje technologický rozvoj a strukturální změny hospodářství za posledních I5 let, je relevantnější s ohledem na hospodářskou realitu a lépe srovnatelná s jinými mezinárodními klasifikacemi.</a:t>
            </a:r>
          </a:p>
          <a:p>
            <a:pPr marL="609600" indent="-609600" algn="just"/>
            <a:r>
              <a:rPr lang="cs-CZ" altLang="cs-CZ" sz="1800" dirty="0"/>
              <a:t>Klasifikace ekonomických činnosti (CZ-NACE) nahrazuje Odvětvovou klasifikaci ekonomických činnosti (OKEČ), vydanou sdělením Českého statistického úřadu ze dne I8. prosince 2003 Č. 486/2003 Sb. a aktualizovanou sdělením Č. 311/2005 Sb.</a:t>
            </a:r>
          </a:p>
          <a:p>
            <a:pPr marL="609600" indent="-609600" algn="just">
              <a:buFont typeface="Wingdings" panose="05000000000000000000" pitchFamily="2" charset="2"/>
              <a:buNone/>
            </a:pPr>
            <a:endParaRPr lang="cs-CZ" altLang="cs-CZ" sz="1600" dirty="0"/>
          </a:p>
        </p:txBody>
      </p:sp>
      <p:sp>
        <p:nvSpPr>
          <p:cNvPr id="50181" name="Rectangle 2"/>
          <p:cNvSpPr>
            <a:spLocks noChangeArrowheads="1"/>
          </p:cNvSpPr>
          <p:nvPr/>
        </p:nvSpPr>
        <p:spPr bwMode="auto">
          <a:xfrm>
            <a:off x="468313" y="666470"/>
            <a:ext cx="842486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sz="3600" dirty="0">
                <a:solidFill>
                  <a:srgbClr val="FF0000"/>
                </a:solidFill>
                <a:latin typeface="Garamond" panose="02020404030301010803" pitchFamily="18" charset="0"/>
              </a:rPr>
              <a:t>Klasifikace podniků</a:t>
            </a:r>
          </a:p>
        </p:txBody>
      </p:sp>
    </p:spTree>
    <p:extLst>
      <p:ext uri="{BB962C8B-B14F-4D97-AF65-F5344CB8AC3E}">
        <p14:creationId xmlns:p14="http://schemas.microsoft.com/office/powerpoint/2010/main" val="124779146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hlinkClick r:id="rId2"/>
            <a:extLst>
              <a:ext uri="{FF2B5EF4-FFF2-40B4-BE49-F238E27FC236}">
                <a16:creationId xmlns:a16="http://schemas.microsoft.com/office/drawing/2014/main" id="{F3E60072-0A59-4C86-9B6E-71F4D32A086C}"/>
              </a:ext>
            </a:extLst>
          </p:cNvPr>
          <p:cNvPicPr>
            <a:picLocks noChangeAspect="1"/>
          </p:cNvPicPr>
          <p:nvPr/>
        </p:nvPicPr>
        <p:blipFill>
          <a:blip r:embed="rId3"/>
          <a:stretch>
            <a:fillRect/>
          </a:stretch>
        </p:blipFill>
        <p:spPr>
          <a:xfrm>
            <a:off x="825813" y="1795233"/>
            <a:ext cx="7759387" cy="5062768"/>
          </a:xfrm>
          <a:prstGeom prst="rect">
            <a:avLst/>
          </a:prstGeom>
        </p:spPr>
      </p:pic>
      <p:sp>
        <p:nvSpPr>
          <p:cNvPr id="3" name="Rectangle 3">
            <a:extLst>
              <a:ext uri="{FF2B5EF4-FFF2-40B4-BE49-F238E27FC236}">
                <a16:creationId xmlns:a16="http://schemas.microsoft.com/office/drawing/2014/main" id="{42FC898A-7B86-4657-AAA4-0E619827F329}"/>
              </a:ext>
            </a:extLst>
          </p:cNvPr>
          <p:cNvSpPr txBox="1">
            <a:spLocks noChangeArrowheads="1"/>
          </p:cNvSpPr>
          <p:nvPr/>
        </p:nvSpPr>
        <p:spPr>
          <a:xfrm>
            <a:off x="107950" y="1365813"/>
            <a:ext cx="8785225" cy="473147"/>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09600" indent="-609600" algn="ctr">
              <a:buFont typeface="Wingdings" panose="05000000000000000000" pitchFamily="2" charset="2"/>
              <a:buNone/>
            </a:pPr>
            <a:r>
              <a:rPr lang="cs-CZ" altLang="cs-CZ" sz="3000" b="1" dirty="0"/>
              <a:t>Odvětvová klasifikace CZ-NACE </a:t>
            </a:r>
          </a:p>
          <a:p>
            <a:pPr marL="609600" indent="-609600" algn="just">
              <a:buFont typeface="Wingdings" panose="05000000000000000000" pitchFamily="2" charset="2"/>
              <a:buNone/>
            </a:pPr>
            <a:endParaRPr lang="cs-CZ" altLang="cs-CZ" sz="1600" dirty="0"/>
          </a:p>
          <a:p>
            <a:pPr marL="609600" indent="-609600" algn="just">
              <a:buFont typeface="Wingdings" panose="05000000000000000000" pitchFamily="2" charset="2"/>
              <a:buNone/>
            </a:pPr>
            <a:endParaRPr lang="cs-CZ" altLang="cs-CZ" sz="1600" dirty="0"/>
          </a:p>
        </p:txBody>
      </p:sp>
      <p:sp>
        <p:nvSpPr>
          <p:cNvPr id="5" name="Rectangle 2">
            <a:extLst>
              <a:ext uri="{FF2B5EF4-FFF2-40B4-BE49-F238E27FC236}">
                <a16:creationId xmlns:a16="http://schemas.microsoft.com/office/drawing/2014/main" id="{5DA0DC9C-AEDC-4C8B-B518-8BD73EAA4A3D}"/>
              </a:ext>
            </a:extLst>
          </p:cNvPr>
          <p:cNvSpPr>
            <a:spLocks noChangeArrowheads="1"/>
          </p:cNvSpPr>
          <p:nvPr/>
        </p:nvSpPr>
        <p:spPr bwMode="auto">
          <a:xfrm>
            <a:off x="468313" y="666470"/>
            <a:ext cx="842486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sz="3600" dirty="0">
                <a:solidFill>
                  <a:srgbClr val="FF0000"/>
                </a:solidFill>
                <a:latin typeface="Garamond" panose="02020404030301010803" pitchFamily="18" charset="0"/>
              </a:rPr>
              <a:t>Klasifikace podniků</a:t>
            </a:r>
          </a:p>
        </p:txBody>
      </p:sp>
    </p:spTree>
    <p:extLst>
      <p:ext uri="{BB962C8B-B14F-4D97-AF65-F5344CB8AC3E}">
        <p14:creationId xmlns:p14="http://schemas.microsoft.com/office/powerpoint/2010/main" val="405531174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42FC898A-7B86-4657-AAA4-0E619827F329}"/>
              </a:ext>
            </a:extLst>
          </p:cNvPr>
          <p:cNvSpPr txBox="1">
            <a:spLocks noChangeArrowheads="1"/>
          </p:cNvSpPr>
          <p:nvPr/>
        </p:nvSpPr>
        <p:spPr>
          <a:xfrm>
            <a:off x="179387" y="1225270"/>
            <a:ext cx="8785225" cy="473147"/>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09600" indent="-609600" algn="ctr">
              <a:buFont typeface="Wingdings" panose="05000000000000000000" pitchFamily="2" charset="2"/>
              <a:buNone/>
            </a:pPr>
            <a:r>
              <a:rPr lang="cs-CZ" altLang="cs-CZ" sz="3000" b="1" dirty="0"/>
              <a:t>Odvětvová klasifikace CZ-NACE </a:t>
            </a:r>
          </a:p>
          <a:p>
            <a:pPr marL="609600" indent="-609600" algn="just">
              <a:buFont typeface="Wingdings" panose="05000000000000000000" pitchFamily="2" charset="2"/>
              <a:buNone/>
            </a:pPr>
            <a:endParaRPr lang="cs-CZ" altLang="cs-CZ" sz="1600" dirty="0"/>
          </a:p>
          <a:p>
            <a:pPr marL="609600" indent="-609600" algn="just">
              <a:buFont typeface="Wingdings" panose="05000000000000000000" pitchFamily="2" charset="2"/>
              <a:buNone/>
            </a:pPr>
            <a:endParaRPr lang="cs-CZ" altLang="cs-CZ" sz="1600" dirty="0"/>
          </a:p>
        </p:txBody>
      </p:sp>
      <p:sp>
        <p:nvSpPr>
          <p:cNvPr id="5" name="Rectangle 2">
            <a:extLst>
              <a:ext uri="{FF2B5EF4-FFF2-40B4-BE49-F238E27FC236}">
                <a16:creationId xmlns:a16="http://schemas.microsoft.com/office/drawing/2014/main" id="{5DA0DC9C-AEDC-4C8B-B518-8BD73EAA4A3D}"/>
              </a:ext>
            </a:extLst>
          </p:cNvPr>
          <p:cNvSpPr>
            <a:spLocks noChangeArrowheads="1"/>
          </p:cNvSpPr>
          <p:nvPr/>
        </p:nvSpPr>
        <p:spPr bwMode="auto">
          <a:xfrm>
            <a:off x="468313" y="666470"/>
            <a:ext cx="842486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sz="3600" dirty="0">
                <a:solidFill>
                  <a:srgbClr val="FF0000"/>
                </a:solidFill>
                <a:latin typeface="Garamond" panose="02020404030301010803" pitchFamily="18" charset="0"/>
              </a:rPr>
              <a:t>Klasifikace podniků</a:t>
            </a:r>
          </a:p>
        </p:txBody>
      </p:sp>
      <p:pic>
        <p:nvPicPr>
          <p:cNvPr id="6" name="Obrázek 5">
            <a:extLst>
              <a:ext uri="{FF2B5EF4-FFF2-40B4-BE49-F238E27FC236}">
                <a16:creationId xmlns:a16="http://schemas.microsoft.com/office/drawing/2014/main" id="{F734D4CD-2F54-47E8-9CE7-2147EE3CC94A}"/>
              </a:ext>
            </a:extLst>
          </p:cNvPr>
          <p:cNvPicPr>
            <a:picLocks noChangeAspect="1"/>
          </p:cNvPicPr>
          <p:nvPr/>
        </p:nvPicPr>
        <p:blipFill>
          <a:blip r:embed="rId2"/>
          <a:stretch>
            <a:fillRect/>
          </a:stretch>
        </p:blipFill>
        <p:spPr>
          <a:xfrm>
            <a:off x="468313" y="1480799"/>
            <a:ext cx="8785225" cy="5488233"/>
          </a:xfrm>
          <a:prstGeom prst="rect">
            <a:avLst/>
          </a:prstGeom>
        </p:spPr>
      </p:pic>
    </p:spTree>
    <p:extLst>
      <p:ext uri="{BB962C8B-B14F-4D97-AF65-F5344CB8AC3E}">
        <p14:creationId xmlns:p14="http://schemas.microsoft.com/office/powerpoint/2010/main" val="148838637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2656390" y="0"/>
            <a:ext cx="8229600" cy="1143000"/>
          </a:xfrm>
        </p:spPr>
        <p:txBody>
          <a:bodyPr/>
          <a:lstStyle/>
          <a:p>
            <a:pPr eaLnBrk="1" hangingPunct="1"/>
            <a:r>
              <a:rPr lang="cs-CZ" altLang="cs-CZ" b="1" dirty="0">
                <a:solidFill>
                  <a:srgbClr val="FF0000"/>
                </a:solidFill>
              </a:rPr>
              <a:t>Typologie podniku</a:t>
            </a:r>
          </a:p>
        </p:txBody>
      </p:sp>
      <p:sp>
        <p:nvSpPr>
          <p:cNvPr id="9219" name="Rectangle 3"/>
          <p:cNvSpPr>
            <a:spLocks noGrp="1" noChangeArrowheads="1"/>
          </p:cNvSpPr>
          <p:nvPr>
            <p:ph idx="4294967295"/>
          </p:nvPr>
        </p:nvSpPr>
        <p:spPr>
          <a:xfrm>
            <a:off x="0" y="954651"/>
            <a:ext cx="9144000" cy="5440362"/>
          </a:xfrm>
        </p:spPr>
        <p:txBody>
          <a:bodyPr/>
          <a:lstStyle/>
          <a:p>
            <a:pPr marL="609600" indent="-609600" algn="just">
              <a:buFont typeface="Wingdings" panose="05000000000000000000" pitchFamily="2" charset="2"/>
              <a:buAutoNum type="arabicPeriod" startAt="3"/>
              <a:defRPr/>
            </a:pPr>
            <a:r>
              <a:rPr lang="cs-CZ" sz="1800" b="1" dirty="0">
                <a:effectLst>
                  <a:outerShdw blurRad="38100" dist="38100" dir="2700000" algn="tl">
                    <a:srgbClr val="C0C0C0"/>
                  </a:outerShdw>
                </a:effectLst>
              </a:rPr>
              <a:t>Podle druhů výkonů</a:t>
            </a:r>
          </a:p>
          <a:p>
            <a:pPr marL="609600" indent="-609600">
              <a:defRPr/>
            </a:pPr>
            <a:r>
              <a:rPr lang="cs-CZ" sz="1800" b="1" i="1" dirty="0"/>
              <a:t>podniky produkující hmotné výkony</a:t>
            </a:r>
            <a:r>
              <a:rPr lang="cs-CZ" sz="1800" dirty="0"/>
              <a:t> </a:t>
            </a:r>
          </a:p>
          <a:p>
            <a:pPr marL="914400" lvl="1" indent="-457200">
              <a:defRPr/>
            </a:pPr>
            <a:r>
              <a:rPr lang="cs-CZ" sz="1800" dirty="0"/>
              <a:t>(převážně průmyslové a řemeslné podniky),  podle druhu výkonů lze dále členit na </a:t>
            </a:r>
            <a:r>
              <a:rPr lang="cs-CZ" sz="1800" i="1" dirty="0"/>
              <a:t>těžební podniky</a:t>
            </a:r>
            <a:r>
              <a:rPr lang="cs-CZ" sz="1800" dirty="0"/>
              <a:t> (např. doly), </a:t>
            </a:r>
            <a:r>
              <a:rPr lang="cs-CZ" sz="1800" i="1" dirty="0"/>
              <a:t>podniky vyrábějící výrobní prostředky</a:t>
            </a:r>
            <a:r>
              <a:rPr lang="cs-CZ" sz="1800" dirty="0"/>
              <a:t> (např. strojírenské továrny) a </a:t>
            </a:r>
            <a:r>
              <a:rPr lang="cs-CZ" sz="1800" i="1" dirty="0"/>
              <a:t>podniky vyrábějící spotřební statky</a:t>
            </a:r>
            <a:r>
              <a:rPr lang="cs-CZ" sz="1800" dirty="0"/>
              <a:t> (např. podnik na výrobu obuvi)</a:t>
            </a:r>
          </a:p>
          <a:p>
            <a:pPr marL="914400" lvl="1" indent="-457200">
              <a:defRPr/>
            </a:pPr>
            <a:r>
              <a:rPr lang="cs-CZ" sz="1800" dirty="0"/>
              <a:t>V členění podniků vyrábějících hmotné  výkony se může pokračovat podle různých hledisek  např. podle technologií (doly, hutní průmysl), podle převládající suroviny (dřevoprůmysl, papírenský průmysl, gumárenský průmysl, atd.) anebo opět podle druhu výkonů (výroba nástrojů, automobilů atd.).</a:t>
            </a:r>
          </a:p>
          <a:p>
            <a:pPr marL="609600" indent="-609600" algn="just">
              <a:buFont typeface="Wingdings" panose="05000000000000000000" pitchFamily="2" charset="2"/>
              <a:buChar char="q"/>
              <a:defRPr/>
            </a:pPr>
            <a:r>
              <a:rPr lang="cs-CZ" sz="1800" b="1" i="1" dirty="0"/>
              <a:t>podniky poskytující služby </a:t>
            </a:r>
          </a:p>
          <a:p>
            <a:pPr marL="914400" lvl="1" indent="-457200">
              <a:defRPr/>
            </a:pPr>
            <a:r>
              <a:rPr lang="cs-CZ" sz="1800" dirty="0"/>
              <a:t>Obchodní, bankovní, pojišťovací, dopravní, ostatní</a:t>
            </a:r>
            <a:endParaRPr lang="cs-CZ" sz="1800" b="1" dirty="0"/>
          </a:p>
          <a:p>
            <a:pPr marL="609600" indent="-609600" algn="just">
              <a:buFont typeface="Wingdings" panose="05000000000000000000" pitchFamily="2" charset="2"/>
              <a:buNone/>
              <a:defRPr/>
            </a:pPr>
            <a:endParaRPr lang="cs-CZ" sz="1800" b="1" dirty="0"/>
          </a:p>
          <a:p>
            <a:pPr marL="609600" indent="-609600" algn="just">
              <a:buFont typeface="Wingdings" panose="05000000000000000000" pitchFamily="2" charset="2"/>
              <a:buAutoNum type="arabicPeriod" startAt="4"/>
              <a:defRPr/>
            </a:pPr>
            <a:r>
              <a:rPr lang="cs-CZ" sz="1800" b="1" dirty="0"/>
              <a:t>Podle způsobu zhotovování výkonů</a:t>
            </a:r>
          </a:p>
          <a:p>
            <a:pPr marL="609600" indent="-609600" algn="just">
              <a:buFont typeface="Wingdings" panose="05000000000000000000" pitchFamily="2" charset="2"/>
              <a:buChar char="Ø"/>
              <a:defRPr/>
            </a:pPr>
            <a:r>
              <a:rPr lang="cs-CZ" sz="1800" dirty="0"/>
              <a:t>podle výrobních principů (kusová výroba, sériová, hromadná atd.)</a:t>
            </a:r>
          </a:p>
          <a:p>
            <a:pPr marL="609600" indent="-609600" algn="just">
              <a:buFont typeface="Wingdings" panose="05000000000000000000" pitchFamily="2" charset="2"/>
              <a:buChar char="Ø"/>
              <a:defRPr/>
            </a:pPr>
            <a:r>
              <a:rPr lang="cs-CZ" sz="1800" dirty="0"/>
              <a:t>podle výrobních způsobů - rukodílná výroba, strojní výroba technologicky specializovaná, proudová výroba s volným a vázaným rytmem (jakým způsobem jsou uspořádaná výrobní pracoviště atd.)</a:t>
            </a:r>
          </a:p>
          <a:p>
            <a:pPr marL="609600" indent="-609600" algn="just">
              <a:buFont typeface="Wingdings" panose="05000000000000000000" pitchFamily="2" charset="2"/>
              <a:buNone/>
              <a:defRPr/>
            </a:pPr>
            <a:endParaRPr lang="cs-CZ" sz="1600" dirty="0"/>
          </a:p>
        </p:txBody>
      </p:sp>
    </p:spTree>
    <p:extLst>
      <p:ext uri="{BB962C8B-B14F-4D97-AF65-F5344CB8AC3E}">
        <p14:creationId xmlns:p14="http://schemas.microsoft.com/office/powerpoint/2010/main" val="387754585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639762" y="601884"/>
            <a:ext cx="8229600" cy="765175"/>
          </a:xfrm>
          <a:solidFill>
            <a:srgbClr val="FFFFFF">
              <a:alpha val="0"/>
            </a:srgbClr>
          </a:solidFill>
        </p:spPr>
        <p:txBody>
          <a:bodyPr/>
          <a:lstStyle/>
          <a:p>
            <a:r>
              <a:rPr lang="cs-CZ" altLang="cs-CZ" b="1" dirty="0">
                <a:solidFill>
                  <a:srgbClr val="FF0000"/>
                </a:solidFill>
              </a:rPr>
              <a:t>Definice výrobku, služeb</a:t>
            </a:r>
          </a:p>
        </p:txBody>
      </p:sp>
      <p:sp>
        <p:nvSpPr>
          <p:cNvPr id="52227" name="Text Box 4"/>
          <p:cNvSpPr txBox="1">
            <a:spLocks noChangeArrowheads="1"/>
          </p:cNvSpPr>
          <p:nvPr/>
        </p:nvSpPr>
        <p:spPr bwMode="auto">
          <a:xfrm>
            <a:off x="592138" y="1620838"/>
            <a:ext cx="1841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sz="2600"/>
          </a:p>
        </p:txBody>
      </p:sp>
      <p:pic>
        <p:nvPicPr>
          <p:cNvPr id="522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737" y="1620838"/>
            <a:ext cx="8429625"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00552027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p:txBody>
          <a:bodyPr/>
          <a:lstStyle/>
          <a:p>
            <a:pPr eaLnBrk="1" hangingPunct="1"/>
            <a:r>
              <a:rPr lang="cs-CZ" altLang="cs-CZ" b="1" dirty="0">
                <a:solidFill>
                  <a:srgbClr val="FF0000"/>
                </a:solidFill>
              </a:rPr>
              <a:t>Typologie podniku</a:t>
            </a:r>
          </a:p>
        </p:txBody>
      </p:sp>
      <p:sp>
        <p:nvSpPr>
          <p:cNvPr id="53251" name="Rectangle 3"/>
          <p:cNvSpPr>
            <a:spLocks noGrp="1" noChangeArrowheads="1"/>
          </p:cNvSpPr>
          <p:nvPr>
            <p:ph idx="4294967295"/>
          </p:nvPr>
        </p:nvSpPr>
        <p:spPr>
          <a:xfrm>
            <a:off x="125412" y="1417638"/>
            <a:ext cx="8893175" cy="6021387"/>
          </a:xfrm>
        </p:spPr>
        <p:txBody>
          <a:bodyPr/>
          <a:lstStyle/>
          <a:p>
            <a:pPr marL="533400" indent="-533400">
              <a:buFont typeface="Wingdings" panose="05000000000000000000" pitchFamily="2" charset="2"/>
              <a:buAutoNum type="arabicPeriod" startAt="5"/>
            </a:pPr>
            <a:r>
              <a:rPr lang="cs-CZ" altLang="cs-CZ" sz="2400" b="1" dirty="0"/>
              <a:t>Podle převládajícího výrobního faktoru</a:t>
            </a:r>
          </a:p>
          <a:p>
            <a:pPr marL="533400" indent="-533400">
              <a:buFont typeface="Wingdings" panose="05000000000000000000" pitchFamily="2" charset="2"/>
              <a:buChar char="Ø"/>
            </a:pPr>
            <a:r>
              <a:rPr lang="cs-CZ" altLang="cs-CZ" sz="2400" b="1" dirty="0"/>
              <a:t>pracovně intenzivní </a:t>
            </a:r>
            <a:r>
              <a:rPr lang="cs-CZ" altLang="cs-CZ" sz="2400" dirty="0"/>
              <a:t>– převládá lidský faktor, vysoký podíl mzdových nákladů</a:t>
            </a:r>
          </a:p>
          <a:p>
            <a:pPr marL="533400" indent="-533400">
              <a:buFont typeface="Wingdings" panose="05000000000000000000" pitchFamily="2" charset="2"/>
              <a:buChar char="Ø"/>
            </a:pPr>
            <a:r>
              <a:rPr lang="cs-CZ" altLang="cs-CZ" sz="2400" b="1" dirty="0"/>
              <a:t>Kapitálově (investičně) náročné </a:t>
            </a:r>
            <a:r>
              <a:rPr lang="cs-CZ" altLang="cs-CZ" sz="2400" dirty="0"/>
              <a:t>– velký podíl mechanizace, automatizace, robotizace, velké množství strojů a zařízení (DHM), který váže kapitál </a:t>
            </a:r>
          </a:p>
          <a:p>
            <a:pPr marL="533400" indent="-533400">
              <a:buFont typeface="Wingdings" panose="05000000000000000000" pitchFamily="2" charset="2"/>
              <a:buChar char="Ø"/>
            </a:pPr>
            <a:r>
              <a:rPr lang="cs-CZ" altLang="cs-CZ" sz="2400" b="1" dirty="0"/>
              <a:t>materiálově intenzivní </a:t>
            </a:r>
            <a:r>
              <a:rPr lang="cs-CZ" altLang="cs-CZ" sz="2400" dirty="0"/>
              <a:t>– základem výroby jsou suroviny, které tvoří velkou část nákladů</a:t>
            </a:r>
          </a:p>
          <a:p>
            <a:pPr marL="533400" indent="-533400" algn="just">
              <a:buFont typeface="Wingdings" panose="05000000000000000000" pitchFamily="2" charset="2"/>
              <a:buNone/>
            </a:pPr>
            <a:endParaRPr lang="cs-CZ" altLang="cs-CZ" sz="2400" dirty="0"/>
          </a:p>
        </p:txBody>
      </p:sp>
    </p:spTree>
    <p:extLst>
      <p:ext uri="{BB962C8B-B14F-4D97-AF65-F5344CB8AC3E}">
        <p14:creationId xmlns:p14="http://schemas.microsoft.com/office/powerpoint/2010/main" val="79056277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2025570" y="-153625"/>
            <a:ext cx="8229600" cy="1143000"/>
          </a:xfrm>
        </p:spPr>
        <p:txBody>
          <a:bodyPr/>
          <a:lstStyle/>
          <a:p>
            <a:pPr eaLnBrk="1" hangingPunct="1"/>
            <a:r>
              <a:rPr lang="cs-CZ" altLang="cs-CZ" b="1" dirty="0">
                <a:solidFill>
                  <a:srgbClr val="FF0000"/>
                </a:solidFill>
              </a:rPr>
              <a:t>Typologie podniku</a:t>
            </a:r>
          </a:p>
        </p:txBody>
      </p:sp>
      <p:sp>
        <p:nvSpPr>
          <p:cNvPr id="9219" name="Rectangle 3"/>
          <p:cNvSpPr>
            <a:spLocks noGrp="1" noChangeArrowheads="1"/>
          </p:cNvSpPr>
          <p:nvPr>
            <p:ph idx="4294967295"/>
          </p:nvPr>
        </p:nvSpPr>
        <p:spPr>
          <a:xfrm>
            <a:off x="115748" y="833377"/>
            <a:ext cx="9028252" cy="5474826"/>
          </a:xfrm>
        </p:spPr>
        <p:txBody>
          <a:bodyPr>
            <a:normAutofit/>
          </a:bodyPr>
          <a:lstStyle/>
          <a:p>
            <a:pPr marL="609600" indent="-609600">
              <a:lnSpc>
                <a:spcPct val="80000"/>
              </a:lnSpc>
              <a:buFont typeface="Garamond" pitchFamily="18" charset="0"/>
              <a:buAutoNum type="arabicPeriod" startAt="6"/>
              <a:defRPr/>
            </a:pPr>
            <a:r>
              <a:rPr lang="cs-CZ" sz="1800" b="1" dirty="0">
                <a:solidFill>
                  <a:srgbClr val="FF3300"/>
                </a:solidFill>
                <a:effectLst>
                  <a:outerShdw blurRad="38100" dist="38100" dir="2700000" algn="tl">
                    <a:srgbClr val="C0C0C0"/>
                  </a:outerShdw>
                </a:effectLst>
              </a:rPr>
              <a:t>hledisko velikosti</a:t>
            </a:r>
            <a:r>
              <a:rPr lang="cs-CZ" sz="1800" b="1" dirty="0"/>
              <a:t> - </a:t>
            </a:r>
            <a:r>
              <a:rPr lang="cs-CZ" sz="1800" dirty="0"/>
              <a:t>hlavním hlediskem členění podniku pro potřeby řízení a statistických ukazatelů je počet zaměstnanců.</a:t>
            </a:r>
          </a:p>
          <a:p>
            <a:pPr marL="609600" indent="-609600">
              <a:lnSpc>
                <a:spcPct val="80000"/>
              </a:lnSpc>
              <a:buFont typeface="Wingdings" panose="05000000000000000000" pitchFamily="2" charset="2"/>
              <a:buNone/>
              <a:defRPr/>
            </a:pPr>
            <a:endParaRPr lang="cs-CZ" sz="1800" dirty="0"/>
          </a:p>
          <a:p>
            <a:pPr marL="609600" indent="-609600">
              <a:lnSpc>
                <a:spcPct val="80000"/>
              </a:lnSpc>
              <a:defRPr/>
            </a:pPr>
            <a:r>
              <a:rPr lang="cs-CZ" sz="1800" b="1" dirty="0"/>
              <a:t>Statistické pojetí – statistický úřad EU od roku 1997</a:t>
            </a:r>
          </a:p>
          <a:p>
            <a:pPr marL="990600" lvl="1" indent="-533400">
              <a:lnSpc>
                <a:spcPct val="80000"/>
              </a:lnSpc>
              <a:defRPr/>
            </a:pPr>
            <a:r>
              <a:rPr lang="cs-CZ" sz="1800" dirty="0"/>
              <a:t>malé - do 20 zaměstnanců</a:t>
            </a:r>
          </a:p>
          <a:p>
            <a:pPr marL="990600" lvl="1" indent="-533400">
              <a:lnSpc>
                <a:spcPct val="80000"/>
              </a:lnSpc>
              <a:defRPr/>
            </a:pPr>
            <a:r>
              <a:rPr lang="cs-CZ" sz="1800" dirty="0"/>
              <a:t>střední – do 100 zaměstnanců </a:t>
            </a:r>
          </a:p>
          <a:p>
            <a:pPr marL="990600" lvl="1" indent="-533400">
              <a:lnSpc>
                <a:spcPct val="80000"/>
              </a:lnSpc>
              <a:defRPr/>
            </a:pPr>
            <a:r>
              <a:rPr lang="cs-CZ" sz="1800" dirty="0"/>
              <a:t>velké – 100 a více zaměstnanců</a:t>
            </a:r>
          </a:p>
          <a:p>
            <a:pPr marL="609600" indent="-609600">
              <a:lnSpc>
                <a:spcPct val="80000"/>
              </a:lnSpc>
              <a:defRPr/>
            </a:pPr>
            <a:endParaRPr lang="cs-CZ" sz="1800" b="1" dirty="0"/>
          </a:p>
          <a:p>
            <a:pPr marL="609600" indent="-609600">
              <a:lnSpc>
                <a:spcPct val="80000"/>
              </a:lnSpc>
              <a:defRPr/>
            </a:pPr>
            <a:r>
              <a:rPr lang="cs-CZ" sz="2200" b="1" dirty="0">
                <a:solidFill>
                  <a:srgbClr val="C00000"/>
                </a:solidFill>
              </a:rPr>
              <a:t>N</a:t>
            </a:r>
            <a:r>
              <a:rPr lang="de-DE" sz="2200" b="1" dirty="0" err="1">
                <a:solidFill>
                  <a:srgbClr val="C00000"/>
                </a:solidFill>
              </a:rPr>
              <a:t>ařízení</a:t>
            </a:r>
            <a:r>
              <a:rPr lang="de-DE" sz="2200" b="1" dirty="0">
                <a:solidFill>
                  <a:srgbClr val="C00000"/>
                </a:solidFill>
              </a:rPr>
              <a:t> </a:t>
            </a:r>
            <a:r>
              <a:rPr lang="de-DE" sz="2200" b="1" dirty="0" err="1">
                <a:solidFill>
                  <a:srgbClr val="C00000"/>
                </a:solidFill>
              </a:rPr>
              <a:t>Komise</a:t>
            </a:r>
            <a:r>
              <a:rPr lang="de-DE" sz="2200" b="1" dirty="0">
                <a:solidFill>
                  <a:srgbClr val="C00000"/>
                </a:solidFill>
              </a:rPr>
              <a:t> (ES) č. 800/2008</a:t>
            </a:r>
            <a:endParaRPr lang="cs-CZ" sz="2200" b="1" dirty="0">
              <a:solidFill>
                <a:srgbClr val="C00000"/>
              </a:solidFill>
            </a:endParaRPr>
          </a:p>
          <a:p>
            <a:pPr marL="990600" lvl="1" indent="-533400">
              <a:lnSpc>
                <a:spcPct val="80000"/>
              </a:lnSpc>
              <a:defRPr/>
            </a:pPr>
            <a:r>
              <a:rPr lang="cs-CZ" sz="2200" b="1" dirty="0"/>
              <a:t>mikropodniky – do 10 </a:t>
            </a:r>
            <a:r>
              <a:rPr lang="cs-CZ" sz="2200" b="1" dirty="0" err="1"/>
              <a:t>zam</a:t>
            </a:r>
            <a:r>
              <a:rPr lang="cs-CZ" sz="2200" b="1" dirty="0"/>
              <a:t>., roční obrat a aktiva do  2 mil. EUR</a:t>
            </a:r>
          </a:p>
          <a:p>
            <a:pPr marL="990600" lvl="1" indent="-533400">
              <a:lnSpc>
                <a:spcPct val="80000"/>
              </a:lnSpc>
              <a:defRPr/>
            </a:pPr>
            <a:r>
              <a:rPr lang="cs-CZ" sz="2200" b="1" dirty="0"/>
              <a:t>malé podniky – do 50 </a:t>
            </a:r>
            <a:r>
              <a:rPr lang="cs-CZ" sz="2200" b="1" dirty="0" err="1"/>
              <a:t>zam</a:t>
            </a:r>
            <a:r>
              <a:rPr lang="cs-CZ" sz="2200" b="1" dirty="0"/>
              <a:t>., roční obrat a aktiva do 10 mil. EUR</a:t>
            </a:r>
          </a:p>
          <a:p>
            <a:pPr marL="990600" lvl="1" indent="-533400">
              <a:lnSpc>
                <a:spcPct val="80000"/>
              </a:lnSpc>
              <a:defRPr/>
            </a:pPr>
            <a:r>
              <a:rPr lang="cs-CZ" sz="2200" b="1" dirty="0"/>
              <a:t>střední podniky – do 250 </a:t>
            </a:r>
            <a:r>
              <a:rPr lang="cs-CZ" sz="2200" b="1" dirty="0" err="1"/>
              <a:t>zam</a:t>
            </a:r>
            <a:r>
              <a:rPr lang="cs-CZ" sz="2200" b="1" dirty="0"/>
              <a:t>.,roční obrat do 50 mil. EUR,aktiva do 43 mil EUR</a:t>
            </a:r>
          </a:p>
          <a:p>
            <a:pPr marL="990600" lvl="1" indent="-533400">
              <a:lnSpc>
                <a:spcPct val="80000"/>
              </a:lnSpc>
              <a:defRPr/>
            </a:pPr>
            <a:r>
              <a:rPr lang="cs-CZ" sz="2200" b="1" dirty="0"/>
              <a:t>velký podnik – překračuje uvedené limity</a:t>
            </a:r>
          </a:p>
          <a:p>
            <a:pPr marL="990600" lvl="1" indent="-533400">
              <a:lnSpc>
                <a:spcPct val="80000"/>
              </a:lnSpc>
              <a:defRPr/>
            </a:pPr>
            <a:endParaRPr lang="cs-CZ" sz="1800" dirty="0"/>
          </a:p>
          <a:p>
            <a:pPr marL="609600" indent="-609600">
              <a:buFont typeface="Garamond" pitchFamily="18" charset="0"/>
              <a:buAutoNum type="arabicPeriod" startAt="7"/>
              <a:defRPr/>
            </a:pPr>
            <a:r>
              <a:rPr lang="cs-CZ" sz="1800" b="1" dirty="0"/>
              <a:t>závislost na stanovišti </a:t>
            </a:r>
            <a:r>
              <a:rPr lang="cs-CZ" sz="1800" dirty="0"/>
              <a:t>(podniky závislé na surovině, energii, pracovní sílo, odbytu)</a:t>
            </a:r>
          </a:p>
          <a:p>
            <a:pPr marL="609600" indent="-609600">
              <a:buFont typeface="Garamond" pitchFamily="18" charset="0"/>
              <a:buAutoNum type="arabicPeriod" startAt="7"/>
              <a:defRPr/>
            </a:pPr>
            <a:r>
              <a:rPr lang="cs-CZ" sz="1800" b="1" dirty="0"/>
              <a:t>pohyblivost</a:t>
            </a:r>
            <a:r>
              <a:rPr lang="cs-CZ" sz="1800" dirty="0"/>
              <a:t> (podniky zcela nebo zčásti vázané na stanoviště, cestující podniky)</a:t>
            </a:r>
          </a:p>
          <a:p>
            <a:pPr marL="990600" lvl="1" indent="-533400">
              <a:lnSpc>
                <a:spcPct val="80000"/>
              </a:lnSpc>
              <a:defRPr/>
            </a:pPr>
            <a:endParaRPr lang="cs-CZ" sz="1800" dirty="0"/>
          </a:p>
          <a:p>
            <a:pPr marL="609600" indent="-609600" algn="just">
              <a:buFont typeface="Wingdings" panose="05000000000000000000" pitchFamily="2" charset="2"/>
              <a:buNone/>
              <a:defRPr/>
            </a:pPr>
            <a:endParaRPr lang="cs-CZ" sz="1800" dirty="0"/>
          </a:p>
        </p:txBody>
      </p:sp>
    </p:spTree>
    <p:extLst>
      <p:ext uri="{BB962C8B-B14F-4D97-AF65-F5344CB8AC3E}">
        <p14:creationId xmlns:p14="http://schemas.microsoft.com/office/powerpoint/2010/main" val="325229349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2552218" y="-84177"/>
            <a:ext cx="8229600" cy="1143000"/>
          </a:xfrm>
        </p:spPr>
        <p:txBody>
          <a:bodyPr/>
          <a:lstStyle/>
          <a:p>
            <a:pPr eaLnBrk="1" hangingPunct="1"/>
            <a:r>
              <a:rPr lang="cs-CZ" altLang="cs-CZ" b="1" dirty="0">
                <a:solidFill>
                  <a:srgbClr val="FF0000"/>
                </a:solidFill>
              </a:rPr>
              <a:t>Typologie podniku</a:t>
            </a:r>
          </a:p>
        </p:txBody>
      </p:sp>
      <p:sp>
        <p:nvSpPr>
          <p:cNvPr id="55299" name="Rectangle 3"/>
          <p:cNvSpPr>
            <a:spLocks noGrp="1" noChangeArrowheads="1"/>
          </p:cNvSpPr>
          <p:nvPr>
            <p:ph idx="4294967295"/>
          </p:nvPr>
        </p:nvSpPr>
        <p:spPr>
          <a:xfrm>
            <a:off x="1" y="778738"/>
            <a:ext cx="9144000" cy="6443863"/>
          </a:xfrm>
        </p:spPr>
        <p:txBody>
          <a:bodyPr>
            <a:normAutofit/>
          </a:bodyPr>
          <a:lstStyle/>
          <a:p>
            <a:pPr marL="533400" indent="-533400">
              <a:lnSpc>
                <a:spcPct val="90000"/>
              </a:lnSpc>
              <a:buFont typeface="Garamond" panose="02020404030301010803" pitchFamily="18" charset="0"/>
              <a:buAutoNum type="arabicPeriod" startAt="9"/>
            </a:pPr>
            <a:r>
              <a:rPr lang="cs-CZ" altLang="cs-CZ" sz="1800" b="1" dirty="0"/>
              <a:t>hledisko vlastnictví</a:t>
            </a:r>
            <a:endParaRPr lang="cs-CZ" altLang="cs-CZ" sz="1800" dirty="0"/>
          </a:p>
          <a:p>
            <a:pPr marL="990600" lvl="1" indent="-533400">
              <a:lnSpc>
                <a:spcPct val="90000"/>
              </a:lnSpc>
            </a:pPr>
            <a:r>
              <a:rPr lang="cs-CZ" altLang="cs-CZ" sz="1800" b="1" u="sng" dirty="0"/>
              <a:t>Soukromé</a:t>
            </a:r>
            <a:r>
              <a:rPr lang="cs-CZ" altLang="cs-CZ" sz="1800" dirty="0"/>
              <a:t> – majetek je vlastnictvím soukromé osoby (právnické i fyzické), která jej vkládá do podnikatelské činnosti.</a:t>
            </a:r>
          </a:p>
          <a:p>
            <a:pPr marL="990600" lvl="1" indent="-533400">
              <a:lnSpc>
                <a:spcPct val="90000"/>
              </a:lnSpc>
            </a:pPr>
            <a:r>
              <a:rPr lang="cs-CZ" altLang="cs-CZ" sz="1800" b="1" u="sng" dirty="0"/>
              <a:t>Státní</a:t>
            </a:r>
            <a:r>
              <a:rPr lang="cs-CZ" altLang="cs-CZ" sz="1800" dirty="0"/>
              <a:t> – majetek je zde vlastnictvím státu, který jej svěřuje do užívání státního podniku. Mezi státní organizace patří organizace hospodářské, organizace rozpočtové (např. školství, zdravotnictví) a organizace příspěvkové. </a:t>
            </a:r>
          </a:p>
          <a:p>
            <a:pPr marL="990600" lvl="1" indent="-533400">
              <a:lnSpc>
                <a:spcPct val="90000"/>
              </a:lnSpc>
            </a:pPr>
            <a:r>
              <a:rPr lang="cs-CZ" altLang="cs-CZ" sz="1800" b="1" u="sng" dirty="0"/>
              <a:t>Podniky smíšené</a:t>
            </a:r>
            <a:r>
              <a:rPr lang="cs-CZ" altLang="cs-CZ" sz="1800" b="1" dirty="0"/>
              <a:t> </a:t>
            </a:r>
            <a:r>
              <a:rPr lang="cs-CZ" altLang="cs-CZ" sz="1800" dirty="0"/>
              <a:t>– zvláštní forma vlastnictví, která vznikne například smlouvou mezi právnickou osobou se sídlem v ČR a zahraničním partnerem.</a:t>
            </a:r>
          </a:p>
          <a:p>
            <a:pPr marL="990600" lvl="1" indent="-533400">
              <a:lnSpc>
                <a:spcPct val="90000"/>
              </a:lnSpc>
            </a:pPr>
            <a:r>
              <a:rPr lang="cs-CZ" altLang="cs-CZ" sz="1800" b="1" u="sng" dirty="0"/>
              <a:t>Podniky jiné</a:t>
            </a:r>
            <a:r>
              <a:rPr lang="cs-CZ" altLang="cs-CZ" sz="1800" b="1" dirty="0"/>
              <a:t> </a:t>
            </a:r>
            <a:r>
              <a:rPr lang="cs-CZ" altLang="cs-CZ" sz="1800" dirty="0"/>
              <a:t>– např. církevní.</a:t>
            </a:r>
            <a:endParaRPr lang="cs-CZ" altLang="cs-CZ" sz="1800" b="1" dirty="0"/>
          </a:p>
          <a:p>
            <a:pPr marL="533400" indent="-533400">
              <a:lnSpc>
                <a:spcPct val="90000"/>
              </a:lnSpc>
              <a:buFont typeface="Garamond" panose="02020404030301010803" pitchFamily="18" charset="0"/>
              <a:buAutoNum type="arabicPeriod" startAt="10"/>
            </a:pPr>
            <a:r>
              <a:rPr lang="cs-CZ" altLang="cs-CZ" sz="1800" b="1" dirty="0"/>
              <a:t>Hledisko právní formy </a:t>
            </a:r>
          </a:p>
          <a:p>
            <a:pPr marL="990600" lvl="1" indent="-533400">
              <a:lnSpc>
                <a:spcPct val="90000"/>
              </a:lnSpc>
              <a:buSzPct val="125000"/>
              <a:buFont typeface="Wingdings" panose="05000000000000000000" pitchFamily="2" charset="2"/>
              <a:buChar char="§"/>
            </a:pPr>
            <a:r>
              <a:rPr lang="cs-CZ" altLang="cs-CZ" sz="1800" dirty="0"/>
              <a:t>FO, PO (osobní, kapitálové, družstva, neziskové organizace atd.)</a:t>
            </a:r>
          </a:p>
          <a:p>
            <a:pPr marL="533400" indent="-533400">
              <a:lnSpc>
                <a:spcPct val="90000"/>
              </a:lnSpc>
              <a:buFont typeface="Garamond" panose="02020404030301010803" pitchFamily="18" charset="0"/>
              <a:buAutoNum type="arabicPeriod" startAt="10"/>
            </a:pPr>
            <a:r>
              <a:rPr lang="cs-CZ" altLang="cs-CZ" sz="1800" b="1" dirty="0"/>
              <a:t>hledisko zisku</a:t>
            </a:r>
            <a:endParaRPr lang="cs-CZ" altLang="cs-CZ" sz="1800" dirty="0"/>
          </a:p>
          <a:p>
            <a:pPr marL="990600" lvl="1" indent="-533400">
              <a:lnSpc>
                <a:spcPct val="90000"/>
              </a:lnSpc>
            </a:pPr>
            <a:r>
              <a:rPr lang="cs-CZ" altLang="cs-CZ" sz="1800" dirty="0"/>
              <a:t>ziskové</a:t>
            </a:r>
          </a:p>
          <a:p>
            <a:pPr marL="990600" lvl="1" indent="-533400">
              <a:lnSpc>
                <a:spcPct val="90000"/>
              </a:lnSpc>
            </a:pPr>
            <a:r>
              <a:rPr lang="cs-CZ" altLang="cs-CZ" sz="1800" dirty="0"/>
              <a:t>Neziskové</a:t>
            </a:r>
            <a:endParaRPr lang="cs-CZ" altLang="cs-CZ" sz="1800" b="1" dirty="0">
              <a:solidFill>
                <a:srgbClr val="FF3300"/>
              </a:solidFill>
            </a:endParaRPr>
          </a:p>
          <a:p>
            <a:pPr marL="533400" indent="-533400">
              <a:lnSpc>
                <a:spcPct val="90000"/>
              </a:lnSpc>
              <a:buFont typeface="Garamond" panose="02020404030301010803" pitchFamily="18" charset="0"/>
              <a:buAutoNum type="arabicPeriod" startAt="12"/>
            </a:pPr>
            <a:r>
              <a:rPr lang="cs-CZ" altLang="cs-CZ" sz="1800" b="1" dirty="0"/>
              <a:t>hledisko rozsahu působnosti</a:t>
            </a:r>
            <a:endParaRPr lang="cs-CZ" altLang="cs-CZ" sz="1800" dirty="0"/>
          </a:p>
          <a:p>
            <a:pPr marL="990600" lvl="1" indent="-533400">
              <a:lnSpc>
                <a:spcPct val="90000"/>
              </a:lnSpc>
            </a:pPr>
            <a:r>
              <a:rPr lang="cs-CZ" altLang="cs-CZ" sz="1800" dirty="0"/>
              <a:t>obecní (místní) – vodárny, městská doprava, atd.,</a:t>
            </a:r>
          </a:p>
          <a:p>
            <a:pPr marL="990600" lvl="1" indent="-533400">
              <a:lnSpc>
                <a:spcPct val="90000"/>
              </a:lnSpc>
            </a:pPr>
            <a:r>
              <a:rPr lang="cs-CZ" altLang="cs-CZ" sz="1800" dirty="0"/>
              <a:t>regionální (oblastní) – stavební podniky, tisk, atd.,</a:t>
            </a:r>
          </a:p>
          <a:p>
            <a:pPr marL="990600" lvl="1" indent="-533400">
              <a:lnSpc>
                <a:spcPct val="90000"/>
              </a:lnSpc>
            </a:pPr>
            <a:r>
              <a:rPr lang="cs-CZ" altLang="cs-CZ" sz="1800" dirty="0"/>
              <a:t>republikové (celostátní) – banky, pojišťovny, železnice, atd.,</a:t>
            </a:r>
          </a:p>
          <a:p>
            <a:pPr marL="990600" lvl="1" indent="-533400">
              <a:lnSpc>
                <a:spcPct val="90000"/>
              </a:lnSpc>
            </a:pPr>
            <a:r>
              <a:rPr lang="cs-CZ" altLang="cs-CZ" sz="1800" dirty="0"/>
              <a:t>nadnárodní (mezinárodní) – ropovod, podniky se zahraniční majetkovou účastí, atd.</a:t>
            </a:r>
          </a:p>
        </p:txBody>
      </p:sp>
    </p:spTree>
    <p:extLst>
      <p:ext uri="{BB962C8B-B14F-4D97-AF65-F5344CB8AC3E}">
        <p14:creationId xmlns:p14="http://schemas.microsoft.com/office/powerpoint/2010/main" val="396522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p:txBody>
          <a:bodyPr/>
          <a:lstStyle/>
          <a:p>
            <a:pPr eaLnBrk="1" hangingPunct="1"/>
            <a:r>
              <a:rPr lang="cs-CZ" altLang="cs-CZ"/>
              <a:t>Podniková ekonomika</a:t>
            </a:r>
          </a:p>
        </p:txBody>
      </p:sp>
      <p:sp>
        <p:nvSpPr>
          <p:cNvPr id="22531" name="Zástupný symbol pro obsah 2"/>
          <p:cNvSpPr>
            <a:spLocks noGrp="1"/>
          </p:cNvSpPr>
          <p:nvPr>
            <p:ph idx="1"/>
          </p:nvPr>
        </p:nvSpPr>
        <p:spPr>
          <a:xfrm>
            <a:off x="250825" y="1417638"/>
            <a:ext cx="8713788" cy="5251450"/>
          </a:xfrm>
        </p:spPr>
        <p:txBody>
          <a:bodyPr/>
          <a:lstStyle/>
          <a:p>
            <a:pPr eaLnBrk="1" hangingPunct="1"/>
            <a:r>
              <a:rPr lang="cs-CZ" altLang="cs-CZ" sz="2000" b="1" u="sng"/>
              <a:t>Podniková ekonomika (podnikové hospodářství)</a:t>
            </a:r>
            <a:r>
              <a:rPr lang="cs-CZ" altLang="cs-CZ" sz="2000" b="1"/>
              <a:t> → samostatná disciplina hospodářských věd.</a:t>
            </a:r>
          </a:p>
          <a:p>
            <a:pPr eaLnBrk="1" hangingPunct="1">
              <a:buFont typeface="Wingdings" panose="05000000000000000000" pitchFamily="2" charset="2"/>
              <a:buNone/>
            </a:pPr>
            <a:r>
              <a:rPr lang="cs-CZ" altLang="cs-CZ" sz="2000"/>
              <a:t>Hospodářské vědy se obvykle člení na dvě skupiny:</a:t>
            </a:r>
            <a:endParaRPr lang="cs-CZ" altLang="cs-CZ" sz="2000" b="1"/>
          </a:p>
          <a:p>
            <a:pPr eaLnBrk="1" hangingPunct="1"/>
            <a:r>
              <a:rPr lang="cs-CZ" altLang="cs-CZ" sz="2000" b="1"/>
              <a:t>národohospodářskou nauku</a:t>
            </a:r>
            <a:r>
              <a:rPr lang="cs-CZ" altLang="cs-CZ" sz="2000"/>
              <a:t>,</a:t>
            </a:r>
            <a:endParaRPr lang="cs-CZ" altLang="cs-CZ" sz="2000" b="1"/>
          </a:p>
          <a:p>
            <a:pPr eaLnBrk="1" hangingPunct="1"/>
            <a:r>
              <a:rPr lang="cs-CZ" altLang="cs-CZ" sz="2000" b="1"/>
              <a:t>podnikohospodářskou nauku</a:t>
            </a:r>
            <a:r>
              <a:rPr lang="cs-CZ" altLang="cs-CZ" sz="2000"/>
              <a:t>.</a:t>
            </a:r>
          </a:p>
          <a:p>
            <a:pPr eaLnBrk="1" hangingPunct="1"/>
            <a:endParaRPr lang="cs-CZ" altLang="cs-CZ" sz="2000" b="1"/>
          </a:p>
          <a:p>
            <a:pPr eaLnBrk="1" hangingPunct="1"/>
            <a:r>
              <a:rPr lang="cs-CZ" altLang="cs-CZ" sz="2000"/>
              <a:t>Společným předmětem zkoumání a popisu hospodářských věd je </a:t>
            </a:r>
            <a:r>
              <a:rPr lang="cs-CZ" altLang="cs-CZ" sz="2000" b="1"/>
              <a:t>hospodářství. Pod tímto pojmem můžeme rozumět </a:t>
            </a:r>
            <a:r>
              <a:rPr lang="cs-CZ" altLang="cs-CZ" sz="2000"/>
              <a:t>oblast lidské činnosti, která slouží k uspokojování potřeb. Prostředky k uspokojování  se nazývají </a:t>
            </a:r>
            <a:r>
              <a:rPr lang="cs-CZ" altLang="cs-CZ" sz="2000" b="1"/>
              <a:t>statky. </a:t>
            </a:r>
            <a:r>
              <a:rPr lang="cs-CZ" altLang="cs-CZ" sz="2000"/>
              <a:t>Neomezenost lidských potřeb na jedné straně a nedostatek statků na straně druhé, nutí člověka </a:t>
            </a:r>
            <a:r>
              <a:rPr lang="cs-CZ" altLang="cs-CZ" sz="2000" b="1"/>
              <a:t>hospodařit</a:t>
            </a:r>
            <a:r>
              <a:rPr lang="cs-CZ" altLang="cs-CZ" sz="2000" b="1" i="1"/>
              <a:t>, </a:t>
            </a:r>
            <a:r>
              <a:rPr lang="cs-CZ" altLang="cs-CZ" sz="2000"/>
              <a:t>tzn. využívat existující prostředky takovým způsobem, aby se dosáhlo co </a:t>
            </a:r>
            <a:r>
              <a:rPr lang="cs-CZ" altLang="cs-CZ" sz="2000" b="1"/>
              <a:t>největšího uspokojení potřeb</a:t>
            </a:r>
            <a:r>
              <a:rPr lang="cs-CZ" altLang="cs-CZ" sz="2000"/>
              <a:t>. Dosažení tohoto cíle předpokládá </a:t>
            </a:r>
            <a:r>
              <a:rPr lang="cs-CZ" altLang="cs-CZ" sz="2000" b="1"/>
              <a:t>rozhodovací proces</a:t>
            </a:r>
            <a:r>
              <a:rPr lang="cs-CZ" altLang="cs-CZ" sz="2000"/>
              <a:t> o </a:t>
            </a:r>
            <a:r>
              <a:rPr lang="cs-CZ" altLang="cs-CZ" sz="2000" b="1"/>
              <a:t>výrobě statků (produkci)</a:t>
            </a:r>
            <a:r>
              <a:rPr lang="cs-CZ" altLang="cs-CZ" sz="2000"/>
              <a:t>, ale i o jejich </a:t>
            </a:r>
            <a:r>
              <a:rPr lang="cs-CZ" altLang="cs-CZ" sz="2000" b="1"/>
              <a:t>spotřebě (konzumaci). </a:t>
            </a:r>
          </a:p>
          <a:p>
            <a:pPr eaLnBrk="1" hangingPunct="1"/>
            <a:endParaRPr lang="cs-CZ" altLang="cs-CZ" sz="2000"/>
          </a:p>
        </p:txBody>
      </p:sp>
    </p:spTree>
    <p:extLst>
      <p:ext uri="{BB962C8B-B14F-4D97-AF65-F5344CB8AC3E}">
        <p14:creationId xmlns:p14="http://schemas.microsoft.com/office/powerpoint/2010/main" val="247959689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06961" y="189523"/>
            <a:ext cx="7772230" cy="1042974"/>
          </a:xfrm>
          <a:prstGeom prst="rect">
            <a:avLst/>
          </a:prstGeom>
          <a:solidFill>
            <a:schemeClr val="bg1"/>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cs-CZ" sz="3200" b="1" dirty="0">
                <a:gradFill>
                  <a:gsLst>
                    <a:gs pos="0">
                      <a:schemeClr val="tx1">
                        <a:lumMod val="50000"/>
                      </a:schemeClr>
                    </a:gs>
                    <a:gs pos="61000">
                      <a:schemeClr val="tx1"/>
                    </a:gs>
                  </a:gsLst>
                  <a:lin ang="5400000" scaled="0"/>
                </a:gradFill>
              </a:rPr>
              <a:t>Největší firmy (Svět, USA, Evropa, CZ)</a:t>
            </a:r>
          </a:p>
        </p:txBody>
      </p:sp>
      <p:sp>
        <p:nvSpPr>
          <p:cNvPr id="4" name="Zástupný symbol pro obsah 3"/>
          <p:cNvSpPr>
            <a:spLocks noGrp="1"/>
          </p:cNvSpPr>
          <p:nvPr>
            <p:ph idx="1"/>
          </p:nvPr>
        </p:nvSpPr>
        <p:spPr/>
        <p:txBody>
          <a:bodyPr/>
          <a:lstStyle/>
          <a:p>
            <a:r>
              <a:rPr lang="cs-CZ" dirty="0"/>
              <a:t>Úkol:</a:t>
            </a:r>
          </a:p>
          <a:p>
            <a:r>
              <a:rPr lang="cs-CZ" dirty="0"/>
              <a:t>Sledujte, jak se mění pořadí firem.. Srovnejte v jednotlivých letech!</a:t>
            </a:r>
          </a:p>
        </p:txBody>
      </p:sp>
    </p:spTree>
    <p:extLst>
      <p:ext uri="{BB962C8B-B14F-4D97-AF65-F5344CB8AC3E}">
        <p14:creationId xmlns:p14="http://schemas.microsoft.com/office/powerpoint/2010/main" val="223462043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idx="4294967295"/>
          </p:nvPr>
        </p:nvSpPr>
        <p:spPr>
          <a:xfrm>
            <a:off x="406961" y="-140677"/>
            <a:ext cx="7772230" cy="1042974"/>
          </a:xfrm>
          <a:solidFill>
            <a:schemeClr val="bg1"/>
          </a:solidFill>
        </p:spPr>
        <p:txBody>
          <a:bodyPr vert="horz" lIns="91440" tIns="45720" rIns="91440" bIns="45720" rtlCol="0"/>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světa pro rok 2015</a:t>
            </a:r>
          </a:p>
        </p:txBody>
      </p:sp>
      <p:sp>
        <p:nvSpPr>
          <p:cNvPr id="6147" name="Zástupný symbol pro číslo snímku 5"/>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EB4271B1-38DC-4F9A-B20C-4A5CF37D9D05}" type="slidenum">
              <a:rPr lang="cs-CZ" altLang="cs-CZ" sz="1000" b="1">
                <a:latin typeface="Verdana" panose="020B0604030504040204" pitchFamily="34" charset="0"/>
              </a:rPr>
              <a:pPr algn="ctr" eaLnBrk="1" hangingPunct="1">
                <a:spcBef>
                  <a:spcPct val="0"/>
                </a:spcBef>
                <a:buClrTx/>
                <a:buSzTx/>
                <a:buFontTx/>
                <a:buNone/>
              </a:pPr>
              <a:t>131</a:t>
            </a:fld>
            <a:endParaRPr lang="cs-CZ" altLang="cs-CZ" sz="1000" b="1">
              <a:latin typeface="Verdana" panose="020B0604030504040204" pitchFamily="34" charset="0"/>
            </a:endParaRPr>
          </a:p>
        </p:txBody>
      </p:sp>
      <p:graphicFrame>
        <p:nvGraphicFramePr>
          <p:cNvPr id="4" name="Tabulka 3"/>
          <p:cNvGraphicFramePr>
            <a:graphicFrameLocks noGrp="1"/>
          </p:cNvGraphicFramePr>
          <p:nvPr/>
        </p:nvGraphicFramePr>
        <p:xfrm>
          <a:off x="3176" y="697157"/>
          <a:ext cx="9140824" cy="6283992"/>
        </p:xfrm>
        <a:graphic>
          <a:graphicData uri="http://schemas.openxmlformats.org/drawingml/2006/table">
            <a:tbl>
              <a:tblPr firstRow="1" bandRow="1">
                <a:tableStyleId>{5C22544A-7EE6-4342-B048-85BDC9FD1C3A}</a:tableStyleId>
              </a:tblPr>
              <a:tblGrid>
                <a:gridCol w="1305832">
                  <a:extLst>
                    <a:ext uri="{9D8B030D-6E8A-4147-A177-3AD203B41FA5}">
                      <a16:colId xmlns:a16="http://schemas.microsoft.com/office/drawing/2014/main" val="20000"/>
                    </a:ext>
                  </a:extLst>
                </a:gridCol>
                <a:gridCol w="1305832">
                  <a:extLst>
                    <a:ext uri="{9D8B030D-6E8A-4147-A177-3AD203B41FA5}">
                      <a16:colId xmlns:a16="http://schemas.microsoft.com/office/drawing/2014/main" val="20001"/>
                    </a:ext>
                  </a:extLst>
                </a:gridCol>
                <a:gridCol w="1305832">
                  <a:extLst>
                    <a:ext uri="{9D8B030D-6E8A-4147-A177-3AD203B41FA5}">
                      <a16:colId xmlns:a16="http://schemas.microsoft.com/office/drawing/2014/main" val="20002"/>
                    </a:ext>
                  </a:extLst>
                </a:gridCol>
                <a:gridCol w="1305832">
                  <a:extLst>
                    <a:ext uri="{9D8B030D-6E8A-4147-A177-3AD203B41FA5}">
                      <a16:colId xmlns:a16="http://schemas.microsoft.com/office/drawing/2014/main" val="20003"/>
                    </a:ext>
                  </a:extLst>
                </a:gridCol>
                <a:gridCol w="1305832">
                  <a:extLst>
                    <a:ext uri="{9D8B030D-6E8A-4147-A177-3AD203B41FA5}">
                      <a16:colId xmlns:a16="http://schemas.microsoft.com/office/drawing/2014/main" val="20004"/>
                    </a:ext>
                  </a:extLst>
                </a:gridCol>
                <a:gridCol w="1305832">
                  <a:extLst>
                    <a:ext uri="{9D8B030D-6E8A-4147-A177-3AD203B41FA5}">
                      <a16:colId xmlns:a16="http://schemas.microsoft.com/office/drawing/2014/main" val="20005"/>
                    </a:ext>
                  </a:extLst>
                </a:gridCol>
                <a:gridCol w="1305832">
                  <a:extLst>
                    <a:ext uri="{9D8B030D-6E8A-4147-A177-3AD203B41FA5}">
                      <a16:colId xmlns:a16="http://schemas.microsoft.com/office/drawing/2014/main" val="20006"/>
                    </a:ext>
                  </a:extLst>
                </a:gridCol>
              </a:tblGrid>
              <a:tr h="753146">
                <a:tc>
                  <a:txBody>
                    <a:bodyPr/>
                    <a:lstStyle/>
                    <a:p>
                      <a:pPr algn="ctr" fontAlgn="ctr"/>
                      <a:r>
                        <a:rPr lang="cs-CZ" sz="1800" b="1" i="0" u="none" strike="noStrike" dirty="0">
                          <a:solidFill>
                            <a:srgbClr val="000000"/>
                          </a:solidFill>
                          <a:effectLst/>
                          <a:latin typeface="Times New Roman" panose="02020603050405020304" pitchFamily="18" charset="0"/>
                        </a:rPr>
                        <a:t>Rank</a:t>
                      </a:r>
                    </a:p>
                  </a:txBody>
                  <a:tcPr marL="9525" marR="9525" marT="9526" marB="0" anchor="ctr"/>
                </a:tc>
                <a:tc>
                  <a:txBody>
                    <a:bodyPr/>
                    <a:lstStyle/>
                    <a:p>
                      <a:pPr algn="ctr" fontAlgn="ctr"/>
                      <a:r>
                        <a:rPr lang="cs-CZ" sz="1800" b="1" i="0" u="none" strike="noStrike" dirty="0" err="1">
                          <a:solidFill>
                            <a:srgbClr val="000000"/>
                          </a:solidFill>
                          <a:effectLst/>
                          <a:latin typeface="Times New Roman" panose="02020603050405020304" pitchFamily="18" charset="0"/>
                        </a:rPr>
                        <a:t>Company</a:t>
                      </a:r>
                      <a:endParaRPr lang="cs-CZ" sz="1800" b="1"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800" b="1" i="0" u="none" strike="noStrike" dirty="0" err="1">
                          <a:solidFill>
                            <a:srgbClr val="000000"/>
                          </a:solidFill>
                          <a:effectLst/>
                          <a:latin typeface="Times New Roman" panose="02020603050405020304" pitchFamily="18" charset="0"/>
                        </a:rPr>
                        <a:t>Revenues</a:t>
                      </a:r>
                      <a:br>
                        <a:rPr lang="cs-CZ" sz="1800" b="1" i="0" u="none" strike="noStrike" dirty="0">
                          <a:solidFill>
                            <a:srgbClr val="000000"/>
                          </a:solidFill>
                          <a:effectLst/>
                          <a:latin typeface="Times New Roman" panose="02020603050405020304" pitchFamily="18" charset="0"/>
                        </a:rPr>
                      </a:br>
                      <a:r>
                        <a:rPr lang="cs-CZ" sz="1800" b="1" i="0" u="none" strike="noStrike" dirty="0">
                          <a:solidFill>
                            <a:srgbClr val="000000"/>
                          </a:solidFill>
                          <a:effectLst/>
                          <a:latin typeface="Times New Roman" panose="02020603050405020304" pitchFamily="18" charset="0"/>
                        </a:rPr>
                        <a:t>($ </a:t>
                      </a:r>
                      <a:r>
                        <a:rPr lang="cs-CZ" sz="1800" b="1" i="0" u="none" strike="noStrike" dirty="0" err="1">
                          <a:solidFill>
                            <a:srgbClr val="000000"/>
                          </a:solidFill>
                          <a:effectLst/>
                          <a:latin typeface="Times New Roman" panose="02020603050405020304" pitchFamily="18" charset="0"/>
                        </a:rPr>
                        <a:t>millions</a:t>
                      </a:r>
                      <a:r>
                        <a:rPr lang="cs-CZ" sz="1800" b="1" i="0" u="none" strike="noStrike" dirty="0">
                          <a:solidFill>
                            <a:srgbClr val="000000"/>
                          </a:solidFill>
                          <a:effectLst/>
                          <a:latin typeface="Times New Roman" panose="02020603050405020304" pitchFamily="18" charset="0"/>
                        </a:rPr>
                        <a:t>)</a:t>
                      </a:r>
                    </a:p>
                  </a:txBody>
                  <a:tcPr marL="9525" marR="9525" marT="9526" marB="0" anchor="ctr"/>
                </a:tc>
                <a:tc>
                  <a:txBody>
                    <a:bodyPr/>
                    <a:lstStyle/>
                    <a:p>
                      <a:pPr algn="ctr" fontAlgn="ctr"/>
                      <a:r>
                        <a:rPr lang="cs-CZ" sz="1800" b="1" i="0" u="none" strike="noStrike">
                          <a:solidFill>
                            <a:srgbClr val="000000"/>
                          </a:solidFill>
                          <a:effectLst/>
                          <a:latin typeface="Times New Roman" panose="02020603050405020304" pitchFamily="18" charset="0"/>
                        </a:rPr>
                        <a:t>Profits</a:t>
                      </a:r>
                      <a:br>
                        <a:rPr lang="cs-CZ" sz="1800" b="1" i="0" u="none" strike="noStrike">
                          <a:solidFill>
                            <a:srgbClr val="000000"/>
                          </a:solidFill>
                          <a:effectLst/>
                          <a:latin typeface="Times New Roman" panose="02020603050405020304" pitchFamily="18" charset="0"/>
                        </a:rPr>
                      </a:br>
                      <a:r>
                        <a:rPr lang="cs-CZ" sz="1800" b="1" i="0" u="none" strike="noStrike">
                          <a:solidFill>
                            <a:srgbClr val="000000"/>
                          </a:solidFill>
                          <a:effectLst/>
                          <a:latin typeface="Times New Roman" panose="02020603050405020304" pitchFamily="18" charset="0"/>
                        </a:rPr>
                        <a:t>($ millions)</a:t>
                      </a:r>
                    </a:p>
                  </a:txBody>
                  <a:tcPr marL="9525" marR="9525" marT="9526" marB="0" anchor="ctr"/>
                </a:tc>
                <a:tc>
                  <a:txBody>
                    <a:bodyPr/>
                    <a:lstStyle/>
                    <a:p>
                      <a:pPr algn="ctr" fontAlgn="ctr"/>
                      <a:r>
                        <a:rPr lang="cs-CZ" sz="1800" b="1" i="0" u="none" strike="noStrike">
                          <a:solidFill>
                            <a:srgbClr val="000000"/>
                          </a:solidFill>
                          <a:effectLst/>
                          <a:latin typeface="Times New Roman" panose="02020603050405020304" pitchFamily="18" charset="0"/>
                        </a:rPr>
                        <a:t>Assets</a:t>
                      </a:r>
                      <a:br>
                        <a:rPr lang="cs-CZ" sz="1800" b="1" i="0" u="none" strike="noStrike">
                          <a:solidFill>
                            <a:srgbClr val="000000"/>
                          </a:solidFill>
                          <a:effectLst/>
                          <a:latin typeface="Times New Roman" panose="02020603050405020304" pitchFamily="18" charset="0"/>
                        </a:rPr>
                      </a:br>
                      <a:r>
                        <a:rPr lang="cs-CZ" sz="1800" b="1" i="0" u="none" strike="noStrike">
                          <a:solidFill>
                            <a:srgbClr val="000000"/>
                          </a:solidFill>
                          <a:effectLst/>
                          <a:latin typeface="Times New Roman" panose="02020603050405020304" pitchFamily="18" charset="0"/>
                        </a:rPr>
                        <a:t>($ millions)</a:t>
                      </a:r>
                    </a:p>
                  </a:txBody>
                  <a:tcPr marL="9525" marR="9525" marT="9526" marB="0" anchor="ctr"/>
                </a:tc>
                <a:tc>
                  <a:txBody>
                    <a:bodyPr/>
                    <a:lstStyle/>
                    <a:p>
                      <a:pPr algn="ctr" fontAlgn="ctr"/>
                      <a:r>
                        <a:rPr lang="cs-CZ" sz="1800" b="1" i="0" u="none" strike="noStrike">
                          <a:solidFill>
                            <a:srgbClr val="000000"/>
                          </a:solidFill>
                          <a:effectLst/>
                          <a:latin typeface="Times New Roman" panose="02020603050405020304" pitchFamily="18" charset="0"/>
                        </a:rPr>
                        <a:t>Employees</a:t>
                      </a:r>
                      <a:br>
                        <a:rPr lang="cs-CZ" sz="1800" b="1" i="0" u="none" strike="noStrike">
                          <a:solidFill>
                            <a:srgbClr val="000000"/>
                          </a:solidFill>
                          <a:effectLst/>
                          <a:latin typeface="Times New Roman" panose="02020603050405020304" pitchFamily="18" charset="0"/>
                        </a:rPr>
                      </a:br>
                      <a:r>
                        <a:rPr lang="cs-CZ" sz="1800" b="1" i="0" u="none" strike="noStrike">
                          <a:solidFill>
                            <a:srgbClr val="000000"/>
                          </a:solidFill>
                          <a:effectLst/>
                          <a:latin typeface="Times New Roman" panose="02020603050405020304" pitchFamily="18" charset="0"/>
                        </a:rPr>
                        <a:t>(full time equivalent)</a:t>
                      </a:r>
                    </a:p>
                  </a:txBody>
                  <a:tcPr marL="9525" marR="9525" marT="9526" marB="0" anchor="ctr"/>
                </a:tc>
                <a:tc>
                  <a:txBody>
                    <a:bodyPr/>
                    <a:lstStyle/>
                    <a:p>
                      <a:pPr algn="ctr" fontAlgn="ctr"/>
                      <a:r>
                        <a:rPr lang="cs-CZ" sz="1800" b="1" i="0" u="none" strike="noStrike" dirty="0">
                          <a:solidFill>
                            <a:srgbClr val="000000"/>
                          </a:solidFill>
                          <a:effectLst/>
                          <a:latin typeface="Times New Roman" panose="02020603050405020304" pitchFamily="18" charset="0"/>
                        </a:rPr>
                        <a:t>Market Cap</a:t>
                      </a:r>
                      <a:br>
                        <a:rPr lang="cs-CZ" sz="1800" b="1" i="0" u="none" strike="noStrike" dirty="0">
                          <a:solidFill>
                            <a:srgbClr val="000000"/>
                          </a:solidFill>
                          <a:effectLst/>
                          <a:latin typeface="Times New Roman" panose="02020603050405020304" pitchFamily="18" charset="0"/>
                        </a:rPr>
                      </a:br>
                      <a:r>
                        <a:rPr lang="cs-CZ" sz="1800" b="1" i="0" u="none" strike="noStrike">
                          <a:solidFill>
                            <a:srgbClr val="000000"/>
                          </a:solidFill>
                          <a:effectLst/>
                          <a:latin typeface="Times New Roman" panose="02020603050405020304" pitchFamily="18" charset="0"/>
                        </a:rPr>
                        <a:t>($ billions</a:t>
                      </a:r>
                      <a:r>
                        <a:rPr lang="cs-CZ" sz="1800" b="1" i="0" u="none" strike="noStrike" dirty="0">
                          <a:solidFill>
                            <a:srgbClr val="000000"/>
                          </a:solidFill>
                          <a:effectLst/>
                          <a:latin typeface="Times New Roman" panose="02020603050405020304" pitchFamily="18" charset="0"/>
                        </a:rPr>
                        <a:t>)</a:t>
                      </a:r>
                    </a:p>
                  </a:txBody>
                  <a:tcPr marL="9525" marR="9525" marT="9526" marB="0" anchor="ctr"/>
                </a:tc>
                <a:extLst>
                  <a:ext uri="{0D108BD9-81ED-4DB2-BD59-A6C34878D82A}">
                    <a16:rowId xmlns:a16="http://schemas.microsoft.com/office/drawing/2014/main" val="10000"/>
                  </a:ext>
                </a:extLst>
              </a:tr>
              <a:tr h="500384">
                <a:tc>
                  <a:txBody>
                    <a:bodyPr/>
                    <a:lstStyle/>
                    <a:p>
                      <a:pPr algn="ctr" fontAlgn="ctr"/>
                      <a:r>
                        <a:rPr lang="cs-CZ" sz="1800" b="0" i="0" u="none" strike="noStrike" dirty="0">
                          <a:solidFill>
                            <a:srgbClr val="000000"/>
                          </a:solidFill>
                          <a:effectLst/>
                          <a:latin typeface="Times New Roman" panose="02020603050405020304" pitchFamily="18" charset="0"/>
                        </a:rPr>
                        <a:t>1</a:t>
                      </a:r>
                    </a:p>
                  </a:txBody>
                  <a:tcPr marL="9525" marR="9525" marT="9526" marB="0" anchor="ctr"/>
                </a:tc>
                <a:tc>
                  <a:txBody>
                    <a:bodyPr/>
                    <a:lstStyle/>
                    <a:p>
                      <a:pPr algn="l" fontAlgn="b"/>
                      <a:r>
                        <a:rPr lang="cs-CZ" sz="1800" b="0" i="0" u="none" strike="noStrike" dirty="0" err="1">
                          <a:solidFill>
                            <a:srgbClr val="000000"/>
                          </a:solidFill>
                          <a:effectLst/>
                          <a:latin typeface="Times New Roman" panose="02020603050405020304" pitchFamily="18" charset="0"/>
                        </a:rPr>
                        <a:t>Walmart</a:t>
                      </a:r>
                      <a:endParaRPr lang="cs-CZ" sz="18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485 651</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16 363</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203 706</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2 200 000</a:t>
                      </a:r>
                    </a:p>
                  </a:txBody>
                  <a:tcPr marL="9525" marR="9525" marT="9526" marB="0" anchor="ctr"/>
                </a:tc>
                <a:tc>
                  <a:txBody>
                    <a:bodyPr/>
                    <a:lstStyle/>
                    <a:p>
                      <a:pPr algn="r" fontAlgn="ctr"/>
                      <a:r>
                        <a:rPr lang="cs-CZ" sz="1800" b="0" i="0" u="none" strike="noStrike">
                          <a:solidFill>
                            <a:srgbClr val="151515"/>
                          </a:solidFill>
                          <a:effectLst/>
                          <a:latin typeface="Times New Roman" panose="02020603050405020304" pitchFamily="18" charset="0"/>
                        </a:rPr>
                        <a:t>206.08</a:t>
                      </a:r>
                    </a:p>
                  </a:txBody>
                  <a:tcPr marL="9525" marR="9525" marT="9526" marB="0" anchor="ctr"/>
                </a:tc>
                <a:extLst>
                  <a:ext uri="{0D108BD9-81ED-4DB2-BD59-A6C34878D82A}">
                    <a16:rowId xmlns:a16="http://schemas.microsoft.com/office/drawing/2014/main" val="10001"/>
                  </a:ext>
                </a:extLst>
              </a:tr>
              <a:tr h="506382">
                <a:tc>
                  <a:txBody>
                    <a:bodyPr/>
                    <a:lstStyle/>
                    <a:p>
                      <a:pPr algn="ctr" fontAlgn="ctr"/>
                      <a:r>
                        <a:rPr lang="cs-CZ" sz="1800" b="0" i="0" u="none" strike="noStrike" dirty="0">
                          <a:solidFill>
                            <a:srgbClr val="000000"/>
                          </a:solidFill>
                          <a:effectLst/>
                          <a:latin typeface="Times New Roman" panose="02020603050405020304" pitchFamily="18" charset="0"/>
                        </a:rPr>
                        <a:t>2</a:t>
                      </a:r>
                    </a:p>
                  </a:txBody>
                  <a:tcPr marL="9525" marR="9525" marT="9526" marB="0" anchor="ctr"/>
                </a:tc>
                <a:tc>
                  <a:txBody>
                    <a:bodyPr/>
                    <a:lstStyle/>
                    <a:p>
                      <a:pPr algn="l" fontAlgn="b"/>
                      <a:r>
                        <a:rPr lang="cs-CZ" sz="1800" b="0" i="0" u="none" strike="noStrike" dirty="0" err="1">
                          <a:solidFill>
                            <a:srgbClr val="000000"/>
                          </a:solidFill>
                          <a:effectLst/>
                          <a:latin typeface="Times New Roman" panose="02020603050405020304" pitchFamily="18" charset="0"/>
                        </a:rPr>
                        <a:t>Sinopec</a:t>
                      </a:r>
                      <a:r>
                        <a:rPr lang="cs-CZ" sz="1800" b="0" i="0" u="none" strike="noStrike" dirty="0">
                          <a:solidFill>
                            <a:srgbClr val="000000"/>
                          </a:solidFill>
                          <a:effectLst/>
                          <a:latin typeface="Times New Roman" panose="02020603050405020304" pitchFamily="18" charset="0"/>
                        </a:rPr>
                        <a:t> Group</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446 811</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5 177</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359 182</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897 488</a:t>
                      </a:r>
                    </a:p>
                  </a:txBody>
                  <a:tcPr marL="9525" marR="9525" marT="9526" marB="0" anchor="ctr"/>
                </a:tc>
                <a:tc>
                  <a:txBody>
                    <a:bodyPr/>
                    <a:lstStyle/>
                    <a:p>
                      <a:pPr algn="r" fontAlgn="ctr"/>
                      <a:r>
                        <a:rPr lang="cs-CZ" sz="1800" b="0" i="0" u="none" strike="noStrike">
                          <a:solidFill>
                            <a:srgbClr val="000000"/>
                          </a:solidFill>
                          <a:effectLst/>
                          <a:latin typeface="Times New Roman" panose="02020603050405020304" pitchFamily="18" charset="0"/>
                        </a:rPr>
                        <a:t>-</a:t>
                      </a:r>
                    </a:p>
                  </a:txBody>
                  <a:tcPr marL="9525" marR="9525" marT="9526" marB="0" anchor="ctr"/>
                </a:tc>
                <a:extLst>
                  <a:ext uri="{0D108BD9-81ED-4DB2-BD59-A6C34878D82A}">
                    <a16:rowId xmlns:a16="http://schemas.microsoft.com/office/drawing/2014/main" val="10002"/>
                  </a:ext>
                </a:extLst>
              </a:tr>
              <a:tr h="506382">
                <a:tc>
                  <a:txBody>
                    <a:bodyPr/>
                    <a:lstStyle/>
                    <a:p>
                      <a:pPr algn="ctr" fontAlgn="ctr"/>
                      <a:r>
                        <a:rPr lang="cs-CZ" sz="1800" b="0" i="0" u="none" strike="noStrike" dirty="0">
                          <a:solidFill>
                            <a:srgbClr val="000000"/>
                          </a:solidFill>
                          <a:effectLst/>
                          <a:latin typeface="Times New Roman" panose="02020603050405020304" pitchFamily="18" charset="0"/>
                        </a:rPr>
                        <a:t>3</a:t>
                      </a:r>
                    </a:p>
                  </a:txBody>
                  <a:tcPr marL="9525" marR="9525" marT="9526" marB="0" anchor="ctr"/>
                </a:tc>
                <a:tc>
                  <a:txBody>
                    <a:bodyPr/>
                    <a:lstStyle/>
                    <a:p>
                      <a:pPr algn="l" fontAlgn="b"/>
                      <a:r>
                        <a:rPr lang="cs-CZ" sz="1800" b="0" i="0" u="none" strike="noStrike" dirty="0" err="1">
                          <a:solidFill>
                            <a:srgbClr val="000000"/>
                          </a:solidFill>
                          <a:effectLst/>
                          <a:latin typeface="Times New Roman" panose="02020603050405020304" pitchFamily="18" charset="0"/>
                        </a:rPr>
                        <a:t>Royal</a:t>
                      </a:r>
                      <a:r>
                        <a:rPr lang="cs-CZ" sz="1800" b="0" i="0" u="none" strike="noStrike" dirty="0">
                          <a:solidFill>
                            <a:srgbClr val="000000"/>
                          </a:solidFill>
                          <a:effectLst/>
                          <a:latin typeface="Times New Roman" panose="02020603050405020304" pitchFamily="18" charset="0"/>
                        </a:rPr>
                        <a:t> </a:t>
                      </a:r>
                      <a:r>
                        <a:rPr lang="cs-CZ" sz="1800" b="0" i="0" u="none" strike="noStrike" dirty="0" err="1">
                          <a:solidFill>
                            <a:srgbClr val="000000"/>
                          </a:solidFill>
                          <a:effectLst/>
                          <a:latin typeface="Times New Roman" panose="02020603050405020304" pitchFamily="18" charset="0"/>
                        </a:rPr>
                        <a:t>Dutch</a:t>
                      </a:r>
                      <a:r>
                        <a:rPr lang="cs-CZ" sz="1800" b="0" i="0" u="none" strike="noStrike" dirty="0">
                          <a:solidFill>
                            <a:srgbClr val="000000"/>
                          </a:solidFill>
                          <a:effectLst/>
                          <a:latin typeface="Times New Roman" panose="02020603050405020304" pitchFamily="18" charset="0"/>
                        </a:rPr>
                        <a:t> Shell</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431 344</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14 874</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353 116</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94 000</a:t>
                      </a:r>
                    </a:p>
                  </a:txBody>
                  <a:tcPr marL="9525" marR="9525" marT="9526" marB="0" anchor="ctr"/>
                </a:tc>
                <a:tc>
                  <a:txBody>
                    <a:bodyPr/>
                    <a:lstStyle/>
                    <a:p>
                      <a:pPr algn="r" fontAlgn="ctr"/>
                      <a:r>
                        <a:rPr lang="cs-CZ" sz="1800" b="0" i="0" u="none" strike="noStrike">
                          <a:solidFill>
                            <a:srgbClr val="000000"/>
                          </a:solidFill>
                          <a:effectLst/>
                          <a:latin typeface="Times New Roman" panose="02020603050405020304" pitchFamily="18" charset="0"/>
                        </a:rPr>
                        <a:t>-</a:t>
                      </a:r>
                    </a:p>
                  </a:txBody>
                  <a:tcPr marL="9525" marR="9525" marT="9526" marB="0" anchor="ctr"/>
                </a:tc>
                <a:extLst>
                  <a:ext uri="{0D108BD9-81ED-4DB2-BD59-A6C34878D82A}">
                    <a16:rowId xmlns:a16="http://schemas.microsoft.com/office/drawing/2014/main" val="10003"/>
                  </a:ext>
                </a:extLst>
              </a:tr>
              <a:tr h="470216">
                <a:tc>
                  <a:txBody>
                    <a:bodyPr/>
                    <a:lstStyle/>
                    <a:p>
                      <a:pPr algn="ctr" fontAlgn="ctr"/>
                      <a:r>
                        <a:rPr lang="cs-CZ" sz="1800" b="0" i="0" u="none" strike="noStrike" dirty="0">
                          <a:solidFill>
                            <a:srgbClr val="000000"/>
                          </a:solidFill>
                          <a:effectLst/>
                          <a:latin typeface="Times New Roman" panose="02020603050405020304" pitchFamily="18" charset="0"/>
                        </a:rPr>
                        <a:t>4</a:t>
                      </a:r>
                    </a:p>
                  </a:txBody>
                  <a:tcPr marL="9525" marR="9525" marT="9526" marB="0" anchor="ctr"/>
                </a:tc>
                <a:tc>
                  <a:txBody>
                    <a:bodyPr/>
                    <a:lstStyle/>
                    <a:p>
                      <a:pPr algn="l" fontAlgn="b"/>
                      <a:r>
                        <a:rPr lang="cs-CZ" sz="1800" b="0" i="0" u="none" strike="noStrike" dirty="0" err="1">
                          <a:solidFill>
                            <a:srgbClr val="000000"/>
                          </a:solidFill>
                          <a:effectLst/>
                          <a:latin typeface="Times New Roman" panose="02020603050405020304" pitchFamily="18" charset="0"/>
                        </a:rPr>
                        <a:t>China</a:t>
                      </a:r>
                      <a:r>
                        <a:rPr lang="cs-CZ" sz="1800" b="0" i="0" u="none" strike="noStrike" dirty="0">
                          <a:solidFill>
                            <a:srgbClr val="000000"/>
                          </a:solidFill>
                          <a:effectLst/>
                          <a:latin typeface="Times New Roman" panose="02020603050405020304" pitchFamily="18" charset="0"/>
                        </a:rPr>
                        <a:t> </a:t>
                      </a:r>
                      <a:r>
                        <a:rPr lang="cs-CZ" sz="1800" b="0" i="0" u="none" strike="noStrike" dirty="0" err="1">
                          <a:solidFill>
                            <a:srgbClr val="000000"/>
                          </a:solidFill>
                          <a:effectLst/>
                          <a:latin typeface="Times New Roman" panose="02020603050405020304" pitchFamily="18" charset="0"/>
                        </a:rPr>
                        <a:t>National</a:t>
                      </a:r>
                      <a:r>
                        <a:rPr lang="cs-CZ" sz="1800" b="0" i="0" u="none" strike="noStrike" dirty="0">
                          <a:solidFill>
                            <a:srgbClr val="000000"/>
                          </a:solidFill>
                          <a:effectLst/>
                          <a:latin typeface="Times New Roman" panose="02020603050405020304" pitchFamily="18" charset="0"/>
                        </a:rPr>
                        <a:t> </a:t>
                      </a:r>
                      <a:r>
                        <a:rPr lang="cs-CZ" sz="1800" b="0" i="0" u="none" strike="noStrike" dirty="0" err="1">
                          <a:solidFill>
                            <a:srgbClr val="000000"/>
                          </a:solidFill>
                          <a:effectLst/>
                          <a:latin typeface="Times New Roman" panose="02020603050405020304" pitchFamily="18" charset="0"/>
                        </a:rPr>
                        <a:t>Petroleum</a:t>
                      </a:r>
                      <a:endParaRPr lang="cs-CZ" sz="18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428 620</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16 359</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634 811</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1 636 532</a:t>
                      </a:r>
                    </a:p>
                  </a:txBody>
                  <a:tcPr marL="9525" marR="9525" marT="9526" marB="0" anchor="ctr"/>
                </a:tc>
                <a:tc>
                  <a:txBody>
                    <a:bodyPr/>
                    <a:lstStyle/>
                    <a:p>
                      <a:pPr algn="r" fontAlgn="ctr"/>
                      <a:r>
                        <a:rPr lang="cs-CZ" sz="1800" b="0" i="0" u="none" strike="noStrike">
                          <a:solidFill>
                            <a:srgbClr val="000000"/>
                          </a:solidFill>
                          <a:effectLst/>
                          <a:latin typeface="Times New Roman" panose="02020603050405020304" pitchFamily="18" charset="0"/>
                        </a:rPr>
                        <a:t>-</a:t>
                      </a:r>
                    </a:p>
                  </a:txBody>
                  <a:tcPr marL="9525" marR="9525" marT="9526" marB="0" anchor="ctr"/>
                </a:tc>
                <a:extLst>
                  <a:ext uri="{0D108BD9-81ED-4DB2-BD59-A6C34878D82A}">
                    <a16:rowId xmlns:a16="http://schemas.microsoft.com/office/drawing/2014/main" val="10004"/>
                  </a:ext>
                </a:extLst>
              </a:tr>
              <a:tr h="500384">
                <a:tc>
                  <a:txBody>
                    <a:bodyPr/>
                    <a:lstStyle/>
                    <a:p>
                      <a:pPr algn="ctr" fontAlgn="ctr"/>
                      <a:r>
                        <a:rPr lang="cs-CZ" sz="1800" b="0" i="0" u="none" strike="noStrike" dirty="0">
                          <a:solidFill>
                            <a:srgbClr val="000000"/>
                          </a:solidFill>
                          <a:effectLst/>
                          <a:latin typeface="Times New Roman" panose="02020603050405020304" pitchFamily="18" charset="0"/>
                        </a:rPr>
                        <a:t>5</a:t>
                      </a:r>
                    </a:p>
                  </a:txBody>
                  <a:tcPr marL="9525" marR="9525" marT="9526" marB="0" anchor="ctr"/>
                </a:tc>
                <a:tc>
                  <a:txBody>
                    <a:bodyPr/>
                    <a:lstStyle/>
                    <a:p>
                      <a:pPr algn="l" fontAlgn="b"/>
                      <a:r>
                        <a:rPr lang="cs-CZ" sz="1800" b="0" i="0" u="none" strike="noStrike">
                          <a:solidFill>
                            <a:srgbClr val="000000"/>
                          </a:solidFill>
                          <a:effectLst/>
                          <a:latin typeface="Times New Roman" panose="02020603050405020304" pitchFamily="18" charset="0"/>
                        </a:rPr>
                        <a:t>Exxon Mobil</a:t>
                      </a:r>
                      <a:endParaRPr lang="cs-CZ" sz="18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382 597</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32 520</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349 493</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83 700</a:t>
                      </a:r>
                    </a:p>
                  </a:txBody>
                  <a:tcPr marL="9525" marR="9525" marT="9526" marB="0" anchor="ctr"/>
                </a:tc>
                <a:tc>
                  <a:txBody>
                    <a:bodyPr/>
                    <a:lstStyle/>
                    <a:p>
                      <a:pPr algn="r" fontAlgn="ctr"/>
                      <a:r>
                        <a:rPr lang="cs-CZ" sz="1800" b="0" i="0" u="none" strike="noStrike" dirty="0">
                          <a:solidFill>
                            <a:srgbClr val="151515"/>
                          </a:solidFill>
                          <a:effectLst/>
                          <a:latin typeface="Times New Roman" panose="02020603050405020304" pitchFamily="18" charset="0"/>
                        </a:rPr>
                        <a:t>302.24</a:t>
                      </a:r>
                    </a:p>
                  </a:txBody>
                  <a:tcPr marL="9525" marR="9525" marT="9526" marB="0" anchor="ctr"/>
                </a:tc>
                <a:extLst>
                  <a:ext uri="{0D108BD9-81ED-4DB2-BD59-A6C34878D82A}">
                    <a16:rowId xmlns:a16="http://schemas.microsoft.com/office/drawing/2014/main" val="10005"/>
                  </a:ext>
                </a:extLst>
              </a:tr>
              <a:tr h="500384">
                <a:tc>
                  <a:txBody>
                    <a:bodyPr/>
                    <a:lstStyle/>
                    <a:p>
                      <a:pPr algn="ctr" fontAlgn="ctr"/>
                      <a:r>
                        <a:rPr lang="cs-CZ" sz="1800" b="0" i="0" u="none" strike="noStrike">
                          <a:solidFill>
                            <a:srgbClr val="000000"/>
                          </a:solidFill>
                          <a:effectLst/>
                          <a:latin typeface="Times New Roman" panose="02020603050405020304" pitchFamily="18" charset="0"/>
                        </a:rPr>
                        <a:t>6</a:t>
                      </a:r>
                    </a:p>
                  </a:txBody>
                  <a:tcPr marL="9525" marR="9525" marT="9526" marB="0" anchor="ctr"/>
                </a:tc>
                <a:tc>
                  <a:txBody>
                    <a:bodyPr/>
                    <a:lstStyle/>
                    <a:p>
                      <a:pPr algn="l" fontAlgn="b"/>
                      <a:r>
                        <a:rPr lang="cs-CZ" sz="1800" b="0" i="0" u="none" strike="noStrike">
                          <a:solidFill>
                            <a:srgbClr val="000000"/>
                          </a:solidFill>
                          <a:effectLst/>
                          <a:latin typeface="Times New Roman" panose="02020603050405020304" pitchFamily="18" charset="0"/>
                        </a:rPr>
                        <a:t>BP</a:t>
                      </a:r>
                      <a:endParaRPr lang="cs-CZ" sz="18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358 678</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3 780</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284 305</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84 500</a:t>
                      </a:r>
                    </a:p>
                  </a:txBody>
                  <a:tcPr marL="9525" marR="9525" marT="9526" marB="0" anchor="ctr"/>
                </a:tc>
                <a:tc>
                  <a:txBody>
                    <a:bodyPr/>
                    <a:lstStyle/>
                    <a:p>
                      <a:pPr algn="r" fontAlgn="ctr"/>
                      <a:r>
                        <a:rPr lang="cs-CZ" sz="1800" b="0" i="0" u="none" strike="noStrike" dirty="0">
                          <a:solidFill>
                            <a:srgbClr val="151515"/>
                          </a:solidFill>
                          <a:effectLst/>
                          <a:latin typeface="Times New Roman" panose="02020603050405020304" pitchFamily="18" charset="0"/>
                        </a:rPr>
                        <a:t>93.52</a:t>
                      </a:r>
                    </a:p>
                  </a:txBody>
                  <a:tcPr marL="9525" marR="9525" marT="9526" marB="0" anchor="ctr"/>
                </a:tc>
                <a:extLst>
                  <a:ext uri="{0D108BD9-81ED-4DB2-BD59-A6C34878D82A}">
                    <a16:rowId xmlns:a16="http://schemas.microsoft.com/office/drawing/2014/main" val="10006"/>
                  </a:ext>
                </a:extLst>
              </a:tr>
              <a:tr h="500384">
                <a:tc>
                  <a:txBody>
                    <a:bodyPr/>
                    <a:lstStyle/>
                    <a:p>
                      <a:pPr algn="ctr" fontAlgn="ctr"/>
                      <a:r>
                        <a:rPr lang="cs-CZ" sz="1800" b="0" i="0" u="none" strike="noStrike" dirty="0">
                          <a:solidFill>
                            <a:srgbClr val="000000"/>
                          </a:solidFill>
                          <a:effectLst/>
                          <a:latin typeface="Times New Roman" panose="02020603050405020304" pitchFamily="18" charset="0"/>
                        </a:rPr>
                        <a:t>7</a:t>
                      </a:r>
                    </a:p>
                  </a:txBody>
                  <a:tcPr marL="9525" marR="9525" marT="9526" marB="0" anchor="ctr"/>
                </a:tc>
                <a:tc>
                  <a:txBody>
                    <a:bodyPr/>
                    <a:lstStyle/>
                    <a:p>
                      <a:pPr algn="l" fontAlgn="b"/>
                      <a:r>
                        <a:rPr lang="cs-CZ" sz="1800" b="0" i="0" u="none" strike="noStrike" dirty="0" err="1">
                          <a:solidFill>
                            <a:srgbClr val="000000"/>
                          </a:solidFill>
                          <a:effectLst/>
                          <a:latin typeface="Times New Roman" panose="02020603050405020304" pitchFamily="18" charset="0"/>
                        </a:rPr>
                        <a:t>State</a:t>
                      </a:r>
                      <a:r>
                        <a:rPr lang="cs-CZ" sz="1800" b="0" i="0" u="none" strike="noStrike" dirty="0">
                          <a:solidFill>
                            <a:srgbClr val="000000"/>
                          </a:solidFill>
                          <a:effectLst/>
                          <a:latin typeface="Times New Roman" panose="02020603050405020304" pitchFamily="18" charset="0"/>
                        </a:rPr>
                        <a:t> </a:t>
                      </a:r>
                      <a:r>
                        <a:rPr lang="cs-CZ" sz="1800" b="0" i="0" u="none" strike="noStrike" dirty="0" err="1">
                          <a:solidFill>
                            <a:srgbClr val="000000"/>
                          </a:solidFill>
                          <a:effectLst/>
                          <a:latin typeface="Times New Roman" panose="02020603050405020304" pitchFamily="18" charset="0"/>
                        </a:rPr>
                        <a:t>Grid</a:t>
                      </a:r>
                      <a:endParaRPr lang="cs-CZ" sz="18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339 426</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9 796</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466 298</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921 964</a:t>
                      </a:r>
                    </a:p>
                  </a:txBody>
                  <a:tcPr marL="9525" marR="9525" marT="9526" marB="0" anchor="ctr"/>
                </a:tc>
                <a:tc>
                  <a:txBody>
                    <a:bodyPr/>
                    <a:lstStyle/>
                    <a:p>
                      <a:pPr algn="r" fontAlgn="ctr"/>
                      <a:r>
                        <a:rPr lang="cs-CZ" sz="1800" b="0" i="0" u="none" strike="noStrike" dirty="0">
                          <a:solidFill>
                            <a:srgbClr val="000000"/>
                          </a:solidFill>
                          <a:effectLst/>
                          <a:latin typeface="Times New Roman" panose="02020603050405020304" pitchFamily="18" charset="0"/>
                        </a:rPr>
                        <a:t>-</a:t>
                      </a:r>
                    </a:p>
                  </a:txBody>
                  <a:tcPr marL="9525" marR="9525" marT="9526" marB="0" anchor="ctr"/>
                </a:tc>
                <a:extLst>
                  <a:ext uri="{0D108BD9-81ED-4DB2-BD59-A6C34878D82A}">
                    <a16:rowId xmlns:a16="http://schemas.microsoft.com/office/drawing/2014/main" val="10007"/>
                  </a:ext>
                </a:extLst>
              </a:tr>
              <a:tr h="500384">
                <a:tc>
                  <a:txBody>
                    <a:bodyPr/>
                    <a:lstStyle/>
                    <a:p>
                      <a:pPr algn="ctr" fontAlgn="ctr"/>
                      <a:r>
                        <a:rPr lang="cs-CZ" sz="1800" b="0" i="0" u="none" strike="noStrike">
                          <a:solidFill>
                            <a:srgbClr val="000000"/>
                          </a:solidFill>
                          <a:effectLst/>
                          <a:latin typeface="Times New Roman" panose="02020603050405020304" pitchFamily="18" charset="0"/>
                        </a:rPr>
                        <a:t>8</a:t>
                      </a:r>
                    </a:p>
                  </a:txBody>
                  <a:tcPr marL="9525" marR="9525" marT="9526" marB="0" anchor="ctr"/>
                </a:tc>
                <a:tc>
                  <a:txBody>
                    <a:bodyPr/>
                    <a:lstStyle/>
                    <a:p>
                      <a:pPr algn="l" fontAlgn="b"/>
                      <a:r>
                        <a:rPr lang="cs-CZ" sz="1800" b="0" i="0" u="none" strike="noStrike" dirty="0">
                          <a:solidFill>
                            <a:srgbClr val="000000"/>
                          </a:solidFill>
                          <a:effectLst/>
                          <a:latin typeface="Times New Roman" panose="02020603050405020304" pitchFamily="18" charset="0"/>
                        </a:rPr>
                        <a:t>Volkswagen</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268 566</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14 571</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424 935</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592 586</a:t>
                      </a:r>
                    </a:p>
                  </a:txBody>
                  <a:tcPr marL="9525" marR="9525" marT="9526" marB="0" anchor="ctr"/>
                </a:tc>
                <a:tc>
                  <a:txBody>
                    <a:bodyPr/>
                    <a:lstStyle/>
                    <a:p>
                      <a:pPr algn="r" fontAlgn="ctr"/>
                      <a:r>
                        <a:rPr lang="cs-CZ" sz="1800" b="0" i="0" u="none" strike="noStrike" dirty="0">
                          <a:solidFill>
                            <a:srgbClr val="000000"/>
                          </a:solidFill>
                          <a:effectLst/>
                          <a:latin typeface="Times New Roman" panose="02020603050405020304" pitchFamily="18" charset="0"/>
                        </a:rPr>
                        <a:t>-</a:t>
                      </a:r>
                    </a:p>
                  </a:txBody>
                  <a:tcPr marL="9525" marR="9525" marT="9526" marB="0" anchor="ctr"/>
                </a:tc>
                <a:extLst>
                  <a:ext uri="{0D108BD9-81ED-4DB2-BD59-A6C34878D82A}">
                    <a16:rowId xmlns:a16="http://schemas.microsoft.com/office/drawing/2014/main" val="10008"/>
                  </a:ext>
                </a:extLst>
              </a:tr>
              <a:tr h="500384">
                <a:tc>
                  <a:txBody>
                    <a:bodyPr/>
                    <a:lstStyle/>
                    <a:p>
                      <a:pPr algn="ctr" fontAlgn="ctr"/>
                      <a:r>
                        <a:rPr lang="cs-CZ" sz="1800" b="0" i="0" u="none" strike="noStrike">
                          <a:solidFill>
                            <a:srgbClr val="000000"/>
                          </a:solidFill>
                          <a:effectLst/>
                          <a:latin typeface="Times New Roman" panose="02020603050405020304" pitchFamily="18" charset="0"/>
                        </a:rPr>
                        <a:t>9</a:t>
                      </a:r>
                    </a:p>
                  </a:txBody>
                  <a:tcPr marL="9525" marR="9525" marT="9526" marB="0" anchor="ctr"/>
                </a:tc>
                <a:tc>
                  <a:txBody>
                    <a:bodyPr/>
                    <a:lstStyle/>
                    <a:p>
                      <a:pPr algn="l" fontAlgn="b"/>
                      <a:r>
                        <a:rPr lang="cs-CZ" sz="1800" b="0" i="0" u="none" strike="noStrike" dirty="0">
                          <a:solidFill>
                            <a:srgbClr val="000000"/>
                          </a:solidFill>
                          <a:effectLst/>
                          <a:latin typeface="Times New Roman" panose="02020603050405020304" pitchFamily="18" charset="0"/>
                        </a:rPr>
                        <a:t>Toyota Motor </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247 702</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19 766</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398 047</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344 109</a:t>
                      </a:r>
                    </a:p>
                  </a:txBody>
                  <a:tcPr marL="9525" marR="9525" marT="9526" marB="0" anchor="ctr"/>
                </a:tc>
                <a:tc>
                  <a:txBody>
                    <a:bodyPr/>
                    <a:lstStyle/>
                    <a:p>
                      <a:pPr algn="r" fontAlgn="ctr"/>
                      <a:r>
                        <a:rPr lang="cs-CZ" sz="1800" b="0" i="0" u="none" strike="noStrike" dirty="0">
                          <a:solidFill>
                            <a:srgbClr val="151515"/>
                          </a:solidFill>
                          <a:effectLst/>
                          <a:latin typeface="Times New Roman" panose="02020603050405020304" pitchFamily="18" charset="0"/>
                        </a:rPr>
                        <a:t>198.84</a:t>
                      </a:r>
                    </a:p>
                  </a:txBody>
                  <a:tcPr marL="9525" marR="9525" marT="9526" marB="0" anchor="ctr"/>
                </a:tc>
                <a:extLst>
                  <a:ext uri="{0D108BD9-81ED-4DB2-BD59-A6C34878D82A}">
                    <a16:rowId xmlns:a16="http://schemas.microsoft.com/office/drawing/2014/main" val="10009"/>
                  </a:ext>
                </a:extLst>
              </a:tr>
              <a:tr h="500384">
                <a:tc>
                  <a:txBody>
                    <a:bodyPr/>
                    <a:lstStyle/>
                    <a:p>
                      <a:pPr algn="ctr" fontAlgn="ctr"/>
                      <a:r>
                        <a:rPr lang="cs-CZ" sz="1800" b="0" i="0" u="none" strike="noStrike">
                          <a:solidFill>
                            <a:srgbClr val="000000"/>
                          </a:solidFill>
                          <a:effectLst/>
                          <a:latin typeface="Times New Roman" panose="02020603050405020304" pitchFamily="18" charset="0"/>
                        </a:rPr>
                        <a:t>10</a:t>
                      </a:r>
                    </a:p>
                  </a:txBody>
                  <a:tcPr marL="9525" marR="9525" marT="9526" marB="0" anchor="ctr"/>
                </a:tc>
                <a:tc>
                  <a:txBody>
                    <a:bodyPr/>
                    <a:lstStyle/>
                    <a:p>
                      <a:pPr algn="l" fontAlgn="b"/>
                      <a:r>
                        <a:rPr lang="cs-CZ" sz="1800" b="0" i="0" u="none" strike="noStrike" dirty="0" err="1">
                          <a:solidFill>
                            <a:srgbClr val="000000"/>
                          </a:solidFill>
                          <a:effectLst/>
                          <a:latin typeface="Times New Roman" panose="02020603050405020304" pitchFamily="18" charset="0"/>
                        </a:rPr>
                        <a:t>Glencore</a:t>
                      </a:r>
                      <a:endParaRPr lang="cs-CZ" sz="18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221 073</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2 308</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152 205</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106 831</a:t>
                      </a:r>
                    </a:p>
                  </a:txBody>
                  <a:tcPr marL="9525" marR="9525" marT="9526" marB="0" anchor="ctr"/>
                </a:tc>
                <a:tc>
                  <a:txBody>
                    <a:bodyPr/>
                    <a:lstStyle/>
                    <a:p>
                      <a:pPr algn="r" fontAlgn="ctr"/>
                      <a:r>
                        <a:rPr lang="cs-CZ" sz="1800" b="0" i="0" u="none" strike="noStrike" dirty="0">
                          <a:solidFill>
                            <a:srgbClr val="151515"/>
                          </a:solidFill>
                          <a:effectLst/>
                          <a:latin typeface="Times New Roman" panose="02020603050405020304" pitchFamily="18" charset="0"/>
                        </a:rPr>
                        <a:t>25.62</a:t>
                      </a:r>
                    </a:p>
                  </a:txBody>
                  <a:tcPr marL="9525" marR="9525" marT="9526"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86260470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31031"/>
            <a:ext cx="9144000" cy="716768"/>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světa pro rok 2015</a:t>
            </a:r>
          </a:p>
        </p:txBody>
      </p:sp>
      <p:sp>
        <p:nvSpPr>
          <p:cNvPr id="8195" name="Zástupný symbol pro obsah 2"/>
          <p:cNvSpPr>
            <a:spLocks noGrp="1"/>
          </p:cNvSpPr>
          <p:nvPr>
            <p:ph idx="1"/>
          </p:nvPr>
        </p:nvSpPr>
        <p:spPr/>
        <p:txBody>
          <a:bodyPr/>
          <a:lstStyle/>
          <a:p>
            <a:endParaRPr lang="sk-SK" altLang="sk-SK"/>
          </a:p>
        </p:txBody>
      </p:sp>
      <p:pic>
        <p:nvPicPr>
          <p:cNvPr id="8196" name="Obrázek 3"/>
          <p:cNvPicPr>
            <a:picLocks noChangeAspect="1" noChangeArrowheads="1"/>
          </p:cNvPicPr>
          <p:nvPr/>
        </p:nvPicPr>
        <p:blipFill>
          <a:blip r:embed="rId3">
            <a:extLst>
              <a:ext uri="{28A0092B-C50C-407E-A947-70E740481C1C}">
                <a14:useLocalDpi xmlns:a14="http://schemas.microsoft.com/office/drawing/2010/main" val="0"/>
              </a:ext>
            </a:extLst>
          </a:blip>
          <a:srcRect l="4298" t="23853" r="27173" b="27069"/>
          <a:stretch>
            <a:fillRect/>
          </a:stretch>
        </p:blipFill>
        <p:spPr bwMode="auto">
          <a:xfrm>
            <a:off x="0" y="1025525"/>
            <a:ext cx="9144000"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337002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idx="4294967295"/>
          </p:nvPr>
        </p:nvSpPr>
        <p:spPr>
          <a:xfrm>
            <a:off x="533570" y="-305777"/>
            <a:ext cx="7772230" cy="1042974"/>
          </a:xfrm>
          <a:solidFill>
            <a:schemeClr val="bg1"/>
          </a:solidFill>
        </p:spPr>
        <p:txBody>
          <a:bodyPr vert="horz" lIns="91440" tIns="45720" rIns="91440" bIns="45720" rtlCol="0"/>
          <a:lstStyle/>
          <a:p>
            <a:pPr>
              <a:defRPr/>
            </a:pPr>
            <a:r>
              <a:rPr lang="cs-CZ" sz="3200" b="1" dirty="0">
                <a:gradFill>
                  <a:gsLst>
                    <a:gs pos="0">
                      <a:schemeClr val="tx1">
                        <a:lumMod val="50000"/>
                      </a:schemeClr>
                    </a:gs>
                    <a:gs pos="61000">
                      <a:schemeClr val="tx1"/>
                    </a:gs>
                  </a:gsLst>
                  <a:lin ang="5400000" scaled="0"/>
                </a:gradFill>
                <a:effectLst/>
              </a:rPr>
              <a:t>Největší firmy světa – </a:t>
            </a:r>
            <a:r>
              <a:rPr lang="cs-CZ" sz="3200" b="1" dirty="0" err="1">
                <a:gradFill>
                  <a:gsLst>
                    <a:gs pos="0">
                      <a:schemeClr val="tx1">
                        <a:lumMod val="50000"/>
                      </a:schemeClr>
                    </a:gs>
                    <a:gs pos="61000">
                      <a:schemeClr val="tx1"/>
                    </a:gs>
                  </a:gsLst>
                  <a:lin ang="5400000" scaled="0"/>
                </a:gradFill>
                <a:effectLst/>
              </a:rPr>
              <a:t>ranking</a:t>
            </a:r>
            <a:r>
              <a:rPr lang="cs-CZ" sz="3200" b="1" dirty="0">
                <a:gradFill>
                  <a:gsLst>
                    <a:gs pos="0">
                      <a:schemeClr val="tx1">
                        <a:lumMod val="50000"/>
                      </a:schemeClr>
                    </a:gs>
                    <a:gs pos="61000">
                      <a:schemeClr val="tx1"/>
                    </a:gs>
                  </a:gsLst>
                  <a:lin ang="5400000" scaled="0"/>
                </a:gradFill>
                <a:effectLst/>
              </a:rPr>
              <a:t> 2019 (B </a:t>
            </a:r>
            <a:r>
              <a:rPr lang="cs-CZ" sz="3200" dirty="0"/>
              <a:t>$)</a:t>
            </a:r>
            <a:endParaRPr lang="cs-CZ" sz="3200" b="1" dirty="0">
              <a:gradFill>
                <a:gsLst>
                  <a:gs pos="0">
                    <a:schemeClr val="tx1">
                      <a:lumMod val="50000"/>
                    </a:schemeClr>
                  </a:gs>
                  <a:gs pos="61000">
                    <a:schemeClr val="tx1"/>
                  </a:gs>
                </a:gsLst>
                <a:lin ang="5400000" scaled="0"/>
              </a:gradFill>
              <a:effectLst/>
            </a:endParaRPr>
          </a:p>
        </p:txBody>
      </p:sp>
      <p:sp>
        <p:nvSpPr>
          <p:cNvPr id="6147" name="Zástupný symbol pro číslo snímku 5"/>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EB4271B1-38DC-4F9A-B20C-4A5CF37D9D05}" type="slidenum">
              <a:rPr lang="cs-CZ" altLang="cs-CZ" sz="1000" b="1">
                <a:latin typeface="Verdana" panose="020B0604030504040204" pitchFamily="34" charset="0"/>
              </a:rPr>
              <a:pPr algn="ctr" eaLnBrk="1" hangingPunct="1">
                <a:spcBef>
                  <a:spcPct val="0"/>
                </a:spcBef>
                <a:buClrTx/>
                <a:buSzTx/>
                <a:buFontTx/>
                <a:buNone/>
              </a:pPr>
              <a:t>133</a:t>
            </a:fld>
            <a:endParaRPr lang="cs-CZ" altLang="cs-CZ" sz="1000" b="1">
              <a:latin typeface="Verdana" panose="020B0604030504040204" pitchFamily="34" charset="0"/>
            </a:endParaRPr>
          </a:p>
        </p:txBody>
      </p:sp>
      <p:graphicFrame>
        <p:nvGraphicFramePr>
          <p:cNvPr id="6" name="Tabulka 5"/>
          <p:cNvGraphicFramePr>
            <a:graphicFrameLocks noGrp="1"/>
          </p:cNvGraphicFramePr>
          <p:nvPr/>
        </p:nvGraphicFramePr>
        <p:xfrm>
          <a:off x="2" y="546092"/>
          <a:ext cx="9143999" cy="6311901"/>
        </p:xfrm>
        <a:graphic>
          <a:graphicData uri="http://schemas.openxmlformats.org/drawingml/2006/table">
            <a:tbl>
              <a:tblPr>
                <a:tableStyleId>{5C22544A-7EE6-4342-B048-85BDC9FD1C3A}</a:tableStyleId>
              </a:tblPr>
              <a:tblGrid>
                <a:gridCol w="333163">
                  <a:extLst>
                    <a:ext uri="{9D8B030D-6E8A-4147-A177-3AD203B41FA5}">
                      <a16:colId xmlns:a16="http://schemas.microsoft.com/office/drawing/2014/main" val="2268053898"/>
                    </a:ext>
                  </a:extLst>
                </a:gridCol>
                <a:gridCol w="1007310">
                  <a:extLst>
                    <a:ext uri="{9D8B030D-6E8A-4147-A177-3AD203B41FA5}">
                      <a16:colId xmlns:a16="http://schemas.microsoft.com/office/drawing/2014/main" val="3825403133"/>
                    </a:ext>
                  </a:extLst>
                </a:gridCol>
                <a:gridCol w="2796768">
                  <a:extLst>
                    <a:ext uri="{9D8B030D-6E8A-4147-A177-3AD203B41FA5}">
                      <a16:colId xmlns:a16="http://schemas.microsoft.com/office/drawing/2014/main" val="2349880412"/>
                    </a:ext>
                  </a:extLst>
                </a:gridCol>
                <a:gridCol w="861162">
                  <a:extLst>
                    <a:ext uri="{9D8B030D-6E8A-4147-A177-3AD203B41FA5}">
                      <a16:colId xmlns:a16="http://schemas.microsoft.com/office/drawing/2014/main" val="2550079330"/>
                    </a:ext>
                  </a:extLst>
                </a:gridCol>
                <a:gridCol w="1261702">
                  <a:extLst>
                    <a:ext uri="{9D8B030D-6E8A-4147-A177-3AD203B41FA5}">
                      <a16:colId xmlns:a16="http://schemas.microsoft.com/office/drawing/2014/main" val="2767114792"/>
                    </a:ext>
                  </a:extLst>
                </a:gridCol>
                <a:gridCol w="961298">
                  <a:extLst>
                    <a:ext uri="{9D8B030D-6E8A-4147-A177-3AD203B41FA5}">
                      <a16:colId xmlns:a16="http://schemas.microsoft.com/office/drawing/2014/main" val="1208296822"/>
                    </a:ext>
                  </a:extLst>
                </a:gridCol>
                <a:gridCol w="961298">
                  <a:extLst>
                    <a:ext uri="{9D8B030D-6E8A-4147-A177-3AD203B41FA5}">
                      <a16:colId xmlns:a16="http://schemas.microsoft.com/office/drawing/2014/main" val="2817371272"/>
                    </a:ext>
                  </a:extLst>
                </a:gridCol>
                <a:gridCol w="961298">
                  <a:extLst>
                    <a:ext uri="{9D8B030D-6E8A-4147-A177-3AD203B41FA5}">
                      <a16:colId xmlns:a16="http://schemas.microsoft.com/office/drawing/2014/main" val="271065362"/>
                    </a:ext>
                  </a:extLst>
                </a:gridCol>
              </a:tblGrid>
              <a:tr h="540876">
                <a:tc>
                  <a:txBody>
                    <a:bodyPr/>
                    <a:lstStyle/>
                    <a:p>
                      <a:pPr algn="l" fontAlgn="b"/>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Rank</a:t>
                      </a:r>
                      <a:endParaRPr lang="cs-CZ" sz="1700" b="1"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Company</a:t>
                      </a:r>
                      <a:endParaRPr lang="cs-CZ" sz="1700" b="1"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endParaRPr lang="cs-CZ" sz="1700" b="1"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dirty="0">
                          <a:effectLst/>
                        </a:rPr>
                        <a:t>Sales </a:t>
                      </a:r>
                      <a:endParaRPr lang="cs-CZ" sz="1700" b="1" i="0" u="none" strike="noStrike" dirty="0">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Profits</a:t>
                      </a:r>
                      <a:endParaRPr lang="cs-CZ" sz="1700" b="1"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Assets</a:t>
                      </a:r>
                      <a:endParaRPr lang="cs-CZ" sz="1700" b="1"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Market Value</a:t>
                      </a:r>
                      <a:endParaRPr lang="cs-CZ" sz="1700" b="1"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483592254"/>
                  </a:ext>
                </a:extLst>
              </a:tr>
              <a:tr h="275271">
                <a:tc>
                  <a:txBody>
                    <a:bodyPr/>
                    <a:lstStyle/>
                    <a:p>
                      <a:pPr algn="r" fontAlgn="b"/>
                      <a:r>
                        <a:rPr lang="cs-CZ" sz="1700" u="none" strike="noStrike">
                          <a:effectLst/>
                        </a:rPr>
                        <a:t>1</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#29</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3"/>
                        </a:rPr>
                        <a:t>Walmart</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514.4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6.7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219.3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296.1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2324078907"/>
                  </a:ext>
                </a:extLst>
              </a:tr>
              <a:tr h="275271">
                <a:tc>
                  <a:txBody>
                    <a:bodyPr/>
                    <a:lstStyle/>
                    <a:p>
                      <a:pPr algn="r" fontAlgn="b"/>
                      <a:r>
                        <a:rPr lang="cs-CZ" sz="1700" u="none" strike="noStrike">
                          <a:effectLst/>
                        </a:rPr>
                        <a:t>2</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#35</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4"/>
                        </a:rPr>
                        <a:t>Sinopec</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China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399.7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9.5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233</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105.6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2549776654"/>
                  </a:ext>
                </a:extLst>
              </a:tr>
              <a:tr h="275271">
                <a:tc>
                  <a:txBody>
                    <a:bodyPr/>
                    <a:lstStyle/>
                    <a:p>
                      <a:pPr algn="r" fontAlgn="b"/>
                      <a:r>
                        <a:rPr lang="cs-CZ" sz="1700" u="none" strike="noStrike">
                          <a:effectLst/>
                        </a:rPr>
                        <a:t>3</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#9</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5"/>
                        </a:rPr>
                        <a:t>Royal Dutch Shell</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Neth.</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382.6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23.3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399.2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264.9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872797191"/>
                  </a:ext>
                </a:extLst>
              </a:tr>
              <a:tr h="275271">
                <a:tc>
                  <a:txBody>
                    <a:bodyPr/>
                    <a:lstStyle/>
                    <a:p>
                      <a:pPr algn="r" fontAlgn="b"/>
                      <a:r>
                        <a:rPr lang="cs-CZ" sz="1700" u="none" strike="noStrike">
                          <a:effectLst/>
                        </a:rPr>
                        <a:t>4</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#22</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6"/>
                        </a:rPr>
                        <a:t>PetroChina</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China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322.8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8</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354.3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198.7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016953975"/>
                  </a:ext>
                </a:extLst>
              </a:tr>
              <a:tr h="275271">
                <a:tc>
                  <a:txBody>
                    <a:bodyPr/>
                    <a:lstStyle/>
                    <a:p>
                      <a:pPr algn="r" fontAlgn="b"/>
                      <a:r>
                        <a:rPr lang="cs-CZ" sz="1700" u="none" strike="noStrike">
                          <a:effectLst/>
                        </a:rPr>
                        <a:t>5</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#24</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7"/>
                        </a:rPr>
                        <a:t>BP</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UK</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299.1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9.3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282.2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149.5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2396546258"/>
                  </a:ext>
                </a:extLst>
              </a:tr>
              <a:tr h="275271">
                <a:tc>
                  <a:txBody>
                    <a:bodyPr/>
                    <a:lstStyle/>
                    <a:p>
                      <a:pPr algn="r" fontAlgn="b"/>
                      <a:r>
                        <a:rPr lang="cs-CZ" sz="1700" u="none" strike="noStrike">
                          <a:effectLst/>
                        </a:rPr>
                        <a:t>6</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#11</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8"/>
                        </a:rPr>
                        <a:t>ExxonMobil</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279.2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20.8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346.2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343.4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246948914"/>
                  </a:ext>
                </a:extLst>
              </a:tr>
              <a:tr h="275271">
                <a:tc>
                  <a:txBody>
                    <a:bodyPr/>
                    <a:lstStyle/>
                    <a:p>
                      <a:pPr algn="r" fontAlgn="b"/>
                      <a:r>
                        <a:rPr lang="cs-CZ" sz="1700" u="none" strike="noStrike">
                          <a:effectLst/>
                        </a:rPr>
                        <a:t>7</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#18</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9"/>
                        </a:rPr>
                        <a:t>Volkswagen Group</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SRN</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278.2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14</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553.5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92</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357491197"/>
                  </a:ext>
                </a:extLst>
              </a:tr>
              <a:tr h="275271">
                <a:tc>
                  <a:txBody>
                    <a:bodyPr/>
                    <a:lstStyle/>
                    <a:p>
                      <a:pPr algn="r" fontAlgn="b"/>
                      <a:r>
                        <a:rPr lang="cs-CZ" sz="1700" u="none" strike="noStrike">
                          <a:effectLst/>
                        </a:rPr>
                        <a:t>8</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#15</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0"/>
                        </a:rPr>
                        <a:t>Toyota Motor</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Japan</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272.1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17.2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465.6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176.6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852550684"/>
                  </a:ext>
                </a:extLst>
              </a:tr>
              <a:tr h="275271">
                <a:tc>
                  <a:txBody>
                    <a:bodyPr/>
                    <a:lstStyle/>
                    <a:p>
                      <a:pPr algn="r" fontAlgn="b"/>
                      <a:r>
                        <a:rPr lang="cs-CZ" sz="1700" u="none" strike="noStrike">
                          <a:effectLst/>
                        </a:rPr>
                        <a:t>9</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#6</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1"/>
                        </a:rPr>
                        <a:t>Apple</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261.7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59.4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373.7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961.3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687802353"/>
                  </a:ext>
                </a:extLst>
              </a:tr>
              <a:tr h="275271">
                <a:tc>
                  <a:txBody>
                    <a:bodyPr/>
                    <a:lstStyle/>
                    <a:p>
                      <a:pPr algn="r" fontAlgn="b"/>
                      <a:r>
                        <a:rPr lang="cs-CZ" sz="1700" u="none" strike="noStrike">
                          <a:effectLst/>
                        </a:rPr>
                        <a:t>10</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#26</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2"/>
                        </a:rPr>
                        <a:t>Berkshire Hathaway</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247.8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4</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707.8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516.4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209093053"/>
                  </a:ext>
                </a:extLst>
              </a:tr>
              <a:tr h="275271">
                <a:tc>
                  <a:txBody>
                    <a:bodyPr/>
                    <a:lstStyle/>
                    <a:p>
                      <a:pPr algn="r" fontAlgn="b"/>
                      <a:r>
                        <a:rPr lang="cs-CZ" sz="1700" u="none" strike="noStrike">
                          <a:effectLst/>
                        </a:rPr>
                        <a:t>11</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#28</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3"/>
                        </a:rPr>
                        <a:t>Amazon</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232.9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10.1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162.6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916.1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483464381"/>
                  </a:ext>
                </a:extLst>
              </a:tr>
              <a:tr h="275271">
                <a:tc>
                  <a:txBody>
                    <a:bodyPr/>
                    <a:lstStyle/>
                    <a:p>
                      <a:pPr algn="r" fontAlgn="b"/>
                      <a:r>
                        <a:rPr lang="cs-CZ" sz="1700" u="none" strike="noStrike">
                          <a:effectLst/>
                        </a:rPr>
                        <a:t>12</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#32</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4"/>
                        </a:rPr>
                        <a:t>UnitedHealth Group</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231.4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12.6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161.2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212.8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079566682"/>
                  </a:ext>
                </a:extLst>
              </a:tr>
              <a:tr h="275271">
                <a:tc>
                  <a:txBody>
                    <a:bodyPr/>
                    <a:lstStyle/>
                    <a:p>
                      <a:pPr algn="r" fontAlgn="b"/>
                      <a:r>
                        <a:rPr lang="cs-CZ" sz="1700" u="none" strike="noStrike">
                          <a:effectLst/>
                        </a:rPr>
                        <a:t>13</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#13</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5"/>
                        </a:rPr>
                        <a:t>Samsung Electronics</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S. Korea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221.5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39.9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304.1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272.4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452228009"/>
                  </a:ext>
                </a:extLst>
              </a:tr>
              <a:tr h="275271">
                <a:tc>
                  <a:txBody>
                    <a:bodyPr/>
                    <a:lstStyle/>
                    <a:p>
                      <a:pPr algn="r" fontAlgn="b"/>
                      <a:r>
                        <a:rPr lang="cs-CZ" sz="1700" u="none" strike="noStrike">
                          <a:effectLst/>
                        </a:rPr>
                        <a:t>14</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#107</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6"/>
                        </a:rPr>
                        <a:t>Glencore International</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SUI</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219.8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3.3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128.7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60.5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583265553"/>
                  </a:ext>
                </a:extLst>
              </a:tr>
              <a:tr h="275271">
                <a:tc>
                  <a:txBody>
                    <a:bodyPr/>
                    <a:lstStyle/>
                    <a:p>
                      <a:pPr algn="r" fontAlgn="b"/>
                      <a:r>
                        <a:rPr lang="cs-CZ" sz="1700" u="none" strike="noStrike">
                          <a:effectLst/>
                        </a:rPr>
                        <a:t>15</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#580</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7"/>
                        </a:rPr>
                        <a:t>McKesson</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213.5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-316 M</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61</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21.9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530743526"/>
                  </a:ext>
                </a:extLst>
              </a:tr>
              <a:tr h="275271">
                <a:tc>
                  <a:txBody>
                    <a:bodyPr/>
                    <a:lstStyle/>
                    <a:p>
                      <a:pPr algn="r" fontAlgn="b"/>
                      <a:r>
                        <a:rPr lang="cs-CZ" sz="1700" u="none" strike="noStrike">
                          <a:effectLst/>
                        </a:rPr>
                        <a:t>16</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#37</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8"/>
                        </a:rPr>
                        <a:t>Daimler</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SRN</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197.4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8.6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321.9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71.3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256279226"/>
                  </a:ext>
                </a:extLst>
              </a:tr>
              <a:tr h="275271">
                <a:tc>
                  <a:txBody>
                    <a:bodyPr/>
                    <a:lstStyle/>
                    <a:p>
                      <a:pPr algn="r" fontAlgn="b"/>
                      <a:r>
                        <a:rPr lang="cs-CZ" sz="1700" u="none" strike="noStrike">
                          <a:effectLst/>
                        </a:rPr>
                        <a:t>17</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#410</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9"/>
                        </a:rPr>
                        <a:t>CVS Health</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194.1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-598 M</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198.2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68.3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4106325161"/>
                  </a:ext>
                </a:extLst>
              </a:tr>
              <a:tr h="275271">
                <a:tc>
                  <a:txBody>
                    <a:bodyPr/>
                    <a:lstStyle/>
                    <a:p>
                      <a:pPr algn="r" fontAlgn="b"/>
                      <a:r>
                        <a:rPr lang="cs-CZ" sz="1700" u="none" strike="noStrike">
                          <a:effectLst/>
                        </a:rPr>
                        <a:t>18</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#25</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20"/>
                        </a:rPr>
                        <a:t>Total</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France</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184.2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11.4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256.8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149.5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569803712"/>
                  </a:ext>
                </a:extLst>
              </a:tr>
              <a:tr h="540876">
                <a:tc>
                  <a:txBody>
                    <a:bodyPr/>
                    <a:lstStyle/>
                    <a:p>
                      <a:pPr algn="r" fontAlgn="b"/>
                      <a:r>
                        <a:rPr lang="cs-CZ" sz="1700" u="none" strike="noStrike">
                          <a:effectLst/>
                        </a:rPr>
                        <a:t>19</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#80</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21"/>
                        </a:rPr>
                        <a:t>China State Construction Engineering</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China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178.8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5.8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271.4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41</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878511739"/>
                  </a:ext>
                </a:extLst>
              </a:tr>
              <a:tr h="275271">
                <a:tc>
                  <a:txBody>
                    <a:bodyPr/>
                    <a:lstStyle/>
                    <a:p>
                      <a:pPr algn="r" fontAlgn="b"/>
                      <a:r>
                        <a:rPr lang="cs-CZ" sz="1700" u="none" strike="noStrike">
                          <a:effectLst/>
                        </a:rPr>
                        <a:t>20</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#1</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22"/>
                        </a:rPr>
                        <a:t>ICBC</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China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175.9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45.2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4,034.5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dirty="0">
                          <a:effectLst/>
                        </a:rPr>
                        <a:t> 305.1  </a:t>
                      </a:r>
                      <a:endParaRPr lang="cs-CZ" sz="1700" b="0" i="0" u="none" strike="noStrike" dirty="0">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519636641"/>
                  </a:ext>
                </a:extLst>
              </a:tr>
            </a:tbl>
          </a:graphicData>
        </a:graphic>
      </p:graphicFrame>
    </p:spTree>
    <p:extLst>
      <p:ext uri="{BB962C8B-B14F-4D97-AF65-F5344CB8AC3E}">
        <p14:creationId xmlns:p14="http://schemas.microsoft.com/office/powerpoint/2010/main" val="197908830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idx="4294967295"/>
          </p:nvPr>
        </p:nvSpPr>
        <p:spPr>
          <a:xfrm>
            <a:off x="533570" y="-216687"/>
            <a:ext cx="8317822" cy="1042974"/>
          </a:xfrm>
          <a:solidFill>
            <a:schemeClr val="bg1"/>
          </a:solidFill>
        </p:spPr>
        <p:txBody>
          <a:bodyPr vert="horz" lIns="91440" tIns="45720" rIns="91440" bIns="45720" rtlCol="0"/>
          <a:lstStyle/>
          <a:p>
            <a:pPr>
              <a:defRPr/>
            </a:pPr>
            <a:r>
              <a:rPr lang="cs-CZ" sz="3200" b="1" dirty="0">
                <a:gradFill>
                  <a:gsLst>
                    <a:gs pos="0">
                      <a:schemeClr val="tx1">
                        <a:lumMod val="50000"/>
                      </a:schemeClr>
                    </a:gs>
                    <a:gs pos="61000">
                      <a:schemeClr val="tx1"/>
                    </a:gs>
                  </a:gsLst>
                  <a:lin ang="5400000" scaled="0"/>
                </a:gradFill>
                <a:effectLst/>
              </a:rPr>
              <a:t>Největší firmy světa – </a:t>
            </a:r>
            <a:r>
              <a:rPr lang="cs-CZ" sz="3200" b="1" dirty="0" err="1">
                <a:gradFill>
                  <a:gsLst>
                    <a:gs pos="0">
                      <a:schemeClr val="tx1">
                        <a:lumMod val="50000"/>
                      </a:schemeClr>
                    </a:gs>
                    <a:gs pos="61000">
                      <a:schemeClr val="tx1"/>
                    </a:gs>
                  </a:gsLst>
                  <a:lin ang="5400000" scaled="0"/>
                </a:gradFill>
                <a:effectLst/>
              </a:rPr>
              <a:t>ranking</a:t>
            </a:r>
            <a:r>
              <a:rPr lang="cs-CZ" sz="3200" b="1" dirty="0">
                <a:gradFill>
                  <a:gsLst>
                    <a:gs pos="0">
                      <a:schemeClr val="tx1">
                        <a:lumMod val="50000"/>
                      </a:schemeClr>
                    </a:gs>
                    <a:gs pos="61000">
                      <a:schemeClr val="tx1"/>
                    </a:gs>
                  </a:gsLst>
                  <a:lin ang="5400000" scaled="0"/>
                </a:gradFill>
                <a:effectLst/>
              </a:rPr>
              <a:t> 2021 (M </a:t>
            </a:r>
            <a:r>
              <a:rPr lang="cs-CZ" sz="3200" dirty="0"/>
              <a:t>$)</a:t>
            </a:r>
            <a:endParaRPr lang="cs-CZ" sz="3200" b="1" dirty="0">
              <a:gradFill>
                <a:gsLst>
                  <a:gs pos="0">
                    <a:schemeClr val="tx1">
                      <a:lumMod val="50000"/>
                    </a:schemeClr>
                  </a:gs>
                  <a:gs pos="61000">
                    <a:schemeClr val="tx1"/>
                  </a:gs>
                </a:gsLst>
                <a:lin ang="5400000" scaled="0"/>
              </a:gradFill>
              <a:effectLst/>
            </a:endParaRPr>
          </a:p>
        </p:txBody>
      </p:sp>
      <p:sp>
        <p:nvSpPr>
          <p:cNvPr id="6147" name="Zástupný symbol pro číslo snímku 5"/>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EB4271B1-38DC-4F9A-B20C-4A5CF37D9D05}" type="slidenum">
              <a:rPr lang="cs-CZ" altLang="cs-CZ" sz="1000" b="1">
                <a:latin typeface="Verdana" panose="020B0604030504040204" pitchFamily="34" charset="0"/>
              </a:rPr>
              <a:pPr algn="ctr" eaLnBrk="1" hangingPunct="1">
                <a:spcBef>
                  <a:spcPct val="0"/>
                </a:spcBef>
                <a:buClrTx/>
                <a:buSzTx/>
                <a:buFontTx/>
                <a:buNone/>
              </a:pPr>
              <a:t>134</a:t>
            </a:fld>
            <a:endParaRPr lang="cs-CZ" altLang="cs-CZ" sz="1000" b="1">
              <a:latin typeface="Verdana" panose="020B0604030504040204" pitchFamily="34" charset="0"/>
            </a:endParaRPr>
          </a:p>
        </p:txBody>
      </p:sp>
      <p:graphicFrame>
        <p:nvGraphicFramePr>
          <p:cNvPr id="6" name="Tabulka 5"/>
          <p:cNvGraphicFramePr>
            <a:graphicFrameLocks noGrp="1"/>
          </p:cNvGraphicFramePr>
          <p:nvPr/>
        </p:nvGraphicFramePr>
        <p:xfrm>
          <a:off x="2" y="546093"/>
          <a:ext cx="9022078" cy="6196082"/>
        </p:xfrm>
        <a:graphic>
          <a:graphicData uri="http://schemas.openxmlformats.org/drawingml/2006/table">
            <a:tbl>
              <a:tblPr>
                <a:tableStyleId>{5C22544A-7EE6-4342-B048-85BDC9FD1C3A}</a:tableStyleId>
              </a:tblPr>
              <a:tblGrid>
                <a:gridCol w="416238">
                  <a:extLst>
                    <a:ext uri="{9D8B030D-6E8A-4147-A177-3AD203B41FA5}">
                      <a16:colId xmlns:a16="http://schemas.microsoft.com/office/drawing/2014/main" val="2268053898"/>
                    </a:ext>
                  </a:extLst>
                </a:gridCol>
                <a:gridCol w="1258485">
                  <a:extLst>
                    <a:ext uri="{9D8B030D-6E8A-4147-A177-3AD203B41FA5}">
                      <a16:colId xmlns:a16="http://schemas.microsoft.com/office/drawing/2014/main" val="3825403133"/>
                    </a:ext>
                  </a:extLst>
                </a:gridCol>
                <a:gridCol w="3494149">
                  <a:extLst>
                    <a:ext uri="{9D8B030D-6E8A-4147-A177-3AD203B41FA5}">
                      <a16:colId xmlns:a16="http://schemas.microsoft.com/office/drawing/2014/main" val="2349880412"/>
                    </a:ext>
                  </a:extLst>
                </a:gridCol>
                <a:gridCol w="1075895">
                  <a:extLst>
                    <a:ext uri="{9D8B030D-6E8A-4147-A177-3AD203B41FA5}">
                      <a16:colId xmlns:a16="http://schemas.microsoft.com/office/drawing/2014/main" val="2550079330"/>
                    </a:ext>
                  </a:extLst>
                </a:gridCol>
                <a:gridCol w="1576311">
                  <a:extLst>
                    <a:ext uri="{9D8B030D-6E8A-4147-A177-3AD203B41FA5}">
                      <a16:colId xmlns:a16="http://schemas.microsoft.com/office/drawing/2014/main" val="2767114792"/>
                    </a:ext>
                  </a:extLst>
                </a:gridCol>
                <a:gridCol w="1201000">
                  <a:extLst>
                    <a:ext uri="{9D8B030D-6E8A-4147-A177-3AD203B41FA5}">
                      <a16:colId xmlns:a16="http://schemas.microsoft.com/office/drawing/2014/main" val="1208296822"/>
                    </a:ext>
                  </a:extLst>
                </a:gridCol>
              </a:tblGrid>
              <a:tr h="530951">
                <a:tc>
                  <a:txBody>
                    <a:bodyPr/>
                    <a:lstStyle/>
                    <a:p>
                      <a:pPr algn="l" fontAlgn="b"/>
                      <a:endParaRPr lang="cs-CZ" sz="1600" b="0" i="0" u="none" strike="noStrike" dirty="0">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u="none" strike="noStrike" dirty="0" err="1">
                          <a:effectLst/>
                        </a:rPr>
                        <a:t>Prev</a:t>
                      </a:r>
                      <a:r>
                        <a:rPr lang="cs-CZ" sz="1600" u="none" strike="noStrike" dirty="0">
                          <a:effectLst/>
                        </a:rPr>
                        <a:t>. rank</a:t>
                      </a:r>
                      <a:endParaRPr lang="cs-CZ" sz="1600" b="1" i="0" u="none" strike="noStrike" dirty="0">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600" u="none" strike="noStrike" dirty="0" err="1">
                          <a:effectLst/>
                        </a:rPr>
                        <a:t>Company</a:t>
                      </a:r>
                      <a:endParaRPr lang="cs-CZ" sz="1600" b="1" i="0" u="none" strike="noStrike" dirty="0">
                        <a:solidFill>
                          <a:srgbClr val="000000"/>
                        </a:solidFill>
                        <a:effectLst/>
                        <a:latin typeface="Calibri" panose="020F0502020204030204" pitchFamily="34" charset="0"/>
                      </a:endParaRPr>
                    </a:p>
                  </a:txBody>
                  <a:tcPr marL="9429" marR="9429" marT="9429" marB="0" anchor="ctr"/>
                </a:tc>
                <a:tc>
                  <a:txBody>
                    <a:bodyPr/>
                    <a:lstStyle/>
                    <a:p>
                      <a:pPr algn="ctr" fontAlgn="ctr"/>
                      <a:endParaRPr lang="cs-CZ" sz="1600" b="1"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600" u="none" strike="noStrike" dirty="0">
                          <a:effectLst/>
                        </a:rPr>
                        <a:t>Sales </a:t>
                      </a:r>
                      <a:endParaRPr lang="cs-CZ" sz="1600" b="1" i="0" u="none" strike="noStrike" dirty="0">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600" u="none" strike="noStrike">
                          <a:effectLst/>
                        </a:rPr>
                        <a:t>Profits</a:t>
                      </a:r>
                      <a:endParaRPr lang="cs-CZ" sz="1600" b="1"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483592254"/>
                  </a:ext>
                </a:extLst>
              </a:tr>
              <a:tr h="270220">
                <a:tc>
                  <a:txBody>
                    <a:bodyPr/>
                    <a:lstStyle/>
                    <a:p>
                      <a:pPr algn="r" fontAlgn="b"/>
                      <a:r>
                        <a:rPr lang="cs-CZ" sz="1600" u="none" strike="noStrike">
                          <a:effectLst/>
                        </a:rPr>
                        <a:t>1</a:t>
                      </a:r>
                      <a:endParaRPr lang="cs-CZ" sz="1600" b="0" i="0" u="none" strike="noStrike" dirty="0">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a:t>
                      </a:r>
                    </a:p>
                  </a:txBody>
                  <a:tcPr marL="9525" marR="9525" marT="9525" marB="0" anchor="ctr"/>
                </a:tc>
                <a:tc>
                  <a:txBody>
                    <a:bodyPr/>
                    <a:lstStyle/>
                    <a:p>
                      <a:pPr algn="l" fontAlgn="ctr"/>
                      <a:r>
                        <a:rPr lang="cs-CZ" sz="1600" b="0" i="0" u="none" strike="noStrike" dirty="0" err="1">
                          <a:solidFill>
                            <a:srgbClr val="000000"/>
                          </a:solidFill>
                          <a:effectLst/>
                          <a:latin typeface="Calibri" panose="020F0502020204030204" pitchFamily="34" charset="0"/>
                        </a:rPr>
                        <a:t>Walmart</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$559 151</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$13 510 </a:t>
                      </a:r>
                    </a:p>
                  </a:txBody>
                  <a:tcPr marL="9525" marR="9525" marT="9525" marB="0" anchor="ctr"/>
                </a:tc>
                <a:extLst>
                  <a:ext uri="{0D108BD9-81ED-4DB2-BD59-A6C34878D82A}">
                    <a16:rowId xmlns:a16="http://schemas.microsoft.com/office/drawing/2014/main" val="2324078907"/>
                  </a:ext>
                </a:extLst>
              </a:tr>
              <a:tr h="270220">
                <a:tc>
                  <a:txBody>
                    <a:bodyPr/>
                    <a:lstStyle/>
                    <a:p>
                      <a:pPr algn="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3</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State Grid</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China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$386 618</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$5 580 </a:t>
                      </a:r>
                    </a:p>
                  </a:txBody>
                  <a:tcPr marL="9525" marR="9525" marT="9525" marB="0" anchor="ctr"/>
                </a:tc>
                <a:extLst>
                  <a:ext uri="{0D108BD9-81ED-4DB2-BD59-A6C34878D82A}">
                    <a16:rowId xmlns:a16="http://schemas.microsoft.com/office/drawing/2014/main" val="2549776654"/>
                  </a:ext>
                </a:extLst>
              </a:tr>
              <a:tr h="270220">
                <a:tc>
                  <a:txBody>
                    <a:bodyPr/>
                    <a:lstStyle/>
                    <a:p>
                      <a:pPr algn="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9</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Amazon</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$386 064</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$21 331 </a:t>
                      </a:r>
                    </a:p>
                  </a:txBody>
                  <a:tcPr marL="9525" marR="9525" marT="9525" marB="0" anchor="ctr"/>
                </a:tc>
                <a:extLst>
                  <a:ext uri="{0D108BD9-81ED-4DB2-BD59-A6C34878D82A}">
                    <a16:rowId xmlns:a16="http://schemas.microsoft.com/office/drawing/2014/main" val="1872797191"/>
                  </a:ext>
                </a:extLst>
              </a:tr>
              <a:tr h="270220">
                <a:tc>
                  <a:txBody>
                    <a:bodyPr/>
                    <a:lstStyle/>
                    <a:p>
                      <a:pPr algn="r" fontAlgn="b"/>
                      <a:r>
                        <a:rPr lang="cs-CZ" sz="1600" u="none" strike="noStrike">
                          <a:effectLst/>
                        </a:rPr>
                        <a:t>4</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4</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China National Petroleum</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China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$283 958</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$4 575 </a:t>
                      </a:r>
                    </a:p>
                  </a:txBody>
                  <a:tcPr marL="9525" marR="9525" marT="9525" marB="0" anchor="ctr"/>
                </a:tc>
                <a:extLst>
                  <a:ext uri="{0D108BD9-81ED-4DB2-BD59-A6C34878D82A}">
                    <a16:rowId xmlns:a16="http://schemas.microsoft.com/office/drawing/2014/main" val="1016953975"/>
                  </a:ext>
                </a:extLst>
              </a:tr>
              <a:tr h="270220">
                <a:tc>
                  <a:txBody>
                    <a:bodyPr/>
                    <a:lstStyle/>
                    <a:p>
                      <a:pPr algn="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2</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Sinopec Group</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China</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$283 728</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$6 205 </a:t>
                      </a:r>
                    </a:p>
                  </a:txBody>
                  <a:tcPr marL="9525" marR="9525" marT="9525" marB="0" anchor="ctr"/>
                </a:tc>
                <a:extLst>
                  <a:ext uri="{0D108BD9-81ED-4DB2-BD59-A6C34878D82A}">
                    <a16:rowId xmlns:a16="http://schemas.microsoft.com/office/drawing/2014/main" val="2396546258"/>
                  </a:ext>
                </a:extLst>
              </a:tr>
              <a:tr h="270220">
                <a:tc>
                  <a:txBody>
                    <a:bodyPr/>
                    <a:lstStyle/>
                    <a:p>
                      <a:pPr algn="r" fontAlgn="b"/>
                      <a:r>
                        <a:rPr lang="cs-CZ" sz="1600" u="none" strike="noStrike">
                          <a:effectLst/>
                        </a:rPr>
                        <a:t>6</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12</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Apple</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$274 515</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$57 411 </a:t>
                      </a:r>
                    </a:p>
                  </a:txBody>
                  <a:tcPr marL="9525" marR="9525" marT="9525" marB="0" anchor="ctr"/>
                </a:tc>
                <a:extLst>
                  <a:ext uri="{0D108BD9-81ED-4DB2-BD59-A6C34878D82A}">
                    <a16:rowId xmlns:a16="http://schemas.microsoft.com/office/drawing/2014/main" val="1246948914"/>
                  </a:ext>
                </a:extLst>
              </a:tr>
              <a:tr h="270220">
                <a:tc>
                  <a:txBody>
                    <a:bodyPr/>
                    <a:lstStyle/>
                    <a:p>
                      <a:pPr algn="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13</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CVS Health</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$268 706</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$7 179 </a:t>
                      </a:r>
                    </a:p>
                  </a:txBody>
                  <a:tcPr marL="9525" marR="9525" marT="9525" marB="0" anchor="ctr"/>
                </a:tc>
                <a:extLst>
                  <a:ext uri="{0D108BD9-81ED-4DB2-BD59-A6C34878D82A}">
                    <a16:rowId xmlns:a16="http://schemas.microsoft.com/office/drawing/2014/main" val="3357491197"/>
                  </a:ext>
                </a:extLst>
              </a:tr>
              <a:tr h="270220">
                <a:tc>
                  <a:txBody>
                    <a:bodyPr/>
                    <a:lstStyle/>
                    <a:p>
                      <a:pPr algn="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15</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UnitedHealth Group</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$257 141</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$15 403 </a:t>
                      </a:r>
                    </a:p>
                  </a:txBody>
                  <a:tcPr marL="9525" marR="9525" marT="9525" marB="0" anchor="ctr"/>
                </a:tc>
                <a:extLst>
                  <a:ext uri="{0D108BD9-81ED-4DB2-BD59-A6C34878D82A}">
                    <a16:rowId xmlns:a16="http://schemas.microsoft.com/office/drawing/2014/main" val="1852550684"/>
                  </a:ext>
                </a:extLst>
              </a:tr>
              <a:tr h="270220">
                <a:tc>
                  <a:txBody>
                    <a:bodyPr/>
                    <a:lstStyle/>
                    <a:p>
                      <a:pPr algn="r" fontAlgn="b"/>
                      <a:r>
                        <a:rPr lang="cs-CZ" sz="1600" u="none" strike="noStrike">
                          <a:effectLst/>
                        </a:rPr>
                        <a:t>9</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10</a:t>
                      </a:r>
                    </a:p>
                  </a:txBody>
                  <a:tcPr marL="9525" marR="9525" marT="9525" marB="0" anchor="ctr"/>
                </a:tc>
                <a:tc>
                  <a:txBody>
                    <a:bodyPr/>
                    <a:lstStyle/>
                    <a:p>
                      <a:pPr algn="l" fontAlgn="ctr"/>
                      <a:r>
                        <a:rPr lang="cs-CZ" sz="1600" b="0" i="0" u="none" strike="noStrike" dirty="0">
                          <a:solidFill>
                            <a:srgbClr val="000000"/>
                          </a:solidFill>
                          <a:effectLst/>
                          <a:latin typeface="Calibri" panose="020F0502020204030204" pitchFamily="34" charset="0"/>
                        </a:rPr>
                        <a:t>Toyota Motor</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Japan</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$256 722</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$21 180 </a:t>
                      </a:r>
                    </a:p>
                  </a:txBody>
                  <a:tcPr marL="9525" marR="9525" marT="9525" marB="0" anchor="ctr"/>
                </a:tc>
                <a:extLst>
                  <a:ext uri="{0D108BD9-81ED-4DB2-BD59-A6C34878D82A}">
                    <a16:rowId xmlns:a16="http://schemas.microsoft.com/office/drawing/2014/main" val="3687802353"/>
                  </a:ext>
                </a:extLst>
              </a:tr>
              <a:tr h="270220">
                <a:tc>
                  <a:txBody>
                    <a:bodyPr/>
                    <a:lstStyle/>
                    <a:p>
                      <a:pPr algn="r" fontAlgn="b"/>
                      <a:r>
                        <a:rPr lang="cs-CZ" sz="1600" u="none" strike="noStrike">
                          <a:effectLst/>
                        </a:rPr>
                        <a:t>10</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7</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Volkswagen</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Germany</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$253 965</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$10 104 </a:t>
                      </a:r>
                    </a:p>
                  </a:txBody>
                  <a:tcPr marL="9525" marR="9525" marT="9525" marB="0" anchor="ctr"/>
                </a:tc>
                <a:extLst>
                  <a:ext uri="{0D108BD9-81ED-4DB2-BD59-A6C34878D82A}">
                    <a16:rowId xmlns:a16="http://schemas.microsoft.com/office/drawing/2014/main" val="3209093053"/>
                  </a:ext>
                </a:extLst>
              </a:tr>
              <a:tr h="270220">
                <a:tc>
                  <a:txBody>
                    <a:bodyPr/>
                    <a:lstStyle/>
                    <a:p>
                      <a:pPr algn="r" fontAlgn="b"/>
                      <a:r>
                        <a:rPr lang="cs-CZ" sz="1600" u="none" strike="noStrike">
                          <a:effectLst/>
                        </a:rPr>
                        <a:t>11</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14</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Berkshire Hathaway</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$245 510</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$42 521 </a:t>
                      </a:r>
                    </a:p>
                  </a:txBody>
                  <a:tcPr marL="9525" marR="9525" marT="9525" marB="0" anchor="ctr"/>
                </a:tc>
                <a:extLst>
                  <a:ext uri="{0D108BD9-81ED-4DB2-BD59-A6C34878D82A}">
                    <a16:rowId xmlns:a16="http://schemas.microsoft.com/office/drawing/2014/main" val="3483464381"/>
                  </a:ext>
                </a:extLst>
              </a:tr>
              <a:tr h="270220">
                <a:tc>
                  <a:txBody>
                    <a:bodyPr/>
                    <a:lstStyle/>
                    <a:p>
                      <a:pPr algn="r" fontAlgn="b"/>
                      <a:r>
                        <a:rPr lang="cs-CZ" sz="1600" u="none" strike="noStrike">
                          <a:effectLst/>
                        </a:rPr>
                        <a:t>12</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16</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McKesson</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$238 228</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-$4 539 </a:t>
                      </a:r>
                    </a:p>
                  </a:txBody>
                  <a:tcPr marL="9525" marR="9525" marT="9525" marB="0" anchor="ctr"/>
                </a:tc>
                <a:extLst>
                  <a:ext uri="{0D108BD9-81ED-4DB2-BD59-A6C34878D82A}">
                    <a16:rowId xmlns:a16="http://schemas.microsoft.com/office/drawing/2014/main" val="3079566682"/>
                  </a:ext>
                </a:extLst>
              </a:tr>
              <a:tr h="270220">
                <a:tc>
                  <a:txBody>
                    <a:bodyPr/>
                    <a:lstStyle/>
                    <a:p>
                      <a:pPr algn="r" fontAlgn="b"/>
                      <a:r>
                        <a:rPr lang="cs-CZ" sz="1600" u="none" strike="noStrike">
                          <a:effectLst/>
                        </a:rPr>
                        <a:t>13</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18</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China State Construction Engineering</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China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$234 425</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$3 578 </a:t>
                      </a:r>
                    </a:p>
                  </a:txBody>
                  <a:tcPr marL="9525" marR="9525" marT="9525" marB="0" anchor="ctr"/>
                </a:tc>
                <a:extLst>
                  <a:ext uri="{0D108BD9-81ED-4DB2-BD59-A6C34878D82A}">
                    <a16:rowId xmlns:a16="http://schemas.microsoft.com/office/drawing/2014/main" val="1452228009"/>
                  </a:ext>
                </a:extLst>
              </a:tr>
              <a:tr h="270220">
                <a:tc>
                  <a:txBody>
                    <a:bodyPr/>
                    <a:lstStyle/>
                    <a:p>
                      <a:pPr algn="r" fontAlgn="b"/>
                      <a:r>
                        <a:rPr lang="cs-CZ" sz="1600" u="none" strike="noStrike">
                          <a:effectLst/>
                        </a:rPr>
                        <a:t>14</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6</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Saudi Aramco</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Saudi Arabia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$229 766</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$49 287 </a:t>
                      </a:r>
                    </a:p>
                  </a:txBody>
                  <a:tcPr marL="9525" marR="9525" marT="9525" marB="0" anchor="ctr"/>
                </a:tc>
                <a:extLst>
                  <a:ext uri="{0D108BD9-81ED-4DB2-BD59-A6C34878D82A}">
                    <a16:rowId xmlns:a16="http://schemas.microsoft.com/office/drawing/2014/main" val="1583265553"/>
                  </a:ext>
                </a:extLst>
              </a:tr>
              <a:tr h="270220">
                <a:tc>
                  <a:txBody>
                    <a:bodyPr/>
                    <a:lstStyle/>
                    <a:p>
                      <a:pPr algn="r" fontAlgn="b"/>
                      <a:r>
                        <a:rPr lang="cs-CZ" sz="1600" u="none" strike="noStrike">
                          <a:effectLst/>
                        </a:rPr>
                        <a:t>15</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19</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Samsung Electronics</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South Korea</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$200 734</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$22 116 </a:t>
                      </a:r>
                    </a:p>
                  </a:txBody>
                  <a:tcPr marL="9525" marR="9525" marT="9525" marB="0" anchor="ctr"/>
                </a:tc>
                <a:extLst>
                  <a:ext uri="{0D108BD9-81ED-4DB2-BD59-A6C34878D82A}">
                    <a16:rowId xmlns:a16="http://schemas.microsoft.com/office/drawing/2014/main" val="530743526"/>
                  </a:ext>
                </a:extLst>
              </a:tr>
              <a:tr h="270220">
                <a:tc>
                  <a:txBody>
                    <a:bodyPr/>
                    <a:lstStyle/>
                    <a:p>
                      <a:pPr algn="r" fontAlgn="b"/>
                      <a:r>
                        <a:rPr lang="cs-CZ" sz="1600" u="none" strike="noStrike">
                          <a:effectLst/>
                        </a:rPr>
                        <a:t>16</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21</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Ping An Insurance</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China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$191 509</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$20 739 </a:t>
                      </a:r>
                    </a:p>
                  </a:txBody>
                  <a:tcPr marL="9525" marR="9525" marT="9525" marB="0" anchor="ctr"/>
                </a:tc>
                <a:extLst>
                  <a:ext uri="{0D108BD9-81ED-4DB2-BD59-A6C34878D82A}">
                    <a16:rowId xmlns:a16="http://schemas.microsoft.com/office/drawing/2014/main" val="1256279226"/>
                  </a:ext>
                </a:extLst>
              </a:tr>
              <a:tr h="270220">
                <a:tc>
                  <a:txBody>
                    <a:bodyPr/>
                    <a:lstStyle/>
                    <a:p>
                      <a:pPr algn="r" fontAlgn="b"/>
                      <a:r>
                        <a:rPr lang="cs-CZ" sz="1600" u="none" strike="noStrike">
                          <a:effectLst/>
                        </a:rPr>
                        <a:t>17</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23</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AmerisourceBergen</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$189 894</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-$3 409 </a:t>
                      </a:r>
                    </a:p>
                  </a:txBody>
                  <a:tcPr marL="9525" marR="9525" marT="9525" marB="0" anchor="ctr"/>
                </a:tc>
                <a:extLst>
                  <a:ext uri="{0D108BD9-81ED-4DB2-BD59-A6C34878D82A}">
                    <a16:rowId xmlns:a16="http://schemas.microsoft.com/office/drawing/2014/main" val="4106325161"/>
                  </a:ext>
                </a:extLst>
              </a:tr>
              <a:tr h="270220">
                <a:tc>
                  <a:txBody>
                    <a:bodyPr/>
                    <a:lstStyle/>
                    <a:p>
                      <a:pPr algn="r" fontAlgn="b"/>
                      <a:r>
                        <a:rPr lang="cs-CZ" sz="1600" u="none" strike="noStrike">
                          <a:effectLst/>
                        </a:rPr>
                        <a:t>18</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8</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BP</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Britain</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$183 500</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-$20 305 </a:t>
                      </a:r>
                    </a:p>
                  </a:txBody>
                  <a:tcPr marL="9525" marR="9525" marT="9525" marB="0" anchor="ctr"/>
                </a:tc>
                <a:extLst>
                  <a:ext uri="{0D108BD9-81ED-4DB2-BD59-A6C34878D82A}">
                    <a16:rowId xmlns:a16="http://schemas.microsoft.com/office/drawing/2014/main" val="1569803712"/>
                  </a:ext>
                </a:extLst>
              </a:tr>
              <a:tr h="530951">
                <a:tc>
                  <a:txBody>
                    <a:bodyPr/>
                    <a:lstStyle/>
                    <a:p>
                      <a:pPr algn="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5</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Royal Dutch Shell</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Netherlands</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$183 195</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-$21 680 </a:t>
                      </a:r>
                    </a:p>
                  </a:txBody>
                  <a:tcPr marL="9525" marR="9525" marT="9525" marB="0" anchor="ctr"/>
                </a:tc>
                <a:extLst>
                  <a:ext uri="{0D108BD9-81ED-4DB2-BD59-A6C34878D82A}">
                    <a16:rowId xmlns:a16="http://schemas.microsoft.com/office/drawing/2014/main" val="878511739"/>
                  </a:ext>
                </a:extLst>
              </a:tr>
              <a:tr h="270220">
                <a:tc>
                  <a:txBody>
                    <a:bodyPr/>
                    <a:lstStyle/>
                    <a:p>
                      <a:pPr algn="r" fontAlgn="b"/>
                      <a:r>
                        <a:rPr lang="cs-CZ" sz="1600" u="none" strike="noStrike">
                          <a:effectLst/>
                        </a:rPr>
                        <a:t>20</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l" fontAlgn="ctr"/>
                      <a:r>
                        <a:rPr lang="en-US" sz="1600" b="0" i="0" u="none" strike="noStrike">
                          <a:solidFill>
                            <a:srgbClr val="000000"/>
                          </a:solidFill>
                          <a:effectLst/>
                          <a:latin typeface="Calibri" panose="020F0502020204030204" pitchFamily="34" charset="0"/>
                        </a:rPr>
                        <a:t>Industrial &amp; Commercial Bank of China</a:t>
                      </a:r>
                    </a:p>
                  </a:txBody>
                  <a:tcPr marL="9525" marR="9525" marT="9525" marB="0" anchor="ctr"/>
                </a:tc>
                <a:tc>
                  <a:txBody>
                    <a:bodyPr/>
                    <a:lstStyle/>
                    <a:p>
                      <a:pPr algn="ctr" fontAlgn="ctr"/>
                      <a:r>
                        <a:rPr lang="cs-CZ" sz="1600" b="0" i="0" u="none" strike="noStrike" dirty="0" err="1">
                          <a:solidFill>
                            <a:srgbClr val="000000"/>
                          </a:solidFill>
                          <a:effectLst/>
                          <a:latin typeface="Calibri" panose="020F0502020204030204" pitchFamily="34" charset="0"/>
                        </a:rPr>
                        <a:t>China</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$182 794</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$45 783 </a:t>
                      </a:r>
                    </a:p>
                  </a:txBody>
                  <a:tcPr marL="9525" marR="9525" marT="9525" marB="0" anchor="ctr"/>
                </a:tc>
                <a:extLst>
                  <a:ext uri="{0D108BD9-81ED-4DB2-BD59-A6C34878D82A}">
                    <a16:rowId xmlns:a16="http://schemas.microsoft.com/office/drawing/2014/main" val="519636641"/>
                  </a:ext>
                </a:extLst>
              </a:tr>
            </a:tbl>
          </a:graphicData>
        </a:graphic>
      </p:graphicFrame>
    </p:spTree>
    <p:extLst>
      <p:ext uri="{BB962C8B-B14F-4D97-AF65-F5344CB8AC3E}">
        <p14:creationId xmlns:p14="http://schemas.microsoft.com/office/powerpoint/2010/main" val="64466371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3950" y="457200"/>
            <a:ext cx="7962850"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světa pro rok 2015</a:t>
            </a:r>
          </a:p>
        </p:txBody>
      </p:sp>
      <p:sp>
        <p:nvSpPr>
          <p:cNvPr id="9219" name="Zástupný symbol pro obsah 2"/>
          <p:cNvSpPr>
            <a:spLocks noGrp="1"/>
          </p:cNvSpPr>
          <p:nvPr>
            <p:ph idx="1"/>
          </p:nvPr>
        </p:nvSpPr>
        <p:spPr/>
        <p:txBody>
          <a:bodyPr/>
          <a:lstStyle/>
          <a:p>
            <a:endParaRPr lang="sk-SK" altLang="sk-SK"/>
          </a:p>
        </p:txBody>
      </p:sp>
      <p:pic>
        <p:nvPicPr>
          <p:cNvPr id="9220" name="Obrázek 3"/>
          <p:cNvPicPr>
            <a:picLocks noChangeAspect="1" noChangeArrowheads="1"/>
          </p:cNvPicPr>
          <p:nvPr/>
        </p:nvPicPr>
        <p:blipFill>
          <a:blip r:embed="rId3">
            <a:extLst>
              <a:ext uri="{28A0092B-C50C-407E-A947-70E740481C1C}">
                <a14:useLocalDpi xmlns:a14="http://schemas.microsoft.com/office/drawing/2010/main" val="0"/>
              </a:ext>
            </a:extLst>
          </a:blip>
          <a:srcRect l="333" t="6075" r="26961" b="30409"/>
          <a:stretch>
            <a:fillRect/>
          </a:stretch>
        </p:blipFill>
        <p:spPr bwMode="auto">
          <a:xfrm>
            <a:off x="0" y="1341438"/>
            <a:ext cx="9109075"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538825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3950" y="457200"/>
            <a:ext cx="7962850"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světa – </a:t>
            </a:r>
            <a:r>
              <a:rPr lang="cs-CZ" sz="3200" b="1" dirty="0" err="1">
                <a:gradFill>
                  <a:gsLst>
                    <a:gs pos="0">
                      <a:schemeClr val="tx1">
                        <a:lumMod val="50000"/>
                      </a:schemeClr>
                    </a:gs>
                    <a:gs pos="61000">
                      <a:schemeClr val="tx1"/>
                    </a:gs>
                  </a:gsLst>
                  <a:lin ang="5400000" scaled="0"/>
                </a:gradFill>
                <a:effectLst/>
              </a:rPr>
              <a:t>ranking</a:t>
            </a:r>
            <a:r>
              <a:rPr lang="cs-CZ" sz="3200" b="1" dirty="0">
                <a:gradFill>
                  <a:gsLst>
                    <a:gs pos="0">
                      <a:schemeClr val="tx1">
                        <a:lumMod val="50000"/>
                      </a:schemeClr>
                    </a:gs>
                    <a:gs pos="61000">
                      <a:schemeClr val="tx1"/>
                    </a:gs>
                  </a:gsLst>
                  <a:lin ang="5400000" scaled="0"/>
                </a:gradFill>
                <a:effectLst/>
              </a:rPr>
              <a:t> 2019</a:t>
            </a:r>
          </a:p>
        </p:txBody>
      </p:sp>
      <p:sp>
        <p:nvSpPr>
          <p:cNvPr id="9219" name="Zástupný symbol pro obsah 2"/>
          <p:cNvSpPr>
            <a:spLocks noGrp="1"/>
          </p:cNvSpPr>
          <p:nvPr>
            <p:ph idx="1"/>
          </p:nvPr>
        </p:nvSpPr>
        <p:spPr/>
        <p:txBody>
          <a:bodyPr/>
          <a:lstStyle/>
          <a:p>
            <a:endParaRPr lang="sk-SK" altLang="sk-SK"/>
          </a:p>
        </p:txBody>
      </p:sp>
      <p:pic>
        <p:nvPicPr>
          <p:cNvPr id="9220" name="Obrázek 3"/>
          <p:cNvPicPr>
            <a:picLocks noChangeAspect="1" noChangeArrowheads="1"/>
          </p:cNvPicPr>
          <p:nvPr/>
        </p:nvPicPr>
        <p:blipFill>
          <a:blip r:embed="rId3">
            <a:extLst>
              <a:ext uri="{28A0092B-C50C-407E-A947-70E740481C1C}">
                <a14:useLocalDpi xmlns:a14="http://schemas.microsoft.com/office/drawing/2010/main" val="0"/>
              </a:ext>
            </a:extLst>
          </a:blip>
          <a:srcRect l="333" t="6075" r="26961" b="30409"/>
          <a:stretch>
            <a:fillRect/>
          </a:stretch>
        </p:blipFill>
        <p:spPr bwMode="auto">
          <a:xfrm>
            <a:off x="0" y="1341438"/>
            <a:ext cx="9109075"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Graf 4"/>
          <p:cNvGraphicFramePr>
            <a:graphicFrameLocks/>
          </p:cNvGraphicFramePr>
          <p:nvPr/>
        </p:nvGraphicFramePr>
        <p:xfrm>
          <a:off x="0" y="2144712"/>
          <a:ext cx="9109075" cy="47132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9790988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AB7838-EC98-4A26-9CF2-E2C1FF75038C}"/>
              </a:ext>
            </a:extLst>
          </p:cNvPr>
          <p:cNvSpPr>
            <a:spLocks noGrp="1"/>
          </p:cNvSpPr>
          <p:nvPr>
            <p:ph type="title"/>
          </p:nvPr>
        </p:nvSpPr>
        <p:spPr>
          <a:xfrm>
            <a:off x="-109728" y="274638"/>
            <a:ext cx="9253728" cy="1143000"/>
          </a:xfrm>
        </p:spPr>
        <p:txBody>
          <a:bodyPr>
            <a:normAutofit fontScale="90000"/>
          </a:bodyPr>
          <a:lstStyle/>
          <a:p>
            <a:r>
              <a:rPr lang="cs-CZ" b="1" dirty="0"/>
              <a:t>Největší firmy dle tržní kapitalizace 2021</a:t>
            </a:r>
          </a:p>
        </p:txBody>
      </p:sp>
      <p:pic>
        <p:nvPicPr>
          <p:cNvPr id="4" name="Obrázek 3">
            <a:extLst>
              <a:ext uri="{FF2B5EF4-FFF2-40B4-BE49-F238E27FC236}">
                <a16:creationId xmlns:a16="http://schemas.microsoft.com/office/drawing/2014/main" id="{CDC6AAB2-DB9B-4CF9-8E08-A9EA4CD97D31}"/>
              </a:ext>
            </a:extLst>
          </p:cNvPr>
          <p:cNvPicPr>
            <a:picLocks noChangeAspect="1"/>
          </p:cNvPicPr>
          <p:nvPr/>
        </p:nvPicPr>
        <p:blipFill>
          <a:blip r:embed="rId2"/>
          <a:stretch>
            <a:fillRect/>
          </a:stretch>
        </p:blipFill>
        <p:spPr>
          <a:xfrm>
            <a:off x="0" y="1168704"/>
            <a:ext cx="9144000" cy="5356041"/>
          </a:xfrm>
          <a:prstGeom prst="rect">
            <a:avLst/>
          </a:prstGeom>
        </p:spPr>
      </p:pic>
    </p:spTree>
    <p:extLst>
      <p:ext uri="{BB962C8B-B14F-4D97-AF65-F5344CB8AC3E}">
        <p14:creationId xmlns:p14="http://schemas.microsoft.com/office/powerpoint/2010/main" val="313674962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332656"/>
            <a:ext cx="8316416"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V jakých zemích největší firmy světa sídlí?</a:t>
            </a:r>
          </a:p>
        </p:txBody>
      </p:sp>
      <p:pic>
        <p:nvPicPr>
          <p:cNvPr id="10243" name="Obrázek 3" descr="global 2000 d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1013"/>
            <a:ext cx="9144000" cy="510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52753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83418" y="972698"/>
            <a:ext cx="7489825" cy="2808287"/>
          </a:xfrm>
        </p:spPr>
        <p:txBody>
          <a:bodyPr>
            <a:normAutofit fontScale="77500" lnSpcReduction="20000"/>
          </a:bodyPr>
          <a:lstStyle/>
          <a:p>
            <a:pPr marL="82550" indent="0">
              <a:buFont typeface="Wingdings 2" panose="05020102010507070707" pitchFamily="18" charset="2"/>
              <a:buNone/>
              <a:defRPr/>
            </a:pPr>
            <a:endParaRPr lang="cs-CZ" sz="1800" dirty="0"/>
          </a:p>
          <a:p>
            <a:pPr>
              <a:defRPr/>
            </a:pPr>
            <a:r>
              <a:rPr lang="cs-CZ" sz="1900"/>
              <a:t>Global </a:t>
            </a:r>
            <a:r>
              <a:rPr lang="cs-CZ" sz="1900" dirty="0"/>
              <a:t>2015: </a:t>
            </a:r>
            <a:r>
              <a:rPr lang="cs-CZ" sz="1900" dirty="0" err="1"/>
              <a:t>Trends</a:t>
            </a:r>
            <a:r>
              <a:rPr lang="cs-CZ" sz="1900" dirty="0"/>
              <a:t> </a:t>
            </a:r>
            <a:r>
              <a:rPr lang="cs-CZ" sz="1900" dirty="0" err="1"/>
              <a:t>of</a:t>
            </a:r>
            <a:r>
              <a:rPr lang="cs-CZ" sz="1900" dirty="0"/>
              <a:t> 2015</a:t>
            </a:r>
          </a:p>
          <a:p>
            <a:pPr marL="82550" indent="0">
              <a:buFont typeface="Wingdings 2" panose="05020102010507070707" pitchFamily="18" charset="2"/>
              <a:buNone/>
              <a:defRPr/>
            </a:pPr>
            <a:r>
              <a:rPr lang="cs-CZ" sz="1900" u="sng" dirty="0">
                <a:hlinkClick r:id="rId3"/>
              </a:rPr>
              <a:t>http</a:t>
            </a:r>
            <a:r>
              <a:rPr lang="cs-CZ" sz="1900" u="sng">
                <a:hlinkClick r:id="rId3"/>
              </a:rPr>
              <a:t>://www.forbes.com/video/4219050995001</a:t>
            </a:r>
            <a:r>
              <a:rPr lang="cs-CZ" sz="1900" u="sng" dirty="0">
                <a:hlinkClick r:id="rId3"/>
              </a:rPr>
              <a:t>/</a:t>
            </a:r>
            <a:endParaRPr lang="cs-CZ" sz="1900" u="sng" dirty="0"/>
          </a:p>
          <a:p>
            <a:pPr marL="82550" indent="0">
              <a:buFont typeface="Wingdings 2" panose="05020102010507070707" pitchFamily="18" charset="2"/>
              <a:buNone/>
              <a:defRPr/>
            </a:pPr>
            <a:endParaRPr lang="cs-CZ" sz="1900" dirty="0"/>
          </a:p>
          <a:p>
            <a:pPr>
              <a:defRPr/>
            </a:pPr>
            <a:r>
              <a:rPr lang="cs-CZ" sz="1900"/>
              <a:t>Forbes Global </a:t>
            </a:r>
            <a:r>
              <a:rPr lang="cs-CZ" sz="1900" dirty="0"/>
              <a:t>2000: </a:t>
            </a:r>
            <a:r>
              <a:rPr lang="cs-CZ" sz="1900" dirty="0" err="1"/>
              <a:t>Movers</a:t>
            </a:r>
            <a:r>
              <a:rPr lang="cs-CZ" sz="1900" dirty="0"/>
              <a:t> and </a:t>
            </a:r>
            <a:r>
              <a:rPr lang="cs-CZ" sz="1900" dirty="0" err="1"/>
              <a:t>Shakers</a:t>
            </a:r>
            <a:endParaRPr lang="cs-CZ" sz="1900" dirty="0"/>
          </a:p>
          <a:p>
            <a:pPr marL="82550" indent="0">
              <a:buFont typeface="Wingdings 2" panose="05020102010507070707" pitchFamily="18" charset="2"/>
              <a:buNone/>
              <a:defRPr/>
            </a:pPr>
            <a:r>
              <a:rPr lang="cs-CZ" sz="1900" u="sng" dirty="0">
                <a:hlinkClick r:id="rId4"/>
              </a:rPr>
              <a:t>https</a:t>
            </a:r>
            <a:r>
              <a:rPr lang="cs-CZ" sz="1900" u="sng">
                <a:hlinkClick r:id="rId4"/>
              </a:rPr>
              <a:t>://www.youtube.com/watch?v=VsTS8f8Cymg</a:t>
            </a:r>
            <a:endParaRPr lang="cs-CZ" sz="1900" u="sng" dirty="0"/>
          </a:p>
          <a:p>
            <a:pPr marL="82550" indent="0">
              <a:buFont typeface="Wingdings 2" panose="05020102010507070707" pitchFamily="18" charset="2"/>
              <a:buNone/>
              <a:defRPr/>
            </a:pPr>
            <a:endParaRPr lang="cs-CZ" sz="1900" dirty="0"/>
          </a:p>
          <a:p>
            <a:pPr>
              <a:defRPr/>
            </a:pPr>
            <a:r>
              <a:rPr lang="cs-CZ" sz="1900" dirty="0" err="1"/>
              <a:t>Four</a:t>
            </a:r>
            <a:r>
              <a:rPr lang="cs-CZ" sz="1900" dirty="0"/>
              <a:t> </a:t>
            </a:r>
            <a:r>
              <a:rPr lang="cs-CZ" sz="1900" err="1"/>
              <a:t>Chinese</a:t>
            </a:r>
            <a:r>
              <a:rPr lang="cs-CZ" sz="1900"/>
              <a:t> Banks Top Forbes Global </a:t>
            </a:r>
            <a:r>
              <a:rPr lang="cs-CZ" sz="1900" dirty="0"/>
              <a:t>2000</a:t>
            </a:r>
          </a:p>
          <a:p>
            <a:pPr marL="82550" indent="0">
              <a:buFont typeface="Wingdings 2" panose="05020102010507070707" pitchFamily="18" charset="2"/>
              <a:buNone/>
              <a:defRPr/>
            </a:pPr>
            <a:r>
              <a:rPr lang="cs-CZ" sz="1900" u="sng" dirty="0">
                <a:hlinkClick r:id="rId5"/>
              </a:rPr>
              <a:t>https</a:t>
            </a:r>
            <a:r>
              <a:rPr lang="cs-CZ" sz="1900" u="sng">
                <a:hlinkClick r:id="rId5"/>
              </a:rPr>
              <a:t>://www.youtube.com/watch?v=2ClmlnqdPnY</a:t>
            </a:r>
            <a:endParaRPr lang="cs-CZ" sz="1900" u="sng" dirty="0"/>
          </a:p>
          <a:p>
            <a:pPr marL="82550" indent="0">
              <a:buFont typeface="Wingdings 2" panose="05020102010507070707" pitchFamily="18" charset="2"/>
              <a:buNone/>
              <a:defRPr/>
            </a:pPr>
            <a:endParaRPr lang="cs-CZ" sz="1900" dirty="0"/>
          </a:p>
          <a:p>
            <a:pPr>
              <a:defRPr/>
            </a:pPr>
            <a:r>
              <a:rPr lang="cs-CZ" sz="1900" dirty="0" err="1"/>
              <a:t>How</a:t>
            </a:r>
            <a:r>
              <a:rPr lang="cs-CZ" sz="1900" dirty="0"/>
              <a:t> </a:t>
            </a:r>
            <a:r>
              <a:rPr lang="cs-CZ" sz="1900"/>
              <a:t>to Become </a:t>
            </a:r>
            <a:r>
              <a:rPr lang="cs-CZ" sz="1900" dirty="0" err="1"/>
              <a:t>the</a:t>
            </a:r>
            <a:r>
              <a:rPr lang="cs-CZ" sz="1900" dirty="0"/>
              <a:t> </a:t>
            </a:r>
            <a:r>
              <a:rPr lang="cs-CZ" sz="1900" dirty="0" err="1"/>
              <a:t>World's</a:t>
            </a:r>
            <a:r>
              <a:rPr lang="cs-CZ" sz="1900" dirty="0"/>
              <a:t> Most </a:t>
            </a:r>
            <a:r>
              <a:rPr lang="cs-CZ" sz="1900" dirty="0" err="1"/>
              <a:t>Admired</a:t>
            </a:r>
            <a:r>
              <a:rPr lang="cs-CZ" sz="1900" dirty="0"/>
              <a:t> </a:t>
            </a:r>
            <a:r>
              <a:rPr lang="cs-CZ" sz="1900" dirty="0" err="1"/>
              <a:t>Company</a:t>
            </a:r>
            <a:endParaRPr lang="cs-CZ" sz="1900" dirty="0"/>
          </a:p>
          <a:p>
            <a:pPr marL="82550" indent="0">
              <a:buFont typeface="Wingdings 2" panose="05020102010507070707" pitchFamily="18" charset="2"/>
              <a:buNone/>
              <a:defRPr/>
            </a:pPr>
            <a:r>
              <a:rPr lang="cs-CZ" sz="1900" u="sng" dirty="0">
                <a:hlinkClick r:id="rId6"/>
              </a:rPr>
              <a:t>http</a:t>
            </a:r>
            <a:r>
              <a:rPr lang="cs-CZ" sz="1900" u="sng">
                <a:hlinkClick r:id="rId6"/>
              </a:rPr>
              <a:t>://fortune.com/video/2015/02/19/how-to-become-the-worlds-most-admired-company</a:t>
            </a:r>
            <a:r>
              <a:rPr lang="cs-CZ" sz="1900" u="sng" dirty="0">
                <a:hlinkClick r:id="rId6"/>
              </a:rPr>
              <a:t>/</a:t>
            </a:r>
            <a:endParaRPr lang="cs-CZ" sz="1900" u="sng" dirty="0"/>
          </a:p>
        </p:txBody>
      </p:sp>
      <p:pic>
        <p:nvPicPr>
          <p:cNvPr id="11267" name="Obrázek 3" descr="http://www.forbes.cz/wp-content/uploads/2015/06/global-20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4292600"/>
            <a:ext cx="7777163"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7439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a:xfrm>
            <a:off x="457200" y="478898"/>
            <a:ext cx="8229600" cy="1143000"/>
          </a:xfrm>
        </p:spPr>
        <p:txBody>
          <a:bodyPr/>
          <a:lstStyle/>
          <a:p>
            <a:pPr eaLnBrk="1" hangingPunct="1"/>
            <a:r>
              <a:rPr lang="cs-CZ" altLang="cs-CZ" dirty="0"/>
              <a:t>Podniková ekonomika</a:t>
            </a:r>
          </a:p>
        </p:txBody>
      </p:sp>
      <p:sp>
        <p:nvSpPr>
          <p:cNvPr id="23555" name="Zástupný symbol pro obsah 2"/>
          <p:cNvSpPr>
            <a:spLocks noGrp="1"/>
          </p:cNvSpPr>
          <p:nvPr>
            <p:ph idx="1"/>
          </p:nvPr>
        </p:nvSpPr>
        <p:spPr>
          <a:xfrm>
            <a:off x="121734" y="1648049"/>
            <a:ext cx="8713788" cy="5688013"/>
          </a:xfrm>
        </p:spPr>
        <p:txBody>
          <a:bodyPr>
            <a:normAutofit/>
          </a:bodyPr>
          <a:lstStyle/>
          <a:p>
            <a:pPr algn="just" eaLnBrk="1" hangingPunct="1"/>
            <a:r>
              <a:rPr lang="cs-CZ" altLang="cs-CZ" sz="2200" dirty="0"/>
              <a:t>Hospodářské jednání (tak jako každé jiné) podléhá </a:t>
            </a:r>
            <a:r>
              <a:rPr lang="cs-CZ" altLang="cs-CZ" sz="2200" b="1" dirty="0"/>
              <a:t>obecnému principu racionality</a:t>
            </a:r>
            <a:endParaRPr lang="cs-CZ" altLang="cs-CZ" sz="2200" dirty="0"/>
          </a:p>
          <a:p>
            <a:pPr algn="just" eaLnBrk="1" hangingPunct="1"/>
            <a:endParaRPr lang="cs-CZ" altLang="cs-CZ" sz="2200" b="1" dirty="0"/>
          </a:p>
          <a:p>
            <a:pPr algn="just" eaLnBrk="1" hangingPunct="1"/>
            <a:r>
              <a:rPr lang="cs-CZ" altLang="cs-CZ" sz="2200" b="1" dirty="0"/>
              <a:t>Objektem</a:t>
            </a:r>
            <a:r>
              <a:rPr lang="cs-CZ" altLang="cs-CZ" sz="2200" dirty="0"/>
              <a:t> podnikohospodářské nauky je </a:t>
            </a:r>
            <a:r>
              <a:rPr lang="cs-CZ" altLang="cs-CZ" sz="2200" b="1" dirty="0"/>
              <a:t>podnik</a:t>
            </a:r>
            <a:r>
              <a:rPr lang="cs-CZ" altLang="cs-CZ" sz="2200" dirty="0"/>
              <a:t>. Podnikohospodářská nauka se zabývá všemi druhy podniků, které jsou podnikatelskými subjekty. </a:t>
            </a:r>
          </a:p>
          <a:p>
            <a:pPr algn="just" eaLnBrk="1" hangingPunct="1"/>
            <a:endParaRPr lang="cs-CZ" altLang="cs-CZ" sz="2200" b="1" dirty="0"/>
          </a:p>
          <a:p>
            <a:pPr algn="just" eaLnBrk="1" hangingPunct="1"/>
            <a:r>
              <a:rPr lang="cs-CZ" altLang="cs-CZ" sz="2200" b="1" dirty="0"/>
              <a:t>Předmětem</a:t>
            </a:r>
            <a:r>
              <a:rPr lang="cs-CZ" altLang="cs-CZ" sz="2200" dirty="0"/>
              <a:t> podnikohospodářské nauky jsou </a:t>
            </a:r>
            <a:r>
              <a:rPr lang="cs-CZ" altLang="cs-CZ" sz="2200" b="1" dirty="0"/>
              <a:t>rozhodnutí, která se týkají použití výrobních faktorů </a:t>
            </a:r>
            <a:r>
              <a:rPr lang="cs-CZ" altLang="cs-CZ" sz="2200" dirty="0"/>
              <a:t>s cílem dosáhnout </a:t>
            </a:r>
            <a:r>
              <a:rPr lang="cs-CZ" altLang="cs-CZ" sz="2200" b="1" dirty="0"/>
              <a:t>optimální výsledky</a:t>
            </a:r>
            <a:r>
              <a:rPr lang="cs-CZ" altLang="cs-CZ" sz="2200" dirty="0"/>
              <a:t>. </a:t>
            </a:r>
            <a:endParaRPr lang="cs-CZ" altLang="cs-CZ" sz="2200" b="1" dirty="0"/>
          </a:p>
          <a:p>
            <a:pPr algn="just" eaLnBrk="1" hangingPunct="1"/>
            <a:endParaRPr lang="cs-CZ" altLang="cs-CZ" sz="2200" dirty="0"/>
          </a:p>
        </p:txBody>
      </p:sp>
    </p:spTree>
    <p:extLst>
      <p:ext uri="{BB962C8B-B14F-4D97-AF65-F5344CB8AC3E}">
        <p14:creationId xmlns:p14="http://schemas.microsoft.com/office/powerpoint/2010/main" val="394748298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14016" y="216694"/>
            <a:ext cx="7499350"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v USA pro rok 2015</a:t>
            </a:r>
          </a:p>
        </p:txBody>
      </p:sp>
      <p:sp>
        <p:nvSpPr>
          <p:cNvPr id="12291" name="Zástupný symbol pro obsah 2"/>
          <p:cNvSpPr>
            <a:spLocks noGrp="1"/>
          </p:cNvSpPr>
          <p:nvPr>
            <p:ph idx="1"/>
          </p:nvPr>
        </p:nvSpPr>
        <p:spPr/>
        <p:txBody>
          <a:bodyPr/>
          <a:lstStyle/>
          <a:p>
            <a:endParaRPr lang="sk-SK" altLang="sk-SK"/>
          </a:p>
        </p:txBody>
      </p:sp>
      <p:graphicFrame>
        <p:nvGraphicFramePr>
          <p:cNvPr id="4" name="Tabulka 3"/>
          <p:cNvGraphicFramePr>
            <a:graphicFrameLocks noGrp="1"/>
          </p:cNvGraphicFramePr>
          <p:nvPr/>
        </p:nvGraphicFramePr>
        <p:xfrm>
          <a:off x="0" y="1119188"/>
          <a:ext cx="9140824" cy="5765804"/>
        </p:xfrm>
        <a:graphic>
          <a:graphicData uri="http://schemas.openxmlformats.org/drawingml/2006/table">
            <a:tbl>
              <a:tblPr firstRow="1" bandRow="1">
                <a:tableStyleId>{F5AB1C69-6EDB-4FF4-983F-18BD219EF322}</a:tableStyleId>
              </a:tblPr>
              <a:tblGrid>
                <a:gridCol w="1305832">
                  <a:extLst>
                    <a:ext uri="{9D8B030D-6E8A-4147-A177-3AD203B41FA5}">
                      <a16:colId xmlns:a16="http://schemas.microsoft.com/office/drawing/2014/main" val="20000"/>
                    </a:ext>
                  </a:extLst>
                </a:gridCol>
                <a:gridCol w="1305832">
                  <a:extLst>
                    <a:ext uri="{9D8B030D-6E8A-4147-A177-3AD203B41FA5}">
                      <a16:colId xmlns:a16="http://schemas.microsoft.com/office/drawing/2014/main" val="20001"/>
                    </a:ext>
                  </a:extLst>
                </a:gridCol>
                <a:gridCol w="1305832">
                  <a:extLst>
                    <a:ext uri="{9D8B030D-6E8A-4147-A177-3AD203B41FA5}">
                      <a16:colId xmlns:a16="http://schemas.microsoft.com/office/drawing/2014/main" val="20002"/>
                    </a:ext>
                  </a:extLst>
                </a:gridCol>
                <a:gridCol w="1305832">
                  <a:extLst>
                    <a:ext uri="{9D8B030D-6E8A-4147-A177-3AD203B41FA5}">
                      <a16:colId xmlns:a16="http://schemas.microsoft.com/office/drawing/2014/main" val="20003"/>
                    </a:ext>
                  </a:extLst>
                </a:gridCol>
                <a:gridCol w="1305832">
                  <a:extLst>
                    <a:ext uri="{9D8B030D-6E8A-4147-A177-3AD203B41FA5}">
                      <a16:colId xmlns:a16="http://schemas.microsoft.com/office/drawing/2014/main" val="20004"/>
                    </a:ext>
                  </a:extLst>
                </a:gridCol>
                <a:gridCol w="1305832">
                  <a:extLst>
                    <a:ext uri="{9D8B030D-6E8A-4147-A177-3AD203B41FA5}">
                      <a16:colId xmlns:a16="http://schemas.microsoft.com/office/drawing/2014/main" val="20005"/>
                    </a:ext>
                  </a:extLst>
                </a:gridCol>
                <a:gridCol w="1305832">
                  <a:extLst>
                    <a:ext uri="{9D8B030D-6E8A-4147-A177-3AD203B41FA5}">
                      <a16:colId xmlns:a16="http://schemas.microsoft.com/office/drawing/2014/main" val="20006"/>
                    </a:ext>
                  </a:extLst>
                </a:gridCol>
              </a:tblGrid>
              <a:tr h="753146">
                <a:tc>
                  <a:txBody>
                    <a:bodyPr/>
                    <a:lstStyle/>
                    <a:p>
                      <a:pPr algn="ctr" fontAlgn="ctr"/>
                      <a:r>
                        <a:rPr lang="cs-CZ" sz="1600" u="none" strike="noStrike" dirty="0">
                          <a:effectLst/>
                        </a:rPr>
                        <a:t>Rank</a:t>
                      </a:r>
                      <a:endParaRPr lang="cs-CZ" sz="1600" b="1"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600" u="none" strike="noStrike">
                          <a:effectLst/>
                        </a:rPr>
                        <a:t>Company</a:t>
                      </a:r>
                      <a:endParaRPr lang="cs-CZ" sz="1600" b="1" i="0" u="none" strike="noStrike">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600" u="none" strike="noStrike">
                          <a:effectLst/>
                        </a:rPr>
                        <a:t>Revenues</a:t>
                      </a:r>
                      <a:br>
                        <a:rPr lang="cs-CZ" sz="1600" u="none" strike="noStrike">
                          <a:effectLst/>
                        </a:rPr>
                      </a:br>
                      <a:r>
                        <a:rPr lang="cs-CZ" sz="1600" u="none" strike="noStrike">
                          <a:effectLst/>
                        </a:rPr>
                        <a:t>($ millions)</a:t>
                      </a:r>
                      <a:endParaRPr lang="cs-CZ" sz="1600" b="1" i="0" u="none" strike="noStrike">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600" u="none" strike="noStrike">
                          <a:effectLst/>
                        </a:rPr>
                        <a:t>Profits</a:t>
                      </a:r>
                      <a:br>
                        <a:rPr lang="cs-CZ" sz="1600" u="none" strike="noStrike">
                          <a:effectLst/>
                        </a:rPr>
                      </a:br>
                      <a:r>
                        <a:rPr lang="cs-CZ" sz="1600" u="none" strike="noStrike">
                          <a:effectLst/>
                        </a:rPr>
                        <a:t>($ millions)</a:t>
                      </a:r>
                      <a:endParaRPr lang="cs-CZ" sz="1600" b="1" i="0" u="none" strike="noStrike">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600" u="none" strike="noStrike">
                          <a:effectLst/>
                        </a:rPr>
                        <a:t>Assets</a:t>
                      </a:r>
                      <a:br>
                        <a:rPr lang="cs-CZ" sz="1600" u="none" strike="noStrike">
                          <a:effectLst/>
                        </a:rPr>
                      </a:br>
                      <a:r>
                        <a:rPr lang="cs-CZ" sz="1600" u="none" strike="noStrike">
                          <a:effectLst/>
                        </a:rPr>
                        <a:t>($ millions)</a:t>
                      </a:r>
                      <a:endParaRPr lang="cs-CZ" sz="1600" b="1" i="0" u="none" strike="noStrike">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600" u="none" strike="noStrike">
                          <a:effectLst/>
                        </a:rPr>
                        <a:t>Employees</a:t>
                      </a:r>
                      <a:br>
                        <a:rPr lang="cs-CZ" sz="1600" u="none" strike="noStrike">
                          <a:effectLst/>
                        </a:rPr>
                      </a:br>
                      <a:r>
                        <a:rPr lang="cs-CZ" sz="1600" u="none" strike="noStrike">
                          <a:effectLst/>
                        </a:rPr>
                        <a:t>(full time equivalent)</a:t>
                      </a:r>
                      <a:endParaRPr lang="cs-CZ" sz="1600" b="1" i="0" u="none" strike="noStrike">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600" u="none" strike="noStrike" dirty="0">
                          <a:effectLst/>
                        </a:rPr>
                        <a:t>Market Cap</a:t>
                      </a:r>
                      <a:br>
                        <a:rPr lang="cs-CZ" sz="1600" u="none" strike="noStrike" dirty="0">
                          <a:effectLst/>
                        </a:rPr>
                      </a:br>
                      <a:r>
                        <a:rPr lang="cs-CZ" sz="1600" u="none" strike="noStrike">
                          <a:effectLst/>
                        </a:rPr>
                        <a:t>($ billions</a:t>
                      </a:r>
                      <a:r>
                        <a:rPr lang="cs-CZ" sz="1600" u="none" strike="noStrike" dirty="0">
                          <a:effectLst/>
                        </a:rPr>
                        <a:t>)</a:t>
                      </a:r>
                      <a:endParaRPr lang="cs-CZ" sz="1600" b="1" i="0" u="none" strike="noStrike" dirty="0">
                        <a:solidFill>
                          <a:srgbClr val="000000"/>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0"/>
                  </a:ext>
                </a:extLst>
              </a:tr>
              <a:tr h="500384">
                <a:tc>
                  <a:txBody>
                    <a:bodyPr/>
                    <a:lstStyle/>
                    <a:p>
                      <a:pPr algn="ctr" fontAlgn="ctr"/>
                      <a:r>
                        <a:rPr lang="cs-CZ" sz="1600" u="none" strike="noStrike">
                          <a:effectLst/>
                        </a:rPr>
                        <a:t>1</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Walmart</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485 651</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16 363</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203 706</a:t>
                      </a:r>
                      <a:endParaRPr lang="cs-CZ" sz="1600" b="0" i="0" u="none" strike="noStrike" dirty="0">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2 200 000</a:t>
                      </a:r>
                      <a:endParaRPr lang="cs-CZ" sz="1600" b="0" i="0" u="none" strike="noStrike" dirty="0">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206.08</a:t>
                      </a:r>
                      <a:endParaRPr lang="cs-CZ" sz="1600" b="0" i="0" u="none" strike="noStrike">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1"/>
                  </a:ext>
                </a:extLst>
              </a:tr>
              <a:tr h="506382">
                <a:tc>
                  <a:txBody>
                    <a:bodyPr/>
                    <a:lstStyle/>
                    <a:p>
                      <a:pPr algn="ctr" fontAlgn="ctr"/>
                      <a:r>
                        <a:rPr lang="cs-CZ" sz="1600" u="none" strike="noStrike">
                          <a:effectLst/>
                        </a:rPr>
                        <a:t>2</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Exxon Mobil</a:t>
                      </a:r>
                      <a:endParaRPr lang="cs-CZ" sz="16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382 597</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32 520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349 493</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83 700</a:t>
                      </a:r>
                      <a:endParaRPr lang="cs-CZ" sz="1600" b="0" i="0" u="none" strike="noStrike" dirty="0">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302.24</a:t>
                      </a:r>
                      <a:endParaRPr lang="cs-CZ" sz="1600" b="0" i="0" u="none" strike="noStrike">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2"/>
                  </a:ext>
                </a:extLst>
              </a:tr>
              <a:tr h="506382">
                <a:tc>
                  <a:txBody>
                    <a:bodyPr/>
                    <a:lstStyle/>
                    <a:p>
                      <a:pPr algn="ctr" fontAlgn="ctr"/>
                      <a:r>
                        <a:rPr lang="cs-CZ" sz="1600" u="none" strike="noStrike">
                          <a:effectLst/>
                        </a:rPr>
                        <a:t>3</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Chevron</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203 784</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19 241</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266 026</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64 700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145.12</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3"/>
                  </a:ext>
                </a:extLst>
              </a:tr>
              <a:tr h="470216">
                <a:tc>
                  <a:txBody>
                    <a:bodyPr/>
                    <a:lstStyle/>
                    <a:p>
                      <a:pPr algn="ctr" fontAlgn="ctr"/>
                      <a:r>
                        <a:rPr lang="cs-CZ" sz="1600" u="none" strike="noStrike">
                          <a:effectLst/>
                        </a:rPr>
                        <a:t>4</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Berkshire </a:t>
                      </a:r>
                      <a:r>
                        <a:rPr lang="cs-CZ" sz="1600" u="none" strike="noStrike" dirty="0">
                          <a:effectLst/>
                        </a:rPr>
                        <a:t>Hathaway</a:t>
                      </a:r>
                      <a:endParaRPr lang="cs-CZ" sz="16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194 673</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19 872</a:t>
                      </a:r>
                      <a:endParaRPr lang="cs-CZ" sz="1600" b="0" i="0" u="none" strike="noStrike">
                        <a:solidFill>
                          <a:srgbClr val="151515"/>
                        </a:solidFill>
                        <a:effectLst/>
                        <a:latin typeface="Times New Roman" panose="02020603050405020304" pitchFamily="18" charset="0"/>
                      </a:endParaRPr>
                    </a:p>
                  </a:txBody>
                  <a:tcPr marL="9525" marR="85724" marT="9526" marB="0" anchor="ctr"/>
                </a:tc>
                <a:tc>
                  <a:txBody>
                    <a:bodyPr/>
                    <a:lstStyle/>
                    <a:p>
                      <a:pPr algn="r" fontAlgn="ctr"/>
                      <a:r>
                        <a:rPr lang="cs-CZ" sz="1600" u="none" strike="noStrike">
                          <a:effectLst/>
                        </a:rPr>
                        <a:t>526 186</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316 000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a:t>
                      </a:r>
                      <a:endParaRPr lang="cs-CZ" sz="1600" b="0" i="0" u="none" strike="noStrike" dirty="0">
                        <a:solidFill>
                          <a:srgbClr val="000000"/>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4"/>
                  </a:ext>
                </a:extLst>
              </a:tr>
              <a:tr h="500384">
                <a:tc>
                  <a:txBody>
                    <a:bodyPr/>
                    <a:lstStyle/>
                    <a:p>
                      <a:pPr algn="ctr" fontAlgn="ctr"/>
                      <a:r>
                        <a:rPr lang="cs-CZ" sz="1600" u="none" strike="noStrike">
                          <a:effectLst/>
                        </a:rPr>
                        <a:t>5</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Apple</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182 795</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39 510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231 839</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97 200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657.58</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5"/>
                  </a:ext>
                </a:extLst>
              </a:tr>
              <a:tr h="500384">
                <a:tc>
                  <a:txBody>
                    <a:bodyPr/>
                    <a:lstStyle/>
                    <a:p>
                      <a:pPr algn="ctr" fontAlgn="ctr"/>
                      <a:r>
                        <a:rPr lang="cs-CZ" sz="1600" u="none" strike="noStrike">
                          <a:effectLst/>
                        </a:rPr>
                        <a:t>6</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McKesson</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181 241</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1 476</a:t>
                      </a:r>
                      <a:endParaRPr lang="cs-CZ" sz="1600" b="0" i="0" u="none" strike="noStrike" dirty="0">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53 870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70 400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46.58</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6"/>
                  </a:ext>
                </a:extLst>
              </a:tr>
              <a:tr h="500384">
                <a:tc>
                  <a:txBody>
                    <a:bodyPr/>
                    <a:lstStyle/>
                    <a:p>
                      <a:pPr algn="ctr" fontAlgn="ctr"/>
                      <a:r>
                        <a:rPr lang="cs-CZ" sz="1600" u="none" strike="noStrike">
                          <a:effectLst/>
                        </a:rPr>
                        <a:t>7</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General Motors</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155 929</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3 949</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177 677</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216 000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48.66</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7"/>
                  </a:ext>
                </a:extLst>
              </a:tr>
              <a:tr h="500384">
                <a:tc>
                  <a:txBody>
                    <a:bodyPr/>
                    <a:lstStyle/>
                    <a:p>
                      <a:pPr algn="ctr" fontAlgn="ctr"/>
                      <a:r>
                        <a:rPr lang="cs-CZ" sz="1600" u="none" strike="noStrike">
                          <a:effectLst/>
                        </a:rPr>
                        <a:t>8</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Phillips 66</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149 434</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4 762</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48 741</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14 000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42.61</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8"/>
                  </a:ext>
                </a:extLst>
              </a:tr>
              <a:tr h="500384">
                <a:tc>
                  <a:txBody>
                    <a:bodyPr/>
                    <a:lstStyle/>
                    <a:p>
                      <a:pPr algn="ctr" fontAlgn="ctr"/>
                      <a:r>
                        <a:rPr lang="cs-CZ" sz="1600" u="none" strike="noStrike">
                          <a:effectLst/>
                        </a:rPr>
                        <a:t>9</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General Electric</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148 321</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15 233</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648 349</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305 000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255.44</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9"/>
                  </a:ext>
                </a:extLst>
              </a:tr>
              <a:tr h="500384">
                <a:tc>
                  <a:txBody>
                    <a:bodyPr/>
                    <a:lstStyle/>
                    <a:p>
                      <a:pPr algn="ctr" fontAlgn="ctr"/>
                      <a:r>
                        <a:rPr lang="cs-CZ" sz="1600" u="none" strike="noStrike">
                          <a:effectLst/>
                        </a:rPr>
                        <a:t>10</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Ford Motor</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144 077</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3 187</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208 527</a:t>
                      </a:r>
                      <a:endParaRPr lang="cs-CZ" sz="1600" b="0" i="0" u="none" strike="noStrike" dirty="0">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187 000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53.70</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1283009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52550" y="242094"/>
            <a:ext cx="7962850"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v USA pro rok 2015</a:t>
            </a:r>
          </a:p>
        </p:txBody>
      </p:sp>
      <p:sp>
        <p:nvSpPr>
          <p:cNvPr id="13315" name="Zástupný symbol pro obsah 2"/>
          <p:cNvSpPr>
            <a:spLocks noGrp="1"/>
          </p:cNvSpPr>
          <p:nvPr>
            <p:ph idx="1"/>
          </p:nvPr>
        </p:nvSpPr>
        <p:spPr/>
        <p:txBody>
          <a:bodyPr/>
          <a:lstStyle/>
          <a:p>
            <a:endParaRPr lang="sk-SK" altLang="sk-SK"/>
          </a:p>
        </p:txBody>
      </p:sp>
      <p:pic>
        <p:nvPicPr>
          <p:cNvPr id="13316" name="Obrázek 3"/>
          <p:cNvPicPr>
            <a:picLocks noChangeAspect="1" noChangeArrowheads="1"/>
          </p:cNvPicPr>
          <p:nvPr/>
        </p:nvPicPr>
        <p:blipFill>
          <a:blip r:embed="rId3">
            <a:extLst>
              <a:ext uri="{28A0092B-C50C-407E-A947-70E740481C1C}">
                <a14:useLocalDpi xmlns:a14="http://schemas.microsoft.com/office/drawing/2010/main" val="0"/>
              </a:ext>
            </a:extLst>
          </a:blip>
          <a:srcRect l="4134" t="22942" r="26059" b="15816"/>
          <a:stretch>
            <a:fillRect/>
          </a:stretch>
        </p:blipFill>
        <p:spPr bwMode="auto">
          <a:xfrm>
            <a:off x="9525" y="1169988"/>
            <a:ext cx="914400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122106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407144"/>
            <a:ext cx="7890842" cy="1301006"/>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v Evropě v roce 2015</a:t>
            </a:r>
          </a:p>
        </p:txBody>
      </p:sp>
      <p:pic>
        <p:nvPicPr>
          <p:cNvPr id="15363" name="Obrázek 3"/>
          <p:cNvPicPr>
            <a:picLocks noChangeAspect="1" noChangeArrowheads="1"/>
          </p:cNvPicPr>
          <p:nvPr/>
        </p:nvPicPr>
        <p:blipFill>
          <a:blip r:embed="rId3">
            <a:extLst>
              <a:ext uri="{28A0092B-C50C-407E-A947-70E740481C1C}">
                <a14:useLocalDpi xmlns:a14="http://schemas.microsoft.com/office/drawing/2010/main" val="0"/>
              </a:ext>
            </a:extLst>
          </a:blip>
          <a:srcRect l="4449" t="23044" r="26521" b="18855"/>
          <a:stretch>
            <a:fillRect/>
          </a:stretch>
        </p:blipFill>
        <p:spPr bwMode="auto">
          <a:xfrm>
            <a:off x="0" y="1708150"/>
            <a:ext cx="91440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238864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a:xfrm>
            <a:off x="519402" y="769291"/>
            <a:ext cx="8208962" cy="622323"/>
          </a:xfrm>
        </p:spPr>
        <p:txBody>
          <a:bodyPr vert="horz" lIns="91440" tIns="45720" rIns="91440" bIns="45720" rtlCol="0">
            <a:normAutofit fontScale="90000"/>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ve střední Evropě pro rok 2015</a:t>
            </a:r>
            <a:br>
              <a:rPr lang="cs-CZ" sz="3200" b="1" dirty="0">
                <a:gradFill>
                  <a:gsLst>
                    <a:gs pos="0">
                      <a:schemeClr val="tx1">
                        <a:lumMod val="50000"/>
                      </a:schemeClr>
                    </a:gs>
                    <a:gs pos="61000">
                      <a:schemeClr val="tx1"/>
                    </a:gs>
                  </a:gsLst>
                  <a:lin ang="5400000" scaled="0"/>
                </a:gradFill>
                <a:effectLst/>
              </a:rPr>
            </a:br>
            <a:endParaRPr lang="cs-CZ" sz="3200" b="1" dirty="0">
              <a:gradFill>
                <a:gsLst>
                  <a:gs pos="0">
                    <a:schemeClr val="tx1">
                      <a:lumMod val="50000"/>
                    </a:schemeClr>
                  </a:gs>
                  <a:gs pos="61000">
                    <a:schemeClr val="tx1"/>
                  </a:gs>
                </a:gsLst>
                <a:lin ang="5400000" scaled="0"/>
              </a:gradFill>
              <a:effectLst/>
            </a:endParaRPr>
          </a:p>
        </p:txBody>
      </p:sp>
      <p:sp>
        <p:nvSpPr>
          <p:cNvPr id="14339" name="Zástupný symbol pro číslo snímku 5"/>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7B7C7422-6CC7-42F0-A1C8-1F8DC27CA00E}" type="slidenum">
              <a:rPr lang="cs-CZ" altLang="cs-CZ" sz="1000" b="1">
                <a:latin typeface="Verdana" panose="020B0604030504040204" pitchFamily="34" charset="0"/>
              </a:rPr>
              <a:pPr algn="ctr" eaLnBrk="1" hangingPunct="1">
                <a:spcBef>
                  <a:spcPct val="0"/>
                </a:spcBef>
                <a:buClrTx/>
                <a:buSzTx/>
                <a:buFontTx/>
                <a:buNone/>
              </a:pPr>
              <a:t>143</a:t>
            </a:fld>
            <a:endParaRPr lang="cs-CZ" altLang="cs-CZ" sz="1000" b="1">
              <a:latin typeface="Verdana" panose="020B0604030504040204" pitchFamily="34" charset="0"/>
            </a:endParaRPr>
          </a:p>
        </p:txBody>
      </p:sp>
      <p:pic>
        <p:nvPicPr>
          <p:cNvPr id="2" name="Obrázek 1"/>
          <p:cNvPicPr>
            <a:picLocks noChangeAspect="1"/>
          </p:cNvPicPr>
          <p:nvPr/>
        </p:nvPicPr>
        <p:blipFill>
          <a:blip r:embed="rId3"/>
          <a:stretch>
            <a:fillRect/>
          </a:stretch>
        </p:blipFill>
        <p:spPr>
          <a:xfrm>
            <a:off x="519402" y="995915"/>
            <a:ext cx="7519698" cy="5800584"/>
          </a:xfrm>
          <a:prstGeom prst="rect">
            <a:avLst/>
          </a:prstGeom>
        </p:spPr>
      </p:pic>
    </p:spTree>
    <p:extLst>
      <p:ext uri="{BB962C8B-B14F-4D97-AF65-F5344CB8AC3E}">
        <p14:creationId xmlns:p14="http://schemas.microsoft.com/office/powerpoint/2010/main" val="116082581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a:xfrm>
            <a:off x="519402" y="769291"/>
            <a:ext cx="8208962" cy="622323"/>
          </a:xfrm>
        </p:spPr>
        <p:txBody>
          <a:bodyPr vert="horz" lIns="91440" tIns="45720" rIns="91440" bIns="45720" rtlCol="0">
            <a:normAutofit fontScale="90000"/>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ve střední Evropě pro rok 2015</a:t>
            </a:r>
            <a:br>
              <a:rPr lang="cs-CZ" sz="3200" b="1" dirty="0">
                <a:gradFill>
                  <a:gsLst>
                    <a:gs pos="0">
                      <a:schemeClr val="tx1">
                        <a:lumMod val="50000"/>
                      </a:schemeClr>
                    </a:gs>
                    <a:gs pos="61000">
                      <a:schemeClr val="tx1"/>
                    </a:gs>
                  </a:gsLst>
                  <a:lin ang="5400000" scaled="0"/>
                </a:gradFill>
                <a:effectLst/>
              </a:rPr>
            </a:br>
            <a:r>
              <a:rPr lang="cs-CZ" sz="3200" b="1">
                <a:gradFill>
                  <a:gsLst>
                    <a:gs pos="0">
                      <a:schemeClr val="tx1">
                        <a:lumMod val="50000"/>
                      </a:schemeClr>
                    </a:gs>
                    <a:gs pos="61000">
                      <a:schemeClr val="tx1"/>
                    </a:gs>
                  </a:gsLst>
                  <a:lin ang="5400000" scaled="0"/>
                </a:gradFill>
              </a:rPr>
              <a:t>odvětví výrobní, těžba </a:t>
            </a:r>
            <a:r>
              <a:rPr lang="cs-CZ" sz="3200" b="1" dirty="0">
                <a:gradFill>
                  <a:gsLst>
                    <a:gs pos="0">
                      <a:schemeClr val="tx1">
                        <a:lumMod val="50000"/>
                      </a:schemeClr>
                    </a:gs>
                    <a:gs pos="61000">
                      <a:schemeClr val="tx1"/>
                    </a:gs>
                  </a:gsLst>
                  <a:lin ang="5400000" scaled="0"/>
                </a:gradFill>
              </a:rPr>
              <a:t>a zpracování ropy</a:t>
            </a:r>
            <a:endParaRPr lang="cs-CZ" sz="3200" b="1" dirty="0">
              <a:gradFill>
                <a:gsLst>
                  <a:gs pos="0">
                    <a:schemeClr val="tx1">
                      <a:lumMod val="50000"/>
                    </a:schemeClr>
                  </a:gs>
                  <a:gs pos="61000">
                    <a:schemeClr val="tx1"/>
                  </a:gs>
                </a:gsLst>
                <a:lin ang="5400000" scaled="0"/>
              </a:gradFill>
              <a:effectLst/>
            </a:endParaRPr>
          </a:p>
        </p:txBody>
      </p:sp>
      <p:sp>
        <p:nvSpPr>
          <p:cNvPr id="14339" name="Zástupný symbol pro číslo snímku 5"/>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7B7C7422-6CC7-42F0-A1C8-1F8DC27CA00E}" type="slidenum">
              <a:rPr lang="cs-CZ" altLang="cs-CZ" sz="1000" b="1">
                <a:latin typeface="Verdana" panose="020B0604030504040204" pitchFamily="34" charset="0"/>
              </a:rPr>
              <a:pPr algn="ctr" eaLnBrk="1" hangingPunct="1">
                <a:spcBef>
                  <a:spcPct val="0"/>
                </a:spcBef>
                <a:buClrTx/>
                <a:buSzTx/>
                <a:buFontTx/>
                <a:buNone/>
              </a:pPr>
              <a:t>144</a:t>
            </a:fld>
            <a:endParaRPr lang="cs-CZ" altLang="cs-CZ" sz="1000" b="1">
              <a:latin typeface="Verdana" panose="020B0604030504040204" pitchFamily="34" charset="0"/>
            </a:endParaRPr>
          </a:p>
        </p:txBody>
      </p:sp>
      <p:pic>
        <p:nvPicPr>
          <p:cNvPr id="14340" name="Picture 78"/>
          <p:cNvPicPr>
            <a:picLocks noChangeAspect="1" noChangeArrowheads="1"/>
          </p:cNvPicPr>
          <p:nvPr/>
        </p:nvPicPr>
        <p:blipFill>
          <a:blip r:embed="rId3">
            <a:extLst>
              <a:ext uri="{28A0092B-C50C-407E-A947-70E740481C1C}">
                <a14:useLocalDpi xmlns:a14="http://schemas.microsoft.com/office/drawing/2010/main" val="0"/>
              </a:ext>
            </a:extLst>
          </a:blip>
          <a:srcRect l="57391" t="21236" r="26727" b="51208"/>
          <a:stretch>
            <a:fillRect/>
          </a:stretch>
        </p:blipFill>
        <p:spPr bwMode="auto">
          <a:xfrm>
            <a:off x="519402" y="1638761"/>
            <a:ext cx="7786398" cy="4471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804991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03384" y="443451"/>
            <a:ext cx="8229600" cy="1143000"/>
          </a:xfrm>
        </p:spPr>
        <p:txBody>
          <a:bodyPr>
            <a:noAutofit/>
          </a:bodyPr>
          <a:lstStyle/>
          <a:p>
            <a:r>
              <a:rPr lang="en-US" sz="3200" b="1" dirty="0"/>
              <a:t>Top 10 in Manufacturing within Central Europe - 2014 </a:t>
            </a:r>
            <a:r>
              <a:rPr lang="cs-CZ" sz="3200" b="1" dirty="0"/>
              <a:t>i</a:t>
            </a:r>
            <a:r>
              <a:rPr lang="en-US" sz="3200" dirty="0"/>
              <a:t>n EUR million)</a:t>
            </a:r>
            <a:endParaRPr lang="cs-CZ" sz="3200" dirty="0"/>
          </a:p>
        </p:txBody>
      </p:sp>
      <p:pic>
        <p:nvPicPr>
          <p:cNvPr id="5" name="Obrázek 4"/>
          <p:cNvPicPr>
            <a:picLocks noChangeAspect="1"/>
          </p:cNvPicPr>
          <p:nvPr/>
        </p:nvPicPr>
        <p:blipFill>
          <a:blip r:embed="rId2"/>
          <a:stretch>
            <a:fillRect/>
          </a:stretch>
        </p:blipFill>
        <p:spPr>
          <a:xfrm>
            <a:off x="0" y="1417639"/>
            <a:ext cx="9144000" cy="4586052"/>
          </a:xfrm>
          <a:prstGeom prst="rect">
            <a:avLst/>
          </a:prstGeom>
        </p:spPr>
      </p:pic>
    </p:spTree>
    <p:extLst>
      <p:ext uri="{BB962C8B-B14F-4D97-AF65-F5344CB8AC3E}">
        <p14:creationId xmlns:p14="http://schemas.microsoft.com/office/powerpoint/2010/main" val="290598604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899592" y="822318"/>
            <a:ext cx="8001056" cy="714381"/>
          </a:xfrm>
        </p:spPr>
        <p:txBody>
          <a:bodyPr vert="horz" lIns="91440" tIns="45720" rIns="91440" bIns="45720" rtlCol="0">
            <a:noAutofit/>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10 nejvýznamnějších firem </a:t>
            </a:r>
            <a:r>
              <a:rPr lang="cs-CZ" sz="3200" b="1">
                <a:gradFill>
                  <a:gsLst>
                    <a:gs pos="0">
                      <a:schemeClr val="tx1">
                        <a:lumMod val="50000"/>
                      </a:schemeClr>
                    </a:gs>
                    <a:gs pos="61000">
                      <a:schemeClr val="tx1"/>
                    </a:gs>
                  </a:gsLst>
                  <a:lin ang="5400000" scaled="0"/>
                </a:gradFill>
                <a:effectLst/>
              </a:rPr>
              <a:t>České republiky </a:t>
            </a:r>
            <a:r>
              <a:rPr lang="cs-CZ" sz="3200" b="1" dirty="0">
                <a:gradFill>
                  <a:gsLst>
                    <a:gs pos="0">
                      <a:schemeClr val="tx1">
                        <a:lumMod val="50000"/>
                      </a:schemeClr>
                    </a:gs>
                    <a:gs pos="61000">
                      <a:schemeClr val="tx1"/>
                    </a:gs>
                  </a:gsLst>
                  <a:lin ang="5400000" scaled="0"/>
                </a:gradFill>
                <a:effectLst/>
              </a:rPr>
              <a:t>za rok 2014</a:t>
            </a:r>
          </a:p>
        </p:txBody>
      </p:sp>
      <p:sp>
        <p:nvSpPr>
          <p:cNvPr id="16387" name="Zástupný symbol pro číslo snímku 6"/>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2F9F4D56-60F5-4A3D-87BB-C75395C32196}" type="slidenum">
              <a:rPr lang="cs-CZ" altLang="cs-CZ" sz="1000" b="1">
                <a:latin typeface="Verdana" panose="020B0604030504040204" pitchFamily="34" charset="0"/>
              </a:rPr>
              <a:pPr algn="ctr" eaLnBrk="1" hangingPunct="1">
                <a:spcBef>
                  <a:spcPct val="0"/>
                </a:spcBef>
                <a:buClrTx/>
                <a:buSzTx/>
                <a:buFontTx/>
                <a:buNone/>
              </a:pPr>
              <a:t>146</a:t>
            </a:fld>
            <a:endParaRPr lang="cs-CZ" altLang="cs-CZ" sz="1000" b="1">
              <a:latin typeface="Verdana" panose="020B0604030504040204" pitchFamily="34" charset="0"/>
            </a:endParaRPr>
          </a:p>
        </p:txBody>
      </p:sp>
      <p:graphicFrame>
        <p:nvGraphicFramePr>
          <p:cNvPr id="2" name="Tabulka 1"/>
          <p:cNvGraphicFramePr>
            <a:graphicFrameLocks noGrp="1"/>
          </p:cNvGraphicFramePr>
          <p:nvPr/>
        </p:nvGraphicFramePr>
        <p:xfrm>
          <a:off x="689697" y="1615786"/>
          <a:ext cx="7956549" cy="4991381"/>
        </p:xfrm>
        <a:graphic>
          <a:graphicData uri="http://schemas.openxmlformats.org/drawingml/2006/table">
            <a:tbl>
              <a:tblPr firstRow="1" bandRow="1">
                <a:tableStyleId>{3B4B98B0-60AC-42C2-AFA5-B58CD77FA1E5}</a:tableStyleId>
              </a:tblPr>
              <a:tblGrid>
                <a:gridCol w="2025368">
                  <a:extLst>
                    <a:ext uri="{9D8B030D-6E8A-4147-A177-3AD203B41FA5}">
                      <a16:colId xmlns:a16="http://schemas.microsoft.com/office/drawing/2014/main" val="20000"/>
                    </a:ext>
                  </a:extLst>
                </a:gridCol>
                <a:gridCol w="3278998">
                  <a:extLst>
                    <a:ext uri="{9D8B030D-6E8A-4147-A177-3AD203B41FA5}">
                      <a16:colId xmlns:a16="http://schemas.microsoft.com/office/drawing/2014/main" val="20001"/>
                    </a:ext>
                  </a:extLst>
                </a:gridCol>
                <a:gridCol w="2652183">
                  <a:extLst>
                    <a:ext uri="{9D8B030D-6E8A-4147-A177-3AD203B41FA5}">
                      <a16:colId xmlns:a16="http://schemas.microsoft.com/office/drawing/2014/main" val="20002"/>
                    </a:ext>
                  </a:extLst>
                </a:gridCol>
              </a:tblGrid>
              <a:tr h="429612">
                <a:tc>
                  <a:txBody>
                    <a:bodyPr/>
                    <a:lstStyle/>
                    <a:p>
                      <a:pPr algn="ctr" fontAlgn="ctr"/>
                      <a:r>
                        <a:rPr lang="cs-CZ" sz="1200" u="none" strike="noStrike" dirty="0">
                          <a:effectLst/>
                        </a:rPr>
                        <a:t>Umístění</a:t>
                      </a:r>
                      <a:endParaRPr lang="cs-CZ" sz="1200" b="1"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200" u="none" strike="noStrike" dirty="0">
                          <a:effectLst/>
                        </a:rPr>
                        <a:t>Společnost</a:t>
                      </a:r>
                      <a:endParaRPr lang="cs-CZ" sz="1200" b="1"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200" u="none" strike="noStrike">
                          <a:effectLst/>
                        </a:rPr>
                        <a:t>Tržby</a:t>
                      </a:r>
                      <a:br>
                        <a:rPr lang="cs-CZ" sz="1200" u="none" strike="noStrike" dirty="0">
                          <a:effectLst/>
                        </a:rPr>
                      </a:br>
                      <a:r>
                        <a:rPr lang="cs-CZ" sz="1200" u="none" strike="noStrike" dirty="0">
                          <a:effectLst/>
                        </a:rPr>
                        <a:t>(mld. Kč)</a:t>
                      </a:r>
                      <a:endParaRPr lang="cs-CZ" sz="1200" b="1"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0"/>
                  </a:ext>
                </a:extLst>
              </a:tr>
              <a:tr h="424525">
                <a:tc>
                  <a:txBody>
                    <a:bodyPr/>
                    <a:lstStyle/>
                    <a:p>
                      <a:pPr algn="ctr" fontAlgn="ctr"/>
                      <a:r>
                        <a:rPr lang="cs-CZ" sz="2400" u="none" strike="noStrike" dirty="0">
                          <a:effectLst/>
                        </a:rPr>
                        <a:t>1</a:t>
                      </a:r>
                      <a:endParaRPr lang="cs-CZ" sz="24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dirty="0">
                          <a:effectLst/>
                        </a:rPr>
                        <a:t>Škoda Auto</a:t>
                      </a:r>
                      <a:endParaRPr lang="cs-CZ" sz="24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299,3</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1"/>
                  </a:ext>
                </a:extLst>
              </a:tr>
              <a:tr h="424525">
                <a:tc>
                  <a:txBody>
                    <a:bodyPr/>
                    <a:lstStyle/>
                    <a:p>
                      <a:pPr algn="ctr" fontAlgn="ctr"/>
                      <a:r>
                        <a:rPr lang="cs-CZ" sz="2400" u="none" strike="noStrike">
                          <a:effectLst/>
                        </a:rPr>
                        <a:t>2</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dirty="0">
                          <a:effectLst/>
                        </a:rPr>
                        <a:t>ČEZ</a:t>
                      </a:r>
                      <a:endParaRPr lang="cs-CZ" sz="24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a:effectLst/>
                        </a:rPr>
                        <a:t>200,9</a:t>
                      </a:r>
                      <a:endParaRPr lang="cs-CZ" sz="2400" b="0"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2"/>
                  </a:ext>
                </a:extLst>
              </a:tr>
              <a:tr h="424525">
                <a:tc>
                  <a:txBody>
                    <a:bodyPr/>
                    <a:lstStyle/>
                    <a:p>
                      <a:pPr algn="ctr" fontAlgn="ctr"/>
                      <a:r>
                        <a:rPr lang="cs-CZ" sz="2400" u="none" strike="noStrike">
                          <a:effectLst/>
                        </a:rPr>
                        <a:t>3</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dirty="0">
                          <a:effectLst/>
                        </a:rPr>
                        <a:t>Agrofert</a:t>
                      </a:r>
                      <a:endParaRPr lang="cs-CZ" sz="24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166,8</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3"/>
                  </a:ext>
                </a:extLst>
              </a:tr>
              <a:tr h="424525">
                <a:tc>
                  <a:txBody>
                    <a:bodyPr/>
                    <a:lstStyle/>
                    <a:p>
                      <a:pPr algn="ctr" fontAlgn="ctr"/>
                      <a:r>
                        <a:rPr lang="cs-CZ" sz="2400" u="none" strike="noStrike">
                          <a:effectLst/>
                        </a:rPr>
                        <a:t>4</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a:effectLst/>
                        </a:rPr>
                        <a:t>RWE Supply &amp; Trading CZ</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146,1</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4"/>
                  </a:ext>
                </a:extLst>
              </a:tr>
              <a:tr h="424525">
                <a:tc>
                  <a:txBody>
                    <a:bodyPr/>
                    <a:lstStyle/>
                    <a:p>
                      <a:pPr algn="ctr" fontAlgn="ctr"/>
                      <a:r>
                        <a:rPr lang="cs-CZ" sz="2400" u="none" strike="noStrike">
                          <a:effectLst/>
                        </a:rPr>
                        <a:t>5</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a:effectLst/>
                        </a:rPr>
                        <a:t>Unipetrol</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124,2</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5"/>
                  </a:ext>
                </a:extLst>
              </a:tr>
              <a:tr h="424525">
                <a:tc>
                  <a:txBody>
                    <a:bodyPr/>
                    <a:lstStyle/>
                    <a:p>
                      <a:pPr algn="ctr" fontAlgn="ctr"/>
                      <a:r>
                        <a:rPr lang="cs-CZ" sz="2400" u="none" strike="noStrike">
                          <a:effectLst/>
                        </a:rPr>
                        <a:t>6</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a:effectLst/>
                        </a:rPr>
                        <a:t>Foxconn CZ</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119,6</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6"/>
                  </a:ext>
                </a:extLst>
              </a:tr>
              <a:tr h="429612">
                <a:tc>
                  <a:txBody>
                    <a:bodyPr/>
                    <a:lstStyle/>
                    <a:p>
                      <a:pPr algn="ctr" fontAlgn="ctr"/>
                      <a:r>
                        <a:rPr lang="cs-CZ" sz="2400" u="none" strike="noStrike">
                          <a:effectLst/>
                        </a:rPr>
                        <a:t>7</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a:effectLst/>
                        </a:rPr>
                        <a:t>Energetický a průmyslový holding</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100,9</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7"/>
                  </a:ext>
                </a:extLst>
              </a:tr>
              <a:tr h="424525">
                <a:tc>
                  <a:txBody>
                    <a:bodyPr/>
                    <a:lstStyle/>
                    <a:p>
                      <a:pPr algn="ctr" fontAlgn="ctr"/>
                      <a:r>
                        <a:rPr lang="cs-CZ" sz="2400" u="none" strike="noStrike">
                          <a:effectLst/>
                        </a:rPr>
                        <a:t>8</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a:effectLst/>
                        </a:rPr>
                        <a:t>ČEPRO</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93,1</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8"/>
                  </a:ext>
                </a:extLst>
              </a:tr>
              <a:tr h="424525">
                <a:tc>
                  <a:txBody>
                    <a:bodyPr/>
                    <a:lstStyle/>
                    <a:p>
                      <a:pPr algn="ctr" fontAlgn="ctr"/>
                      <a:r>
                        <a:rPr lang="cs-CZ" sz="2400" u="none" strike="noStrike">
                          <a:effectLst/>
                        </a:rPr>
                        <a:t>9</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a:effectLst/>
                        </a:rPr>
                        <a:t>Moravia Steel</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59,5</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9"/>
                  </a:ext>
                </a:extLst>
              </a:tr>
              <a:tr h="424525">
                <a:tc>
                  <a:txBody>
                    <a:bodyPr/>
                    <a:lstStyle/>
                    <a:p>
                      <a:pPr algn="ctr" fontAlgn="ctr"/>
                      <a:r>
                        <a:rPr lang="cs-CZ" sz="2400" u="none" strike="noStrike">
                          <a:effectLst/>
                        </a:rPr>
                        <a:t>10</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dirty="0" err="1">
                          <a:effectLst/>
                        </a:rPr>
                        <a:t>Eni</a:t>
                      </a:r>
                      <a:r>
                        <a:rPr lang="cs-CZ" sz="2400" u="none" strike="noStrike" dirty="0">
                          <a:effectLst/>
                        </a:rPr>
                        <a:t> </a:t>
                      </a:r>
                      <a:r>
                        <a:rPr lang="cs-CZ" sz="2400" u="none" strike="noStrike">
                          <a:effectLst/>
                        </a:rPr>
                        <a:t>Česká republika</a:t>
                      </a:r>
                      <a:endParaRPr lang="cs-CZ" sz="24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50,8</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44603436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0" y="4132"/>
            <a:ext cx="9284676" cy="714381"/>
          </a:xfrm>
          <a:solidFill>
            <a:schemeClr val="bg1"/>
          </a:solidFill>
        </p:spPr>
        <p:txBody>
          <a:bodyPr vert="horz" lIns="91440" tIns="45720" rIns="91440" bIns="45720" rtlCol="0">
            <a:noAutofit/>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10 nejvýznamnějších firem České republiky 2018</a:t>
            </a:r>
          </a:p>
        </p:txBody>
      </p:sp>
      <p:sp>
        <p:nvSpPr>
          <p:cNvPr id="16387" name="Zástupný symbol pro číslo snímku 6"/>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2F9F4D56-60F5-4A3D-87BB-C75395C32196}" type="slidenum">
              <a:rPr lang="cs-CZ" altLang="cs-CZ" sz="1000" b="1">
                <a:latin typeface="Verdana" panose="020B0604030504040204" pitchFamily="34" charset="0"/>
              </a:rPr>
              <a:pPr algn="ctr" eaLnBrk="1" hangingPunct="1">
                <a:spcBef>
                  <a:spcPct val="0"/>
                </a:spcBef>
                <a:buClrTx/>
                <a:buSzTx/>
                <a:buFontTx/>
                <a:buNone/>
              </a:pPr>
              <a:t>147</a:t>
            </a:fld>
            <a:endParaRPr lang="cs-CZ" altLang="cs-CZ" sz="1000" b="1">
              <a:latin typeface="Verdana" panose="020B0604030504040204" pitchFamily="34" charset="0"/>
            </a:endParaRPr>
          </a:p>
        </p:txBody>
      </p:sp>
      <p:graphicFrame>
        <p:nvGraphicFramePr>
          <p:cNvPr id="3" name="Tabulka 2"/>
          <p:cNvGraphicFramePr>
            <a:graphicFrameLocks noGrp="1"/>
          </p:cNvGraphicFramePr>
          <p:nvPr/>
        </p:nvGraphicFramePr>
        <p:xfrm>
          <a:off x="2" y="604740"/>
          <a:ext cx="9284674" cy="6786926"/>
        </p:xfrm>
        <a:graphic>
          <a:graphicData uri="http://schemas.openxmlformats.org/drawingml/2006/table">
            <a:tbl>
              <a:tblPr/>
              <a:tblGrid>
                <a:gridCol w="675247">
                  <a:extLst>
                    <a:ext uri="{9D8B030D-6E8A-4147-A177-3AD203B41FA5}">
                      <a16:colId xmlns:a16="http://schemas.microsoft.com/office/drawing/2014/main" val="2236881497"/>
                    </a:ext>
                  </a:extLst>
                </a:gridCol>
                <a:gridCol w="3995225">
                  <a:extLst>
                    <a:ext uri="{9D8B030D-6E8A-4147-A177-3AD203B41FA5}">
                      <a16:colId xmlns:a16="http://schemas.microsoft.com/office/drawing/2014/main" val="2664060437"/>
                    </a:ext>
                  </a:extLst>
                </a:gridCol>
                <a:gridCol w="1223889">
                  <a:extLst>
                    <a:ext uri="{9D8B030D-6E8A-4147-A177-3AD203B41FA5}">
                      <a16:colId xmlns:a16="http://schemas.microsoft.com/office/drawing/2014/main" val="2820524925"/>
                    </a:ext>
                  </a:extLst>
                </a:gridCol>
                <a:gridCol w="745588">
                  <a:extLst>
                    <a:ext uri="{9D8B030D-6E8A-4147-A177-3AD203B41FA5}">
                      <a16:colId xmlns:a16="http://schemas.microsoft.com/office/drawing/2014/main" val="3384833925"/>
                    </a:ext>
                  </a:extLst>
                </a:gridCol>
                <a:gridCol w="1083212">
                  <a:extLst>
                    <a:ext uri="{9D8B030D-6E8A-4147-A177-3AD203B41FA5}">
                      <a16:colId xmlns:a16="http://schemas.microsoft.com/office/drawing/2014/main" val="175319510"/>
                    </a:ext>
                  </a:extLst>
                </a:gridCol>
                <a:gridCol w="773723">
                  <a:extLst>
                    <a:ext uri="{9D8B030D-6E8A-4147-A177-3AD203B41FA5}">
                      <a16:colId xmlns:a16="http://schemas.microsoft.com/office/drawing/2014/main" val="232813803"/>
                    </a:ext>
                  </a:extLst>
                </a:gridCol>
                <a:gridCol w="787790">
                  <a:extLst>
                    <a:ext uri="{9D8B030D-6E8A-4147-A177-3AD203B41FA5}">
                      <a16:colId xmlns:a16="http://schemas.microsoft.com/office/drawing/2014/main" val="3522504346"/>
                    </a:ext>
                  </a:extLst>
                </a:gridCol>
              </a:tblGrid>
              <a:tr h="97811">
                <a:tc>
                  <a:txBody>
                    <a:bodyPr/>
                    <a:lstStyle/>
                    <a:p>
                      <a:r>
                        <a:rPr lang="cs-CZ" sz="1800" dirty="0"/>
                        <a:t>2018</a:t>
                      </a:r>
                    </a:p>
                  </a:txBody>
                  <a:tcPr marL="23573" marR="23573" marT="11786" marB="11786" anchor="ctr">
                    <a:lnL>
                      <a:noFill/>
                    </a:lnL>
                    <a:lnR>
                      <a:noFill/>
                    </a:lnR>
                    <a:lnT>
                      <a:noFill/>
                    </a:lnT>
                    <a:lnB>
                      <a:noFill/>
                    </a:lnB>
                    <a:solidFill>
                      <a:schemeClr val="bg1"/>
                    </a:solidFill>
                  </a:tcPr>
                </a:tc>
                <a:tc>
                  <a:txBody>
                    <a:bodyPr/>
                    <a:lstStyle/>
                    <a:p>
                      <a:r>
                        <a:rPr lang="cs-CZ" sz="1800"/>
                        <a:t>All Stars</a:t>
                      </a:r>
                    </a:p>
                  </a:txBody>
                  <a:tcPr marL="23573" marR="23573" marT="11786" marB="11786" anchor="ctr">
                    <a:lnL>
                      <a:noFill/>
                    </a:lnL>
                    <a:lnR>
                      <a:noFill/>
                    </a:lnR>
                    <a:lnT>
                      <a:noFill/>
                    </a:lnT>
                    <a:lnB>
                      <a:noFill/>
                    </a:lnB>
                    <a:solidFill>
                      <a:schemeClr val="bg1"/>
                    </a:solidFill>
                  </a:tcPr>
                </a:tc>
                <a:tc>
                  <a:txBody>
                    <a:bodyPr/>
                    <a:lstStyle/>
                    <a:p>
                      <a:r>
                        <a:rPr lang="cs-CZ" sz="1800" b="1" dirty="0"/>
                        <a:t>Tržby (2018)</a:t>
                      </a:r>
                    </a:p>
                  </a:txBody>
                  <a:tcPr marL="23573" marR="23573" marT="11786" marB="11786" anchor="ctr">
                    <a:lnL>
                      <a:noFill/>
                    </a:lnL>
                    <a:lnR>
                      <a:noFill/>
                    </a:lnR>
                    <a:lnT>
                      <a:noFill/>
                    </a:lnT>
                    <a:lnB>
                      <a:noFill/>
                    </a:lnB>
                    <a:solidFill>
                      <a:schemeClr val="bg1"/>
                    </a:solidFill>
                  </a:tcPr>
                </a:tc>
                <a:tc>
                  <a:txBody>
                    <a:bodyPr/>
                    <a:lstStyle/>
                    <a:p>
                      <a:r>
                        <a:rPr lang="cs-CZ" sz="1800" dirty="0"/>
                        <a:t>2017</a:t>
                      </a:r>
                    </a:p>
                  </a:txBody>
                  <a:tcPr marL="23573" marR="23573" marT="11786" marB="11786" anchor="ctr">
                    <a:lnL>
                      <a:noFill/>
                    </a:lnL>
                    <a:lnR>
                      <a:noFill/>
                    </a:lnR>
                    <a:lnT>
                      <a:noFill/>
                    </a:lnT>
                    <a:lnB>
                      <a:noFill/>
                    </a:lnB>
                    <a:solidFill>
                      <a:schemeClr val="bg1"/>
                    </a:solidFill>
                  </a:tcPr>
                </a:tc>
                <a:tc>
                  <a:txBody>
                    <a:bodyPr/>
                    <a:lstStyle/>
                    <a:p>
                      <a:r>
                        <a:rPr lang="cs-CZ" sz="1800"/>
                        <a:t>2016</a:t>
                      </a:r>
                    </a:p>
                  </a:txBody>
                  <a:tcPr marL="23573" marR="23573" marT="11786" marB="11786" anchor="ctr">
                    <a:lnL>
                      <a:noFill/>
                    </a:lnL>
                    <a:lnR>
                      <a:noFill/>
                    </a:lnR>
                    <a:lnT>
                      <a:noFill/>
                    </a:lnT>
                    <a:lnB>
                      <a:noFill/>
                    </a:lnB>
                    <a:solidFill>
                      <a:schemeClr val="bg1"/>
                    </a:solidFill>
                  </a:tcPr>
                </a:tc>
                <a:tc>
                  <a:txBody>
                    <a:bodyPr/>
                    <a:lstStyle/>
                    <a:p>
                      <a:r>
                        <a:rPr lang="cs-CZ" sz="1800"/>
                        <a:t>2015</a:t>
                      </a:r>
                    </a:p>
                  </a:txBody>
                  <a:tcPr marL="23573" marR="23573" marT="11786" marB="11786" anchor="ctr">
                    <a:lnL>
                      <a:noFill/>
                    </a:lnL>
                    <a:lnR>
                      <a:noFill/>
                    </a:lnR>
                    <a:lnT>
                      <a:noFill/>
                    </a:lnT>
                    <a:lnB>
                      <a:noFill/>
                    </a:lnB>
                    <a:solidFill>
                      <a:schemeClr val="bg1"/>
                    </a:solidFill>
                  </a:tcPr>
                </a:tc>
                <a:tc>
                  <a:txBody>
                    <a:bodyPr/>
                    <a:lstStyle/>
                    <a:p>
                      <a:r>
                        <a:rPr lang="cs-CZ" sz="1800"/>
                        <a:t>2014</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3919648060"/>
                  </a:ext>
                </a:extLst>
              </a:tr>
              <a:tr h="172512">
                <a:tc>
                  <a:txBody>
                    <a:bodyPr/>
                    <a:lstStyle/>
                    <a:p>
                      <a:r>
                        <a:rPr lang="cs-CZ" sz="1800"/>
                        <a:t>1</a:t>
                      </a:r>
                    </a:p>
                  </a:txBody>
                  <a:tcPr marL="23573" marR="23573" marT="11786" marB="11786" anchor="ctr">
                    <a:lnL>
                      <a:noFill/>
                    </a:lnL>
                    <a:lnR>
                      <a:noFill/>
                    </a:lnR>
                    <a:lnT>
                      <a:noFill/>
                    </a:lnT>
                    <a:lnB>
                      <a:noFill/>
                    </a:lnB>
                    <a:solidFill>
                      <a:schemeClr val="bg1"/>
                    </a:solidFill>
                  </a:tcPr>
                </a:tc>
                <a:tc>
                  <a:txBody>
                    <a:bodyPr/>
                    <a:lstStyle/>
                    <a:p>
                      <a:r>
                        <a:rPr lang="cs-CZ" sz="1800" dirty="0"/>
                        <a:t>ŠKODA AUTO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407</a:t>
                      </a:r>
                    </a:p>
                  </a:txBody>
                  <a:tcPr marL="9525" marR="9525" marT="9525" marB="0" anchor="ctr">
                    <a:lnL>
                      <a:noFill/>
                    </a:lnL>
                    <a:lnR>
                      <a:noFill/>
                    </a:lnR>
                    <a:lnT>
                      <a:noFill/>
                    </a:lnT>
                    <a:lnB>
                      <a:noFill/>
                    </a:lnB>
                    <a:solidFill>
                      <a:schemeClr val="bg1"/>
                    </a:solidFill>
                  </a:tcPr>
                </a:tc>
                <a:tc>
                  <a:txBody>
                    <a:bodyPr/>
                    <a:lstStyle/>
                    <a:p>
                      <a:pPr algn="ctr"/>
                      <a:r>
                        <a:rPr lang="cs-CZ" sz="1800" dirty="0"/>
                        <a:t>1</a:t>
                      </a:r>
                    </a:p>
                  </a:txBody>
                  <a:tcPr marL="23573" marR="23573" marT="11786" marB="11786" anchor="ctr">
                    <a:lnL>
                      <a:noFill/>
                    </a:lnL>
                    <a:lnR>
                      <a:noFill/>
                    </a:lnR>
                    <a:lnT>
                      <a:noFill/>
                    </a:lnT>
                    <a:lnB>
                      <a:noFill/>
                    </a:lnB>
                    <a:solidFill>
                      <a:schemeClr val="bg1"/>
                    </a:solidFill>
                  </a:tcPr>
                </a:tc>
                <a:tc>
                  <a:txBody>
                    <a:bodyPr/>
                    <a:lstStyle/>
                    <a:p>
                      <a:pPr algn="ctr"/>
                      <a:r>
                        <a:rPr lang="cs-CZ" sz="1800" dirty="0"/>
                        <a:t>1</a:t>
                      </a:r>
                    </a:p>
                  </a:txBody>
                  <a:tcPr marL="23573" marR="23573" marT="11786" marB="11786" anchor="ctr">
                    <a:lnL>
                      <a:noFill/>
                    </a:lnL>
                    <a:lnR>
                      <a:noFill/>
                    </a:lnR>
                    <a:lnT>
                      <a:noFill/>
                    </a:lnT>
                    <a:lnB>
                      <a:noFill/>
                    </a:lnB>
                    <a:solidFill>
                      <a:schemeClr val="bg1"/>
                    </a:solidFill>
                  </a:tcPr>
                </a:tc>
                <a:tc>
                  <a:txBody>
                    <a:bodyPr/>
                    <a:lstStyle/>
                    <a:p>
                      <a:pPr algn="ctr"/>
                      <a:r>
                        <a:rPr lang="cs-CZ" sz="1800"/>
                        <a:t>1</a:t>
                      </a:r>
                    </a:p>
                  </a:txBody>
                  <a:tcPr marL="23573" marR="23573" marT="11786" marB="11786" anchor="ctr">
                    <a:lnL>
                      <a:noFill/>
                    </a:lnL>
                    <a:lnR>
                      <a:noFill/>
                    </a:lnR>
                    <a:lnT>
                      <a:noFill/>
                    </a:lnT>
                    <a:lnB>
                      <a:noFill/>
                    </a:lnB>
                    <a:solidFill>
                      <a:schemeClr val="bg1"/>
                    </a:solidFill>
                  </a:tcPr>
                </a:tc>
                <a:tc>
                  <a:txBody>
                    <a:bodyPr/>
                    <a:lstStyle/>
                    <a:p>
                      <a:pPr algn="ctr"/>
                      <a:r>
                        <a:rPr lang="cs-CZ" sz="1800"/>
                        <a:t>1</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3001729142"/>
                  </a:ext>
                </a:extLst>
              </a:tr>
              <a:tr h="172512">
                <a:tc>
                  <a:txBody>
                    <a:bodyPr/>
                    <a:lstStyle/>
                    <a:p>
                      <a:r>
                        <a:rPr lang="cs-CZ" sz="1800"/>
                        <a:t>2</a:t>
                      </a:r>
                    </a:p>
                  </a:txBody>
                  <a:tcPr marL="23573" marR="23573" marT="11786" marB="11786" anchor="ctr">
                    <a:lnL>
                      <a:noFill/>
                    </a:lnL>
                    <a:lnR>
                      <a:noFill/>
                    </a:lnR>
                    <a:lnT>
                      <a:noFill/>
                    </a:lnT>
                    <a:lnB>
                      <a:noFill/>
                    </a:lnB>
                    <a:solidFill>
                      <a:schemeClr val="bg1"/>
                    </a:solidFill>
                  </a:tcPr>
                </a:tc>
                <a:tc>
                  <a:txBody>
                    <a:bodyPr/>
                    <a:lstStyle/>
                    <a:p>
                      <a:r>
                        <a:rPr lang="cs-CZ" sz="1800"/>
                        <a:t>ČEZ,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202</a:t>
                      </a:r>
                    </a:p>
                  </a:txBody>
                  <a:tcPr marL="9525" marR="9525" marT="9525" marB="0" anchor="ctr">
                    <a:lnL>
                      <a:noFill/>
                    </a:lnL>
                    <a:lnR>
                      <a:noFill/>
                    </a:lnR>
                    <a:lnT>
                      <a:noFill/>
                    </a:lnT>
                    <a:lnB>
                      <a:noFill/>
                    </a:lnB>
                    <a:solidFill>
                      <a:schemeClr val="bg1"/>
                    </a:solidFill>
                  </a:tcPr>
                </a:tc>
                <a:tc>
                  <a:txBody>
                    <a:bodyPr/>
                    <a:lstStyle/>
                    <a:p>
                      <a:pPr algn="ctr"/>
                      <a:r>
                        <a:rPr lang="cs-CZ" sz="1800"/>
                        <a:t>2</a:t>
                      </a:r>
                    </a:p>
                  </a:txBody>
                  <a:tcPr marL="23573" marR="23573" marT="11786" marB="11786" anchor="ctr">
                    <a:lnL>
                      <a:noFill/>
                    </a:lnL>
                    <a:lnR>
                      <a:noFill/>
                    </a:lnR>
                    <a:lnT>
                      <a:noFill/>
                    </a:lnT>
                    <a:lnB>
                      <a:noFill/>
                    </a:lnB>
                    <a:solidFill>
                      <a:schemeClr val="bg1"/>
                    </a:solidFill>
                  </a:tcPr>
                </a:tc>
                <a:tc>
                  <a:txBody>
                    <a:bodyPr/>
                    <a:lstStyle/>
                    <a:p>
                      <a:pPr algn="ctr"/>
                      <a:r>
                        <a:rPr lang="cs-CZ" sz="1800"/>
                        <a:t>2</a:t>
                      </a:r>
                    </a:p>
                  </a:txBody>
                  <a:tcPr marL="23573" marR="23573" marT="11786" marB="11786" anchor="ctr">
                    <a:lnL>
                      <a:noFill/>
                    </a:lnL>
                    <a:lnR>
                      <a:noFill/>
                    </a:lnR>
                    <a:lnT>
                      <a:noFill/>
                    </a:lnT>
                    <a:lnB>
                      <a:noFill/>
                    </a:lnB>
                    <a:solidFill>
                      <a:schemeClr val="bg1"/>
                    </a:solidFill>
                  </a:tcPr>
                </a:tc>
                <a:tc>
                  <a:txBody>
                    <a:bodyPr/>
                    <a:lstStyle/>
                    <a:p>
                      <a:pPr algn="ctr"/>
                      <a:r>
                        <a:rPr lang="cs-CZ" sz="1800"/>
                        <a:t>2</a:t>
                      </a:r>
                    </a:p>
                  </a:txBody>
                  <a:tcPr marL="23573" marR="23573" marT="11786" marB="11786" anchor="ctr">
                    <a:lnL>
                      <a:noFill/>
                    </a:lnL>
                    <a:lnR>
                      <a:noFill/>
                    </a:lnR>
                    <a:lnT>
                      <a:noFill/>
                    </a:lnT>
                    <a:lnB>
                      <a:noFill/>
                    </a:lnB>
                    <a:solidFill>
                      <a:schemeClr val="bg1"/>
                    </a:solidFill>
                  </a:tcPr>
                </a:tc>
                <a:tc>
                  <a:txBody>
                    <a:bodyPr/>
                    <a:lstStyle/>
                    <a:p>
                      <a:pPr algn="ctr"/>
                      <a:r>
                        <a:rPr lang="cs-CZ" sz="1800"/>
                        <a:t>2</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165987809"/>
                  </a:ext>
                </a:extLst>
              </a:tr>
              <a:tr h="172512">
                <a:tc>
                  <a:txBody>
                    <a:bodyPr/>
                    <a:lstStyle/>
                    <a:p>
                      <a:r>
                        <a:rPr lang="cs-CZ" sz="1800"/>
                        <a:t>3</a:t>
                      </a:r>
                    </a:p>
                  </a:txBody>
                  <a:tcPr marL="23573" marR="23573" marT="11786" marB="11786" anchor="ctr">
                    <a:lnL>
                      <a:noFill/>
                    </a:lnL>
                    <a:lnR>
                      <a:noFill/>
                    </a:lnR>
                    <a:lnT>
                      <a:noFill/>
                    </a:lnT>
                    <a:lnB>
                      <a:noFill/>
                    </a:lnB>
                    <a:solidFill>
                      <a:schemeClr val="bg1"/>
                    </a:solidFill>
                  </a:tcPr>
                </a:tc>
                <a:tc>
                  <a:txBody>
                    <a:bodyPr/>
                    <a:lstStyle/>
                    <a:p>
                      <a:r>
                        <a:rPr lang="cs-CZ" sz="1800" dirty="0"/>
                        <a:t>AGROFERT,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155</a:t>
                      </a:r>
                    </a:p>
                  </a:txBody>
                  <a:tcPr marL="9525" marR="9525" marT="9525" marB="0" anchor="ctr">
                    <a:lnL>
                      <a:noFill/>
                    </a:lnL>
                    <a:lnR>
                      <a:noFill/>
                    </a:lnR>
                    <a:lnT>
                      <a:noFill/>
                    </a:lnT>
                    <a:lnB>
                      <a:noFill/>
                    </a:lnB>
                    <a:solidFill>
                      <a:schemeClr val="bg1"/>
                    </a:solidFill>
                  </a:tcPr>
                </a:tc>
                <a:tc>
                  <a:txBody>
                    <a:bodyPr/>
                    <a:lstStyle/>
                    <a:p>
                      <a:pPr algn="ctr"/>
                      <a:r>
                        <a:rPr lang="cs-CZ" sz="1800"/>
                        <a:t>3</a:t>
                      </a:r>
                    </a:p>
                  </a:txBody>
                  <a:tcPr marL="23573" marR="23573" marT="11786" marB="11786" anchor="ctr">
                    <a:lnL>
                      <a:noFill/>
                    </a:lnL>
                    <a:lnR>
                      <a:noFill/>
                    </a:lnR>
                    <a:lnT>
                      <a:noFill/>
                    </a:lnT>
                    <a:lnB>
                      <a:noFill/>
                    </a:lnB>
                    <a:solidFill>
                      <a:schemeClr val="bg1"/>
                    </a:solidFill>
                  </a:tcPr>
                </a:tc>
                <a:tc>
                  <a:txBody>
                    <a:bodyPr/>
                    <a:lstStyle/>
                    <a:p>
                      <a:pPr algn="ctr"/>
                      <a:r>
                        <a:rPr lang="cs-CZ" sz="1800"/>
                        <a:t>3</a:t>
                      </a:r>
                    </a:p>
                  </a:txBody>
                  <a:tcPr marL="23573" marR="23573" marT="11786" marB="11786" anchor="ctr">
                    <a:lnL>
                      <a:noFill/>
                    </a:lnL>
                    <a:lnR>
                      <a:noFill/>
                    </a:lnR>
                    <a:lnT>
                      <a:noFill/>
                    </a:lnT>
                    <a:lnB>
                      <a:noFill/>
                    </a:lnB>
                    <a:solidFill>
                      <a:schemeClr val="bg1"/>
                    </a:solidFill>
                  </a:tcPr>
                </a:tc>
                <a:tc>
                  <a:txBody>
                    <a:bodyPr/>
                    <a:lstStyle/>
                    <a:p>
                      <a:pPr algn="ctr"/>
                      <a:r>
                        <a:rPr lang="cs-CZ" sz="1800" dirty="0"/>
                        <a:t>3</a:t>
                      </a:r>
                    </a:p>
                  </a:txBody>
                  <a:tcPr marL="23573" marR="23573" marT="11786" marB="11786" anchor="ctr">
                    <a:lnL>
                      <a:noFill/>
                    </a:lnL>
                    <a:lnR>
                      <a:noFill/>
                    </a:lnR>
                    <a:lnT>
                      <a:noFill/>
                    </a:lnT>
                    <a:lnB>
                      <a:noFill/>
                    </a:lnB>
                    <a:solidFill>
                      <a:schemeClr val="bg1"/>
                    </a:solidFill>
                  </a:tcPr>
                </a:tc>
                <a:tc>
                  <a:txBody>
                    <a:bodyPr/>
                    <a:lstStyle/>
                    <a:p>
                      <a:pPr algn="ctr"/>
                      <a:r>
                        <a:rPr lang="cs-CZ" sz="1800"/>
                        <a:t>4</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930119165"/>
                  </a:ext>
                </a:extLst>
              </a:tr>
              <a:tr h="471319">
                <a:tc>
                  <a:txBody>
                    <a:bodyPr/>
                    <a:lstStyle/>
                    <a:p>
                      <a:r>
                        <a:rPr lang="cs-CZ" sz="1800"/>
                        <a:t>4</a:t>
                      </a:r>
                    </a:p>
                  </a:txBody>
                  <a:tcPr marL="23573" marR="23573" marT="11786" marB="11786" anchor="ctr">
                    <a:lnL>
                      <a:noFill/>
                    </a:lnL>
                    <a:lnR>
                      <a:noFill/>
                    </a:lnR>
                    <a:lnT>
                      <a:noFill/>
                    </a:lnT>
                    <a:lnB>
                      <a:noFill/>
                    </a:lnB>
                    <a:solidFill>
                      <a:schemeClr val="bg1"/>
                    </a:solidFill>
                  </a:tcPr>
                </a:tc>
                <a:tc>
                  <a:txBody>
                    <a:bodyPr/>
                    <a:lstStyle/>
                    <a:p>
                      <a:r>
                        <a:rPr lang="cs-CZ" sz="1800"/>
                        <a:t>Energetický a průmyslový holding,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153</a:t>
                      </a:r>
                    </a:p>
                  </a:txBody>
                  <a:tcPr marL="9525" marR="9525" marT="9525" marB="0" anchor="ctr">
                    <a:lnL>
                      <a:noFill/>
                    </a:lnL>
                    <a:lnR>
                      <a:noFill/>
                    </a:lnR>
                    <a:lnT>
                      <a:noFill/>
                    </a:lnT>
                    <a:lnB>
                      <a:noFill/>
                    </a:lnB>
                    <a:solidFill>
                      <a:schemeClr val="bg1"/>
                    </a:solidFill>
                  </a:tcPr>
                </a:tc>
                <a:tc>
                  <a:txBody>
                    <a:bodyPr/>
                    <a:lstStyle/>
                    <a:p>
                      <a:pPr algn="ctr"/>
                      <a:r>
                        <a:rPr lang="cs-CZ" sz="1800" dirty="0"/>
                        <a:t>4</a:t>
                      </a:r>
                    </a:p>
                  </a:txBody>
                  <a:tcPr marL="23573" marR="23573" marT="11786" marB="11786" anchor="ctr">
                    <a:lnL>
                      <a:noFill/>
                    </a:lnL>
                    <a:lnR>
                      <a:noFill/>
                    </a:lnR>
                    <a:lnT>
                      <a:noFill/>
                    </a:lnT>
                    <a:lnB>
                      <a:noFill/>
                    </a:lnB>
                    <a:solidFill>
                      <a:schemeClr val="bg1"/>
                    </a:solidFill>
                  </a:tcPr>
                </a:tc>
                <a:tc>
                  <a:txBody>
                    <a:bodyPr/>
                    <a:lstStyle/>
                    <a:p>
                      <a:pPr algn="ctr"/>
                      <a:r>
                        <a:rPr lang="cs-CZ" sz="1800"/>
                        <a:t>6</a:t>
                      </a:r>
                    </a:p>
                  </a:txBody>
                  <a:tcPr marL="23573" marR="23573" marT="11786" marB="11786" anchor="ctr">
                    <a:lnL>
                      <a:noFill/>
                    </a:lnL>
                    <a:lnR>
                      <a:noFill/>
                    </a:lnR>
                    <a:lnT>
                      <a:noFill/>
                    </a:lnT>
                    <a:lnB>
                      <a:noFill/>
                    </a:lnB>
                    <a:solidFill>
                      <a:schemeClr val="bg1"/>
                    </a:solidFill>
                  </a:tcPr>
                </a:tc>
                <a:tc>
                  <a:txBody>
                    <a:bodyPr/>
                    <a:lstStyle/>
                    <a:p>
                      <a:pPr algn="ctr"/>
                      <a:r>
                        <a:rPr lang="cs-CZ" sz="1800" dirty="0"/>
                        <a:t>7</a:t>
                      </a:r>
                    </a:p>
                  </a:txBody>
                  <a:tcPr marL="23573" marR="23573" marT="11786" marB="11786" anchor="ctr">
                    <a:lnL>
                      <a:noFill/>
                    </a:lnL>
                    <a:lnR>
                      <a:noFill/>
                    </a:lnR>
                    <a:lnT>
                      <a:noFill/>
                    </a:lnT>
                    <a:lnB>
                      <a:noFill/>
                    </a:lnB>
                    <a:solidFill>
                      <a:schemeClr val="bg1"/>
                    </a:solidFill>
                  </a:tcPr>
                </a:tc>
                <a:tc>
                  <a:txBody>
                    <a:bodyPr/>
                    <a:lstStyle/>
                    <a:p>
                      <a:pPr algn="ctr"/>
                      <a:r>
                        <a:rPr lang="cs-CZ" sz="1800"/>
                        <a:t>7</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637771342"/>
                  </a:ext>
                </a:extLst>
              </a:tr>
              <a:tr h="172512">
                <a:tc>
                  <a:txBody>
                    <a:bodyPr/>
                    <a:lstStyle/>
                    <a:p>
                      <a:r>
                        <a:rPr lang="cs-CZ" sz="1800"/>
                        <a:t>5</a:t>
                      </a:r>
                    </a:p>
                  </a:txBody>
                  <a:tcPr marL="23573" marR="23573" marT="11786" marB="11786" anchor="ctr">
                    <a:lnL>
                      <a:noFill/>
                    </a:lnL>
                    <a:lnR>
                      <a:noFill/>
                    </a:lnR>
                    <a:lnT>
                      <a:noFill/>
                    </a:lnT>
                    <a:lnB>
                      <a:noFill/>
                    </a:lnB>
                    <a:solidFill>
                      <a:schemeClr val="bg1"/>
                    </a:solidFill>
                  </a:tcPr>
                </a:tc>
                <a:tc>
                  <a:txBody>
                    <a:bodyPr/>
                    <a:lstStyle/>
                    <a:p>
                      <a:r>
                        <a:rPr lang="cs-CZ" sz="1800"/>
                        <a:t>UNIPETROL,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a:effectLst/>
                          <a:latin typeface="Calibri" panose="020F0502020204030204" pitchFamily="34" charset="0"/>
                        </a:rPr>
                        <a:t>119</a:t>
                      </a:r>
                    </a:p>
                  </a:txBody>
                  <a:tcPr marL="9525" marR="9525" marT="9525" marB="0" anchor="ctr">
                    <a:lnL>
                      <a:noFill/>
                    </a:lnL>
                    <a:lnR>
                      <a:noFill/>
                    </a:lnR>
                    <a:lnT>
                      <a:noFill/>
                    </a:lnT>
                    <a:lnB>
                      <a:noFill/>
                    </a:lnB>
                    <a:solidFill>
                      <a:schemeClr val="bg1"/>
                    </a:solidFill>
                  </a:tcPr>
                </a:tc>
                <a:tc>
                  <a:txBody>
                    <a:bodyPr/>
                    <a:lstStyle/>
                    <a:p>
                      <a:pPr algn="ctr"/>
                      <a:r>
                        <a:rPr lang="cs-CZ" sz="1800" dirty="0"/>
                        <a:t>6</a:t>
                      </a:r>
                    </a:p>
                  </a:txBody>
                  <a:tcPr marL="23573" marR="23573" marT="11786" marB="11786" anchor="ctr">
                    <a:lnL>
                      <a:noFill/>
                    </a:lnL>
                    <a:lnR>
                      <a:noFill/>
                    </a:lnR>
                    <a:lnT>
                      <a:noFill/>
                    </a:lnT>
                    <a:lnB>
                      <a:noFill/>
                    </a:lnB>
                    <a:solidFill>
                      <a:schemeClr val="bg1"/>
                    </a:solidFill>
                  </a:tcPr>
                </a:tc>
                <a:tc>
                  <a:txBody>
                    <a:bodyPr/>
                    <a:lstStyle/>
                    <a:p>
                      <a:pPr algn="ctr"/>
                      <a:r>
                        <a:rPr lang="cs-CZ" sz="1800"/>
                        <a:t>7</a:t>
                      </a:r>
                    </a:p>
                  </a:txBody>
                  <a:tcPr marL="23573" marR="23573" marT="11786" marB="11786" anchor="ctr">
                    <a:lnL>
                      <a:noFill/>
                    </a:lnL>
                    <a:lnR>
                      <a:noFill/>
                    </a:lnR>
                    <a:lnT>
                      <a:noFill/>
                    </a:lnT>
                    <a:lnB>
                      <a:noFill/>
                    </a:lnB>
                    <a:solidFill>
                      <a:schemeClr val="bg1"/>
                    </a:solidFill>
                  </a:tcPr>
                </a:tc>
                <a:tc>
                  <a:txBody>
                    <a:bodyPr/>
                    <a:lstStyle/>
                    <a:p>
                      <a:pPr algn="ctr"/>
                      <a:r>
                        <a:rPr lang="cs-CZ" sz="1800"/>
                        <a:t>5</a:t>
                      </a:r>
                    </a:p>
                  </a:txBody>
                  <a:tcPr marL="23573" marR="23573" marT="11786" marB="11786" anchor="ctr">
                    <a:lnL>
                      <a:noFill/>
                    </a:lnL>
                    <a:lnR>
                      <a:noFill/>
                    </a:lnR>
                    <a:lnT>
                      <a:noFill/>
                    </a:lnT>
                    <a:lnB>
                      <a:noFill/>
                    </a:lnB>
                    <a:solidFill>
                      <a:schemeClr val="bg1"/>
                    </a:solidFill>
                  </a:tcPr>
                </a:tc>
                <a:tc>
                  <a:txBody>
                    <a:bodyPr/>
                    <a:lstStyle/>
                    <a:p>
                      <a:pPr algn="ctr"/>
                      <a:r>
                        <a:rPr lang="cs-CZ" sz="1800" dirty="0"/>
                        <a:t>5</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2903797770"/>
                  </a:ext>
                </a:extLst>
              </a:tr>
              <a:tr h="247214">
                <a:tc>
                  <a:txBody>
                    <a:bodyPr/>
                    <a:lstStyle/>
                    <a:p>
                      <a:r>
                        <a:rPr lang="cs-CZ" sz="1800"/>
                        <a:t>6</a:t>
                      </a:r>
                    </a:p>
                  </a:txBody>
                  <a:tcPr marL="23573" marR="23573" marT="11786" marB="11786" anchor="ctr">
                    <a:lnL>
                      <a:noFill/>
                    </a:lnL>
                    <a:lnR>
                      <a:noFill/>
                    </a:lnR>
                    <a:lnT>
                      <a:noFill/>
                    </a:lnT>
                    <a:lnB>
                      <a:noFill/>
                    </a:lnB>
                    <a:solidFill>
                      <a:schemeClr val="bg1"/>
                    </a:solidFill>
                  </a:tcPr>
                </a:tc>
                <a:tc>
                  <a:txBody>
                    <a:bodyPr/>
                    <a:lstStyle/>
                    <a:p>
                      <a:r>
                        <a:rPr lang="cs-CZ" sz="1800"/>
                        <a:t>FOXCONN CZ s.r.o.</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a:effectLst/>
                          <a:latin typeface="Calibri" panose="020F0502020204030204" pitchFamily="34" charset="0"/>
                        </a:rPr>
                        <a:t>104</a:t>
                      </a:r>
                    </a:p>
                  </a:txBody>
                  <a:tcPr marL="9525" marR="9525" marT="9525" marB="0" anchor="ctr">
                    <a:lnL>
                      <a:noFill/>
                    </a:lnL>
                    <a:lnR>
                      <a:noFill/>
                    </a:lnR>
                    <a:lnT>
                      <a:noFill/>
                    </a:lnT>
                    <a:lnB>
                      <a:noFill/>
                    </a:lnB>
                    <a:solidFill>
                      <a:schemeClr val="bg1"/>
                    </a:solidFill>
                  </a:tcPr>
                </a:tc>
                <a:tc>
                  <a:txBody>
                    <a:bodyPr/>
                    <a:lstStyle/>
                    <a:p>
                      <a:pPr algn="ctr"/>
                      <a:r>
                        <a:rPr lang="cs-CZ" sz="1800" dirty="0"/>
                        <a:t>5</a:t>
                      </a:r>
                    </a:p>
                  </a:txBody>
                  <a:tcPr marL="23573" marR="23573" marT="11786" marB="11786" anchor="ctr">
                    <a:lnL>
                      <a:noFill/>
                    </a:lnL>
                    <a:lnR>
                      <a:noFill/>
                    </a:lnR>
                    <a:lnT>
                      <a:noFill/>
                    </a:lnT>
                    <a:lnB>
                      <a:noFill/>
                    </a:lnB>
                    <a:solidFill>
                      <a:schemeClr val="bg1"/>
                    </a:solidFill>
                  </a:tcPr>
                </a:tc>
                <a:tc>
                  <a:txBody>
                    <a:bodyPr/>
                    <a:lstStyle/>
                    <a:p>
                      <a:pPr algn="ctr"/>
                      <a:r>
                        <a:rPr lang="cs-CZ" sz="1800"/>
                        <a:t>5</a:t>
                      </a:r>
                    </a:p>
                  </a:txBody>
                  <a:tcPr marL="23573" marR="23573" marT="11786" marB="11786" anchor="ctr">
                    <a:lnL>
                      <a:noFill/>
                    </a:lnL>
                    <a:lnR>
                      <a:noFill/>
                    </a:lnR>
                    <a:lnT>
                      <a:noFill/>
                    </a:lnT>
                    <a:lnB>
                      <a:noFill/>
                    </a:lnB>
                    <a:solidFill>
                      <a:schemeClr val="bg1"/>
                    </a:solidFill>
                  </a:tcPr>
                </a:tc>
                <a:tc>
                  <a:txBody>
                    <a:bodyPr/>
                    <a:lstStyle/>
                    <a:p>
                      <a:pPr algn="ctr"/>
                      <a:r>
                        <a:rPr lang="cs-CZ" sz="1800"/>
                        <a:t>6</a:t>
                      </a:r>
                    </a:p>
                  </a:txBody>
                  <a:tcPr marL="23573" marR="23573" marT="11786" marB="11786" anchor="ctr">
                    <a:lnL>
                      <a:noFill/>
                    </a:lnL>
                    <a:lnR>
                      <a:noFill/>
                    </a:lnR>
                    <a:lnT>
                      <a:noFill/>
                    </a:lnT>
                    <a:lnB>
                      <a:noFill/>
                    </a:lnB>
                    <a:solidFill>
                      <a:schemeClr val="bg1"/>
                    </a:solidFill>
                  </a:tcPr>
                </a:tc>
                <a:tc>
                  <a:txBody>
                    <a:bodyPr/>
                    <a:lstStyle/>
                    <a:p>
                      <a:pPr algn="ctr"/>
                      <a:r>
                        <a:rPr lang="cs-CZ" sz="1800" dirty="0"/>
                        <a:t>6</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905682761"/>
                  </a:ext>
                </a:extLst>
              </a:tr>
              <a:tr h="172512">
                <a:tc>
                  <a:txBody>
                    <a:bodyPr/>
                    <a:lstStyle/>
                    <a:p>
                      <a:r>
                        <a:rPr lang="cs-CZ" sz="1800"/>
                        <a:t>7</a:t>
                      </a:r>
                    </a:p>
                  </a:txBody>
                  <a:tcPr marL="23573" marR="23573" marT="11786" marB="11786" anchor="ctr">
                    <a:lnL>
                      <a:noFill/>
                    </a:lnL>
                    <a:lnR>
                      <a:noFill/>
                    </a:lnR>
                    <a:lnT>
                      <a:noFill/>
                    </a:lnT>
                    <a:lnB>
                      <a:noFill/>
                    </a:lnB>
                    <a:solidFill>
                      <a:schemeClr val="bg1"/>
                    </a:solidFill>
                  </a:tcPr>
                </a:tc>
                <a:tc>
                  <a:txBody>
                    <a:bodyPr/>
                    <a:lstStyle/>
                    <a:p>
                      <a:r>
                        <a:rPr lang="cs-CZ" sz="1800"/>
                        <a:t>MORAVIA STEEL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a:effectLst/>
                          <a:latin typeface="Calibri" panose="020F0502020204030204" pitchFamily="34" charset="0"/>
                        </a:rPr>
                        <a:t>57</a:t>
                      </a:r>
                    </a:p>
                  </a:txBody>
                  <a:tcPr marL="9525" marR="9525" marT="9525" marB="0" anchor="ctr">
                    <a:lnL>
                      <a:noFill/>
                    </a:lnL>
                    <a:lnR>
                      <a:noFill/>
                    </a:lnR>
                    <a:lnT>
                      <a:noFill/>
                    </a:lnT>
                    <a:lnB>
                      <a:noFill/>
                    </a:lnB>
                    <a:solidFill>
                      <a:schemeClr val="bg1"/>
                    </a:solidFill>
                  </a:tcPr>
                </a:tc>
                <a:tc>
                  <a:txBody>
                    <a:bodyPr/>
                    <a:lstStyle/>
                    <a:p>
                      <a:pPr algn="ctr"/>
                      <a:r>
                        <a:rPr lang="cs-CZ" sz="1800" dirty="0"/>
                        <a:t>-</a:t>
                      </a:r>
                    </a:p>
                  </a:txBody>
                  <a:tcPr marL="23573" marR="23573" marT="11786" marB="11786" anchor="ctr">
                    <a:lnL>
                      <a:noFill/>
                    </a:lnL>
                    <a:lnR>
                      <a:noFill/>
                    </a:lnR>
                    <a:lnT>
                      <a:noFill/>
                    </a:lnT>
                    <a:lnB>
                      <a:noFill/>
                    </a:lnB>
                    <a:solidFill>
                      <a:schemeClr val="bg1"/>
                    </a:solidFill>
                  </a:tcPr>
                </a:tc>
                <a:tc>
                  <a:txBody>
                    <a:bodyPr/>
                    <a:lstStyle/>
                    <a:p>
                      <a:pPr algn="ctr"/>
                      <a:r>
                        <a:rPr lang="cs-CZ" sz="1800"/>
                        <a:t>-</a:t>
                      </a:r>
                    </a:p>
                  </a:txBody>
                  <a:tcPr marL="23573" marR="23573" marT="11786" marB="11786" anchor="ctr">
                    <a:lnL>
                      <a:noFill/>
                    </a:lnL>
                    <a:lnR>
                      <a:noFill/>
                    </a:lnR>
                    <a:lnT>
                      <a:noFill/>
                    </a:lnT>
                    <a:lnB>
                      <a:noFill/>
                    </a:lnB>
                    <a:solidFill>
                      <a:schemeClr val="bg1"/>
                    </a:solidFill>
                  </a:tcPr>
                </a:tc>
                <a:tc>
                  <a:txBody>
                    <a:bodyPr/>
                    <a:lstStyle/>
                    <a:p>
                      <a:pPr algn="ctr"/>
                      <a:r>
                        <a:rPr lang="cs-CZ" sz="1800"/>
                        <a:t>9</a:t>
                      </a:r>
                    </a:p>
                  </a:txBody>
                  <a:tcPr marL="23573" marR="23573" marT="11786" marB="11786" anchor="ctr">
                    <a:lnL>
                      <a:noFill/>
                    </a:lnL>
                    <a:lnR>
                      <a:noFill/>
                    </a:lnR>
                    <a:lnT>
                      <a:noFill/>
                    </a:lnT>
                    <a:lnB>
                      <a:noFill/>
                    </a:lnB>
                    <a:solidFill>
                      <a:schemeClr val="bg1"/>
                    </a:solidFill>
                  </a:tcPr>
                </a:tc>
                <a:tc>
                  <a:txBody>
                    <a:bodyPr/>
                    <a:lstStyle/>
                    <a:p>
                      <a:pPr algn="ctr"/>
                      <a:r>
                        <a:rPr lang="cs-CZ" sz="1800" dirty="0"/>
                        <a:t>9</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2580049031"/>
                  </a:ext>
                </a:extLst>
              </a:tr>
              <a:tr h="172512">
                <a:tc>
                  <a:txBody>
                    <a:bodyPr/>
                    <a:lstStyle/>
                    <a:p>
                      <a:r>
                        <a:rPr lang="cs-CZ" sz="1800"/>
                        <a:t>8</a:t>
                      </a:r>
                    </a:p>
                  </a:txBody>
                  <a:tcPr marL="23573" marR="23573" marT="11786" marB="11786" anchor="ctr">
                    <a:lnL>
                      <a:noFill/>
                    </a:lnL>
                    <a:lnR>
                      <a:noFill/>
                    </a:lnR>
                    <a:lnT>
                      <a:noFill/>
                    </a:lnT>
                    <a:lnB>
                      <a:noFill/>
                    </a:lnB>
                    <a:solidFill>
                      <a:schemeClr val="bg1"/>
                    </a:solidFill>
                  </a:tcPr>
                </a:tc>
                <a:tc>
                  <a:txBody>
                    <a:bodyPr/>
                    <a:lstStyle/>
                    <a:p>
                      <a:r>
                        <a:rPr lang="cs-CZ" sz="1800"/>
                        <a:t>BOSCH </a:t>
                      </a:r>
                      <a:r>
                        <a:rPr lang="cs-CZ" sz="1800" dirty="0"/>
                        <a:t>Group ČR</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a:effectLst/>
                          <a:latin typeface="Calibri" panose="020F0502020204030204" pitchFamily="34" charset="0"/>
                        </a:rPr>
                        <a:t>52</a:t>
                      </a:r>
                    </a:p>
                  </a:txBody>
                  <a:tcPr marL="9525" marR="9525" marT="9525" marB="0" anchor="ctr">
                    <a:lnL>
                      <a:noFill/>
                    </a:lnL>
                    <a:lnR>
                      <a:noFill/>
                    </a:lnR>
                    <a:lnT>
                      <a:noFill/>
                    </a:lnT>
                    <a:lnB>
                      <a:noFill/>
                    </a:lnB>
                    <a:solidFill>
                      <a:schemeClr val="bg1"/>
                    </a:solidFill>
                  </a:tcPr>
                </a:tc>
                <a:tc>
                  <a:txBody>
                    <a:bodyPr/>
                    <a:lstStyle/>
                    <a:p>
                      <a:pPr algn="ctr"/>
                      <a:r>
                        <a:rPr lang="cs-CZ" sz="1800" dirty="0"/>
                        <a:t>9</a:t>
                      </a:r>
                    </a:p>
                  </a:txBody>
                  <a:tcPr marL="23573" marR="23573" marT="11786" marB="11786" anchor="ctr">
                    <a:lnL>
                      <a:noFill/>
                    </a:lnL>
                    <a:lnR>
                      <a:noFill/>
                    </a:lnR>
                    <a:lnT>
                      <a:noFill/>
                    </a:lnT>
                    <a:lnB>
                      <a:noFill/>
                    </a:lnB>
                    <a:solidFill>
                      <a:schemeClr val="bg1"/>
                    </a:solidFill>
                  </a:tcPr>
                </a:tc>
                <a:tc>
                  <a:txBody>
                    <a:bodyPr/>
                    <a:lstStyle/>
                    <a:p>
                      <a:pPr algn="ctr"/>
                      <a:r>
                        <a:rPr lang="cs-CZ" sz="1800"/>
                        <a:t>8</a:t>
                      </a:r>
                    </a:p>
                  </a:txBody>
                  <a:tcPr marL="23573" marR="23573" marT="11786" marB="11786" anchor="ctr">
                    <a:lnL>
                      <a:noFill/>
                    </a:lnL>
                    <a:lnR>
                      <a:noFill/>
                    </a:lnR>
                    <a:lnT>
                      <a:noFill/>
                    </a:lnT>
                    <a:lnB>
                      <a:noFill/>
                    </a:lnB>
                    <a:solidFill>
                      <a:schemeClr val="bg1"/>
                    </a:solidFill>
                  </a:tcPr>
                </a:tc>
                <a:tc>
                  <a:txBody>
                    <a:bodyPr/>
                    <a:lstStyle/>
                    <a:p>
                      <a:pPr algn="ctr"/>
                      <a:r>
                        <a:rPr lang="cs-CZ" sz="1800"/>
                        <a:t>12</a:t>
                      </a:r>
                    </a:p>
                  </a:txBody>
                  <a:tcPr marL="23573" marR="23573" marT="11786" marB="11786" anchor="ctr">
                    <a:lnL>
                      <a:noFill/>
                    </a:lnL>
                    <a:lnR>
                      <a:noFill/>
                    </a:lnR>
                    <a:lnT>
                      <a:noFill/>
                    </a:lnT>
                    <a:lnB>
                      <a:noFill/>
                    </a:lnB>
                    <a:solidFill>
                      <a:schemeClr val="bg1"/>
                    </a:solidFill>
                  </a:tcPr>
                </a:tc>
                <a:tc>
                  <a:txBody>
                    <a:bodyPr/>
                    <a:lstStyle/>
                    <a:p>
                      <a:pPr algn="ctr"/>
                      <a:r>
                        <a:rPr lang="cs-CZ" sz="1800" dirty="0"/>
                        <a:t>14</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665792713"/>
                  </a:ext>
                </a:extLst>
              </a:tr>
              <a:tr h="172512">
                <a:tc>
                  <a:txBody>
                    <a:bodyPr/>
                    <a:lstStyle/>
                    <a:p>
                      <a:r>
                        <a:rPr lang="cs-CZ" sz="1800"/>
                        <a:t>9</a:t>
                      </a:r>
                    </a:p>
                  </a:txBody>
                  <a:tcPr marL="23573" marR="23573" marT="11786" marB="11786" anchor="ctr">
                    <a:lnL>
                      <a:noFill/>
                    </a:lnL>
                    <a:lnR>
                      <a:noFill/>
                    </a:lnR>
                    <a:lnT>
                      <a:noFill/>
                    </a:lnT>
                    <a:lnB>
                      <a:noFill/>
                    </a:lnB>
                    <a:solidFill>
                      <a:schemeClr val="bg1"/>
                    </a:solidFill>
                  </a:tcPr>
                </a:tc>
                <a:tc>
                  <a:txBody>
                    <a:bodyPr/>
                    <a:lstStyle/>
                    <a:p>
                      <a:r>
                        <a:rPr lang="cs-CZ" sz="1800"/>
                        <a:t>ČEPRO,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48</a:t>
                      </a:r>
                    </a:p>
                  </a:txBody>
                  <a:tcPr marL="9525" marR="9525" marT="9525" marB="0" anchor="ctr">
                    <a:lnL>
                      <a:noFill/>
                    </a:lnL>
                    <a:lnR>
                      <a:noFill/>
                    </a:lnR>
                    <a:lnT>
                      <a:noFill/>
                    </a:lnT>
                    <a:lnB>
                      <a:noFill/>
                    </a:lnB>
                    <a:solidFill>
                      <a:schemeClr val="bg1"/>
                    </a:solidFill>
                  </a:tcPr>
                </a:tc>
                <a:tc>
                  <a:txBody>
                    <a:bodyPr/>
                    <a:lstStyle/>
                    <a:p>
                      <a:pPr algn="ctr"/>
                      <a:r>
                        <a:rPr lang="cs-CZ" sz="1800"/>
                        <a:t>10</a:t>
                      </a:r>
                    </a:p>
                  </a:txBody>
                  <a:tcPr marL="23573" marR="23573" marT="11786" marB="11786" anchor="ctr">
                    <a:lnL>
                      <a:noFill/>
                    </a:lnL>
                    <a:lnR>
                      <a:noFill/>
                    </a:lnR>
                    <a:lnT>
                      <a:noFill/>
                    </a:lnT>
                    <a:lnB>
                      <a:noFill/>
                    </a:lnB>
                    <a:solidFill>
                      <a:schemeClr val="bg1"/>
                    </a:solidFill>
                  </a:tcPr>
                </a:tc>
                <a:tc>
                  <a:txBody>
                    <a:bodyPr/>
                    <a:lstStyle/>
                    <a:p>
                      <a:pPr algn="ctr"/>
                      <a:r>
                        <a:rPr lang="cs-CZ" sz="1800"/>
                        <a:t>-</a:t>
                      </a:r>
                    </a:p>
                  </a:txBody>
                  <a:tcPr marL="23573" marR="23573" marT="11786" marB="11786" anchor="ctr">
                    <a:lnL>
                      <a:noFill/>
                    </a:lnL>
                    <a:lnR>
                      <a:noFill/>
                    </a:lnR>
                    <a:lnT>
                      <a:noFill/>
                    </a:lnT>
                    <a:lnB>
                      <a:noFill/>
                    </a:lnB>
                    <a:solidFill>
                      <a:schemeClr val="bg1"/>
                    </a:solidFill>
                  </a:tcPr>
                </a:tc>
                <a:tc>
                  <a:txBody>
                    <a:bodyPr/>
                    <a:lstStyle/>
                    <a:p>
                      <a:pPr algn="ctr"/>
                      <a:r>
                        <a:rPr lang="cs-CZ" sz="1800"/>
                        <a:t>8</a:t>
                      </a:r>
                    </a:p>
                  </a:txBody>
                  <a:tcPr marL="23573" marR="23573" marT="11786" marB="11786" anchor="ctr">
                    <a:lnL>
                      <a:noFill/>
                    </a:lnL>
                    <a:lnR>
                      <a:noFill/>
                    </a:lnR>
                    <a:lnT>
                      <a:noFill/>
                    </a:lnT>
                    <a:lnB>
                      <a:noFill/>
                    </a:lnB>
                    <a:solidFill>
                      <a:schemeClr val="bg1"/>
                    </a:solidFill>
                  </a:tcPr>
                </a:tc>
                <a:tc>
                  <a:txBody>
                    <a:bodyPr/>
                    <a:lstStyle/>
                    <a:p>
                      <a:pPr algn="ctr"/>
                      <a:r>
                        <a:rPr lang="cs-CZ" sz="1800" dirty="0"/>
                        <a:t>8</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958153116"/>
                  </a:ext>
                </a:extLst>
              </a:tr>
              <a:tr h="321915">
                <a:tc>
                  <a:txBody>
                    <a:bodyPr/>
                    <a:lstStyle/>
                    <a:p>
                      <a:r>
                        <a:rPr lang="cs-CZ" sz="1800"/>
                        <a:t>10</a:t>
                      </a:r>
                    </a:p>
                  </a:txBody>
                  <a:tcPr marL="23573" marR="23573" marT="11786" marB="11786" anchor="ctr">
                    <a:lnL>
                      <a:noFill/>
                    </a:lnL>
                    <a:lnR>
                      <a:noFill/>
                    </a:lnR>
                    <a:lnT>
                      <a:noFill/>
                    </a:lnT>
                    <a:lnB>
                      <a:noFill/>
                    </a:lnB>
                    <a:solidFill>
                      <a:schemeClr val="bg1"/>
                    </a:solidFill>
                  </a:tcPr>
                </a:tc>
                <a:tc>
                  <a:txBody>
                    <a:bodyPr/>
                    <a:lstStyle/>
                    <a:p>
                      <a:r>
                        <a:rPr lang="cs-CZ" sz="1800" dirty="0"/>
                        <a:t>MOL </a:t>
                      </a:r>
                      <a:r>
                        <a:rPr lang="cs-CZ" sz="1800"/>
                        <a:t>Česká republika</a:t>
                      </a:r>
                      <a:r>
                        <a:rPr lang="cs-CZ" sz="1800" dirty="0"/>
                        <a:t>, s.r.o.</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a:effectLst/>
                          <a:latin typeface="Calibri" panose="020F0502020204030204" pitchFamily="34" charset="0"/>
                        </a:rPr>
                        <a:t>46</a:t>
                      </a:r>
                    </a:p>
                  </a:txBody>
                  <a:tcPr marL="9525" marR="9525" marT="9525" marB="0" anchor="ctr">
                    <a:lnL>
                      <a:noFill/>
                    </a:lnL>
                    <a:lnR>
                      <a:noFill/>
                    </a:lnR>
                    <a:lnT>
                      <a:noFill/>
                    </a:lnT>
                    <a:lnB>
                      <a:noFill/>
                    </a:lnB>
                    <a:solidFill>
                      <a:schemeClr val="bg1"/>
                    </a:solidFill>
                  </a:tcPr>
                </a:tc>
                <a:tc>
                  <a:txBody>
                    <a:bodyPr/>
                    <a:lstStyle/>
                    <a:p>
                      <a:pPr algn="ctr"/>
                      <a:r>
                        <a:rPr lang="cs-CZ" sz="1800"/>
                        <a:t>13</a:t>
                      </a:r>
                    </a:p>
                  </a:txBody>
                  <a:tcPr marL="23573" marR="23573" marT="11786" marB="11786" anchor="ctr">
                    <a:lnL>
                      <a:noFill/>
                    </a:lnL>
                    <a:lnR>
                      <a:noFill/>
                    </a:lnR>
                    <a:lnT>
                      <a:noFill/>
                    </a:lnT>
                    <a:lnB>
                      <a:noFill/>
                    </a:lnB>
                    <a:solidFill>
                      <a:schemeClr val="bg1"/>
                    </a:solidFill>
                  </a:tcPr>
                </a:tc>
                <a:tc>
                  <a:txBody>
                    <a:bodyPr/>
                    <a:lstStyle/>
                    <a:p>
                      <a:pPr algn="ctr"/>
                      <a:r>
                        <a:rPr lang="cs-CZ" sz="1800"/>
                        <a:t>-</a:t>
                      </a:r>
                    </a:p>
                  </a:txBody>
                  <a:tcPr marL="23573" marR="23573" marT="11786" marB="11786" anchor="ctr">
                    <a:lnL>
                      <a:noFill/>
                    </a:lnL>
                    <a:lnR>
                      <a:noFill/>
                    </a:lnR>
                    <a:lnT>
                      <a:noFill/>
                    </a:lnT>
                    <a:lnB>
                      <a:noFill/>
                    </a:lnB>
                    <a:solidFill>
                      <a:schemeClr val="bg1"/>
                    </a:solidFill>
                  </a:tcPr>
                </a:tc>
                <a:tc>
                  <a:txBody>
                    <a:bodyPr/>
                    <a:lstStyle/>
                    <a:p>
                      <a:pPr algn="ctr"/>
                      <a:r>
                        <a:rPr lang="cs-CZ" sz="1800"/>
                        <a:t>-</a:t>
                      </a:r>
                    </a:p>
                  </a:txBody>
                  <a:tcPr marL="23573" marR="23573" marT="11786" marB="11786" anchor="ctr">
                    <a:lnL>
                      <a:noFill/>
                    </a:lnL>
                    <a:lnR>
                      <a:noFill/>
                    </a:lnR>
                    <a:lnT>
                      <a:noFill/>
                    </a:lnT>
                    <a:lnB>
                      <a:noFill/>
                    </a:lnB>
                    <a:solidFill>
                      <a:schemeClr val="bg1"/>
                    </a:solidFill>
                  </a:tcPr>
                </a:tc>
                <a:tc>
                  <a:txBody>
                    <a:bodyPr/>
                    <a:lstStyle/>
                    <a:p>
                      <a:pPr algn="ctr"/>
                      <a:r>
                        <a:rPr lang="cs-CZ" sz="1800" dirty="0"/>
                        <a:t>-</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4199632986"/>
                  </a:ext>
                </a:extLst>
              </a:tr>
              <a:tr h="321915">
                <a:tc>
                  <a:txBody>
                    <a:bodyPr/>
                    <a:lstStyle/>
                    <a:p>
                      <a:r>
                        <a:rPr lang="cs-CZ" sz="1800"/>
                        <a:t>11</a:t>
                      </a:r>
                    </a:p>
                  </a:txBody>
                  <a:tcPr marL="23573" marR="23573" marT="11786" marB="11786" anchor="ctr">
                    <a:lnL>
                      <a:noFill/>
                    </a:lnL>
                    <a:lnR>
                      <a:noFill/>
                    </a:lnR>
                    <a:lnT>
                      <a:noFill/>
                    </a:lnT>
                    <a:lnB>
                      <a:noFill/>
                    </a:lnB>
                    <a:solidFill>
                      <a:schemeClr val="bg1"/>
                    </a:solidFill>
                  </a:tcPr>
                </a:tc>
                <a:tc>
                  <a:txBody>
                    <a:bodyPr/>
                    <a:lstStyle/>
                    <a:p>
                      <a:r>
                        <a:rPr lang="cs-CZ" sz="1800" dirty="0" err="1"/>
                        <a:t>innogy</a:t>
                      </a:r>
                      <a:r>
                        <a:rPr lang="cs-CZ" sz="1800" dirty="0"/>
                        <a:t> </a:t>
                      </a:r>
                      <a:r>
                        <a:rPr lang="cs-CZ" sz="1800"/>
                        <a:t>Česká republika </a:t>
                      </a:r>
                      <a:r>
                        <a:rPr lang="cs-CZ" sz="1800" dirty="0"/>
                        <a:t>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43</a:t>
                      </a:r>
                    </a:p>
                  </a:txBody>
                  <a:tcPr marL="9525" marR="9525" marT="9525" marB="0" anchor="ctr">
                    <a:lnL>
                      <a:noFill/>
                    </a:lnL>
                    <a:lnR>
                      <a:noFill/>
                    </a:lnR>
                    <a:lnT>
                      <a:noFill/>
                    </a:lnT>
                    <a:lnB>
                      <a:noFill/>
                    </a:lnB>
                    <a:solidFill>
                      <a:schemeClr val="bg1"/>
                    </a:solidFill>
                  </a:tcPr>
                </a:tc>
                <a:tc>
                  <a:txBody>
                    <a:bodyPr/>
                    <a:lstStyle/>
                    <a:p>
                      <a:pPr algn="ctr"/>
                      <a:r>
                        <a:rPr lang="cs-CZ" sz="1800"/>
                        <a:t>11</a:t>
                      </a:r>
                    </a:p>
                  </a:txBody>
                  <a:tcPr marL="23573" marR="23573" marT="11786" marB="11786" anchor="ctr">
                    <a:lnL>
                      <a:noFill/>
                    </a:lnL>
                    <a:lnR>
                      <a:noFill/>
                    </a:lnR>
                    <a:lnT>
                      <a:noFill/>
                    </a:lnT>
                    <a:lnB>
                      <a:noFill/>
                    </a:lnB>
                    <a:solidFill>
                      <a:schemeClr val="bg1"/>
                    </a:solidFill>
                  </a:tcPr>
                </a:tc>
                <a:tc>
                  <a:txBody>
                    <a:bodyPr/>
                    <a:lstStyle/>
                    <a:p>
                      <a:pPr algn="ctr"/>
                      <a:r>
                        <a:rPr lang="cs-CZ" sz="1800"/>
                        <a:t>4</a:t>
                      </a:r>
                    </a:p>
                  </a:txBody>
                  <a:tcPr marL="23573" marR="23573" marT="11786" marB="11786" anchor="ctr">
                    <a:lnL>
                      <a:noFill/>
                    </a:lnL>
                    <a:lnR>
                      <a:noFill/>
                    </a:lnR>
                    <a:lnT>
                      <a:noFill/>
                    </a:lnT>
                    <a:lnB>
                      <a:noFill/>
                    </a:lnB>
                    <a:solidFill>
                      <a:schemeClr val="bg1"/>
                    </a:solidFill>
                  </a:tcPr>
                </a:tc>
                <a:tc>
                  <a:txBody>
                    <a:bodyPr/>
                    <a:lstStyle/>
                    <a:p>
                      <a:pPr algn="ctr"/>
                      <a:r>
                        <a:rPr lang="cs-CZ" sz="1800"/>
                        <a:t>4</a:t>
                      </a:r>
                    </a:p>
                  </a:txBody>
                  <a:tcPr marL="23573" marR="23573" marT="11786" marB="11786" anchor="ctr">
                    <a:lnL>
                      <a:noFill/>
                    </a:lnL>
                    <a:lnR>
                      <a:noFill/>
                    </a:lnR>
                    <a:lnT>
                      <a:noFill/>
                    </a:lnT>
                    <a:lnB>
                      <a:noFill/>
                    </a:lnB>
                    <a:solidFill>
                      <a:schemeClr val="bg1"/>
                    </a:solidFill>
                  </a:tcPr>
                </a:tc>
                <a:tc>
                  <a:txBody>
                    <a:bodyPr/>
                    <a:lstStyle/>
                    <a:p>
                      <a:pPr algn="ctr"/>
                      <a:r>
                        <a:rPr lang="cs-CZ" sz="1800" dirty="0"/>
                        <a:t>3</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3057720442"/>
                  </a:ext>
                </a:extLst>
              </a:tr>
              <a:tr h="247214">
                <a:tc>
                  <a:txBody>
                    <a:bodyPr/>
                    <a:lstStyle/>
                    <a:p>
                      <a:r>
                        <a:rPr lang="cs-CZ" sz="1800"/>
                        <a:t>12</a:t>
                      </a:r>
                    </a:p>
                  </a:txBody>
                  <a:tcPr marL="23573" marR="23573" marT="11786" marB="11786" anchor="ctr">
                    <a:lnL>
                      <a:noFill/>
                    </a:lnL>
                    <a:lnR>
                      <a:noFill/>
                    </a:lnR>
                    <a:lnT>
                      <a:noFill/>
                    </a:lnT>
                    <a:lnB>
                      <a:noFill/>
                    </a:lnB>
                    <a:solidFill>
                      <a:schemeClr val="bg1"/>
                    </a:solidFill>
                  </a:tcPr>
                </a:tc>
                <a:tc>
                  <a:txBody>
                    <a:bodyPr/>
                    <a:lstStyle/>
                    <a:p>
                      <a:r>
                        <a:rPr lang="cs-CZ" sz="1800" dirty="0"/>
                        <a:t>O2 </a:t>
                      </a:r>
                      <a:r>
                        <a:rPr lang="cs-CZ" sz="1800"/>
                        <a:t>Czech Republic </a:t>
                      </a:r>
                      <a:r>
                        <a:rPr lang="cs-CZ" sz="1800" dirty="0"/>
                        <a:t>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38</a:t>
                      </a:r>
                    </a:p>
                  </a:txBody>
                  <a:tcPr marL="9525" marR="9525" marT="9525" marB="0" anchor="ctr">
                    <a:lnL>
                      <a:noFill/>
                    </a:lnL>
                    <a:lnR>
                      <a:noFill/>
                    </a:lnR>
                    <a:lnT>
                      <a:noFill/>
                    </a:lnT>
                    <a:lnB>
                      <a:noFill/>
                    </a:lnB>
                    <a:solidFill>
                      <a:schemeClr val="bg1"/>
                    </a:solidFill>
                  </a:tcPr>
                </a:tc>
                <a:tc>
                  <a:txBody>
                    <a:bodyPr/>
                    <a:lstStyle/>
                    <a:p>
                      <a:pPr algn="ctr"/>
                      <a:r>
                        <a:rPr lang="cs-CZ" sz="1800"/>
                        <a:t>16</a:t>
                      </a:r>
                    </a:p>
                  </a:txBody>
                  <a:tcPr marL="23573" marR="23573" marT="11786" marB="11786" anchor="ctr">
                    <a:lnL>
                      <a:noFill/>
                    </a:lnL>
                    <a:lnR>
                      <a:noFill/>
                    </a:lnR>
                    <a:lnT>
                      <a:noFill/>
                    </a:lnT>
                    <a:lnB>
                      <a:noFill/>
                    </a:lnB>
                    <a:solidFill>
                      <a:schemeClr val="bg1"/>
                    </a:solidFill>
                  </a:tcPr>
                </a:tc>
                <a:tc>
                  <a:txBody>
                    <a:bodyPr/>
                    <a:lstStyle/>
                    <a:p>
                      <a:pPr algn="ctr"/>
                      <a:r>
                        <a:rPr lang="cs-CZ" sz="1800"/>
                        <a:t>11</a:t>
                      </a:r>
                    </a:p>
                  </a:txBody>
                  <a:tcPr marL="23573" marR="23573" marT="11786" marB="11786" anchor="ctr">
                    <a:lnL>
                      <a:noFill/>
                    </a:lnL>
                    <a:lnR>
                      <a:noFill/>
                    </a:lnR>
                    <a:lnT>
                      <a:noFill/>
                    </a:lnT>
                    <a:lnB>
                      <a:noFill/>
                    </a:lnB>
                    <a:solidFill>
                      <a:schemeClr val="bg1"/>
                    </a:solidFill>
                  </a:tcPr>
                </a:tc>
                <a:tc>
                  <a:txBody>
                    <a:bodyPr/>
                    <a:lstStyle/>
                    <a:p>
                      <a:pPr algn="ctr"/>
                      <a:r>
                        <a:rPr lang="cs-CZ" sz="1800"/>
                        <a:t>11</a:t>
                      </a:r>
                    </a:p>
                  </a:txBody>
                  <a:tcPr marL="23573" marR="23573" marT="11786" marB="11786" anchor="ctr">
                    <a:lnL>
                      <a:noFill/>
                    </a:lnL>
                    <a:lnR>
                      <a:noFill/>
                    </a:lnR>
                    <a:lnT>
                      <a:noFill/>
                    </a:lnT>
                    <a:lnB>
                      <a:noFill/>
                    </a:lnB>
                    <a:solidFill>
                      <a:schemeClr val="bg1"/>
                    </a:solidFill>
                  </a:tcPr>
                </a:tc>
                <a:tc>
                  <a:txBody>
                    <a:bodyPr/>
                    <a:lstStyle/>
                    <a:p>
                      <a:pPr algn="ctr"/>
                      <a:r>
                        <a:rPr lang="cs-CZ" sz="1800" dirty="0"/>
                        <a:t>11</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4113307811"/>
                  </a:ext>
                </a:extLst>
              </a:tr>
              <a:tr h="172512">
                <a:tc>
                  <a:txBody>
                    <a:bodyPr/>
                    <a:lstStyle/>
                    <a:p>
                      <a:r>
                        <a:rPr lang="cs-CZ" sz="1800"/>
                        <a:t>13</a:t>
                      </a:r>
                    </a:p>
                  </a:txBody>
                  <a:tcPr marL="23573" marR="23573" marT="11786" marB="11786" anchor="ctr">
                    <a:lnL>
                      <a:noFill/>
                    </a:lnL>
                    <a:lnR>
                      <a:noFill/>
                    </a:lnR>
                    <a:lnT>
                      <a:noFill/>
                    </a:lnT>
                    <a:lnB>
                      <a:noFill/>
                    </a:lnB>
                    <a:solidFill>
                      <a:schemeClr val="bg1"/>
                    </a:solidFill>
                  </a:tcPr>
                </a:tc>
                <a:tc>
                  <a:txBody>
                    <a:bodyPr/>
                    <a:lstStyle/>
                    <a:p>
                      <a:r>
                        <a:rPr lang="cs-CZ" sz="1800" dirty="0"/>
                        <a:t>GECO,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34</a:t>
                      </a:r>
                    </a:p>
                  </a:txBody>
                  <a:tcPr marL="9525" marR="9525" marT="9525" marB="0" anchor="ctr">
                    <a:lnL>
                      <a:noFill/>
                    </a:lnL>
                    <a:lnR>
                      <a:noFill/>
                    </a:lnR>
                    <a:lnT>
                      <a:noFill/>
                    </a:lnT>
                    <a:lnB>
                      <a:noFill/>
                    </a:lnB>
                    <a:solidFill>
                      <a:schemeClr val="bg1"/>
                    </a:solidFill>
                  </a:tcPr>
                </a:tc>
                <a:tc>
                  <a:txBody>
                    <a:bodyPr/>
                    <a:lstStyle/>
                    <a:p>
                      <a:pPr algn="ctr"/>
                      <a:r>
                        <a:rPr lang="cs-CZ" sz="1800"/>
                        <a:t>15</a:t>
                      </a:r>
                    </a:p>
                  </a:txBody>
                  <a:tcPr marL="23573" marR="23573" marT="11786" marB="11786" anchor="ctr">
                    <a:lnL>
                      <a:noFill/>
                    </a:lnL>
                    <a:lnR>
                      <a:noFill/>
                    </a:lnR>
                    <a:lnT>
                      <a:noFill/>
                    </a:lnT>
                    <a:lnB>
                      <a:noFill/>
                    </a:lnB>
                    <a:solidFill>
                      <a:schemeClr val="bg1"/>
                    </a:solidFill>
                  </a:tcPr>
                </a:tc>
                <a:tc>
                  <a:txBody>
                    <a:bodyPr/>
                    <a:lstStyle/>
                    <a:p>
                      <a:pPr algn="ctr"/>
                      <a:r>
                        <a:rPr lang="cs-CZ" sz="1800"/>
                        <a:t>15</a:t>
                      </a:r>
                    </a:p>
                  </a:txBody>
                  <a:tcPr marL="23573" marR="23573" marT="11786" marB="11786" anchor="ctr">
                    <a:lnL>
                      <a:noFill/>
                    </a:lnL>
                    <a:lnR>
                      <a:noFill/>
                    </a:lnR>
                    <a:lnT>
                      <a:noFill/>
                    </a:lnT>
                    <a:lnB>
                      <a:noFill/>
                    </a:lnB>
                    <a:solidFill>
                      <a:schemeClr val="bg1"/>
                    </a:solidFill>
                  </a:tcPr>
                </a:tc>
                <a:tc>
                  <a:txBody>
                    <a:bodyPr/>
                    <a:lstStyle/>
                    <a:p>
                      <a:pPr algn="ctr"/>
                      <a:r>
                        <a:rPr lang="cs-CZ" sz="1800"/>
                        <a:t>23</a:t>
                      </a:r>
                    </a:p>
                  </a:txBody>
                  <a:tcPr marL="23573" marR="23573" marT="11786" marB="11786" anchor="ctr">
                    <a:lnL>
                      <a:noFill/>
                    </a:lnL>
                    <a:lnR>
                      <a:noFill/>
                    </a:lnR>
                    <a:lnT>
                      <a:noFill/>
                    </a:lnT>
                    <a:lnB>
                      <a:noFill/>
                    </a:lnB>
                    <a:solidFill>
                      <a:schemeClr val="bg1"/>
                    </a:solidFill>
                  </a:tcPr>
                </a:tc>
                <a:tc>
                  <a:txBody>
                    <a:bodyPr/>
                    <a:lstStyle/>
                    <a:p>
                      <a:pPr algn="ctr"/>
                      <a:r>
                        <a:rPr lang="cs-CZ" sz="1800" dirty="0"/>
                        <a:t>30</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939766812"/>
                  </a:ext>
                </a:extLst>
              </a:tr>
              <a:tr h="172512">
                <a:tc>
                  <a:txBody>
                    <a:bodyPr/>
                    <a:lstStyle/>
                    <a:p>
                      <a:r>
                        <a:rPr lang="cs-CZ" sz="1800"/>
                        <a:t>14</a:t>
                      </a:r>
                    </a:p>
                  </a:txBody>
                  <a:tcPr marL="23573" marR="23573" marT="11786" marB="11786" anchor="ctr">
                    <a:lnL>
                      <a:noFill/>
                    </a:lnL>
                    <a:lnR>
                      <a:noFill/>
                    </a:lnR>
                    <a:lnT>
                      <a:noFill/>
                    </a:lnT>
                    <a:lnB>
                      <a:noFill/>
                    </a:lnB>
                    <a:solidFill>
                      <a:schemeClr val="bg1"/>
                    </a:solidFill>
                  </a:tcPr>
                </a:tc>
                <a:tc>
                  <a:txBody>
                    <a:bodyPr/>
                    <a:lstStyle/>
                    <a:p>
                      <a:r>
                        <a:rPr lang="cs-CZ" sz="1800" dirty="0"/>
                        <a:t>Metrostav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31</a:t>
                      </a:r>
                    </a:p>
                  </a:txBody>
                  <a:tcPr marL="9525" marR="9525" marT="9525" marB="0" anchor="ctr">
                    <a:lnL>
                      <a:noFill/>
                    </a:lnL>
                    <a:lnR>
                      <a:noFill/>
                    </a:lnR>
                    <a:lnT>
                      <a:noFill/>
                    </a:lnT>
                    <a:lnB>
                      <a:noFill/>
                    </a:lnB>
                    <a:solidFill>
                      <a:schemeClr val="bg1"/>
                    </a:solidFill>
                  </a:tcPr>
                </a:tc>
                <a:tc>
                  <a:txBody>
                    <a:bodyPr/>
                    <a:lstStyle/>
                    <a:p>
                      <a:pPr algn="ctr"/>
                      <a:r>
                        <a:rPr lang="cs-CZ" sz="1800"/>
                        <a:t>18</a:t>
                      </a:r>
                    </a:p>
                  </a:txBody>
                  <a:tcPr marL="23573" marR="23573" marT="11786" marB="11786" anchor="ctr">
                    <a:lnL>
                      <a:noFill/>
                    </a:lnL>
                    <a:lnR>
                      <a:noFill/>
                    </a:lnR>
                    <a:lnT>
                      <a:noFill/>
                    </a:lnT>
                    <a:lnB>
                      <a:noFill/>
                    </a:lnB>
                    <a:solidFill>
                      <a:schemeClr val="bg1"/>
                    </a:solidFill>
                  </a:tcPr>
                </a:tc>
                <a:tc>
                  <a:txBody>
                    <a:bodyPr/>
                    <a:lstStyle/>
                    <a:p>
                      <a:pPr algn="ctr"/>
                      <a:r>
                        <a:rPr lang="cs-CZ" sz="1800"/>
                        <a:t>13</a:t>
                      </a:r>
                    </a:p>
                  </a:txBody>
                  <a:tcPr marL="23573" marR="23573" marT="11786" marB="11786" anchor="ctr">
                    <a:lnL>
                      <a:noFill/>
                    </a:lnL>
                    <a:lnR>
                      <a:noFill/>
                    </a:lnR>
                    <a:lnT>
                      <a:noFill/>
                    </a:lnT>
                    <a:lnB>
                      <a:noFill/>
                    </a:lnB>
                    <a:solidFill>
                      <a:schemeClr val="bg1"/>
                    </a:solidFill>
                  </a:tcPr>
                </a:tc>
                <a:tc>
                  <a:txBody>
                    <a:bodyPr/>
                    <a:lstStyle/>
                    <a:p>
                      <a:pPr algn="ctr"/>
                      <a:r>
                        <a:rPr lang="cs-CZ" sz="1800"/>
                        <a:t>20</a:t>
                      </a:r>
                    </a:p>
                  </a:txBody>
                  <a:tcPr marL="23573" marR="23573" marT="11786" marB="11786" anchor="ctr">
                    <a:lnL>
                      <a:noFill/>
                    </a:lnL>
                    <a:lnR>
                      <a:noFill/>
                    </a:lnR>
                    <a:lnT>
                      <a:noFill/>
                    </a:lnT>
                    <a:lnB>
                      <a:noFill/>
                    </a:lnB>
                    <a:solidFill>
                      <a:schemeClr val="bg1"/>
                    </a:solidFill>
                  </a:tcPr>
                </a:tc>
                <a:tc>
                  <a:txBody>
                    <a:bodyPr/>
                    <a:lstStyle/>
                    <a:p>
                      <a:pPr algn="ctr"/>
                      <a:r>
                        <a:rPr lang="cs-CZ" sz="1800" dirty="0"/>
                        <a:t>19</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3566639621"/>
                  </a:ext>
                </a:extLst>
              </a:tr>
              <a:tr h="321915">
                <a:tc>
                  <a:txBody>
                    <a:bodyPr/>
                    <a:lstStyle/>
                    <a:p>
                      <a:r>
                        <a:rPr lang="cs-CZ" sz="1800"/>
                        <a:t>15</a:t>
                      </a:r>
                    </a:p>
                  </a:txBody>
                  <a:tcPr marL="23573" marR="23573" marT="11786" marB="11786" anchor="ctr">
                    <a:lnL>
                      <a:noFill/>
                    </a:lnL>
                    <a:lnR>
                      <a:noFill/>
                    </a:lnR>
                    <a:lnT>
                      <a:noFill/>
                    </a:lnT>
                    <a:lnB>
                      <a:noFill/>
                    </a:lnB>
                    <a:solidFill>
                      <a:schemeClr val="bg1"/>
                    </a:solidFill>
                  </a:tcPr>
                </a:tc>
                <a:tc>
                  <a:txBody>
                    <a:bodyPr/>
                    <a:lstStyle/>
                    <a:p>
                      <a:r>
                        <a:rPr lang="cs-CZ" sz="1800" dirty="0"/>
                        <a:t>VEOLIA </a:t>
                      </a:r>
                      <a:r>
                        <a:rPr lang="cs-CZ" sz="1800"/>
                        <a:t>ČESKÁ REPUBLIKA</a:t>
                      </a:r>
                      <a:r>
                        <a:rPr lang="cs-CZ" sz="1800" dirty="0"/>
                        <a:t>,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30</a:t>
                      </a:r>
                    </a:p>
                  </a:txBody>
                  <a:tcPr marL="9525" marR="9525" marT="9525" marB="0" anchor="ctr">
                    <a:lnL>
                      <a:noFill/>
                    </a:lnL>
                    <a:lnR>
                      <a:noFill/>
                    </a:lnR>
                    <a:lnT>
                      <a:noFill/>
                    </a:lnT>
                    <a:lnB>
                      <a:noFill/>
                    </a:lnB>
                    <a:solidFill>
                      <a:schemeClr val="bg1"/>
                    </a:solidFill>
                  </a:tcPr>
                </a:tc>
                <a:tc>
                  <a:txBody>
                    <a:bodyPr/>
                    <a:lstStyle/>
                    <a:p>
                      <a:pPr algn="ctr"/>
                      <a:r>
                        <a:rPr lang="cs-CZ" sz="1800"/>
                        <a:t>19</a:t>
                      </a:r>
                    </a:p>
                  </a:txBody>
                  <a:tcPr marL="23573" marR="23573" marT="11786" marB="11786" anchor="ctr">
                    <a:lnL>
                      <a:noFill/>
                    </a:lnL>
                    <a:lnR>
                      <a:noFill/>
                    </a:lnR>
                    <a:lnT>
                      <a:noFill/>
                    </a:lnT>
                    <a:lnB>
                      <a:noFill/>
                    </a:lnB>
                    <a:solidFill>
                      <a:schemeClr val="bg1"/>
                    </a:solidFill>
                  </a:tcPr>
                </a:tc>
                <a:tc>
                  <a:txBody>
                    <a:bodyPr/>
                    <a:lstStyle/>
                    <a:p>
                      <a:pPr algn="ctr"/>
                      <a:r>
                        <a:rPr lang="cs-CZ" sz="1800" dirty="0"/>
                        <a:t>17</a:t>
                      </a:r>
                    </a:p>
                  </a:txBody>
                  <a:tcPr marL="23573" marR="23573" marT="11786" marB="11786" anchor="ctr">
                    <a:lnL>
                      <a:noFill/>
                    </a:lnL>
                    <a:lnR>
                      <a:noFill/>
                    </a:lnR>
                    <a:lnT>
                      <a:noFill/>
                    </a:lnT>
                    <a:lnB>
                      <a:noFill/>
                    </a:lnB>
                    <a:solidFill>
                      <a:schemeClr val="bg1"/>
                    </a:solidFill>
                  </a:tcPr>
                </a:tc>
                <a:tc>
                  <a:txBody>
                    <a:bodyPr/>
                    <a:lstStyle/>
                    <a:p>
                      <a:pPr algn="ctr"/>
                      <a:r>
                        <a:rPr lang="cs-CZ" sz="1800"/>
                        <a:t>2234</a:t>
                      </a:r>
                    </a:p>
                  </a:txBody>
                  <a:tcPr marL="23573" marR="23573" marT="11786" marB="11786" anchor="ctr">
                    <a:lnL>
                      <a:noFill/>
                    </a:lnL>
                    <a:lnR>
                      <a:noFill/>
                    </a:lnR>
                    <a:lnT>
                      <a:noFill/>
                    </a:lnT>
                    <a:lnB>
                      <a:noFill/>
                    </a:lnB>
                    <a:solidFill>
                      <a:schemeClr val="bg1"/>
                    </a:solidFill>
                  </a:tcPr>
                </a:tc>
                <a:tc>
                  <a:txBody>
                    <a:bodyPr/>
                    <a:lstStyle/>
                    <a:p>
                      <a:pPr algn="ctr"/>
                      <a:r>
                        <a:rPr lang="cs-CZ" sz="1800" dirty="0"/>
                        <a:t>32</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3248058210"/>
                  </a:ext>
                </a:extLst>
              </a:tr>
              <a:tr h="321915">
                <a:tc>
                  <a:txBody>
                    <a:bodyPr/>
                    <a:lstStyle/>
                    <a:p>
                      <a:r>
                        <a:rPr lang="cs-CZ" sz="1800"/>
                        <a:t>16</a:t>
                      </a:r>
                    </a:p>
                  </a:txBody>
                  <a:tcPr marL="23573" marR="23573" marT="11786" marB="11786" anchor="ctr">
                    <a:lnL>
                      <a:noFill/>
                    </a:lnL>
                    <a:lnR>
                      <a:noFill/>
                    </a:lnR>
                    <a:lnT>
                      <a:noFill/>
                    </a:lnT>
                    <a:lnB>
                      <a:noFill/>
                    </a:lnB>
                    <a:solidFill>
                      <a:schemeClr val="bg1"/>
                    </a:solidFill>
                  </a:tcPr>
                </a:tc>
                <a:tc>
                  <a:txBody>
                    <a:bodyPr/>
                    <a:lstStyle/>
                    <a:p>
                      <a:r>
                        <a:rPr lang="cs-CZ" sz="1800" dirty="0"/>
                        <a:t>Porsche </a:t>
                      </a:r>
                      <a:r>
                        <a:rPr lang="cs-CZ" sz="1800"/>
                        <a:t>Česká republika </a:t>
                      </a:r>
                      <a:r>
                        <a:rPr lang="cs-CZ" sz="1800" dirty="0"/>
                        <a:t>s.r.o.</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29</a:t>
                      </a:r>
                    </a:p>
                  </a:txBody>
                  <a:tcPr marL="9525" marR="9525" marT="9525" marB="0" anchor="ctr">
                    <a:lnL>
                      <a:noFill/>
                    </a:lnL>
                    <a:lnR>
                      <a:noFill/>
                    </a:lnR>
                    <a:lnT>
                      <a:noFill/>
                    </a:lnT>
                    <a:lnB>
                      <a:noFill/>
                    </a:lnB>
                    <a:solidFill>
                      <a:schemeClr val="bg1"/>
                    </a:solidFill>
                  </a:tcPr>
                </a:tc>
                <a:tc>
                  <a:txBody>
                    <a:bodyPr/>
                    <a:lstStyle/>
                    <a:p>
                      <a:pPr algn="ctr"/>
                      <a:r>
                        <a:rPr lang="cs-CZ" sz="1800"/>
                        <a:t>17</a:t>
                      </a:r>
                    </a:p>
                  </a:txBody>
                  <a:tcPr marL="23573" marR="23573" marT="11786" marB="11786" anchor="ctr">
                    <a:lnL>
                      <a:noFill/>
                    </a:lnL>
                    <a:lnR>
                      <a:noFill/>
                    </a:lnR>
                    <a:lnT>
                      <a:noFill/>
                    </a:lnT>
                    <a:lnB>
                      <a:noFill/>
                    </a:lnB>
                    <a:solidFill>
                      <a:schemeClr val="bg1"/>
                    </a:solidFill>
                  </a:tcPr>
                </a:tc>
                <a:tc>
                  <a:txBody>
                    <a:bodyPr/>
                    <a:lstStyle/>
                    <a:p>
                      <a:pPr algn="ctr"/>
                      <a:r>
                        <a:rPr lang="cs-CZ" sz="1800"/>
                        <a:t>18</a:t>
                      </a:r>
                    </a:p>
                  </a:txBody>
                  <a:tcPr marL="23573" marR="23573" marT="11786" marB="11786" anchor="ctr">
                    <a:lnL>
                      <a:noFill/>
                    </a:lnL>
                    <a:lnR>
                      <a:noFill/>
                    </a:lnR>
                    <a:lnT>
                      <a:noFill/>
                    </a:lnT>
                    <a:lnB>
                      <a:noFill/>
                    </a:lnB>
                    <a:solidFill>
                      <a:schemeClr val="bg1"/>
                    </a:solidFill>
                  </a:tcPr>
                </a:tc>
                <a:tc>
                  <a:txBody>
                    <a:bodyPr/>
                    <a:lstStyle/>
                    <a:p>
                      <a:pPr algn="ctr"/>
                      <a:r>
                        <a:rPr lang="cs-CZ" sz="1800"/>
                        <a:t>33</a:t>
                      </a:r>
                    </a:p>
                  </a:txBody>
                  <a:tcPr marL="23573" marR="23573" marT="11786" marB="11786" anchor="ctr">
                    <a:lnL>
                      <a:noFill/>
                    </a:lnL>
                    <a:lnR>
                      <a:noFill/>
                    </a:lnR>
                    <a:lnT>
                      <a:noFill/>
                    </a:lnT>
                    <a:lnB>
                      <a:noFill/>
                    </a:lnB>
                    <a:solidFill>
                      <a:schemeClr val="bg1"/>
                    </a:solidFill>
                  </a:tcPr>
                </a:tc>
                <a:tc>
                  <a:txBody>
                    <a:bodyPr/>
                    <a:lstStyle/>
                    <a:p>
                      <a:pPr algn="ctr"/>
                      <a:r>
                        <a:rPr lang="cs-CZ" sz="1800" dirty="0"/>
                        <a:t>-</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116816035"/>
                  </a:ext>
                </a:extLst>
              </a:tr>
              <a:tr h="321915">
                <a:tc>
                  <a:txBody>
                    <a:bodyPr/>
                    <a:lstStyle/>
                    <a:p>
                      <a:r>
                        <a:rPr lang="cs-CZ" sz="1800"/>
                        <a:t>17</a:t>
                      </a:r>
                    </a:p>
                  </a:txBody>
                  <a:tcPr marL="23573" marR="23573" marT="11786" marB="11786" anchor="ctr">
                    <a:lnL>
                      <a:noFill/>
                    </a:lnL>
                    <a:lnR>
                      <a:noFill/>
                    </a:lnR>
                    <a:lnT>
                      <a:noFill/>
                    </a:lnT>
                    <a:lnB>
                      <a:noFill/>
                    </a:lnB>
                    <a:solidFill>
                      <a:schemeClr val="bg1"/>
                    </a:solidFill>
                  </a:tcPr>
                </a:tc>
                <a:tc>
                  <a:txBody>
                    <a:bodyPr/>
                    <a:lstStyle/>
                    <a:p>
                      <a:r>
                        <a:rPr lang="en-US" sz="1800"/>
                        <a:t>MAKRO Cash &amp; Carry ČR s.r.o.</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29</a:t>
                      </a:r>
                    </a:p>
                  </a:txBody>
                  <a:tcPr marL="9525" marR="9525" marT="9525" marB="0" anchor="ctr">
                    <a:lnL>
                      <a:noFill/>
                    </a:lnL>
                    <a:lnR>
                      <a:noFill/>
                    </a:lnR>
                    <a:lnT>
                      <a:noFill/>
                    </a:lnT>
                    <a:lnB>
                      <a:noFill/>
                    </a:lnB>
                    <a:solidFill>
                      <a:schemeClr val="bg1"/>
                    </a:solidFill>
                  </a:tcPr>
                </a:tc>
                <a:tc>
                  <a:txBody>
                    <a:bodyPr/>
                    <a:lstStyle/>
                    <a:p>
                      <a:pPr algn="ctr"/>
                      <a:r>
                        <a:rPr lang="cs-CZ" sz="1800"/>
                        <a:t>-</a:t>
                      </a:r>
                    </a:p>
                  </a:txBody>
                  <a:tcPr marL="23573" marR="23573" marT="11786" marB="11786" anchor="ctr">
                    <a:lnL>
                      <a:noFill/>
                    </a:lnL>
                    <a:lnR>
                      <a:noFill/>
                    </a:lnR>
                    <a:lnT>
                      <a:noFill/>
                    </a:lnT>
                    <a:lnB>
                      <a:noFill/>
                    </a:lnB>
                    <a:solidFill>
                      <a:schemeClr val="bg1"/>
                    </a:solidFill>
                  </a:tcPr>
                </a:tc>
                <a:tc>
                  <a:txBody>
                    <a:bodyPr/>
                    <a:lstStyle/>
                    <a:p>
                      <a:pPr algn="ctr"/>
                      <a:r>
                        <a:rPr lang="cs-CZ" sz="1800"/>
                        <a:t>16</a:t>
                      </a:r>
                    </a:p>
                  </a:txBody>
                  <a:tcPr marL="23573" marR="23573" marT="11786" marB="11786" anchor="ctr">
                    <a:lnL>
                      <a:noFill/>
                    </a:lnL>
                    <a:lnR>
                      <a:noFill/>
                    </a:lnR>
                    <a:lnT>
                      <a:noFill/>
                    </a:lnT>
                    <a:lnB>
                      <a:noFill/>
                    </a:lnB>
                    <a:solidFill>
                      <a:schemeClr val="bg1"/>
                    </a:solidFill>
                  </a:tcPr>
                </a:tc>
                <a:tc>
                  <a:txBody>
                    <a:bodyPr/>
                    <a:lstStyle/>
                    <a:p>
                      <a:pPr algn="ctr"/>
                      <a:r>
                        <a:rPr lang="cs-CZ" sz="1800"/>
                        <a:t>21</a:t>
                      </a:r>
                    </a:p>
                  </a:txBody>
                  <a:tcPr marL="23573" marR="23573" marT="11786" marB="11786" anchor="ctr">
                    <a:lnL>
                      <a:noFill/>
                    </a:lnL>
                    <a:lnR>
                      <a:noFill/>
                    </a:lnR>
                    <a:lnT>
                      <a:noFill/>
                    </a:lnT>
                    <a:lnB>
                      <a:noFill/>
                    </a:lnB>
                    <a:solidFill>
                      <a:schemeClr val="bg1"/>
                    </a:solidFill>
                  </a:tcPr>
                </a:tc>
                <a:tc>
                  <a:txBody>
                    <a:bodyPr/>
                    <a:lstStyle/>
                    <a:p>
                      <a:pPr algn="ctr"/>
                      <a:r>
                        <a:rPr lang="cs-CZ" sz="1800" dirty="0"/>
                        <a:t>21</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24230804"/>
                  </a:ext>
                </a:extLst>
              </a:tr>
              <a:tr h="321915">
                <a:tc>
                  <a:txBody>
                    <a:bodyPr/>
                    <a:lstStyle/>
                    <a:p>
                      <a:r>
                        <a:rPr lang="cs-CZ" sz="1800"/>
                        <a:t>18</a:t>
                      </a:r>
                    </a:p>
                  </a:txBody>
                  <a:tcPr marL="23573" marR="23573" marT="11786" marB="11786" anchor="ctr">
                    <a:lnL>
                      <a:noFill/>
                    </a:lnL>
                    <a:lnR>
                      <a:noFill/>
                    </a:lnR>
                    <a:lnT>
                      <a:noFill/>
                    </a:lnT>
                    <a:lnB>
                      <a:noFill/>
                    </a:lnB>
                    <a:solidFill>
                      <a:schemeClr val="bg1"/>
                    </a:solidFill>
                  </a:tcPr>
                </a:tc>
                <a:tc>
                  <a:txBody>
                    <a:bodyPr/>
                    <a:lstStyle/>
                    <a:p>
                      <a:r>
                        <a:rPr lang="cs-CZ" sz="1800"/>
                        <a:t>T-Mobile Czech Republic </a:t>
                      </a:r>
                      <a:r>
                        <a:rPr lang="cs-CZ" sz="1800" dirty="0"/>
                        <a:t>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27</a:t>
                      </a:r>
                    </a:p>
                  </a:txBody>
                  <a:tcPr marL="9525" marR="9525" marT="9525" marB="0" anchor="ctr">
                    <a:lnL>
                      <a:noFill/>
                    </a:lnL>
                    <a:lnR>
                      <a:noFill/>
                    </a:lnR>
                    <a:lnT>
                      <a:noFill/>
                    </a:lnT>
                    <a:lnB>
                      <a:noFill/>
                    </a:lnB>
                    <a:solidFill>
                      <a:schemeClr val="bg1"/>
                    </a:solidFill>
                  </a:tcPr>
                </a:tc>
                <a:tc>
                  <a:txBody>
                    <a:bodyPr/>
                    <a:lstStyle/>
                    <a:p>
                      <a:pPr algn="ctr"/>
                      <a:r>
                        <a:rPr lang="cs-CZ" sz="1800"/>
                        <a:t>20</a:t>
                      </a:r>
                    </a:p>
                  </a:txBody>
                  <a:tcPr marL="23573" marR="23573" marT="11786" marB="11786" anchor="ctr">
                    <a:lnL>
                      <a:noFill/>
                    </a:lnL>
                    <a:lnR>
                      <a:noFill/>
                    </a:lnR>
                    <a:lnT>
                      <a:noFill/>
                    </a:lnT>
                    <a:lnB>
                      <a:noFill/>
                    </a:lnB>
                    <a:solidFill>
                      <a:schemeClr val="bg1"/>
                    </a:solidFill>
                  </a:tcPr>
                </a:tc>
                <a:tc>
                  <a:txBody>
                    <a:bodyPr/>
                    <a:lstStyle/>
                    <a:p>
                      <a:pPr algn="ctr"/>
                      <a:r>
                        <a:rPr lang="cs-CZ" sz="1800"/>
                        <a:t>20</a:t>
                      </a:r>
                    </a:p>
                  </a:txBody>
                  <a:tcPr marL="23573" marR="23573" marT="11786" marB="11786" anchor="ctr">
                    <a:lnL>
                      <a:noFill/>
                    </a:lnL>
                    <a:lnR>
                      <a:noFill/>
                    </a:lnR>
                    <a:lnT>
                      <a:noFill/>
                    </a:lnT>
                    <a:lnB>
                      <a:noFill/>
                    </a:lnB>
                    <a:solidFill>
                      <a:schemeClr val="bg1"/>
                    </a:solidFill>
                  </a:tcPr>
                </a:tc>
                <a:tc>
                  <a:txBody>
                    <a:bodyPr/>
                    <a:lstStyle/>
                    <a:p>
                      <a:pPr algn="ctr"/>
                      <a:r>
                        <a:rPr lang="cs-CZ" sz="1800"/>
                        <a:t>28</a:t>
                      </a:r>
                    </a:p>
                  </a:txBody>
                  <a:tcPr marL="23573" marR="23573" marT="11786" marB="11786" anchor="ctr">
                    <a:lnL>
                      <a:noFill/>
                    </a:lnL>
                    <a:lnR>
                      <a:noFill/>
                    </a:lnR>
                    <a:lnT>
                      <a:noFill/>
                    </a:lnT>
                    <a:lnB>
                      <a:noFill/>
                    </a:lnB>
                    <a:solidFill>
                      <a:schemeClr val="bg1"/>
                    </a:solidFill>
                  </a:tcPr>
                </a:tc>
                <a:tc>
                  <a:txBody>
                    <a:bodyPr/>
                    <a:lstStyle/>
                    <a:p>
                      <a:pPr algn="ctr"/>
                      <a:r>
                        <a:rPr lang="cs-CZ" sz="1800" dirty="0"/>
                        <a:t>27</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428684782"/>
                  </a:ext>
                </a:extLst>
              </a:tr>
              <a:tr h="247214">
                <a:tc>
                  <a:txBody>
                    <a:bodyPr/>
                    <a:lstStyle/>
                    <a:p>
                      <a:r>
                        <a:rPr lang="cs-CZ" sz="1800"/>
                        <a:t>19</a:t>
                      </a:r>
                    </a:p>
                  </a:txBody>
                  <a:tcPr marL="23573" marR="23573" marT="11786" marB="11786" anchor="ctr">
                    <a:lnL>
                      <a:noFill/>
                    </a:lnL>
                    <a:lnR>
                      <a:noFill/>
                    </a:lnR>
                    <a:lnT>
                      <a:noFill/>
                    </a:lnT>
                    <a:lnB>
                      <a:noFill/>
                    </a:lnB>
                    <a:solidFill>
                      <a:schemeClr val="bg1"/>
                    </a:solidFill>
                  </a:tcPr>
                </a:tc>
                <a:tc>
                  <a:txBody>
                    <a:bodyPr/>
                    <a:lstStyle/>
                    <a:p>
                      <a:r>
                        <a:rPr lang="cs-CZ" sz="1800"/>
                        <a:t>České dráhy,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24</a:t>
                      </a:r>
                    </a:p>
                  </a:txBody>
                  <a:tcPr marL="9525" marR="9525" marT="9525" marB="0" anchor="ctr">
                    <a:lnL>
                      <a:noFill/>
                    </a:lnL>
                    <a:lnR>
                      <a:noFill/>
                    </a:lnR>
                    <a:lnT>
                      <a:noFill/>
                    </a:lnT>
                    <a:lnB>
                      <a:noFill/>
                    </a:lnB>
                    <a:solidFill>
                      <a:schemeClr val="bg1"/>
                    </a:solidFill>
                  </a:tcPr>
                </a:tc>
                <a:tc>
                  <a:txBody>
                    <a:bodyPr/>
                    <a:lstStyle/>
                    <a:p>
                      <a:pPr algn="ctr"/>
                      <a:r>
                        <a:rPr lang="cs-CZ" sz="1800"/>
                        <a:t>14</a:t>
                      </a:r>
                    </a:p>
                  </a:txBody>
                  <a:tcPr marL="23573" marR="23573" marT="11786" marB="11786" anchor="ctr">
                    <a:lnL>
                      <a:noFill/>
                    </a:lnL>
                    <a:lnR>
                      <a:noFill/>
                    </a:lnR>
                    <a:lnT>
                      <a:noFill/>
                    </a:lnT>
                    <a:lnB>
                      <a:noFill/>
                    </a:lnB>
                    <a:solidFill>
                      <a:schemeClr val="bg1"/>
                    </a:solidFill>
                  </a:tcPr>
                </a:tc>
                <a:tc>
                  <a:txBody>
                    <a:bodyPr/>
                    <a:lstStyle/>
                    <a:p>
                      <a:pPr algn="ctr"/>
                      <a:r>
                        <a:rPr lang="cs-CZ" sz="1800"/>
                        <a:t>10</a:t>
                      </a:r>
                    </a:p>
                  </a:txBody>
                  <a:tcPr marL="23573" marR="23573" marT="11786" marB="11786" anchor="ctr">
                    <a:lnL>
                      <a:noFill/>
                    </a:lnL>
                    <a:lnR>
                      <a:noFill/>
                    </a:lnR>
                    <a:lnT>
                      <a:noFill/>
                    </a:lnT>
                    <a:lnB>
                      <a:noFill/>
                    </a:lnB>
                    <a:solidFill>
                      <a:schemeClr val="bg1"/>
                    </a:solidFill>
                  </a:tcPr>
                </a:tc>
                <a:tc>
                  <a:txBody>
                    <a:bodyPr/>
                    <a:lstStyle/>
                    <a:p>
                      <a:pPr algn="ctr"/>
                      <a:r>
                        <a:rPr lang="cs-CZ" sz="1800"/>
                        <a:t>17</a:t>
                      </a:r>
                    </a:p>
                  </a:txBody>
                  <a:tcPr marL="23573" marR="23573" marT="11786" marB="11786" anchor="ctr">
                    <a:lnL>
                      <a:noFill/>
                    </a:lnL>
                    <a:lnR>
                      <a:noFill/>
                    </a:lnR>
                    <a:lnT>
                      <a:noFill/>
                    </a:lnT>
                    <a:lnB>
                      <a:noFill/>
                    </a:lnB>
                    <a:solidFill>
                      <a:schemeClr val="bg1"/>
                    </a:solidFill>
                  </a:tcPr>
                </a:tc>
                <a:tc>
                  <a:txBody>
                    <a:bodyPr/>
                    <a:lstStyle/>
                    <a:p>
                      <a:pPr algn="ctr"/>
                      <a:r>
                        <a:rPr lang="cs-CZ" sz="1800" dirty="0"/>
                        <a:t>17</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2512248181"/>
                  </a:ext>
                </a:extLst>
              </a:tr>
              <a:tr h="247214">
                <a:tc>
                  <a:txBody>
                    <a:bodyPr/>
                    <a:lstStyle/>
                    <a:p>
                      <a:r>
                        <a:rPr lang="cs-CZ" sz="1800"/>
                        <a:t>20</a:t>
                      </a:r>
                    </a:p>
                  </a:txBody>
                  <a:tcPr marL="23573" marR="23573" marT="11786" marB="11786" anchor="ctr">
                    <a:lnL>
                      <a:noFill/>
                    </a:lnL>
                    <a:lnR>
                      <a:noFill/>
                    </a:lnR>
                    <a:lnT>
                      <a:noFill/>
                    </a:lnT>
                    <a:lnB>
                      <a:noFill/>
                    </a:lnB>
                    <a:solidFill>
                      <a:schemeClr val="bg1"/>
                    </a:solidFill>
                  </a:tcPr>
                </a:tc>
                <a:tc>
                  <a:txBody>
                    <a:bodyPr/>
                    <a:lstStyle/>
                    <a:p>
                      <a:r>
                        <a:rPr lang="cs-CZ" sz="1800"/>
                        <a:t>ARMEX GROUP s.r.o.</a:t>
                      </a:r>
                    </a:p>
                  </a:txBody>
                  <a:tcPr marL="23573" marR="23573" marT="11786" marB="11786" anchor="ctr">
                    <a:lnL>
                      <a:noFill/>
                    </a:lnL>
                    <a:lnR>
                      <a:noFill/>
                    </a:lnR>
                    <a:lnT>
                      <a:noFill/>
                    </a:lnT>
                    <a:lnB>
                      <a:noFill/>
                    </a:lnB>
                    <a:solidFill>
                      <a:schemeClr val="bg1"/>
                    </a:solidFill>
                  </a:tcPr>
                </a:tc>
                <a:tc>
                  <a:txBody>
                    <a:bodyPr/>
                    <a:lstStyle/>
                    <a:p>
                      <a:pPr algn="ctr" fontAlgn="b"/>
                      <a:r>
                        <a:rPr lang="cs-CZ" sz="2000" b="1" i="0" u="none" strike="noStrike" dirty="0">
                          <a:effectLst/>
                          <a:latin typeface="Calibri" panose="020F0502020204030204" pitchFamily="34" charset="0"/>
                        </a:rPr>
                        <a:t>24</a:t>
                      </a:r>
                    </a:p>
                  </a:txBody>
                  <a:tcPr marL="9525" marR="9525" marT="9525" marB="0" anchor="b">
                    <a:lnL>
                      <a:noFill/>
                    </a:lnL>
                    <a:lnR>
                      <a:noFill/>
                    </a:lnR>
                    <a:lnT>
                      <a:noFill/>
                    </a:lnT>
                    <a:lnB>
                      <a:noFill/>
                    </a:lnB>
                    <a:solidFill>
                      <a:schemeClr val="bg1"/>
                    </a:solidFill>
                  </a:tcPr>
                </a:tc>
                <a:tc>
                  <a:txBody>
                    <a:bodyPr/>
                    <a:lstStyle/>
                    <a:p>
                      <a:pPr algn="ctr"/>
                      <a:r>
                        <a:rPr lang="cs-CZ" sz="1800"/>
                        <a:t>-</a:t>
                      </a:r>
                    </a:p>
                  </a:txBody>
                  <a:tcPr marL="23573" marR="23573" marT="11786" marB="11786" anchor="ctr">
                    <a:lnL>
                      <a:noFill/>
                    </a:lnL>
                    <a:lnR>
                      <a:noFill/>
                    </a:lnR>
                    <a:lnT>
                      <a:noFill/>
                    </a:lnT>
                    <a:lnB>
                      <a:noFill/>
                    </a:lnB>
                    <a:solidFill>
                      <a:schemeClr val="bg1"/>
                    </a:solidFill>
                  </a:tcPr>
                </a:tc>
                <a:tc>
                  <a:txBody>
                    <a:bodyPr/>
                    <a:lstStyle/>
                    <a:p>
                      <a:pPr algn="ctr"/>
                      <a:r>
                        <a:rPr lang="cs-CZ" sz="1800"/>
                        <a:t>22</a:t>
                      </a:r>
                    </a:p>
                  </a:txBody>
                  <a:tcPr marL="23573" marR="23573" marT="11786" marB="11786" anchor="ctr">
                    <a:lnL>
                      <a:noFill/>
                    </a:lnL>
                    <a:lnR>
                      <a:noFill/>
                    </a:lnR>
                    <a:lnT>
                      <a:noFill/>
                    </a:lnT>
                    <a:lnB>
                      <a:noFill/>
                    </a:lnB>
                    <a:solidFill>
                      <a:schemeClr val="bg1"/>
                    </a:solidFill>
                  </a:tcPr>
                </a:tc>
                <a:tc>
                  <a:txBody>
                    <a:bodyPr/>
                    <a:lstStyle/>
                    <a:p>
                      <a:pPr algn="ctr"/>
                      <a:r>
                        <a:rPr lang="cs-CZ" sz="1800"/>
                        <a:t>39</a:t>
                      </a:r>
                    </a:p>
                  </a:txBody>
                  <a:tcPr marL="23573" marR="23573" marT="11786" marB="11786" anchor="ctr">
                    <a:lnL>
                      <a:noFill/>
                    </a:lnL>
                    <a:lnR>
                      <a:noFill/>
                    </a:lnR>
                    <a:lnT>
                      <a:noFill/>
                    </a:lnT>
                    <a:lnB>
                      <a:noFill/>
                    </a:lnB>
                    <a:solidFill>
                      <a:schemeClr val="bg1"/>
                    </a:solidFill>
                  </a:tcPr>
                </a:tc>
                <a:tc>
                  <a:txBody>
                    <a:bodyPr/>
                    <a:lstStyle/>
                    <a:p>
                      <a:pPr algn="ctr"/>
                      <a:r>
                        <a:rPr lang="cs-CZ" sz="1800" dirty="0"/>
                        <a:t>-</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3800393679"/>
                  </a:ext>
                </a:extLst>
              </a:tr>
            </a:tbl>
          </a:graphicData>
        </a:graphic>
      </p:graphicFrame>
    </p:spTree>
    <p:extLst>
      <p:ext uri="{BB962C8B-B14F-4D97-AF65-F5344CB8AC3E}">
        <p14:creationId xmlns:p14="http://schemas.microsoft.com/office/powerpoint/2010/main" val="414731585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31813"/>
            <a:ext cx="8229600"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10 nejvýznamnějších firem </a:t>
            </a:r>
            <a:r>
              <a:rPr lang="cs-CZ" sz="3200" b="1">
                <a:gradFill>
                  <a:gsLst>
                    <a:gs pos="0">
                      <a:schemeClr val="tx1">
                        <a:lumMod val="50000"/>
                      </a:schemeClr>
                    </a:gs>
                    <a:gs pos="61000">
                      <a:schemeClr val="tx1"/>
                    </a:gs>
                  </a:gsLst>
                  <a:lin ang="5400000" scaled="0"/>
                </a:gradFill>
                <a:effectLst/>
              </a:rPr>
              <a:t>České republiky </a:t>
            </a:r>
            <a:r>
              <a:rPr lang="cs-CZ" sz="3200" b="1" dirty="0">
                <a:gradFill>
                  <a:gsLst>
                    <a:gs pos="0">
                      <a:schemeClr val="tx1">
                        <a:lumMod val="50000"/>
                      </a:schemeClr>
                    </a:gs>
                    <a:gs pos="61000">
                      <a:schemeClr val="tx1"/>
                    </a:gs>
                  </a:gsLst>
                  <a:lin ang="5400000" scaled="0"/>
                </a:gradFill>
                <a:effectLst/>
              </a:rPr>
              <a:t>za rok 2014</a:t>
            </a:r>
          </a:p>
        </p:txBody>
      </p:sp>
      <p:graphicFrame>
        <p:nvGraphicFramePr>
          <p:cNvPr id="4" name="Tabulka 3"/>
          <p:cNvGraphicFramePr>
            <a:graphicFrameLocks noGrp="1"/>
          </p:cNvGraphicFramePr>
          <p:nvPr/>
        </p:nvGraphicFramePr>
        <p:xfrm>
          <a:off x="498259" y="1628775"/>
          <a:ext cx="8147481" cy="4808501"/>
        </p:xfrm>
        <a:graphic>
          <a:graphicData uri="http://schemas.openxmlformats.org/drawingml/2006/table">
            <a:tbl>
              <a:tblPr firstRow="1" bandRow="1">
                <a:tableStyleId>{D27102A9-8310-4765-A935-A1911B00CA55}</a:tableStyleId>
              </a:tblPr>
              <a:tblGrid>
                <a:gridCol w="2715827">
                  <a:extLst>
                    <a:ext uri="{9D8B030D-6E8A-4147-A177-3AD203B41FA5}">
                      <a16:colId xmlns:a16="http://schemas.microsoft.com/office/drawing/2014/main" val="20000"/>
                    </a:ext>
                  </a:extLst>
                </a:gridCol>
                <a:gridCol w="2715827">
                  <a:extLst>
                    <a:ext uri="{9D8B030D-6E8A-4147-A177-3AD203B41FA5}">
                      <a16:colId xmlns:a16="http://schemas.microsoft.com/office/drawing/2014/main" val="20001"/>
                    </a:ext>
                  </a:extLst>
                </a:gridCol>
                <a:gridCol w="2715827">
                  <a:extLst>
                    <a:ext uri="{9D8B030D-6E8A-4147-A177-3AD203B41FA5}">
                      <a16:colId xmlns:a16="http://schemas.microsoft.com/office/drawing/2014/main" val="20002"/>
                    </a:ext>
                  </a:extLst>
                </a:gridCol>
              </a:tblGrid>
              <a:tr h="429612">
                <a:tc>
                  <a:txBody>
                    <a:bodyPr/>
                    <a:lstStyle/>
                    <a:p>
                      <a:pPr algn="ctr" fontAlgn="ctr"/>
                      <a:r>
                        <a:rPr lang="cs-CZ" sz="1800" u="none" strike="noStrike" dirty="0">
                          <a:effectLst/>
                        </a:rPr>
                        <a:t>Umístění</a:t>
                      </a:r>
                      <a:endParaRPr lang="cs-CZ" sz="1800" b="1"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a:effectLst/>
                        </a:rPr>
                        <a:t>Společnost</a:t>
                      </a:r>
                      <a:endParaRPr lang="cs-CZ" sz="1800" b="1"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a:effectLst/>
                        </a:rPr>
                        <a:t>Zisk</a:t>
                      </a:r>
                      <a:br>
                        <a:rPr lang="cs-CZ" sz="1800" u="none" strike="noStrike">
                          <a:effectLst/>
                        </a:rPr>
                      </a:br>
                      <a:r>
                        <a:rPr lang="cs-CZ" sz="1800" u="none" strike="noStrike">
                          <a:effectLst/>
                        </a:rPr>
                        <a:t>(mld. Kč)</a:t>
                      </a:r>
                      <a:endParaRPr lang="cs-CZ" sz="1800" b="1"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0"/>
                  </a:ext>
                </a:extLst>
              </a:tr>
              <a:tr h="424525">
                <a:tc>
                  <a:txBody>
                    <a:bodyPr/>
                    <a:lstStyle/>
                    <a:p>
                      <a:pPr algn="ctr" fontAlgn="ctr"/>
                      <a:r>
                        <a:rPr lang="cs-CZ" sz="1800" u="none" strike="noStrike">
                          <a:effectLst/>
                        </a:rPr>
                        <a:t>1</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1800" u="none" strike="noStrike">
                          <a:effectLst/>
                        </a:rPr>
                        <a:t>ČEZ</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29</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1"/>
                  </a:ext>
                </a:extLst>
              </a:tr>
              <a:tr h="424525">
                <a:tc>
                  <a:txBody>
                    <a:bodyPr/>
                    <a:lstStyle/>
                    <a:p>
                      <a:pPr algn="ctr" fontAlgn="ctr"/>
                      <a:r>
                        <a:rPr lang="cs-CZ" sz="1800" u="none" strike="noStrike">
                          <a:effectLst/>
                        </a:rPr>
                        <a:t>2</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1800" u="none" strike="noStrike">
                          <a:effectLst/>
                        </a:rPr>
                        <a:t>Škoda Auto</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a:effectLst/>
                        </a:rPr>
                        <a:t>21</a:t>
                      </a:r>
                      <a:endParaRPr lang="cs-CZ" sz="1800" b="0"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2"/>
                  </a:ext>
                </a:extLst>
              </a:tr>
              <a:tr h="424525">
                <a:tc>
                  <a:txBody>
                    <a:bodyPr/>
                    <a:lstStyle/>
                    <a:p>
                      <a:pPr algn="ctr" fontAlgn="ctr"/>
                      <a:r>
                        <a:rPr lang="cs-CZ" sz="1800" u="none" strike="noStrike">
                          <a:effectLst/>
                        </a:rPr>
                        <a:t>3</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dirty="0">
                          <a:effectLst/>
                        </a:rPr>
                        <a:t>Lesy </a:t>
                      </a:r>
                      <a:r>
                        <a:rPr lang="cs-CZ" sz="1800" u="none" strike="noStrike">
                          <a:effectLst/>
                        </a:rPr>
                        <a:t>České republiky</a:t>
                      </a:r>
                      <a:endParaRPr lang="cs-CZ" sz="18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a:effectLst/>
                        </a:rPr>
                        <a:t>7,85</a:t>
                      </a:r>
                      <a:endParaRPr lang="cs-CZ" sz="1800" b="0"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3"/>
                  </a:ext>
                </a:extLst>
              </a:tr>
              <a:tr h="424525">
                <a:tc>
                  <a:txBody>
                    <a:bodyPr/>
                    <a:lstStyle/>
                    <a:p>
                      <a:pPr algn="ctr" fontAlgn="ctr"/>
                      <a:r>
                        <a:rPr lang="cs-CZ" sz="1800" u="none" strike="noStrike" dirty="0">
                          <a:effectLst/>
                        </a:rPr>
                        <a:t>4</a:t>
                      </a:r>
                      <a:endParaRPr lang="cs-CZ" sz="18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dirty="0">
                          <a:effectLst/>
                        </a:rPr>
                        <a:t>Agrofert</a:t>
                      </a:r>
                      <a:endParaRPr lang="cs-CZ" sz="18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a:effectLst/>
                        </a:rPr>
                        <a:t>7,82</a:t>
                      </a:r>
                      <a:endParaRPr lang="cs-CZ" sz="1800" b="0"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4"/>
                  </a:ext>
                </a:extLst>
              </a:tr>
              <a:tr h="424525">
                <a:tc>
                  <a:txBody>
                    <a:bodyPr/>
                    <a:lstStyle/>
                    <a:p>
                      <a:pPr algn="ctr" fontAlgn="ctr"/>
                      <a:r>
                        <a:rPr lang="cs-CZ" sz="1800" u="none" strike="noStrike">
                          <a:effectLst/>
                        </a:rPr>
                        <a:t>5</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a:effectLst/>
                        </a:rPr>
                        <a:t>CTP Invest</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7,58</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5"/>
                  </a:ext>
                </a:extLst>
              </a:tr>
              <a:tr h="424525">
                <a:tc>
                  <a:txBody>
                    <a:bodyPr/>
                    <a:lstStyle/>
                    <a:p>
                      <a:pPr algn="ctr" fontAlgn="ctr"/>
                      <a:r>
                        <a:rPr lang="cs-CZ" sz="1800" u="none" strike="noStrike">
                          <a:effectLst/>
                        </a:rPr>
                        <a:t>6</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a:effectLst/>
                        </a:rPr>
                        <a:t>T-Mobile Czech Republic</a:t>
                      </a:r>
                      <a:endParaRPr lang="cs-CZ" sz="18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6,71</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6"/>
                  </a:ext>
                </a:extLst>
              </a:tr>
              <a:tr h="429612">
                <a:tc>
                  <a:txBody>
                    <a:bodyPr/>
                    <a:lstStyle/>
                    <a:p>
                      <a:pPr algn="ctr" fontAlgn="ctr"/>
                      <a:r>
                        <a:rPr lang="cs-CZ" sz="1800" u="none" strike="noStrike">
                          <a:effectLst/>
                        </a:rPr>
                        <a:t>7</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dirty="0">
                          <a:effectLst/>
                        </a:rPr>
                        <a:t>O2 </a:t>
                      </a:r>
                      <a:r>
                        <a:rPr lang="cs-CZ" sz="1800" u="none" strike="noStrike">
                          <a:effectLst/>
                        </a:rPr>
                        <a:t>Czech Republic</a:t>
                      </a:r>
                      <a:endParaRPr lang="cs-CZ" sz="18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5,18</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7"/>
                  </a:ext>
                </a:extLst>
              </a:tr>
              <a:tr h="424525">
                <a:tc>
                  <a:txBody>
                    <a:bodyPr/>
                    <a:lstStyle/>
                    <a:p>
                      <a:pPr algn="ctr" fontAlgn="ctr"/>
                      <a:r>
                        <a:rPr lang="cs-CZ" sz="1800" u="none" strike="noStrike">
                          <a:effectLst/>
                        </a:rPr>
                        <a:t>8</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dirty="0">
                          <a:effectLst/>
                        </a:rPr>
                        <a:t>RWE </a:t>
                      </a:r>
                      <a:r>
                        <a:rPr lang="cs-CZ" sz="1800" u="none" strike="noStrike">
                          <a:effectLst/>
                        </a:rPr>
                        <a:t>Česká republika</a:t>
                      </a:r>
                      <a:endParaRPr lang="cs-CZ" sz="18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4,31</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8"/>
                  </a:ext>
                </a:extLst>
              </a:tr>
              <a:tr h="424525">
                <a:tc>
                  <a:txBody>
                    <a:bodyPr/>
                    <a:lstStyle/>
                    <a:p>
                      <a:pPr algn="ctr" fontAlgn="ctr"/>
                      <a:r>
                        <a:rPr lang="cs-CZ" sz="1800" u="none" strike="noStrike">
                          <a:effectLst/>
                        </a:rPr>
                        <a:t>9</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a:effectLst/>
                        </a:rPr>
                        <a:t>Třinecké železárny</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3,77</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9"/>
                  </a:ext>
                </a:extLst>
              </a:tr>
              <a:tr h="424525">
                <a:tc>
                  <a:txBody>
                    <a:bodyPr/>
                    <a:lstStyle/>
                    <a:p>
                      <a:pPr algn="ctr" fontAlgn="ctr"/>
                      <a:r>
                        <a:rPr lang="cs-CZ" sz="1800" u="none" strike="noStrike">
                          <a:effectLst/>
                        </a:rPr>
                        <a:t>10</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a:effectLst/>
                        </a:rPr>
                        <a:t>RWE Supply &amp; Trading CZ</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3,25</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60755189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85775"/>
            <a:ext cx="8229600"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10 nejvýznamnějších firem </a:t>
            </a:r>
            <a:r>
              <a:rPr lang="cs-CZ" sz="3200" b="1">
                <a:gradFill>
                  <a:gsLst>
                    <a:gs pos="0">
                      <a:schemeClr val="tx1">
                        <a:lumMod val="50000"/>
                      </a:schemeClr>
                    </a:gs>
                    <a:gs pos="61000">
                      <a:schemeClr val="tx1"/>
                    </a:gs>
                  </a:gsLst>
                  <a:lin ang="5400000" scaled="0"/>
                </a:gradFill>
                <a:effectLst/>
              </a:rPr>
              <a:t>České republiky </a:t>
            </a:r>
            <a:r>
              <a:rPr lang="cs-CZ" sz="3200" b="1" dirty="0">
                <a:gradFill>
                  <a:gsLst>
                    <a:gs pos="0">
                      <a:schemeClr val="tx1">
                        <a:lumMod val="50000"/>
                      </a:schemeClr>
                    </a:gs>
                    <a:gs pos="61000">
                      <a:schemeClr val="tx1"/>
                    </a:gs>
                  </a:gsLst>
                  <a:lin ang="5400000" scaled="0"/>
                </a:gradFill>
                <a:effectLst/>
              </a:rPr>
              <a:t>za rok 2014</a:t>
            </a:r>
          </a:p>
        </p:txBody>
      </p:sp>
      <p:graphicFrame>
        <p:nvGraphicFramePr>
          <p:cNvPr id="4" name="Tabulka 3"/>
          <p:cNvGraphicFramePr>
            <a:graphicFrameLocks noGrp="1"/>
          </p:cNvGraphicFramePr>
          <p:nvPr/>
        </p:nvGraphicFramePr>
        <p:xfrm>
          <a:off x="457200" y="1628775"/>
          <a:ext cx="7956549" cy="4747541"/>
        </p:xfrm>
        <a:graphic>
          <a:graphicData uri="http://schemas.openxmlformats.org/drawingml/2006/table">
            <a:tbl>
              <a:tblPr firstRow="1" bandRow="1">
                <a:tableStyleId>{0E3FDE45-AF77-4B5C-9715-49D594BDF05E}</a:tableStyleId>
              </a:tblPr>
              <a:tblGrid>
                <a:gridCol w="2652183">
                  <a:extLst>
                    <a:ext uri="{9D8B030D-6E8A-4147-A177-3AD203B41FA5}">
                      <a16:colId xmlns:a16="http://schemas.microsoft.com/office/drawing/2014/main" val="20000"/>
                    </a:ext>
                  </a:extLst>
                </a:gridCol>
                <a:gridCol w="2652183">
                  <a:extLst>
                    <a:ext uri="{9D8B030D-6E8A-4147-A177-3AD203B41FA5}">
                      <a16:colId xmlns:a16="http://schemas.microsoft.com/office/drawing/2014/main" val="20001"/>
                    </a:ext>
                  </a:extLst>
                </a:gridCol>
                <a:gridCol w="2652183">
                  <a:extLst>
                    <a:ext uri="{9D8B030D-6E8A-4147-A177-3AD203B41FA5}">
                      <a16:colId xmlns:a16="http://schemas.microsoft.com/office/drawing/2014/main" val="20002"/>
                    </a:ext>
                  </a:extLst>
                </a:gridCol>
              </a:tblGrid>
              <a:tr h="429612">
                <a:tc>
                  <a:txBody>
                    <a:bodyPr/>
                    <a:lstStyle/>
                    <a:p>
                      <a:pPr algn="ctr" fontAlgn="ctr"/>
                      <a:r>
                        <a:rPr lang="cs-CZ" sz="1600" u="none" strike="noStrike" dirty="0">
                          <a:effectLst/>
                        </a:rPr>
                        <a:t>Umístění</a:t>
                      </a:r>
                      <a:endParaRPr lang="cs-CZ" sz="1600" b="1"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600" u="none" strike="noStrike">
                          <a:effectLst/>
                        </a:rPr>
                        <a:t>Společnost</a:t>
                      </a:r>
                      <a:endParaRPr lang="cs-CZ" sz="1600" b="1"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600" u="none" strike="noStrike">
                          <a:effectLst/>
                        </a:rPr>
                        <a:t>Počet</a:t>
                      </a:r>
                      <a:br>
                        <a:rPr lang="cs-CZ" sz="1600" u="none" strike="noStrike">
                          <a:effectLst/>
                        </a:rPr>
                      </a:br>
                      <a:r>
                        <a:rPr lang="cs-CZ" sz="1600" u="none" strike="noStrike">
                          <a:effectLst/>
                        </a:rPr>
                        <a:t>zaměstnanců</a:t>
                      </a:r>
                      <a:endParaRPr lang="cs-CZ" sz="1600" b="1"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0"/>
                  </a:ext>
                </a:extLst>
              </a:tr>
              <a:tr h="424525">
                <a:tc>
                  <a:txBody>
                    <a:bodyPr/>
                    <a:lstStyle/>
                    <a:p>
                      <a:pPr algn="ctr" fontAlgn="ctr"/>
                      <a:r>
                        <a:rPr lang="cs-CZ" sz="1600" u="none" strike="noStrike">
                          <a:effectLst/>
                        </a:rPr>
                        <a:t>1</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Agrofert</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33 778</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1"/>
                  </a:ext>
                </a:extLst>
              </a:tr>
              <a:tr h="424525">
                <a:tc>
                  <a:txBody>
                    <a:bodyPr/>
                    <a:lstStyle/>
                    <a:p>
                      <a:pPr algn="ctr" fontAlgn="ctr"/>
                      <a:r>
                        <a:rPr lang="cs-CZ" sz="1600" u="none" strike="noStrike">
                          <a:effectLst/>
                        </a:rPr>
                        <a:t>2</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dirty="0">
                          <a:effectLst/>
                        </a:rPr>
                        <a:t>Česká pošta</a:t>
                      </a:r>
                      <a:endParaRPr lang="cs-CZ" sz="16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a:effectLst/>
                        </a:rPr>
                        <a:t>30 600</a:t>
                      </a:r>
                      <a:endParaRPr lang="cs-CZ" sz="1600" b="0"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2"/>
                  </a:ext>
                </a:extLst>
              </a:tr>
              <a:tr h="424525">
                <a:tc>
                  <a:txBody>
                    <a:bodyPr/>
                    <a:lstStyle/>
                    <a:p>
                      <a:pPr algn="ctr" fontAlgn="ctr"/>
                      <a:r>
                        <a:rPr lang="cs-CZ" sz="1600" u="none" strike="noStrike">
                          <a:effectLst/>
                        </a:rPr>
                        <a:t>3</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ČEZ</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a:effectLst/>
                        </a:rPr>
                        <a:t>26 255</a:t>
                      </a:r>
                      <a:endParaRPr lang="cs-CZ" sz="1600" b="0"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3"/>
                  </a:ext>
                </a:extLst>
              </a:tr>
              <a:tr h="424525">
                <a:tc>
                  <a:txBody>
                    <a:bodyPr/>
                    <a:lstStyle/>
                    <a:p>
                      <a:pPr algn="ctr" fontAlgn="ctr"/>
                      <a:r>
                        <a:rPr lang="cs-CZ" sz="1600" u="none" strike="noStrike">
                          <a:effectLst/>
                        </a:rPr>
                        <a:t>4</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Škoda Auto</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24 354</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4"/>
                  </a:ext>
                </a:extLst>
              </a:tr>
              <a:tr h="424525">
                <a:tc>
                  <a:txBody>
                    <a:bodyPr/>
                    <a:lstStyle/>
                    <a:p>
                      <a:pPr algn="ctr" fontAlgn="ctr"/>
                      <a:r>
                        <a:rPr lang="cs-CZ" sz="1600" u="none" strike="noStrike">
                          <a:effectLst/>
                        </a:rPr>
                        <a:t>5</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Správa železniční dopravní cesty</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17 331</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5"/>
                  </a:ext>
                </a:extLst>
              </a:tr>
              <a:tr h="424525">
                <a:tc>
                  <a:txBody>
                    <a:bodyPr/>
                    <a:lstStyle/>
                    <a:p>
                      <a:pPr algn="ctr" fontAlgn="ctr"/>
                      <a:r>
                        <a:rPr lang="cs-CZ" sz="1600" u="none" strike="noStrike">
                          <a:effectLst/>
                        </a:rPr>
                        <a:t>6</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OKD</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11 099</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6"/>
                  </a:ext>
                </a:extLst>
              </a:tr>
              <a:tr h="429612">
                <a:tc>
                  <a:txBody>
                    <a:bodyPr/>
                    <a:lstStyle/>
                    <a:p>
                      <a:pPr algn="ctr" fontAlgn="ctr"/>
                      <a:r>
                        <a:rPr lang="cs-CZ" sz="1600" u="none" strike="noStrike">
                          <a:effectLst/>
                        </a:rPr>
                        <a:t>7</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pl-PL" sz="1600" u="none" strike="noStrike">
                          <a:effectLst/>
                        </a:rPr>
                        <a:t>Dopravní podnik Hl. m. Prahy</a:t>
                      </a:r>
                      <a:endParaRPr lang="pl-PL"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10 667</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7"/>
                  </a:ext>
                </a:extLst>
              </a:tr>
              <a:tr h="424525">
                <a:tc>
                  <a:txBody>
                    <a:bodyPr/>
                    <a:lstStyle/>
                    <a:p>
                      <a:pPr algn="ctr" fontAlgn="ctr"/>
                      <a:r>
                        <a:rPr lang="cs-CZ" sz="1600" u="none" strike="noStrike">
                          <a:effectLst/>
                        </a:rPr>
                        <a:t>8</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dirty="0">
                          <a:effectLst/>
                        </a:rPr>
                        <a:t>Ahold </a:t>
                      </a:r>
                      <a:r>
                        <a:rPr lang="cs-CZ" sz="1600" u="none" strike="noStrike">
                          <a:effectLst/>
                        </a:rPr>
                        <a:t>Czech Republic</a:t>
                      </a:r>
                      <a:endParaRPr lang="cs-CZ" sz="16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10 237</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8"/>
                  </a:ext>
                </a:extLst>
              </a:tr>
              <a:tr h="424525">
                <a:tc>
                  <a:txBody>
                    <a:bodyPr/>
                    <a:lstStyle/>
                    <a:p>
                      <a:pPr algn="ctr" fontAlgn="ctr"/>
                      <a:r>
                        <a:rPr lang="cs-CZ" sz="1600" u="none" strike="noStrike">
                          <a:effectLst/>
                        </a:rPr>
                        <a:t>9</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Siemens</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9 182</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9"/>
                  </a:ext>
                </a:extLst>
              </a:tr>
              <a:tr h="424525">
                <a:tc>
                  <a:txBody>
                    <a:bodyPr/>
                    <a:lstStyle/>
                    <a:p>
                      <a:pPr algn="ctr" fontAlgn="ctr"/>
                      <a:r>
                        <a:rPr lang="cs-CZ" sz="1600" u="none" strike="noStrike" dirty="0">
                          <a:effectLst/>
                        </a:rPr>
                        <a:t>10</a:t>
                      </a:r>
                      <a:endParaRPr lang="cs-CZ" sz="16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Bosch </a:t>
                      </a:r>
                      <a:r>
                        <a:rPr lang="cs-CZ" sz="1600" u="none" strike="noStrike" dirty="0">
                          <a:effectLst/>
                        </a:rPr>
                        <a:t>Group ČR</a:t>
                      </a:r>
                      <a:endParaRPr lang="cs-CZ" sz="16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7 650</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142166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a:xfrm>
            <a:off x="457200" y="478898"/>
            <a:ext cx="8229600" cy="1143000"/>
          </a:xfrm>
        </p:spPr>
        <p:txBody>
          <a:bodyPr/>
          <a:lstStyle/>
          <a:p>
            <a:pPr eaLnBrk="1" hangingPunct="1"/>
            <a:r>
              <a:rPr lang="cs-CZ" altLang="cs-CZ" dirty="0"/>
              <a:t>Podniková ekonomika</a:t>
            </a:r>
          </a:p>
        </p:txBody>
      </p:sp>
      <p:sp>
        <p:nvSpPr>
          <p:cNvPr id="23555" name="Zástupný symbol pro obsah 2"/>
          <p:cNvSpPr>
            <a:spLocks noGrp="1"/>
          </p:cNvSpPr>
          <p:nvPr>
            <p:ph idx="1"/>
          </p:nvPr>
        </p:nvSpPr>
        <p:spPr>
          <a:xfrm>
            <a:off x="121734" y="1648049"/>
            <a:ext cx="8713788" cy="5688013"/>
          </a:xfrm>
        </p:spPr>
        <p:txBody>
          <a:bodyPr>
            <a:normAutofit/>
          </a:bodyPr>
          <a:lstStyle/>
          <a:p>
            <a:pPr algn="just" eaLnBrk="1" hangingPunct="1"/>
            <a:r>
              <a:rPr lang="cs-CZ" altLang="cs-CZ" sz="2200" dirty="0"/>
              <a:t>Hospodářské jednání (tak jako každé jiné) podléhá </a:t>
            </a:r>
            <a:r>
              <a:rPr lang="cs-CZ" altLang="cs-CZ" sz="2200" b="1" dirty="0"/>
              <a:t>obecnému principu racionality</a:t>
            </a:r>
            <a:r>
              <a:rPr lang="cs-CZ" altLang="cs-CZ" sz="2200" dirty="0"/>
              <a:t>, který říká, že určitého užitku (cíle) je třeba dosáhnout s nejmenší obětí (s co nejmenším vynaložením prostředků). V hospodářství má princip racionality podobu </a:t>
            </a:r>
            <a:r>
              <a:rPr lang="cs-CZ" altLang="cs-CZ" sz="2200" b="1" dirty="0"/>
              <a:t>ekonomického principu</a:t>
            </a:r>
            <a:r>
              <a:rPr lang="cs-CZ" altLang="cs-CZ" sz="2200" dirty="0"/>
              <a:t> resp. </a:t>
            </a:r>
            <a:r>
              <a:rPr lang="cs-CZ" altLang="cs-CZ" sz="2200" b="1" dirty="0"/>
              <a:t>principu hospodárnosti.</a:t>
            </a:r>
          </a:p>
          <a:p>
            <a:pPr algn="just"/>
            <a:r>
              <a:rPr lang="cs-CZ" sz="2000" b="1" dirty="0"/>
              <a:t>Princip racionality </a:t>
            </a:r>
            <a:r>
              <a:rPr lang="cs-CZ" sz="2000" dirty="0"/>
              <a:t>= získat co nejvíce (výstupy) za co nejméně (vstupy), přičemž výstupem je prodaný statek (výnos), vstupem spotřeba výrobního faktoru (náklad).</a:t>
            </a:r>
          </a:p>
          <a:p>
            <a:pPr algn="just" eaLnBrk="1" hangingPunct="1"/>
            <a:r>
              <a:rPr lang="cs-CZ" altLang="cs-CZ" sz="2200" b="1" dirty="0"/>
              <a:t>Objektem</a:t>
            </a:r>
            <a:r>
              <a:rPr lang="cs-CZ" altLang="cs-CZ" sz="2200" dirty="0"/>
              <a:t> podnikohospodářské nauky je </a:t>
            </a:r>
            <a:r>
              <a:rPr lang="cs-CZ" altLang="cs-CZ" sz="2200" b="1" dirty="0"/>
              <a:t>podnik</a:t>
            </a:r>
            <a:r>
              <a:rPr lang="cs-CZ" altLang="cs-CZ" sz="2200" dirty="0"/>
              <a:t>. Podnikohospodářská nauka se zabývá všemi druhy podniků, které jsou podnikatelskými subjekty. </a:t>
            </a:r>
          </a:p>
          <a:p>
            <a:pPr algn="just" eaLnBrk="1" hangingPunct="1"/>
            <a:r>
              <a:rPr lang="cs-CZ" altLang="cs-CZ" sz="2200" b="1" dirty="0"/>
              <a:t>Předmětem</a:t>
            </a:r>
            <a:r>
              <a:rPr lang="cs-CZ" altLang="cs-CZ" sz="2200" dirty="0"/>
              <a:t> podnikohospodářské nauky jsou </a:t>
            </a:r>
            <a:r>
              <a:rPr lang="cs-CZ" altLang="cs-CZ" sz="2200" b="1" dirty="0"/>
              <a:t>rozhodnutí, která se týkají použití výrobních faktorů </a:t>
            </a:r>
            <a:r>
              <a:rPr lang="cs-CZ" altLang="cs-CZ" sz="2200" dirty="0"/>
              <a:t>s cílem dosáhnout </a:t>
            </a:r>
            <a:r>
              <a:rPr lang="cs-CZ" altLang="cs-CZ" sz="2200" b="1" dirty="0"/>
              <a:t>optimální výsledky</a:t>
            </a:r>
            <a:r>
              <a:rPr lang="cs-CZ" altLang="cs-CZ" sz="2200" dirty="0"/>
              <a:t>. </a:t>
            </a:r>
            <a:endParaRPr lang="cs-CZ" altLang="cs-CZ" sz="2200" b="1" dirty="0"/>
          </a:p>
          <a:p>
            <a:pPr algn="just" eaLnBrk="1" hangingPunct="1"/>
            <a:endParaRPr lang="cs-CZ" altLang="cs-CZ" sz="2200" dirty="0"/>
          </a:p>
        </p:txBody>
      </p:sp>
    </p:spTree>
    <p:extLst>
      <p:ext uri="{BB962C8B-B14F-4D97-AF65-F5344CB8AC3E}">
        <p14:creationId xmlns:p14="http://schemas.microsoft.com/office/powerpoint/2010/main" val="187751724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685800"/>
            <a:ext cx="9144000" cy="717848"/>
          </a:xfrm>
        </p:spPr>
        <p:txBody>
          <a:bodyPr>
            <a:noAutofit/>
          </a:bodyPr>
          <a:lstStyle/>
          <a:p>
            <a:pPr algn="ctr" eaLnBrk="1" fontAlgn="auto" hangingPunct="1">
              <a:spcAft>
                <a:spcPts val="0"/>
              </a:spcAft>
              <a:defRPr/>
            </a:pPr>
            <a:r>
              <a:rPr lang="cs-CZ" sz="3200" b="1">
                <a:gradFill>
                  <a:gsLst>
                    <a:gs pos="0">
                      <a:schemeClr val="tx1">
                        <a:lumMod val="50000"/>
                      </a:schemeClr>
                    </a:gs>
                    <a:gs pos="61000">
                      <a:schemeClr val="tx1"/>
                    </a:gs>
                  </a:gsLst>
                  <a:lin ang="5400000" scaled="0"/>
                </a:gradFill>
                <a:effectLst/>
              </a:rPr>
              <a:t>Tržby </a:t>
            </a:r>
            <a:r>
              <a:rPr lang="cs-CZ" sz="3200" b="1" dirty="0">
                <a:gradFill>
                  <a:gsLst>
                    <a:gs pos="0">
                      <a:schemeClr val="tx1">
                        <a:lumMod val="50000"/>
                      </a:schemeClr>
                    </a:gs>
                    <a:gs pos="61000">
                      <a:schemeClr val="tx1"/>
                    </a:gs>
                  </a:gsLst>
                  <a:lin ang="5400000" scaled="0"/>
                </a:gradFill>
                <a:effectLst/>
              </a:rPr>
              <a:t>nejvýznamnějších českých firem 1994 – 2014</a:t>
            </a:r>
            <a:br>
              <a:rPr lang="cs-CZ" sz="3200" b="1" dirty="0">
                <a:gradFill>
                  <a:gsLst>
                    <a:gs pos="0">
                      <a:schemeClr val="tx1">
                        <a:lumMod val="50000"/>
                      </a:schemeClr>
                    </a:gs>
                    <a:gs pos="61000">
                      <a:schemeClr val="tx1"/>
                    </a:gs>
                  </a:gsLst>
                  <a:lin ang="5400000" scaled="0"/>
                </a:gradFill>
                <a:effectLst/>
              </a:rPr>
            </a:br>
            <a:r>
              <a:rPr lang="cs-CZ" sz="3200" b="1" dirty="0">
                <a:gradFill>
                  <a:gsLst>
                    <a:gs pos="0">
                      <a:schemeClr val="tx1">
                        <a:lumMod val="50000"/>
                      </a:schemeClr>
                    </a:gs>
                    <a:gs pos="61000">
                      <a:schemeClr val="tx1"/>
                    </a:gs>
                  </a:gsLst>
                  <a:lin ang="5400000" scaled="0"/>
                </a:gradFill>
                <a:effectLst/>
              </a:rPr>
              <a:t>(mld. Kč)</a:t>
            </a:r>
          </a:p>
        </p:txBody>
      </p:sp>
      <p:graphicFrame>
        <p:nvGraphicFramePr>
          <p:cNvPr id="4" name="Graf 3"/>
          <p:cNvGraphicFramePr>
            <a:graphicFrameLocks/>
          </p:cNvGraphicFramePr>
          <p:nvPr/>
        </p:nvGraphicFramePr>
        <p:xfrm>
          <a:off x="0" y="1724890"/>
          <a:ext cx="9144000" cy="51331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830142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58504"/>
            <a:ext cx="8229600" cy="1143000"/>
          </a:xfrm>
        </p:spPr>
        <p:txBody>
          <a:bodyPr>
            <a:normAutofit/>
          </a:bodyPr>
          <a:lstStyle/>
          <a:p>
            <a:r>
              <a:rPr lang="cs-CZ" sz="4000" b="1" dirty="0">
                <a:solidFill>
                  <a:srgbClr val="FF0000"/>
                </a:solidFill>
              </a:rPr>
              <a:t>Podnik</a:t>
            </a:r>
          </a:p>
        </p:txBody>
      </p:sp>
      <p:sp>
        <p:nvSpPr>
          <p:cNvPr id="3" name="Zástupný symbol pro obsah 2"/>
          <p:cNvSpPr>
            <a:spLocks noGrp="1"/>
          </p:cNvSpPr>
          <p:nvPr>
            <p:ph idx="1"/>
          </p:nvPr>
        </p:nvSpPr>
        <p:spPr>
          <a:xfrm>
            <a:off x="457200" y="1801504"/>
            <a:ext cx="8229600" cy="3911814"/>
          </a:xfrm>
        </p:spPr>
        <p:txBody>
          <a:bodyPr/>
          <a:lstStyle/>
          <a:p>
            <a:pPr algn="just">
              <a:buNone/>
            </a:pPr>
            <a:r>
              <a:rPr lang="cs-CZ" sz="2800" dirty="0">
                <a:latin typeface="Times New Roman" pitchFamily="18" charset="0"/>
              </a:rPr>
              <a:t>	</a:t>
            </a:r>
            <a:r>
              <a:rPr lang="cs-CZ" sz="2400" dirty="0">
                <a:solidFill>
                  <a:schemeClr val="tx1"/>
                </a:solidFill>
                <a:latin typeface="Arial" pitchFamily="34" charset="0"/>
                <a:cs typeface="Arial" pitchFamily="34" charset="0"/>
              </a:rPr>
              <a:t>Podnik je instituce sloužící k realizaci podnikatelské činnosti. </a:t>
            </a:r>
          </a:p>
          <a:p>
            <a:pPr algn="just">
              <a:buNone/>
            </a:pPr>
            <a:r>
              <a:rPr lang="cs-CZ" sz="2400" dirty="0">
                <a:solidFill>
                  <a:schemeClr val="tx1"/>
                </a:solidFill>
                <a:latin typeface="Arial" pitchFamily="34" charset="0"/>
                <a:cs typeface="Arial" pitchFamily="34" charset="0"/>
              </a:rPr>
              <a:t>	</a:t>
            </a:r>
          </a:p>
          <a:p>
            <a:pPr algn="just">
              <a:buNone/>
            </a:pPr>
            <a:r>
              <a:rPr lang="cs-CZ" sz="2400" dirty="0">
                <a:solidFill>
                  <a:schemeClr val="tx1"/>
                </a:solidFill>
                <a:latin typeface="Arial" pitchFamily="34" charset="0"/>
                <a:cs typeface="Arial" pitchFamily="34" charset="0"/>
              </a:rPr>
              <a:t>	Podnik je soubor: </a:t>
            </a:r>
          </a:p>
          <a:p>
            <a:pPr algn="just">
              <a:buFontTx/>
              <a:buChar char="-"/>
            </a:pPr>
            <a:r>
              <a:rPr lang="cs-CZ" sz="2400" dirty="0">
                <a:solidFill>
                  <a:schemeClr val="tx1"/>
                </a:solidFill>
                <a:latin typeface="Arial" pitchFamily="34" charset="0"/>
                <a:cs typeface="Arial" pitchFamily="34" charset="0"/>
              </a:rPr>
              <a:t>hmotných, </a:t>
            </a:r>
          </a:p>
          <a:p>
            <a:pPr algn="just">
              <a:buFontTx/>
              <a:buChar char="-"/>
            </a:pPr>
            <a:r>
              <a:rPr lang="cs-CZ" sz="2400" dirty="0">
                <a:solidFill>
                  <a:schemeClr val="tx1"/>
                </a:solidFill>
                <a:latin typeface="Arial" pitchFamily="34" charset="0"/>
                <a:cs typeface="Arial" pitchFamily="34" charset="0"/>
              </a:rPr>
              <a:t>osobních a </a:t>
            </a:r>
          </a:p>
          <a:p>
            <a:pPr algn="just">
              <a:buFontTx/>
              <a:buChar char="-"/>
            </a:pPr>
            <a:r>
              <a:rPr lang="cs-CZ" sz="2400" dirty="0">
                <a:solidFill>
                  <a:schemeClr val="tx1"/>
                </a:solidFill>
                <a:latin typeface="Arial" pitchFamily="34" charset="0"/>
                <a:cs typeface="Arial" pitchFamily="34" charset="0"/>
              </a:rPr>
              <a:t>nehmotných složek podnikání. 	</a:t>
            </a:r>
          </a:p>
          <a:p>
            <a:pPr algn="just">
              <a:buNone/>
            </a:pPr>
            <a:r>
              <a:rPr lang="cs-CZ" sz="2400" dirty="0">
                <a:solidFill>
                  <a:schemeClr val="tx1"/>
                </a:solidFill>
                <a:latin typeface="Arial" pitchFamily="34" charset="0"/>
                <a:cs typeface="Arial" pitchFamily="34" charset="0"/>
              </a:rPr>
              <a:t>	</a:t>
            </a:r>
          </a:p>
        </p:txBody>
      </p:sp>
    </p:spTree>
    <p:extLst>
      <p:ext uri="{BB962C8B-B14F-4D97-AF65-F5344CB8AC3E}">
        <p14:creationId xmlns:p14="http://schemas.microsoft.com/office/powerpoint/2010/main" val="193406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5622" y="1483555"/>
            <a:ext cx="7858124" cy="776074"/>
          </a:xfrm>
        </p:spPr>
        <p:txBody>
          <a:bodyPr lIns="0" tIns="0" rIns="0" bIns="0" anchor="t" anchorCtr="0">
            <a:normAutofit/>
          </a:bodyPr>
          <a:lstStyle/>
          <a:p>
            <a:r>
              <a:rPr lang="cs-CZ" sz="4800" b="1" dirty="0">
                <a:solidFill>
                  <a:srgbClr val="FF0000"/>
                </a:solidFill>
              </a:rPr>
              <a:t>DĚKUJI ZA VAŠI POZORNOST</a:t>
            </a:r>
            <a:endParaRPr lang="cs-CZ" sz="4800" dirty="0">
              <a:solidFill>
                <a:srgbClr val="FF0000"/>
              </a:solidFill>
            </a:endParaRPr>
          </a:p>
        </p:txBody>
      </p:sp>
      <p:sp>
        <p:nvSpPr>
          <p:cNvPr id="4" name="Title 1"/>
          <p:cNvSpPr txBox="1">
            <a:spLocks/>
          </p:cNvSpPr>
          <p:nvPr/>
        </p:nvSpPr>
        <p:spPr>
          <a:xfrm>
            <a:off x="1015622" y="2963413"/>
            <a:ext cx="7858124" cy="776074"/>
          </a:xfrm>
          <a:prstGeom prst="rect">
            <a:avLst/>
          </a:prstGeom>
        </p:spPr>
        <p:txBody>
          <a:bodyPr vert="horz" lIns="0" tIns="0" rIns="0" bIns="0" rtlCol="0" anchor="t" anchorCtr="0">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4000" b="1" i="0" u="none" strike="noStrike" kern="1200" cap="none" spc="0" normalizeH="0" baseline="0" noProof="0" dirty="0">
                <a:ln>
                  <a:noFill/>
                </a:ln>
                <a:solidFill>
                  <a:srgbClr val="FF0000"/>
                </a:solidFill>
                <a:effectLst/>
                <a:uLnTx/>
                <a:uFillTx/>
                <a:latin typeface="+mj-lt"/>
                <a:ea typeface="+mj-ea"/>
                <a:cs typeface="+mj-cs"/>
              </a:rPr>
              <a:t>DOTAZY …</a:t>
            </a:r>
            <a:endParaRPr kumimoji="0" lang="cs-CZ" sz="4000" b="0"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1735084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399766"/>
            <a:ext cx="8229600" cy="1143000"/>
          </a:xfrm>
        </p:spPr>
        <p:txBody>
          <a:bodyPr>
            <a:normAutofit/>
          </a:bodyPr>
          <a:lstStyle/>
          <a:p>
            <a:pPr eaLnBrk="1" hangingPunct="1"/>
            <a:r>
              <a:rPr lang="cs-CZ" altLang="cs-CZ" b="1" dirty="0"/>
              <a:t>Ekonomický princip</a:t>
            </a:r>
          </a:p>
        </p:txBody>
      </p:sp>
      <p:sp>
        <p:nvSpPr>
          <p:cNvPr id="24579" name="Rectangle 3"/>
          <p:cNvSpPr>
            <a:spLocks noGrp="1" noChangeArrowheads="1"/>
          </p:cNvSpPr>
          <p:nvPr>
            <p:ph idx="1"/>
          </p:nvPr>
        </p:nvSpPr>
        <p:spPr>
          <a:xfrm>
            <a:off x="1" y="1417638"/>
            <a:ext cx="9144000" cy="5440362"/>
          </a:xfrm>
        </p:spPr>
        <p:txBody>
          <a:bodyPr/>
          <a:lstStyle/>
          <a:p>
            <a:pPr eaLnBrk="1" hangingPunct="1">
              <a:lnSpc>
                <a:spcPct val="90000"/>
              </a:lnSpc>
            </a:pPr>
            <a:r>
              <a:rPr lang="cs-CZ" altLang="cs-CZ" sz="2000" dirty="0"/>
              <a:t>Podnik – ziskový, výdělečný subjekt (většinou)</a:t>
            </a:r>
          </a:p>
          <a:p>
            <a:pPr eaLnBrk="1" hangingPunct="1">
              <a:lnSpc>
                <a:spcPct val="90000"/>
              </a:lnSpc>
            </a:pPr>
            <a:r>
              <a:rPr lang="cs-CZ" altLang="cs-CZ" sz="2000" dirty="0"/>
              <a:t>Podnik musí hospodařit s omezenými zdroji a omezenými produkčními možnostmi</a:t>
            </a:r>
          </a:p>
          <a:p>
            <a:pPr eaLnBrk="1" hangingPunct="1"/>
            <a:r>
              <a:rPr lang="cs-CZ" altLang="cs-CZ" sz="2000" b="1" dirty="0"/>
              <a:t>Obecný princip racionality → určitého užitku (cíle) je třeba dosáhnout s nejmenší obětí (s co nejmenším vynaložením prostředků). </a:t>
            </a:r>
            <a:endParaRPr lang="cs-CZ" altLang="cs-CZ" sz="2000" dirty="0"/>
          </a:p>
          <a:p>
            <a:pPr eaLnBrk="1" hangingPunct="1"/>
            <a:r>
              <a:rPr lang="cs-CZ" altLang="cs-CZ" sz="2000" b="1" dirty="0"/>
              <a:t>Vyjádření: -  kvantitativně (objemovém)-  min, max.</a:t>
            </a:r>
          </a:p>
          <a:p>
            <a:pPr eaLnBrk="1" hangingPunct="1">
              <a:buFont typeface="Wingdings" panose="05000000000000000000" pitchFamily="2" charset="2"/>
              <a:buNone/>
            </a:pPr>
            <a:r>
              <a:rPr lang="cs-CZ" altLang="cs-CZ" sz="2000" b="1" dirty="0"/>
              <a:t>                     -  kvalitativně (hodnotovém) - min, max.</a:t>
            </a:r>
            <a:endParaRPr lang="cs-CZ" altLang="cs-CZ" sz="2000" b="1" u="sng" dirty="0"/>
          </a:p>
          <a:p>
            <a:pPr eaLnBrk="1" hangingPunct="1">
              <a:lnSpc>
                <a:spcPct val="90000"/>
              </a:lnSpc>
            </a:pPr>
            <a:endParaRPr lang="cs-CZ" altLang="cs-CZ" sz="2000" dirty="0"/>
          </a:p>
          <a:p>
            <a:pPr eaLnBrk="1" hangingPunct="1"/>
            <a:r>
              <a:rPr lang="cs-CZ" altLang="cs-CZ" sz="2000" b="1" dirty="0"/>
              <a:t>Kvantitativní vyjádření ekonomického principu </a:t>
            </a:r>
            <a:r>
              <a:rPr lang="cs-CZ" altLang="cs-CZ" sz="2000" dirty="0"/>
              <a:t>říká, že: s danou spotřebou výrobních faktorů je třeba dosáhnout co největšího výnosu statků (princip maxima), nebo že daný výnos ve statcích je nutno dosáhnout s co nejnižší spotřebou výrobních faktorů (princip minima).</a:t>
            </a:r>
          </a:p>
          <a:p>
            <a:pPr eaLnBrk="1" hangingPunct="1"/>
            <a:r>
              <a:rPr lang="cs-CZ" altLang="cs-CZ" sz="2000" b="1" dirty="0"/>
              <a:t>Kvalitativní pojetí ekonomického principu </a:t>
            </a:r>
            <a:r>
              <a:rPr lang="cs-CZ" altLang="cs-CZ" sz="2000" dirty="0"/>
              <a:t>stanovuje, že: s danou spotřebou peněz je třeba dosáhnout co nejvyššího výnosu (princip maxima), nebo že daného výnosu je třeba dosáhnout s minimálním vynaložením peněz (princip minima).</a:t>
            </a:r>
          </a:p>
          <a:p>
            <a:pPr eaLnBrk="1" hangingPunct="1">
              <a:lnSpc>
                <a:spcPct val="90000"/>
              </a:lnSpc>
            </a:pPr>
            <a:endParaRPr lang="cs-CZ" altLang="cs-CZ" sz="2000" dirty="0"/>
          </a:p>
        </p:txBody>
      </p:sp>
    </p:spTree>
    <p:extLst>
      <p:ext uri="{BB962C8B-B14F-4D97-AF65-F5344CB8AC3E}">
        <p14:creationId xmlns:p14="http://schemas.microsoft.com/office/powerpoint/2010/main" val="3524768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9765" y="186452"/>
            <a:ext cx="8229600" cy="1143000"/>
          </a:xfrm>
        </p:spPr>
        <p:txBody>
          <a:bodyPr>
            <a:normAutofit/>
          </a:bodyPr>
          <a:lstStyle/>
          <a:p>
            <a:r>
              <a:rPr lang="cs-CZ" sz="4000" dirty="0">
                <a:solidFill>
                  <a:schemeClr val="tx1"/>
                </a:solidFill>
              </a:rPr>
              <a:t>Ekonomický princip</a:t>
            </a:r>
          </a:p>
        </p:txBody>
      </p:sp>
      <p:graphicFrame>
        <p:nvGraphicFramePr>
          <p:cNvPr id="4" name="Group 103"/>
          <p:cNvGraphicFramePr>
            <a:graphicFrameLocks/>
          </p:cNvGraphicFramePr>
          <p:nvPr>
            <p:extLst>
              <p:ext uri="{D42A27DB-BD31-4B8C-83A1-F6EECF244321}">
                <p14:modId xmlns:p14="http://schemas.microsoft.com/office/powerpoint/2010/main" val="584235726"/>
              </p:ext>
            </p:extLst>
          </p:nvPr>
        </p:nvGraphicFramePr>
        <p:xfrm>
          <a:off x="229765" y="1028467"/>
          <a:ext cx="8814701" cy="5370513"/>
        </p:xfrm>
        <a:graphic>
          <a:graphicData uri="http://schemas.openxmlformats.org/drawingml/2006/table">
            <a:tbl>
              <a:tblPr/>
              <a:tblGrid>
                <a:gridCol w="2669594">
                  <a:extLst>
                    <a:ext uri="{9D8B030D-6E8A-4147-A177-3AD203B41FA5}">
                      <a16:colId xmlns:a16="http://schemas.microsoft.com/office/drawing/2014/main" val="20000"/>
                    </a:ext>
                  </a:extLst>
                </a:gridCol>
                <a:gridCol w="3182565">
                  <a:extLst>
                    <a:ext uri="{9D8B030D-6E8A-4147-A177-3AD203B41FA5}">
                      <a16:colId xmlns:a16="http://schemas.microsoft.com/office/drawing/2014/main" val="20001"/>
                    </a:ext>
                  </a:extLst>
                </a:gridCol>
                <a:gridCol w="2962542">
                  <a:extLst>
                    <a:ext uri="{9D8B030D-6E8A-4147-A177-3AD203B41FA5}">
                      <a16:colId xmlns:a16="http://schemas.microsoft.com/office/drawing/2014/main" val="20002"/>
                    </a:ext>
                  </a:extLst>
                </a:gridCol>
              </a:tblGrid>
              <a:tr h="823804">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Obecná formulace</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Princip hospodárnosti</a:t>
                      </a: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(ekonomický princip)</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cs-CZ"/>
                    </a:p>
                  </a:txBody>
                  <a:tcPr/>
                </a:tc>
                <a:extLst>
                  <a:ext uri="{0D108BD9-81ED-4DB2-BD59-A6C34878D82A}">
                    <a16:rowId xmlns:a16="http://schemas.microsoft.com/office/drawing/2014/main" val="10000"/>
                  </a:ext>
                </a:extLst>
              </a:tr>
              <a:tr h="900556">
                <a:tc vMerge="1">
                  <a:txBody>
                    <a:bodyPr/>
                    <a:lstStyle/>
                    <a:p>
                      <a:endParaRPr lang="cs-CZ"/>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Produktivita (kvantitativní nebo technická hospodárnost)</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Hospodárnost (hodnotově vyjádřená hospodárnost)</a:t>
                      </a:r>
                      <a:endParaRPr kumimoji="0" lang="cs-CZ" sz="18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17686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cíl                             užitek</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prostředky               oběť</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Kvantitativní výnos (získané množství) </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Kvantitativní vklad (množství použitých faktorů)</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Hodnotový výnos</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Hodnotový vklad</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1768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Optimálního cíle má být dosaženo daným vkladem prostředků.</a:t>
                      </a:r>
                      <a:endParaRPr kumimoji="0" lang="cs-CZ" sz="1800" b="1"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Maximálního kvantitativního výnosu má být dosaženo daným množstvím faktorů.</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Maximálního hodnotového výnosu má být dosaženo daným vkladem.</a:t>
                      </a:r>
                      <a:endParaRPr kumimoji="0" lang="cs-CZ" sz="18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2805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Stanoveného cíle má být dosaženo minimálním vkladem prostředků.</a:t>
                      </a:r>
                      <a:endParaRPr kumimoji="0" lang="cs-CZ" sz="1800" b="1"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Stanoveného kvantitativního výnosu má být dosaženo minimálním množstvím faktorů.</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Stanoveného hodnotového výnosu má být dosaženo minimálním vkladem.</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91335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lstStyle/>
          <a:p>
            <a:r>
              <a:rPr lang="cs-CZ" dirty="0">
                <a:solidFill>
                  <a:schemeClr val="tx1"/>
                </a:solidFill>
              </a:rPr>
              <a:t>Ekonomický princip</a:t>
            </a:r>
          </a:p>
        </p:txBody>
      </p:sp>
      <p:sp>
        <p:nvSpPr>
          <p:cNvPr id="3" name="Zástupný symbol pro obsah 2"/>
          <p:cNvSpPr>
            <a:spLocks noGrp="1"/>
          </p:cNvSpPr>
          <p:nvPr>
            <p:ph idx="1"/>
          </p:nvPr>
        </p:nvSpPr>
        <p:spPr>
          <a:xfrm>
            <a:off x="250257" y="1386038"/>
            <a:ext cx="8436543" cy="4941429"/>
          </a:xfrm>
        </p:spPr>
        <p:txBody>
          <a:bodyPr>
            <a:normAutofit fontScale="85000" lnSpcReduction="20000"/>
          </a:bodyPr>
          <a:lstStyle/>
          <a:p>
            <a:pPr algn="just">
              <a:buNone/>
            </a:pPr>
            <a:r>
              <a:rPr lang="cs-CZ" sz="2400" b="1" dirty="0">
                <a:solidFill>
                  <a:schemeClr val="tx1"/>
                </a:solidFill>
                <a:latin typeface="Arial" pitchFamily="34" charset="0"/>
                <a:cs typeface="Arial" pitchFamily="34" charset="0"/>
              </a:rPr>
              <a:t>Min princip</a:t>
            </a:r>
          </a:p>
          <a:p>
            <a:pPr algn="just"/>
            <a:r>
              <a:rPr lang="cs-CZ" sz="2400" dirty="0">
                <a:solidFill>
                  <a:schemeClr val="tx1"/>
                </a:solidFill>
                <a:latin typeface="Arial" pitchFamily="34" charset="0"/>
                <a:cs typeface="Arial" pitchFamily="34" charset="0"/>
              </a:rPr>
              <a:t>Předem stanovený cíl může být dosažen s co možná nejnižšími peněžními prostředky.</a:t>
            </a:r>
          </a:p>
          <a:p>
            <a:pPr algn="just"/>
            <a:endParaRPr lang="cs-CZ" sz="2400" dirty="0">
              <a:solidFill>
                <a:schemeClr val="tx1"/>
              </a:solidFill>
              <a:latin typeface="Arial" pitchFamily="34" charset="0"/>
              <a:cs typeface="Arial" pitchFamily="34" charset="0"/>
            </a:endParaRPr>
          </a:p>
          <a:p>
            <a:pPr algn="just">
              <a:buNone/>
            </a:pPr>
            <a:r>
              <a:rPr lang="cs-CZ" sz="2400" b="1" dirty="0">
                <a:solidFill>
                  <a:schemeClr val="tx1"/>
                </a:solidFill>
                <a:latin typeface="Arial" pitchFamily="34" charset="0"/>
                <a:cs typeface="Arial" pitchFamily="34" charset="0"/>
              </a:rPr>
              <a:t>Max princip</a:t>
            </a:r>
          </a:p>
          <a:p>
            <a:pPr algn="just"/>
            <a:r>
              <a:rPr lang="cs-CZ" sz="2400" dirty="0">
                <a:solidFill>
                  <a:schemeClr val="tx1"/>
                </a:solidFill>
                <a:latin typeface="Arial" pitchFamily="34" charset="0"/>
                <a:cs typeface="Arial" pitchFamily="34" charset="0"/>
              </a:rPr>
              <a:t>S předem stanovenými peněžními prostředky bychom měli dosáhnout co možná největšího cíle.</a:t>
            </a:r>
          </a:p>
          <a:p>
            <a:pPr algn="just"/>
            <a:endParaRPr lang="cs-CZ" sz="2400" dirty="0">
              <a:latin typeface="Arial" pitchFamily="34" charset="0"/>
              <a:cs typeface="Arial" pitchFamily="34" charset="0"/>
            </a:endParaRPr>
          </a:p>
          <a:p>
            <a:pPr marL="0" indent="0">
              <a:lnSpc>
                <a:spcPct val="90000"/>
              </a:lnSpc>
              <a:buNone/>
            </a:pPr>
            <a:r>
              <a:rPr lang="cs-CZ" altLang="cs-CZ" sz="2400" b="1" dirty="0">
                <a:latin typeface="Arial" pitchFamily="34" charset="0"/>
                <a:cs typeface="Arial" pitchFamily="34" charset="0"/>
              </a:rPr>
              <a:t>Účelné hospodaření </a:t>
            </a:r>
          </a:p>
          <a:p>
            <a:pPr>
              <a:lnSpc>
                <a:spcPct val="90000"/>
              </a:lnSpc>
            </a:pPr>
            <a:r>
              <a:rPr lang="cs-CZ" altLang="cs-CZ" sz="2200" dirty="0"/>
              <a:t>poznání omezenosti zdrojů a produkčních možností jako limitující podmínky na jedné straně a snaha vyzískat za těchto podmínek co nejvyšší výsledky či uspokojení svých potřeb na straně druhé</a:t>
            </a:r>
          </a:p>
          <a:p>
            <a:pPr>
              <a:lnSpc>
                <a:spcPct val="90000"/>
              </a:lnSpc>
            </a:pPr>
            <a:r>
              <a:rPr lang="cs-CZ" altLang="cs-CZ" sz="2200" dirty="0"/>
              <a:t>Je postaveno na </a:t>
            </a:r>
            <a:r>
              <a:rPr lang="cs-CZ" altLang="cs-CZ" sz="2200" b="1" dirty="0"/>
              <a:t>racionálních principech</a:t>
            </a:r>
            <a:r>
              <a:rPr lang="cs-CZ" altLang="cs-CZ" sz="2200" dirty="0"/>
              <a:t>, které se v hospodářské oblasti nazývají </a:t>
            </a:r>
            <a:r>
              <a:rPr lang="cs-CZ" altLang="cs-CZ" sz="2200" b="1" dirty="0"/>
              <a:t>ekonomické</a:t>
            </a:r>
          </a:p>
          <a:p>
            <a:pPr lvl="1">
              <a:lnSpc>
                <a:spcPct val="90000"/>
              </a:lnSpc>
            </a:pPr>
            <a:endParaRPr lang="cs-CZ" altLang="cs-CZ" sz="1800" dirty="0"/>
          </a:p>
          <a:p>
            <a:pPr algn="ctr">
              <a:lnSpc>
                <a:spcPct val="90000"/>
              </a:lnSpc>
              <a:buNone/>
            </a:pPr>
            <a:r>
              <a:rPr lang="cs-CZ" altLang="cs-CZ" sz="2600" dirty="0">
                <a:solidFill>
                  <a:srgbClr val="FF3300"/>
                </a:solidFill>
              </a:rPr>
              <a:t>princip MINI MAX</a:t>
            </a:r>
          </a:p>
          <a:p>
            <a:pPr algn="ctr">
              <a:lnSpc>
                <a:spcPct val="90000"/>
              </a:lnSpc>
              <a:buNone/>
            </a:pPr>
            <a:r>
              <a:rPr lang="cs-CZ" altLang="cs-CZ" sz="2600" dirty="0">
                <a:solidFill>
                  <a:srgbClr val="FF3300"/>
                </a:solidFill>
              </a:rPr>
              <a:t>princip hospodárnost, produktivita</a:t>
            </a:r>
          </a:p>
          <a:p>
            <a:pPr algn="just"/>
            <a:endParaRPr lang="cs-CZ" sz="2400" dirty="0">
              <a:solidFill>
                <a:schemeClr val="tx1"/>
              </a:solidFill>
              <a:latin typeface="Arial" pitchFamily="34" charset="0"/>
              <a:cs typeface="Arial" pitchFamily="34" charset="0"/>
            </a:endParaRPr>
          </a:p>
          <a:p>
            <a:endParaRPr lang="cs-CZ" dirty="0"/>
          </a:p>
        </p:txBody>
      </p:sp>
    </p:spTree>
    <p:extLst>
      <p:ext uri="{BB962C8B-B14F-4D97-AF65-F5344CB8AC3E}">
        <p14:creationId xmlns:p14="http://schemas.microsoft.com/office/powerpoint/2010/main" val="1688871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2"/>
          <a:stretch>
            <a:fillRect/>
          </a:stretch>
        </p:blipFill>
        <p:spPr>
          <a:xfrm>
            <a:off x="323056" y="1323515"/>
            <a:ext cx="2940788" cy="1613898"/>
          </a:xfrm>
          <a:prstGeom prst="rect">
            <a:avLst/>
          </a:prstGeom>
        </p:spPr>
      </p:pic>
      <p:sp>
        <p:nvSpPr>
          <p:cNvPr id="4" name="TextovéPole 3"/>
          <p:cNvSpPr txBox="1"/>
          <p:nvPr/>
        </p:nvSpPr>
        <p:spPr>
          <a:xfrm>
            <a:off x="1965490" y="3236530"/>
            <a:ext cx="6264110" cy="923330"/>
          </a:xfrm>
          <a:prstGeom prst="rect">
            <a:avLst/>
          </a:prstGeom>
          <a:noFill/>
        </p:spPr>
        <p:txBody>
          <a:bodyPr wrap="square" rtlCol="0">
            <a:spAutoFit/>
          </a:bodyPr>
          <a:lstStyle/>
          <a:p>
            <a:r>
              <a:rPr lang="cs-CZ" sz="5400" dirty="0">
                <a:effectLst>
                  <a:outerShdw blurRad="38100" dist="38100" dir="2700000" algn="tl">
                    <a:srgbClr val="000000">
                      <a:alpha val="43137"/>
                    </a:srgbClr>
                  </a:outerShdw>
                </a:effectLst>
              </a:rPr>
              <a:t>Podniková ekonomika</a:t>
            </a:r>
          </a:p>
        </p:txBody>
      </p:sp>
      <p:pic>
        <p:nvPicPr>
          <p:cNvPr id="7" name="Obrázek 6"/>
          <p:cNvPicPr>
            <a:picLocks noChangeAspect="1"/>
          </p:cNvPicPr>
          <p:nvPr/>
        </p:nvPicPr>
        <p:blipFill>
          <a:blip r:embed="rId3"/>
          <a:stretch>
            <a:fillRect/>
          </a:stretch>
        </p:blipFill>
        <p:spPr>
          <a:xfrm>
            <a:off x="7144212" y="1912288"/>
            <a:ext cx="1658067" cy="1078461"/>
          </a:xfrm>
          <a:prstGeom prst="rect">
            <a:avLst/>
          </a:prstGeom>
        </p:spPr>
      </p:pic>
      <p:pic>
        <p:nvPicPr>
          <p:cNvPr id="8" name="Obrázek 7"/>
          <p:cNvPicPr>
            <a:picLocks noChangeAspect="1"/>
          </p:cNvPicPr>
          <p:nvPr/>
        </p:nvPicPr>
        <p:blipFill>
          <a:blip r:embed="rId4"/>
          <a:stretch>
            <a:fillRect/>
          </a:stretch>
        </p:blipFill>
        <p:spPr>
          <a:xfrm>
            <a:off x="323055" y="4566249"/>
            <a:ext cx="2057400" cy="1235869"/>
          </a:xfrm>
          <a:prstGeom prst="rect">
            <a:avLst/>
          </a:prstGeom>
        </p:spPr>
      </p:pic>
      <p:pic>
        <p:nvPicPr>
          <p:cNvPr id="10" name="Obrázek 9"/>
          <p:cNvPicPr>
            <a:picLocks noChangeAspect="1"/>
          </p:cNvPicPr>
          <p:nvPr/>
        </p:nvPicPr>
        <p:blipFill>
          <a:blip r:embed="rId5"/>
          <a:stretch>
            <a:fillRect/>
          </a:stretch>
        </p:blipFill>
        <p:spPr>
          <a:xfrm>
            <a:off x="6281180" y="4343440"/>
            <a:ext cx="1456920" cy="1124104"/>
          </a:xfrm>
          <a:prstGeom prst="rect">
            <a:avLst/>
          </a:prstGeom>
        </p:spPr>
      </p:pic>
      <p:pic>
        <p:nvPicPr>
          <p:cNvPr id="11" name="Obrázek 10"/>
          <p:cNvPicPr>
            <a:picLocks noChangeAspect="1"/>
          </p:cNvPicPr>
          <p:nvPr/>
        </p:nvPicPr>
        <p:blipFill>
          <a:blip r:embed="rId6"/>
          <a:stretch>
            <a:fillRect/>
          </a:stretch>
        </p:blipFill>
        <p:spPr>
          <a:xfrm>
            <a:off x="4022500" y="1132917"/>
            <a:ext cx="2363054" cy="1745437"/>
          </a:xfrm>
          <a:prstGeom prst="rect">
            <a:avLst/>
          </a:prstGeom>
        </p:spPr>
      </p:pic>
      <p:pic>
        <p:nvPicPr>
          <p:cNvPr id="12" name="Obrázek 11"/>
          <p:cNvPicPr>
            <a:picLocks noChangeAspect="1"/>
          </p:cNvPicPr>
          <p:nvPr/>
        </p:nvPicPr>
        <p:blipFill>
          <a:blip r:embed="rId7"/>
          <a:stretch>
            <a:fillRect/>
          </a:stretch>
        </p:blipFill>
        <p:spPr>
          <a:xfrm>
            <a:off x="3370271" y="4136776"/>
            <a:ext cx="1607082" cy="1719038"/>
          </a:xfrm>
          <a:prstGeom prst="rect">
            <a:avLst/>
          </a:prstGeom>
        </p:spPr>
      </p:pic>
      <p:sp>
        <p:nvSpPr>
          <p:cNvPr id="13" name="TextovéPole 12"/>
          <p:cNvSpPr txBox="1"/>
          <p:nvPr/>
        </p:nvSpPr>
        <p:spPr>
          <a:xfrm>
            <a:off x="6259099" y="4964892"/>
            <a:ext cx="1970501" cy="461665"/>
          </a:xfrm>
          <a:prstGeom prst="rect">
            <a:avLst/>
          </a:prstGeom>
          <a:noFill/>
        </p:spPr>
        <p:txBody>
          <a:bodyPr wrap="square" rtlCol="0">
            <a:spAutoFit/>
          </a:bodyPr>
          <a:lstStyle/>
          <a:p>
            <a:r>
              <a:rPr lang="cs-CZ" sz="2400" dirty="0">
                <a:effectLst>
                  <a:outerShdw blurRad="38100" dist="38100" dir="2700000" algn="tl">
                    <a:srgbClr val="000000">
                      <a:alpha val="43137"/>
                    </a:srgbClr>
                  </a:outerShdw>
                </a:effectLst>
              </a:rPr>
              <a:t>Systém řízení</a:t>
            </a:r>
          </a:p>
        </p:txBody>
      </p:sp>
      <p:sp>
        <p:nvSpPr>
          <p:cNvPr id="14" name="TextovéPole 13"/>
          <p:cNvSpPr txBox="1"/>
          <p:nvPr/>
        </p:nvSpPr>
        <p:spPr>
          <a:xfrm>
            <a:off x="1091856" y="2307402"/>
            <a:ext cx="1885661" cy="461665"/>
          </a:xfrm>
          <a:prstGeom prst="rect">
            <a:avLst/>
          </a:prstGeom>
          <a:noFill/>
        </p:spPr>
        <p:txBody>
          <a:bodyPr wrap="square" rtlCol="0">
            <a:spAutoFit/>
          </a:bodyPr>
          <a:lstStyle/>
          <a:p>
            <a:r>
              <a:rPr lang="cs-CZ" sz="2400" dirty="0">
                <a:solidFill>
                  <a:schemeClr val="accent1"/>
                </a:solidFill>
                <a:effectLst>
                  <a:outerShdw blurRad="38100" dist="38100" dir="2700000" algn="tl">
                    <a:srgbClr val="000000">
                      <a:alpha val="43137"/>
                    </a:srgbClr>
                  </a:outerShdw>
                </a:effectLst>
              </a:rPr>
              <a:t>Okolí a cíle</a:t>
            </a:r>
          </a:p>
        </p:txBody>
      </p:sp>
      <p:sp>
        <p:nvSpPr>
          <p:cNvPr id="15" name="TextovéPole 14"/>
          <p:cNvSpPr txBox="1"/>
          <p:nvPr/>
        </p:nvSpPr>
        <p:spPr>
          <a:xfrm>
            <a:off x="1932533" y="4905492"/>
            <a:ext cx="2089968" cy="461665"/>
          </a:xfrm>
          <a:prstGeom prst="rect">
            <a:avLst/>
          </a:prstGeom>
          <a:noFill/>
        </p:spPr>
        <p:txBody>
          <a:bodyPr wrap="square" rtlCol="0">
            <a:spAutoFit/>
          </a:bodyPr>
          <a:lstStyle/>
          <a:p>
            <a:r>
              <a:rPr lang="cs-CZ" sz="2400" dirty="0">
                <a:solidFill>
                  <a:schemeClr val="accent2"/>
                </a:solidFill>
                <a:effectLst>
                  <a:outerShdw blurRad="38100" dist="38100" dir="2700000" algn="tl">
                    <a:srgbClr val="000000">
                      <a:alpha val="43137"/>
                    </a:srgbClr>
                  </a:outerShdw>
                </a:effectLst>
              </a:rPr>
              <a:t>Výrobní faktory</a:t>
            </a:r>
          </a:p>
        </p:txBody>
      </p:sp>
      <p:sp>
        <p:nvSpPr>
          <p:cNvPr id="16" name="TextovéPole 15"/>
          <p:cNvSpPr txBox="1"/>
          <p:nvPr/>
        </p:nvSpPr>
        <p:spPr>
          <a:xfrm>
            <a:off x="7009640" y="2267932"/>
            <a:ext cx="2089968" cy="830997"/>
          </a:xfrm>
          <a:prstGeom prst="rect">
            <a:avLst/>
          </a:prstGeom>
          <a:noFill/>
        </p:spPr>
        <p:txBody>
          <a:bodyPr wrap="square" rtlCol="0">
            <a:spAutoFit/>
          </a:bodyPr>
          <a:lstStyle/>
          <a:p>
            <a:r>
              <a:rPr lang="cs-CZ" sz="2400" dirty="0">
                <a:solidFill>
                  <a:srgbClr val="0070C0"/>
                </a:solidFill>
                <a:effectLst>
                  <a:outerShdw blurRad="38100" dist="38100" dir="2700000" algn="tl">
                    <a:srgbClr val="000000">
                      <a:alpha val="43137"/>
                    </a:srgbClr>
                  </a:outerShdw>
                </a:effectLst>
              </a:rPr>
              <a:t>Business model</a:t>
            </a:r>
          </a:p>
        </p:txBody>
      </p:sp>
      <p:sp>
        <p:nvSpPr>
          <p:cNvPr id="17" name="TextovéPole 16"/>
          <p:cNvSpPr txBox="1"/>
          <p:nvPr/>
        </p:nvSpPr>
        <p:spPr>
          <a:xfrm>
            <a:off x="4511796" y="1692997"/>
            <a:ext cx="2089968" cy="461665"/>
          </a:xfrm>
          <a:prstGeom prst="rect">
            <a:avLst/>
          </a:prstGeom>
          <a:noFill/>
        </p:spPr>
        <p:txBody>
          <a:bodyPr wrap="square" rtlCol="0">
            <a:spAutoFit/>
          </a:bodyPr>
          <a:lstStyle/>
          <a:p>
            <a:r>
              <a:rPr lang="cs-CZ" sz="2400" dirty="0">
                <a:solidFill>
                  <a:srgbClr val="FF0000"/>
                </a:solidFill>
                <a:effectLst>
                  <a:outerShdw blurRad="38100" dist="38100" dir="2700000" algn="tl">
                    <a:srgbClr val="000000">
                      <a:alpha val="43137"/>
                    </a:srgbClr>
                  </a:outerShdw>
                </a:effectLst>
              </a:rPr>
              <a:t>Právní forma</a:t>
            </a:r>
          </a:p>
        </p:txBody>
      </p:sp>
    </p:spTree>
    <p:extLst>
      <p:ext uri="{BB962C8B-B14F-4D97-AF65-F5344CB8AC3E}">
        <p14:creationId xmlns:p14="http://schemas.microsoft.com/office/powerpoint/2010/main" val="3808894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93872" y="860426"/>
            <a:ext cx="6553200" cy="647700"/>
          </a:xfrm>
          <a:ln w="38100"/>
        </p:spPr>
        <p:txBody>
          <a:bodyPr rtlCol="0">
            <a:noAutofit/>
          </a:bodyPr>
          <a:lstStyle/>
          <a:p>
            <a:pPr fontAlgn="auto">
              <a:spcAft>
                <a:spcPts val="0"/>
              </a:spcAft>
              <a:defRPr/>
            </a:pPr>
            <a:r>
              <a:rPr lang="cs-CZ" sz="3600" dirty="0"/>
              <a:t>Témata XPE1 LS 2023/2024</a:t>
            </a:r>
          </a:p>
        </p:txBody>
      </p:sp>
      <p:sp>
        <p:nvSpPr>
          <p:cNvPr id="3075" name="Rectangle 3"/>
          <p:cNvSpPr>
            <a:spLocks noGrp="1" noChangeArrowheads="1"/>
          </p:cNvSpPr>
          <p:nvPr>
            <p:ph idx="1"/>
          </p:nvPr>
        </p:nvSpPr>
        <p:spPr>
          <a:xfrm>
            <a:off x="179388" y="1773238"/>
            <a:ext cx="7848600" cy="4683125"/>
          </a:xfrm>
        </p:spPr>
        <p:txBody>
          <a:bodyPr>
            <a:normAutofit/>
          </a:bodyPr>
          <a:lstStyle/>
          <a:p>
            <a:pPr marL="342900" lvl="0" indent="-342900">
              <a:lnSpc>
                <a:spcPct val="107000"/>
              </a:lnSpc>
              <a:buSzPts val="1000"/>
              <a:buFont typeface="+mj-lt"/>
              <a:buAutoNum type="arabicPeriod"/>
            </a:pPr>
            <a:r>
              <a:rPr lang="cs-CZ" sz="2400" kern="100" dirty="0">
                <a:solidFill>
                  <a:srgbClr val="0A0A0A"/>
                </a:solidFill>
                <a:effectLst/>
                <a:latin typeface="Open Sans" panose="020B0606030504020204" pitchFamily="34" charset="0"/>
                <a:ea typeface="Calibri" panose="020F0502020204030204" pitchFamily="34" charset="0"/>
                <a:cs typeface="Times New Roman" panose="02020603050405020304" pitchFamily="18" charset="0"/>
              </a:rPr>
              <a:t>Úvod do podnikové ekonomiky. </a:t>
            </a:r>
            <a:endParaRPr lang="cs-CZ"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000"/>
              <a:buFont typeface="+mj-lt"/>
              <a:buAutoNum type="arabicPeriod"/>
            </a:pPr>
            <a:r>
              <a:rPr lang="cs-CZ" sz="2400" kern="100" dirty="0">
                <a:solidFill>
                  <a:srgbClr val="0A0A0A"/>
                </a:solidFill>
                <a:effectLst/>
                <a:latin typeface="Open Sans" panose="020B0606030504020204" pitchFamily="34" charset="0"/>
                <a:ea typeface="Calibri" panose="020F0502020204030204" pitchFamily="34" charset="0"/>
                <a:cs typeface="Times New Roman" panose="02020603050405020304" pitchFamily="18" charset="0"/>
              </a:rPr>
              <a:t>Podnik jako hospodářský systém.</a:t>
            </a:r>
            <a:endParaRPr lang="cs-CZ"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000"/>
              <a:buFont typeface="+mj-lt"/>
              <a:buAutoNum type="arabicPeriod"/>
            </a:pPr>
            <a:r>
              <a:rPr lang="cs-CZ" sz="2400" kern="100" dirty="0">
                <a:solidFill>
                  <a:srgbClr val="0A0A0A"/>
                </a:solidFill>
                <a:effectLst/>
                <a:latin typeface="Open Sans" panose="020B0606030504020204" pitchFamily="34" charset="0"/>
                <a:ea typeface="Calibri" panose="020F0502020204030204" pitchFamily="34" charset="0"/>
                <a:cs typeface="Times New Roman" panose="02020603050405020304" pitchFamily="18" charset="0"/>
              </a:rPr>
              <a:t>Majetková a kapitálová výstavba podniku I.</a:t>
            </a:r>
          </a:p>
          <a:p>
            <a:pPr marL="342900" indent="-342900">
              <a:lnSpc>
                <a:spcPct val="107000"/>
              </a:lnSpc>
              <a:buSzPts val="1000"/>
              <a:buFont typeface="+mj-lt"/>
              <a:buAutoNum type="arabicPeriod"/>
            </a:pPr>
            <a:r>
              <a:rPr lang="cs-CZ" sz="2400" kern="100" dirty="0">
                <a:solidFill>
                  <a:srgbClr val="0A0A0A"/>
                </a:solidFill>
                <a:effectLst/>
                <a:latin typeface="Open Sans" panose="020B0606030504020204" pitchFamily="34" charset="0"/>
                <a:ea typeface="Calibri" panose="020F0502020204030204" pitchFamily="34" charset="0"/>
                <a:cs typeface="Times New Roman" panose="02020603050405020304" pitchFamily="18" charset="0"/>
              </a:rPr>
              <a:t>Majetková a kapitálová výstavba podniku II. </a:t>
            </a:r>
          </a:p>
          <a:p>
            <a:pPr marL="342900" indent="-342900">
              <a:lnSpc>
                <a:spcPct val="107000"/>
              </a:lnSpc>
              <a:buSzPts val="1000"/>
              <a:buFont typeface="+mj-lt"/>
              <a:buAutoNum type="arabicPeriod"/>
            </a:pPr>
            <a:r>
              <a:rPr lang="cs-CZ" sz="2400" kern="100" dirty="0">
                <a:solidFill>
                  <a:srgbClr val="0A0A0A"/>
                </a:solidFill>
                <a:effectLst/>
                <a:latin typeface="Open Sans" panose="020B0606030504020204" pitchFamily="34" charset="0"/>
                <a:ea typeface="Calibri" panose="020F0502020204030204" pitchFamily="34" charset="0"/>
                <a:cs typeface="Times New Roman" panose="02020603050405020304" pitchFamily="18" charset="0"/>
              </a:rPr>
              <a:t>Majetková a kapitálová výstavba podniku III.</a:t>
            </a:r>
          </a:p>
          <a:p>
            <a:pPr marL="342900" lvl="0" indent="-342900">
              <a:lnSpc>
                <a:spcPct val="107000"/>
              </a:lnSpc>
              <a:buSzPts val="1000"/>
              <a:buFont typeface="+mj-lt"/>
              <a:buAutoNum type="arabicPeriod"/>
            </a:pPr>
            <a:r>
              <a:rPr lang="cs-CZ" sz="2400" kern="100" dirty="0">
                <a:solidFill>
                  <a:srgbClr val="0A0A0A"/>
                </a:solidFill>
                <a:effectLst/>
                <a:latin typeface="Open Sans" panose="020B0606030504020204" pitchFamily="34" charset="0"/>
                <a:ea typeface="Calibri" panose="020F0502020204030204" pitchFamily="34" charset="0"/>
                <a:cs typeface="Times New Roman" panose="02020603050405020304" pitchFamily="18" charset="0"/>
              </a:rPr>
              <a:t>Náklady podniku. Výnosy. Hospodářský výsledek.</a:t>
            </a:r>
            <a:endParaRPr lang="cs-CZ"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000"/>
              <a:buFont typeface="+mj-lt"/>
              <a:buAutoNum type="arabicPeriod"/>
            </a:pPr>
            <a:r>
              <a:rPr lang="cs-CZ" sz="2400" kern="100" dirty="0">
                <a:solidFill>
                  <a:srgbClr val="0A0A0A"/>
                </a:solidFill>
                <a:effectLst/>
                <a:latin typeface="Open Sans" panose="020B0606030504020204" pitchFamily="34" charset="0"/>
                <a:ea typeface="Calibri" panose="020F0502020204030204" pitchFamily="34" charset="0"/>
                <a:cs typeface="Times New Roman" panose="02020603050405020304" pitchFamily="18" charset="0"/>
              </a:rPr>
              <a:t>Nákladové řízení – nákladové funkce.</a:t>
            </a:r>
            <a:endParaRPr lang="cs-CZ"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000"/>
              <a:buFont typeface="+mj-lt"/>
              <a:buAutoNum type="arabicPeriod"/>
            </a:pPr>
            <a:r>
              <a:rPr lang="cs-CZ" sz="2400" kern="100" dirty="0">
                <a:solidFill>
                  <a:srgbClr val="0A0A0A"/>
                </a:solidFill>
                <a:effectLst/>
                <a:latin typeface="Open Sans" panose="020B0606030504020204" pitchFamily="34" charset="0"/>
                <a:ea typeface="Calibri" panose="020F0502020204030204" pitchFamily="34" charset="0"/>
                <a:cs typeface="Times New Roman" panose="02020603050405020304" pitchFamily="18" charset="0"/>
              </a:rPr>
              <a:t>Bod zvratu a limity funkcí.</a:t>
            </a:r>
            <a:endParaRPr lang="cs-CZ"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000"/>
              <a:buFont typeface="+mj-lt"/>
              <a:buAutoNum type="arabicPeriod"/>
            </a:pPr>
            <a:r>
              <a:rPr lang="cs-CZ" sz="2400" kern="100" dirty="0">
                <a:solidFill>
                  <a:srgbClr val="0A0A0A"/>
                </a:solidFill>
                <a:effectLst/>
                <a:latin typeface="Open Sans" panose="020B0606030504020204" pitchFamily="34" charset="0"/>
                <a:ea typeface="Calibri" panose="020F0502020204030204" pitchFamily="34" charset="0"/>
                <a:cs typeface="Times New Roman" panose="02020603050405020304" pitchFamily="18" charset="0"/>
              </a:rPr>
              <a:t>Mzdy a mzdové náklady podniku.</a:t>
            </a:r>
            <a:endParaRPr lang="cs-CZ"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buNone/>
            </a:pPr>
            <a:endParaRPr lang="cs-CZ" sz="3600" dirty="0"/>
          </a:p>
        </p:txBody>
      </p:sp>
      <p:sp>
        <p:nvSpPr>
          <p:cNvPr id="4" name="Zástupný symbol pro číslo snímku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cs-CZ"/>
            </a:defPPr>
            <a:lvl1pPr algn="r" rtl="0" fontAlgn="base">
              <a:spcBef>
                <a:spcPct val="0"/>
              </a:spcBef>
              <a:spcAft>
                <a:spcPct val="0"/>
              </a:spcAft>
              <a:defRPr sz="1200" kern="1200">
                <a:solidFill>
                  <a:schemeClr val="tx1">
                    <a:tint val="75000"/>
                  </a:schemeClr>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defRPr/>
            </a:pPr>
            <a:fld id="{5B8F4A75-7298-411F-9C67-D066F988D715}" type="slidenum">
              <a:rPr lang="cs-CZ" smtClean="0"/>
              <a:pPr>
                <a:defRPr/>
              </a:pPr>
              <a:t>2</a:t>
            </a:fld>
            <a:endParaRPr 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574847" y="835927"/>
            <a:ext cx="6256167" cy="922535"/>
          </a:xfrm>
        </p:spPr>
        <p:txBody>
          <a:bodyPr>
            <a:normAutofit fontScale="90000"/>
          </a:bodyPr>
          <a:lstStyle/>
          <a:p>
            <a:pPr algn="ctr">
              <a:defRPr/>
            </a:pPr>
            <a:r>
              <a:rPr lang="cs-CZ" sz="3200" b="1" dirty="0">
                <a:solidFill>
                  <a:srgbClr val="FF0000"/>
                </a:solidFill>
              </a:rPr>
              <a:t>Transformační podnikový proces </a:t>
            </a:r>
            <a:r>
              <a:rPr lang="cs-CZ" sz="3200" dirty="0">
                <a:solidFill>
                  <a:srgbClr val="FF0000"/>
                </a:solidFill>
              </a:rPr>
              <a:t>(TPP)</a:t>
            </a:r>
          </a:p>
        </p:txBody>
      </p:sp>
      <p:sp>
        <p:nvSpPr>
          <p:cNvPr id="14340" name="Rectangle 3"/>
          <p:cNvSpPr>
            <a:spLocks noGrp="1" noChangeArrowheads="1"/>
          </p:cNvSpPr>
          <p:nvPr>
            <p:ph sz="quarter" idx="1"/>
          </p:nvPr>
        </p:nvSpPr>
        <p:spPr>
          <a:xfrm>
            <a:off x="906632" y="1860318"/>
            <a:ext cx="7979460" cy="4212431"/>
          </a:xfrm>
        </p:spPr>
        <p:txBody>
          <a:bodyPr rtlCol="0">
            <a:normAutofit/>
          </a:bodyPr>
          <a:lstStyle/>
          <a:p>
            <a:pPr marL="137160" indent="-137160" algn="ctr">
              <a:lnSpc>
                <a:spcPct val="90000"/>
              </a:lnSpc>
              <a:buClr>
                <a:schemeClr val="tx1">
                  <a:lumMod val="50000"/>
                  <a:lumOff val="50000"/>
                </a:schemeClr>
              </a:buClr>
              <a:buNone/>
              <a:defRPr/>
            </a:pPr>
            <a:endParaRPr lang="cs-CZ" sz="1800" dirty="0">
              <a:solidFill>
                <a:schemeClr val="tx1">
                  <a:lumMod val="85000"/>
                </a:schemeClr>
              </a:solidFill>
            </a:endParaRPr>
          </a:p>
          <a:p>
            <a:pPr marL="137160" indent="-137160" algn="ctr">
              <a:lnSpc>
                <a:spcPct val="90000"/>
              </a:lnSpc>
              <a:buClr>
                <a:schemeClr val="tx1">
                  <a:lumMod val="50000"/>
                  <a:lumOff val="50000"/>
                </a:schemeClr>
              </a:buClr>
              <a:buNone/>
              <a:defRPr/>
            </a:pPr>
            <a:r>
              <a:rPr lang="cs-CZ" sz="1800" b="1" i="1" dirty="0">
                <a:solidFill>
                  <a:srgbClr val="FF0000"/>
                </a:solidFill>
              </a:rPr>
              <a:t>Množina podnikových činností, jejichž cílem je změna podnikových vstupů na výstupy.</a:t>
            </a:r>
          </a:p>
          <a:p>
            <a:pPr marL="137160" indent="-137160" algn="ctr">
              <a:lnSpc>
                <a:spcPct val="90000"/>
              </a:lnSpc>
              <a:buClr>
                <a:schemeClr val="tx1">
                  <a:lumMod val="50000"/>
                  <a:lumOff val="50000"/>
                </a:schemeClr>
              </a:buClr>
              <a:buNone/>
              <a:defRPr/>
            </a:pPr>
            <a:endParaRPr lang="cs-CZ" sz="1800" dirty="0">
              <a:solidFill>
                <a:schemeClr val="tx1">
                  <a:lumMod val="85000"/>
                </a:schemeClr>
              </a:solidFill>
            </a:endParaRPr>
          </a:p>
          <a:p>
            <a:pPr marL="137160" indent="-137160" algn="ctr">
              <a:lnSpc>
                <a:spcPct val="90000"/>
              </a:lnSpc>
              <a:buClr>
                <a:schemeClr val="tx1">
                  <a:lumMod val="50000"/>
                  <a:lumOff val="50000"/>
                </a:schemeClr>
              </a:buClr>
              <a:buNone/>
              <a:defRPr/>
            </a:pPr>
            <a:r>
              <a:rPr lang="cs-CZ" sz="1800" i="1" dirty="0">
                <a:solidFill>
                  <a:schemeClr val="tx1">
                    <a:lumMod val="85000"/>
                  </a:schemeClr>
                </a:solidFill>
              </a:rPr>
              <a:t>Hodnota, která v podniku existuje v podobě různých prvků, které je potřeba pořídit, resp. zpracovat a zabezpečit jejich realizaci na trhu.</a:t>
            </a:r>
          </a:p>
          <a:p>
            <a:pPr marL="137160" indent="-137160" algn="ctr">
              <a:lnSpc>
                <a:spcPct val="90000"/>
              </a:lnSpc>
              <a:buClr>
                <a:schemeClr val="tx1">
                  <a:lumMod val="50000"/>
                  <a:lumOff val="50000"/>
                </a:schemeClr>
              </a:buClr>
              <a:buNone/>
              <a:defRPr/>
            </a:pPr>
            <a:endParaRPr lang="cs-CZ" sz="1800" i="1" dirty="0">
              <a:solidFill>
                <a:schemeClr val="tx1">
                  <a:lumMod val="85000"/>
                </a:schemeClr>
              </a:solidFill>
            </a:endParaRPr>
          </a:p>
          <a:p>
            <a:pPr marL="137160" indent="-137160">
              <a:lnSpc>
                <a:spcPct val="90000"/>
              </a:lnSpc>
              <a:buClr>
                <a:schemeClr val="tx1">
                  <a:lumMod val="50000"/>
                  <a:lumOff val="50000"/>
                </a:schemeClr>
              </a:buClr>
              <a:buNone/>
              <a:defRPr/>
            </a:pPr>
            <a:r>
              <a:rPr lang="cs-CZ" sz="1800" b="1" dirty="0">
                <a:solidFill>
                  <a:schemeClr val="tx1">
                    <a:lumMod val="85000"/>
                  </a:schemeClr>
                </a:solidFill>
              </a:rPr>
              <a:t>Prvky TPP:</a:t>
            </a:r>
          </a:p>
          <a:p>
            <a:pPr>
              <a:lnSpc>
                <a:spcPct val="90000"/>
              </a:lnSpc>
              <a:buClr>
                <a:schemeClr val="tx1">
                  <a:lumMod val="50000"/>
                  <a:lumOff val="50000"/>
                </a:schemeClr>
              </a:buClr>
              <a:defRPr/>
            </a:pPr>
            <a:r>
              <a:rPr lang="cs-CZ" sz="1800" b="1" dirty="0">
                <a:solidFill>
                  <a:schemeClr val="tx1">
                    <a:lumMod val="85000"/>
                  </a:schemeClr>
                </a:solidFill>
              </a:rPr>
              <a:t>VSTUPY </a:t>
            </a:r>
            <a:r>
              <a:rPr lang="cs-CZ" sz="1800" dirty="0">
                <a:solidFill>
                  <a:schemeClr val="tx1">
                    <a:lumMod val="85000"/>
                  </a:schemeClr>
                </a:solidFill>
              </a:rPr>
              <a:t>– materiál, polotovary, stroje a zařízení</a:t>
            </a:r>
            <a:endParaRPr lang="cs-CZ" sz="1800" b="1" dirty="0">
              <a:solidFill>
                <a:schemeClr val="tx1">
                  <a:lumMod val="85000"/>
                </a:schemeClr>
              </a:solidFill>
            </a:endParaRPr>
          </a:p>
          <a:p>
            <a:pPr marL="0" indent="0">
              <a:lnSpc>
                <a:spcPct val="90000"/>
              </a:lnSpc>
              <a:buClr>
                <a:schemeClr val="tx1">
                  <a:lumMod val="50000"/>
                  <a:lumOff val="50000"/>
                </a:schemeClr>
              </a:buClr>
              <a:buNone/>
              <a:defRPr/>
            </a:pPr>
            <a:endParaRPr lang="cs-CZ" sz="1800" b="1" dirty="0">
              <a:solidFill>
                <a:schemeClr val="tx1">
                  <a:lumMod val="85000"/>
                </a:schemeClr>
              </a:solidFill>
            </a:endParaRPr>
          </a:p>
          <a:p>
            <a:pPr>
              <a:lnSpc>
                <a:spcPct val="90000"/>
              </a:lnSpc>
              <a:buClr>
                <a:schemeClr val="tx1">
                  <a:lumMod val="50000"/>
                  <a:lumOff val="50000"/>
                </a:schemeClr>
              </a:buClr>
              <a:defRPr/>
            </a:pPr>
            <a:r>
              <a:rPr lang="cs-CZ" sz="1800" b="1" dirty="0">
                <a:solidFill>
                  <a:schemeClr val="tx1">
                    <a:lumMod val="85000"/>
                  </a:schemeClr>
                </a:solidFill>
              </a:rPr>
              <a:t>VÝSTUPY – </a:t>
            </a:r>
            <a:r>
              <a:rPr lang="cs-CZ" sz="1800" dirty="0">
                <a:solidFill>
                  <a:schemeClr val="tx1">
                    <a:lumMod val="85000"/>
                  </a:schemeClr>
                </a:solidFill>
              </a:rPr>
              <a:t>hotové výrobky, služby</a:t>
            </a:r>
          </a:p>
          <a:p>
            <a:pPr>
              <a:lnSpc>
                <a:spcPct val="90000"/>
              </a:lnSpc>
              <a:buClr>
                <a:schemeClr val="tx1">
                  <a:lumMod val="50000"/>
                  <a:lumOff val="50000"/>
                </a:schemeClr>
              </a:buClr>
              <a:defRPr/>
            </a:pPr>
            <a:endParaRPr lang="cs-CZ" sz="1800" dirty="0">
              <a:solidFill>
                <a:schemeClr val="tx1">
                  <a:lumMod val="85000"/>
                </a:schemeClr>
              </a:solidFill>
            </a:endParaRPr>
          </a:p>
          <a:p>
            <a:pPr marL="0" indent="0">
              <a:lnSpc>
                <a:spcPct val="90000"/>
              </a:lnSpc>
              <a:buClr>
                <a:schemeClr val="tx1">
                  <a:lumMod val="50000"/>
                  <a:lumOff val="50000"/>
                </a:schemeClr>
              </a:buClr>
              <a:buNone/>
              <a:defRPr/>
            </a:pPr>
            <a:r>
              <a:rPr lang="cs-CZ" sz="1800" b="1" dirty="0">
                <a:solidFill>
                  <a:schemeClr val="tx1">
                    <a:lumMod val="85000"/>
                  </a:schemeClr>
                </a:solidFill>
              </a:rPr>
              <a:t>CÍL TPP: </a:t>
            </a:r>
            <a:r>
              <a:rPr lang="cs-CZ" sz="1800" dirty="0">
                <a:solidFill>
                  <a:srgbClr val="FF0000"/>
                </a:solidFill>
              </a:rPr>
              <a:t>zhodnotit (přeměnit) vstupy na trhem žádané výstupy</a:t>
            </a:r>
            <a:endParaRPr lang="cs-CZ" sz="1800" b="1" dirty="0">
              <a:solidFill>
                <a:schemeClr val="tx1">
                  <a:lumMod val="85000"/>
                </a:schemeClr>
              </a:solidFill>
            </a:endParaRPr>
          </a:p>
        </p:txBody>
      </p:sp>
    </p:spTree>
    <p:extLst>
      <p:ext uri="{BB962C8B-B14F-4D97-AF65-F5344CB8AC3E}">
        <p14:creationId xmlns:p14="http://schemas.microsoft.com/office/powerpoint/2010/main" val="1544629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494236" y="1200151"/>
            <a:ext cx="5420915" cy="554831"/>
          </a:xfrm>
        </p:spPr>
        <p:txBody>
          <a:bodyPr/>
          <a:lstStyle/>
          <a:p>
            <a:pPr algn="ctr">
              <a:defRPr/>
            </a:pPr>
            <a:r>
              <a:rPr lang="cs-CZ" sz="2400" b="1" dirty="0">
                <a:solidFill>
                  <a:schemeClr val="bg2">
                    <a:lumMod val="50000"/>
                  </a:schemeClr>
                </a:solidFill>
              </a:rPr>
              <a:t>Schéma všeobecného TPP</a:t>
            </a:r>
          </a:p>
        </p:txBody>
      </p:sp>
      <p:sp>
        <p:nvSpPr>
          <p:cNvPr id="16388" name="Rectangle 3"/>
          <p:cNvSpPr>
            <a:spLocks noGrp="1" noChangeArrowheads="1"/>
          </p:cNvSpPr>
          <p:nvPr>
            <p:ph sz="quarter" idx="1"/>
          </p:nvPr>
        </p:nvSpPr>
        <p:spPr>
          <a:xfrm>
            <a:off x="1601392" y="3052762"/>
            <a:ext cx="5678090" cy="3671888"/>
          </a:xfrm>
        </p:spPr>
        <p:txBody>
          <a:bodyPr rtlCol="0">
            <a:normAutofit/>
          </a:bodyPr>
          <a:lstStyle/>
          <a:p>
            <a:pPr marL="137160" indent="-137160">
              <a:lnSpc>
                <a:spcPct val="90000"/>
              </a:lnSpc>
              <a:buClr>
                <a:schemeClr val="tx1">
                  <a:lumMod val="50000"/>
                  <a:lumOff val="50000"/>
                </a:schemeClr>
              </a:buClr>
              <a:buNone/>
              <a:defRPr/>
            </a:pPr>
            <a:r>
              <a:rPr lang="cs-CZ" sz="1500" dirty="0">
                <a:solidFill>
                  <a:schemeClr val="tx1">
                    <a:lumMod val="85000"/>
                  </a:schemeClr>
                </a:solidFill>
              </a:rPr>
              <a:t>	</a:t>
            </a:r>
          </a:p>
          <a:p>
            <a:pPr marL="137160" indent="-137160">
              <a:lnSpc>
                <a:spcPct val="90000"/>
              </a:lnSpc>
              <a:buClr>
                <a:schemeClr val="tx1">
                  <a:lumMod val="50000"/>
                  <a:lumOff val="50000"/>
                </a:schemeClr>
              </a:buClr>
              <a:buNone/>
              <a:defRPr/>
            </a:pPr>
            <a:endParaRPr lang="cs-CZ" sz="1500" dirty="0">
              <a:solidFill>
                <a:schemeClr val="tx1">
                  <a:lumMod val="85000"/>
                </a:schemeClr>
              </a:solidFill>
            </a:endParaRPr>
          </a:p>
          <a:p>
            <a:pPr marL="137160" indent="-137160">
              <a:lnSpc>
                <a:spcPct val="90000"/>
              </a:lnSpc>
              <a:buClr>
                <a:schemeClr val="tx1">
                  <a:lumMod val="50000"/>
                  <a:lumOff val="50000"/>
                </a:schemeClr>
              </a:buClr>
              <a:buNone/>
              <a:defRPr/>
            </a:pPr>
            <a:endParaRPr lang="cs-CZ" sz="1500" dirty="0">
              <a:solidFill>
                <a:schemeClr val="tx1">
                  <a:lumMod val="85000"/>
                </a:schemeClr>
              </a:solidFill>
            </a:endParaRPr>
          </a:p>
        </p:txBody>
      </p:sp>
      <p:cxnSp>
        <p:nvCxnSpPr>
          <p:cNvPr id="3" name="Přímá spojnice se šipkou 2"/>
          <p:cNvCxnSpPr/>
          <p:nvPr/>
        </p:nvCxnSpPr>
        <p:spPr>
          <a:xfrm>
            <a:off x="2681288" y="3524250"/>
            <a:ext cx="11334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Obdélník 3"/>
          <p:cNvSpPr/>
          <p:nvPr/>
        </p:nvSpPr>
        <p:spPr>
          <a:xfrm>
            <a:off x="3761184" y="3214688"/>
            <a:ext cx="1404939" cy="741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350" dirty="0"/>
              <a:t>PODNIK</a:t>
            </a:r>
          </a:p>
        </p:txBody>
      </p:sp>
      <p:cxnSp>
        <p:nvCxnSpPr>
          <p:cNvPr id="6" name="Přímá spojnice se šipkou 5"/>
          <p:cNvCxnSpPr/>
          <p:nvPr/>
        </p:nvCxnSpPr>
        <p:spPr>
          <a:xfrm>
            <a:off x="5166122" y="3520679"/>
            <a:ext cx="7560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bdélník 7"/>
          <p:cNvSpPr/>
          <p:nvPr/>
        </p:nvSpPr>
        <p:spPr>
          <a:xfrm>
            <a:off x="1346662" y="3368279"/>
            <a:ext cx="1334626" cy="587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350" dirty="0"/>
              <a:t>VSTUPY</a:t>
            </a:r>
          </a:p>
        </p:txBody>
      </p:sp>
      <p:sp>
        <p:nvSpPr>
          <p:cNvPr id="9" name="Obdélník 8"/>
          <p:cNvSpPr/>
          <p:nvPr/>
        </p:nvSpPr>
        <p:spPr>
          <a:xfrm>
            <a:off x="5816831" y="3052763"/>
            <a:ext cx="1509084" cy="1071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350" dirty="0"/>
              <a:t>VÝSTUPY</a:t>
            </a:r>
          </a:p>
        </p:txBody>
      </p:sp>
    </p:spTree>
    <p:extLst>
      <p:ext uri="{BB962C8B-B14F-4D97-AF65-F5344CB8AC3E}">
        <p14:creationId xmlns:p14="http://schemas.microsoft.com/office/powerpoint/2010/main" val="3484875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a:extLst>
              <a:ext uri="{FF2B5EF4-FFF2-40B4-BE49-F238E27FC236}">
                <a16:creationId xmlns:a16="http://schemas.microsoft.com/office/drawing/2014/main" id="{FD73402C-6678-4FC5-B2FB-7B0516025490}"/>
              </a:ext>
            </a:extLst>
          </p:cNvPr>
          <p:cNvSpPr>
            <a:spLocks noGrp="1"/>
          </p:cNvSpPr>
          <p:nvPr>
            <p:ph type="title"/>
          </p:nvPr>
        </p:nvSpPr>
        <p:spPr>
          <a:xfrm>
            <a:off x="1348249" y="686991"/>
            <a:ext cx="6447501" cy="990600"/>
          </a:xfrm>
        </p:spPr>
        <p:txBody>
          <a:bodyPr/>
          <a:lstStyle/>
          <a:p>
            <a:pPr algn="ctr" eaLnBrk="1" hangingPunct="1"/>
            <a:r>
              <a:rPr lang="cs-CZ" altLang="cs-CZ" dirty="0"/>
              <a:t>Efektivnost</a:t>
            </a:r>
          </a:p>
        </p:txBody>
      </p:sp>
      <p:sp>
        <p:nvSpPr>
          <p:cNvPr id="3" name="Zástupný symbol pro obsah 2">
            <a:extLst>
              <a:ext uri="{FF2B5EF4-FFF2-40B4-BE49-F238E27FC236}">
                <a16:creationId xmlns:a16="http://schemas.microsoft.com/office/drawing/2014/main" id="{86049046-7E22-4AB6-A4DF-673CCFB0610C}"/>
              </a:ext>
            </a:extLst>
          </p:cNvPr>
          <p:cNvSpPr>
            <a:spLocks noGrp="1" noRot="1" noChangeAspect="1" noMove="1" noResize="1" noEditPoints="1" noAdjustHandles="1" noChangeArrowheads="1" noChangeShapeType="1" noTextEdit="1"/>
          </p:cNvSpPr>
          <p:nvPr>
            <p:ph idx="1"/>
          </p:nvPr>
        </p:nvSpPr>
        <p:spPr>
          <a:xfrm>
            <a:off x="1539479" y="2327673"/>
            <a:ext cx="6172200" cy="3226594"/>
          </a:xfrm>
          <a:blipFill rotWithShape="1">
            <a:blip r:embed="rId3" cstate="print"/>
            <a:stretch>
              <a:fillRect/>
            </a:stretch>
          </a:blipFill>
        </p:spPr>
        <p:txBody>
          <a:bodyPr rtlCol="0">
            <a:normAutofit/>
          </a:bodyPr>
          <a:lstStyle/>
          <a:p>
            <a:pPr>
              <a:buNone/>
              <a:defRPr/>
            </a:pPr>
            <a:endParaRPr lang="cs-CZ" dirty="0">
              <a:noFill/>
            </a:endParaRPr>
          </a:p>
        </p:txBody>
      </p:sp>
      <p:grpSp>
        <p:nvGrpSpPr>
          <p:cNvPr id="18436" name="Skupina 15">
            <a:extLst>
              <a:ext uri="{FF2B5EF4-FFF2-40B4-BE49-F238E27FC236}">
                <a16:creationId xmlns:a16="http://schemas.microsoft.com/office/drawing/2014/main" id="{74F7FA87-D1A4-4DCA-A65E-D60213E4BCF0}"/>
              </a:ext>
            </a:extLst>
          </p:cNvPr>
          <p:cNvGrpSpPr>
            <a:grpSpLocks/>
          </p:cNvGrpSpPr>
          <p:nvPr/>
        </p:nvGrpSpPr>
        <p:grpSpPr bwMode="auto">
          <a:xfrm>
            <a:off x="1656160" y="3250408"/>
            <a:ext cx="5547122" cy="1831465"/>
            <a:chOff x="539552" y="3741740"/>
            <a:chExt cx="7397189" cy="2441322"/>
          </a:xfrm>
        </p:grpSpPr>
        <p:sp>
          <p:nvSpPr>
            <p:cNvPr id="18437" name="TextovéPole 4">
              <a:extLst>
                <a:ext uri="{FF2B5EF4-FFF2-40B4-BE49-F238E27FC236}">
                  <a16:creationId xmlns:a16="http://schemas.microsoft.com/office/drawing/2014/main" id="{75AC1169-BE2D-410E-9403-463DED9ADD85}"/>
                </a:ext>
              </a:extLst>
            </p:cNvPr>
            <p:cNvSpPr txBox="1">
              <a:spLocks noChangeArrowheads="1"/>
            </p:cNvSpPr>
            <p:nvPr/>
          </p:nvSpPr>
          <p:spPr bwMode="auto">
            <a:xfrm>
              <a:off x="539552" y="5229200"/>
              <a:ext cx="2016224" cy="953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350">
                  <a:latin typeface="Verdana" panose="020B0604030504040204" pitchFamily="34" charset="0"/>
                </a:rPr>
                <a:t>vstupy</a:t>
              </a:r>
            </a:p>
            <a:p>
              <a:pPr algn="ctr" eaLnBrk="1" hangingPunct="1">
                <a:spcBef>
                  <a:spcPct val="0"/>
                </a:spcBef>
                <a:buFontTx/>
                <a:buNone/>
              </a:pPr>
              <a:r>
                <a:rPr lang="cs-CZ" altLang="cs-CZ" sz="1350">
                  <a:latin typeface="Verdana" panose="020B0604030504040204" pitchFamily="34" charset="0"/>
                </a:rPr>
                <a:t>(výrobní faktory)</a:t>
              </a:r>
            </a:p>
          </p:txBody>
        </p:sp>
        <p:sp>
          <p:nvSpPr>
            <p:cNvPr id="18438" name="TextovéPole 5">
              <a:extLst>
                <a:ext uri="{FF2B5EF4-FFF2-40B4-BE49-F238E27FC236}">
                  <a16:creationId xmlns:a16="http://schemas.microsoft.com/office/drawing/2014/main" id="{12A9D819-BD7C-4596-84C1-2B057FE494DF}"/>
                </a:ext>
              </a:extLst>
            </p:cNvPr>
            <p:cNvSpPr txBox="1">
              <a:spLocks noChangeArrowheads="1"/>
            </p:cNvSpPr>
            <p:nvPr/>
          </p:nvSpPr>
          <p:spPr bwMode="auto">
            <a:xfrm>
              <a:off x="3779912" y="5206055"/>
              <a:ext cx="1584176" cy="6769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350">
                  <a:latin typeface="Verdana" panose="020B0604030504040204" pitchFamily="34" charset="0"/>
                </a:rPr>
                <a:t>podnik</a:t>
              </a:r>
            </a:p>
            <a:p>
              <a:pPr algn="ctr" eaLnBrk="1" hangingPunct="1">
                <a:spcBef>
                  <a:spcPct val="0"/>
                </a:spcBef>
                <a:buFontTx/>
                <a:buNone/>
              </a:pPr>
              <a:r>
                <a:rPr lang="cs-CZ" altLang="cs-CZ" sz="1350">
                  <a:latin typeface="Verdana" panose="020B0604030504040204" pitchFamily="34" charset="0"/>
                </a:rPr>
                <a:t>(výroba)</a:t>
              </a:r>
            </a:p>
          </p:txBody>
        </p:sp>
        <p:sp>
          <p:nvSpPr>
            <p:cNvPr id="18439" name="TextovéPole 6">
              <a:extLst>
                <a:ext uri="{FF2B5EF4-FFF2-40B4-BE49-F238E27FC236}">
                  <a16:creationId xmlns:a16="http://schemas.microsoft.com/office/drawing/2014/main" id="{0A044857-C457-4359-A2E0-C53ECBA94B24}"/>
                </a:ext>
              </a:extLst>
            </p:cNvPr>
            <p:cNvSpPr txBox="1">
              <a:spLocks noChangeArrowheads="1"/>
            </p:cNvSpPr>
            <p:nvPr/>
          </p:nvSpPr>
          <p:spPr bwMode="auto">
            <a:xfrm>
              <a:off x="6424573" y="5090700"/>
              <a:ext cx="1512168" cy="95386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350">
                  <a:latin typeface="Verdana" panose="020B0604030504040204" pitchFamily="34" charset="0"/>
                </a:rPr>
                <a:t>výstupy</a:t>
              </a:r>
            </a:p>
            <a:p>
              <a:pPr algn="ctr" eaLnBrk="1" hangingPunct="1">
                <a:spcBef>
                  <a:spcPct val="0"/>
                </a:spcBef>
                <a:buFontTx/>
                <a:buNone/>
              </a:pPr>
              <a:r>
                <a:rPr lang="cs-CZ" altLang="cs-CZ" sz="1350">
                  <a:latin typeface="Verdana" panose="020B0604030504040204" pitchFamily="34" charset="0"/>
                </a:rPr>
                <a:t>(výrobky a služby)</a:t>
              </a:r>
            </a:p>
          </p:txBody>
        </p:sp>
        <p:sp>
          <p:nvSpPr>
            <p:cNvPr id="18440" name="TextovéPole 7">
              <a:extLst>
                <a:ext uri="{FF2B5EF4-FFF2-40B4-BE49-F238E27FC236}">
                  <a16:creationId xmlns:a16="http://schemas.microsoft.com/office/drawing/2014/main" id="{5A4EF5E7-80EF-406C-B8D6-BCEA1CBC82E4}"/>
                </a:ext>
              </a:extLst>
            </p:cNvPr>
            <p:cNvSpPr txBox="1">
              <a:spLocks noChangeArrowheads="1"/>
            </p:cNvSpPr>
            <p:nvPr/>
          </p:nvSpPr>
          <p:spPr bwMode="auto">
            <a:xfrm>
              <a:off x="3856226" y="3741740"/>
              <a:ext cx="1723886" cy="40000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350">
                  <a:latin typeface="Verdana" panose="020B0604030504040204" pitchFamily="34" charset="0"/>
                </a:rPr>
                <a:t>efektivnost</a:t>
              </a:r>
            </a:p>
          </p:txBody>
        </p:sp>
        <p:sp>
          <p:nvSpPr>
            <p:cNvPr id="11" name="Šipka doprava 10">
              <a:extLst>
                <a:ext uri="{FF2B5EF4-FFF2-40B4-BE49-F238E27FC236}">
                  <a16:creationId xmlns:a16="http://schemas.microsoft.com/office/drawing/2014/main" id="{81579F85-C980-416D-9697-478CBC6F20C7}"/>
                </a:ext>
              </a:extLst>
            </p:cNvPr>
            <p:cNvSpPr/>
            <p:nvPr/>
          </p:nvSpPr>
          <p:spPr>
            <a:xfrm>
              <a:off x="2627404" y="5528803"/>
              <a:ext cx="1152685" cy="204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a:p>
          </p:txBody>
        </p:sp>
        <p:sp>
          <p:nvSpPr>
            <p:cNvPr id="12" name="Šipka doprava 11">
              <a:extLst>
                <a:ext uri="{FF2B5EF4-FFF2-40B4-BE49-F238E27FC236}">
                  <a16:creationId xmlns:a16="http://schemas.microsoft.com/office/drawing/2014/main" id="{69E92B9C-DD06-4100-8BE3-65774C59E107}"/>
                </a:ext>
              </a:extLst>
            </p:cNvPr>
            <p:cNvSpPr/>
            <p:nvPr/>
          </p:nvSpPr>
          <p:spPr>
            <a:xfrm>
              <a:off x="5436082" y="5565307"/>
              <a:ext cx="863720" cy="168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a:p>
          </p:txBody>
        </p:sp>
        <p:sp>
          <p:nvSpPr>
            <p:cNvPr id="13" name="Šipka ohnutá nahoru 12">
              <a:extLst>
                <a:ext uri="{FF2B5EF4-FFF2-40B4-BE49-F238E27FC236}">
                  <a16:creationId xmlns:a16="http://schemas.microsoft.com/office/drawing/2014/main" id="{FCFF8BE9-6E32-400F-8D15-26FAE965FAB2}"/>
                </a:ext>
              </a:extLst>
            </p:cNvPr>
            <p:cNvSpPr/>
            <p:nvPr/>
          </p:nvSpPr>
          <p:spPr>
            <a:xfrm rot="16200000">
              <a:off x="5922135" y="3557348"/>
              <a:ext cx="1060176" cy="145752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a:p>
          </p:txBody>
        </p:sp>
        <p:sp>
          <p:nvSpPr>
            <p:cNvPr id="15" name="Šipka ohnutá nahoru 14">
              <a:extLst>
                <a:ext uri="{FF2B5EF4-FFF2-40B4-BE49-F238E27FC236}">
                  <a16:creationId xmlns:a16="http://schemas.microsoft.com/office/drawing/2014/main" id="{71DDE397-9735-475E-BF44-1FEF8DC17E75}"/>
                </a:ext>
              </a:extLst>
            </p:cNvPr>
            <p:cNvSpPr/>
            <p:nvPr/>
          </p:nvSpPr>
          <p:spPr>
            <a:xfrm rot="5400000" flipH="1">
              <a:off x="1738513" y="3535104"/>
              <a:ext cx="1171272" cy="1584545"/>
            </a:xfrm>
            <a:prstGeom prst="bentUpArrow">
              <a:avLst>
                <a:gd name="adj1" fmla="val 19308"/>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880331" y="1275754"/>
            <a:ext cx="6793979" cy="634604"/>
          </a:xfrm>
        </p:spPr>
        <p:txBody>
          <a:bodyPr>
            <a:noAutofit/>
          </a:bodyPr>
          <a:lstStyle/>
          <a:p>
            <a:pPr algn="ctr">
              <a:defRPr/>
            </a:pPr>
            <a:r>
              <a:rPr lang="cs-CZ" sz="1800" b="1" dirty="0">
                <a:solidFill>
                  <a:schemeClr val="accent2">
                    <a:lumMod val="75000"/>
                  </a:schemeClr>
                </a:solidFill>
              </a:rPr>
              <a:t>Schéma všeobecného TPP z hlediska jeho základních činností</a:t>
            </a:r>
          </a:p>
        </p:txBody>
      </p:sp>
      <p:sp>
        <p:nvSpPr>
          <p:cNvPr id="15363" name="Rectangle 3"/>
          <p:cNvSpPr>
            <a:spLocks noGrp="1" noChangeArrowheads="1"/>
          </p:cNvSpPr>
          <p:nvPr>
            <p:ph sz="quarter" idx="1"/>
          </p:nvPr>
        </p:nvSpPr>
        <p:spPr>
          <a:xfrm>
            <a:off x="656493" y="1593056"/>
            <a:ext cx="8323384" cy="4157663"/>
          </a:xfrm>
        </p:spPr>
        <p:txBody>
          <a:bodyPr/>
          <a:lstStyle/>
          <a:p>
            <a:pPr algn="ctr" eaLnBrk="1" hangingPunct="1">
              <a:buFont typeface="Wingdings" panose="05000000000000000000" pitchFamily="2" charset="2"/>
              <a:buNone/>
            </a:pPr>
            <a:endParaRPr lang="cs-CZ" altLang="cs-CZ" b="1" i="1" u="sng" dirty="0"/>
          </a:p>
          <a:p>
            <a:pPr algn="ctr" eaLnBrk="1" hangingPunct="1">
              <a:buFont typeface="Wingdings" panose="05000000000000000000" pitchFamily="2" charset="2"/>
              <a:buNone/>
            </a:pPr>
            <a:endParaRPr lang="cs-CZ" altLang="cs-CZ" b="1" i="1" u="sng" dirty="0"/>
          </a:p>
          <a:p>
            <a:pPr eaLnBrk="1" hangingPunct="1">
              <a:buFont typeface="Wingdings" panose="05000000000000000000" pitchFamily="2" charset="2"/>
              <a:buNone/>
            </a:pPr>
            <a:r>
              <a:rPr lang="cs-CZ" altLang="cs-CZ" b="1" i="1" u="sng" dirty="0"/>
              <a:t>Dodavatelé</a:t>
            </a:r>
            <a:r>
              <a:rPr lang="cs-CZ" altLang="cs-CZ" b="1" i="1" dirty="0"/>
              <a:t>								</a:t>
            </a:r>
            <a:r>
              <a:rPr lang="cs-CZ" altLang="cs-CZ" b="1" i="1" u="sng" dirty="0"/>
              <a:t>Odběratelé</a:t>
            </a:r>
          </a:p>
          <a:p>
            <a:pPr algn="ctr" eaLnBrk="1" hangingPunct="1">
              <a:buFont typeface="Wingdings" panose="05000000000000000000" pitchFamily="2" charset="2"/>
              <a:buNone/>
            </a:pPr>
            <a:endParaRPr lang="cs-CZ" altLang="cs-CZ" b="1" i="1" u="sng" dirty="0"/>
          </a:p>
        </p:txBody>
      </p:sp>
      <p:sp>
        <p:nvSpPr>
          <p:cNvPr id="2" name="Obdélník 1"/>
          <p:cNvSpPr/>
          <p:nvPr/>
        </p:nvSpPr>
        <p:spPr>
          <a:xfrm>
            <a:off x="2505992" y="3651100"/>
            <a:ext cx="1241822" cy="485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350" dirty="0"/>
              <a:t>Pořízení</a:t>
            </a:r>
          </a:p>
          <a:p>
            <a:pPr algn="ctr">
              <a:defRPr/>
            </a:pPr>
            <a:r>
              <a:rPr lang="cs-CZ" sz="1350" dirty="0"/>
              <a:t>(zdroje)</a:t>
            </a:r>
          </a:p>
        </p:txBody>
      </p:sp>
      <p:sp>
        <p:nvSpPr>
          <p:cNvPr id="5" name="Obdélník 4"/>
          <p:cNvSpPr/>
          <p:nvPr/>
        </p:nvSpPr>
        <p:spPr>
          <a:xfrm>
            <a:off x="3750194" y="3651100"/>
            <a:ext cx="1241822" cy="485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350" dirty="0"/>
              <a:t>Výroba</a:t>
            </a:r>
          </a:p>
        </p:txBody>
      </p:sp>
      <p:sp>
        <p:nvSpPr>
          <p:cNvPr id="6" name="Obdélník 5"/>
          <p:cNvSpPr/>
          <p:nvPr/>
        </p:nvSpPr>
        <p:spPr>
          <a:xfrm>
            <a:off x="5008685" y="3651100"/>
            <a:ext cx="1241822" cy="485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350" dirty="0"/>
              <a:t>Odbyt (prodej)</a:t>
            </a:r>
          </a:p>
        </p:txBody>
      </p:sp>
      <p:cxnSp>
        <p:nvCxnSpPr>
          <p:cNvPr id="4" name="Přímá spojnice se šipkou 3"/>
          <p:cNvCxnSpPr/>
          <p:nvPr/>
        </p:nvCxnSpPr>
        <p:spPr>
          <a:xfrm>
            <a:off x="1641598" y="3759446"/>
            <a:ext cx="8643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a:off x="1641598" y="3893987"/>
            <a:ext cx="8643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a:off x="1641598" y="4029718"/>
            <a:ext cx="8643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a:off x="6250507" y="3753493"/>
            <a:ext cx="8643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6250507" y="3893987"/>
            <a:ext cx="8643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a:off x="6250507" y="4029718"/>
            <a:ext cx="8643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85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897896" y="661555"/>
            <a:ext cx="7355150" cy="634604"/>
          </a:xfrm>
        </p:spPr>
        <p:txBody>
          <a:bodyPr>
            <a:noAutofit/>
          </a:bodyPr>
          <a:lstStyle/>
          <a:p>
            <a:pPr algn="ctr">
              <a:defRPr/>
            </a:pPr>
            <a:r>
              <a:rPr lang="cs-CZ" sz="3200" b="1" dirty="0">
                <a:solidFill>
                  <a:srgbClr val="FF0000"/>
                </a:solidFill>
              </a:rPr>
              <a:t>Vstupy zabezpečované v rámci pořízení</a:t>
            </a:r>
          </a:p>
        </p:txBody>
      </p:sp>
      <p:sp>
        <p:nvSpPr>
          <p:cNvPr id="17411" name="Rectangle 3"/>
          <p:cNvSpPr>
            <a:spLocks noGrp="1" noChangeArrowheads="1"/>
          </p:cNvSpPr>
          <p:nvPr>
            <p:ph sz="quarter" idx="1"/>
          </p:nvPr>
        </p:nvSpPr>
        <p:spPr>
          <a:xfrm>
            <a:off x="771654" y="1335405"/>
            <a:ext cx="7481392" cy="4579645"/>
          </a:xfrm>
        </p:spPr>
        <p:txBody>
          <a:bodyPr>
            <a:normAutofit fontScale="77500" lnSpcReduction="20000"/>
          </a:bodyPr>
          <a:lstStyle/>
          <a:p>
            <a:pPr marL="0" indent="0">
              <a:buNone/>
              <a:defRPr/>
            </a:pPr>
            <a:r>
              <a:rPr lang="cs-CZ" altLang="cs-CZ" b="1" dirty="0">
                <a:solidFill>
                  <a:schemeClr val="accent2">
                    <a:lumMod val="75000"/>
                  </a:schemeClr>
                </a:solidFill>
              </a:rPr>
              <a:t>Interní vstupy:</a:t>
            </a:r>
          </a:p>
          <a:p>
            <a:pPr eaLnBrk="1" hangingPunct="1">
              <a:defRPr/>
            </a:pPr>
            <a:r>
              <a:rPr lang="cs-CZ" altLang="cs-CZ" dirty="0"/>
              <a:t>Stroje, zařízení, nářadí (případně budovy, pozemky)</a:t>
            </a:r>
          </a:p>
          <a:p>
            <a:pPr eaLnBrk="1" hangingPunct="1">
              <a:defRPr/>
            </a:pPr>
            <a:r>
              <a:rPr lang="cs-CZ" altLang="cs-CZ" dirty="0"/>
              <a:t>Materiál (suroviny, základní a pomocný materiál, obaly aj.)</a:t>
            </a:r>
          </a:p>
          <a:p>
            <a:pPr eaLnBrk="1" hangingPunct="1">
              <a:defRPr/>
            </a:pPr>
            <a:r>
              <a:rPr lang="cs-CZ" altLang="cs-CZ" dirty="0"/>
              <a:t>Palivo a energie</a:t>
            </a:r>
          </a:p>
          <a:p>
            <a:pPr eaLnBrk="1" hangingPunct="1">
              <a:defRPr/>
            </a:pPr>
            <a:r>
              <a:rPr lang="cs-CZ" altLang="cs-CZ" dirty="0"/>
              <a:t>Pracovní síla</a:t>
            </a:r>
          </a:p>
          <a:p>
            <a:pPr eaLnBrk="1" hangingPunct="1">
              <a:defRPr/>
            </a:pPr>
            <a:r>
              <a:rPr lang="cs-CZ" altLang="cs-CZ" dirty="0"/>
              <a:t>Nemateriální hodnoty (patenty, licence)</a:t>
            </a:r>
          </a:p>
          <a:p>
            <a:pPr eaLnBrk="1" hangingPunct="1">
              <a:defRPr/>
            </a:pPr>
            <a:r>
              <a:rPr lang="cs-CZ" altLang="cs-CZ" dirty="0"/>
              <a:t>Informace</a:t>
            </a:r>
          </a:p>
          <a:p>
            <a:pPr eaLnBrk="1" hangingPunct="1">
              <a:defRPr/>
            </a:pPr>
            <a:r>
              <a:rPr lang="cs-CZ" altLang="cs-CZ" dirty="0"/>
              <a:t>Peněžní prostředky vlastní nebo formou úvěru</a:t>
            </a:r>
          </a:p>
          <a:p>
            <a:pPr eaLnBrk="1" hangingPunct="1">
              <a:defRPr/>
            </a:pPr>
            <a:endParaRPr lang="cs-CZ" altLang="cs-CZ" dirty="0"/>
          </a:p>
          <a:p>
            <a:pPr marL="0" indent="0">
              <a:buNone/>
              <a:defRPr/>
            </a:pPr>
            <a:r>
              <a:rPr lang="cs-CZ" altLang="cs-CZ" b="1" dirty="0">
                <a:solidFill>
                  <a:schemeClr val="accent2">
                    <a:lumMod val="75000"/>
                  </a:schemeClr>
                </a:solidFill>
              </a:rPr>
              <a:t>Externí vstupy:</a:t>
            </a:r>
          </a:p>
          <a:p>
            <a:pPr eaLnBrk="1" hangingPunct="1">
              <a:defRPr/>
            </a:pPr>
            <a:r>
              <a:rPr lang="cs-CZ" altLang="cs-CZ" dirty="0"/>
              <a:t>Výsledky vědy a výzkumu, průzkumu trhu aj.</a:t>
            </a:r>
          </a:p>
          <a:p>
            <a:pPr marL="0" indent="0">
              <a:buNone/>
              <a:defRPr/>
            </a:pPr>
            <a:endParaRPr lang="cs-CZ" altLang="cs-CZ" dirty="0"/>
          </a:p>
          <a:p>
            <a:pPr marL="0" indent="0">
              <a:buNone/>
              <a:defRPr/>
            </a:pPr>
            <a:endParaRPr lang="cs-CZ" altLang="cs-CZ" b="1" dirty="0"/>
          </a:p>
        </p:txBody>
      </p:sp>
    </p:spTree>
    <p:extLst>
      <p:ext uri="{BB962C8B-B14F-4D97-AF65-F5344CB8AC3E}">
        <p14:creationId xmlns:p14="http://schemas.microsoft.com/office/powerpoint/2010/main" val="1864843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66ABF532-0951-4D7F-B319-5D50EB95EBC1}"/>
              </a:ext>
            </a:extLst>
          </p:cNvPr>
          <p:cNvSpPr>
            <a:spLocks noGrp="1"/>
          </p:cNvSpPr>
          <p:nvPr>
            <p:ph type="title"/>
          </p:nvPr>
        </p:nvSpPr>
        <p:spPr>
          <a:xfrm>
            <a:off x="628650" y="2678863"/>
            <a:ext cx="7886700" cy="994172"/>
          </a:xfrm>
          <a:solidFill>
            <a:schemeClr val="accent6">
              <a:lumMod val="20000"/>
              <a:lumOff val="80000"/>
            </a:schemeClr>
          </a:solidFill>
        </p:spPr>
        <p:txBody>
          <a:bodyPr/>
          <a:lstStyle/>
          <a:p>
            <a:pPr algn="ctr"/>
            <a:r>
              <a:rPr lang="cs-CZ" b="1" i="1" dirty="0"/>
              <a:t>Národní hospodářství</a:t>
            </a:r>
          </a:p>
        </p:txBody>
      </p:sp>
    </p:spTree>
    <p:extLst>
      <p:ext uri="{BB962C8B-B14F-4D97-AF65-F5344CB8AC3E}">
        <p14:creationId xmlns:p14="http://schemas.microsoft.com/office/powerpoint/2010/main" val="2836708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713C0C86-59D3-43C7-BFE9-2297307FF4C5}"/>
              </a:ext>
            </a:extLst>
          </p:cNvPr>
          <p:cNvPicPr>
            <a:picLocks noChangeAspect="1"/>
          </p:cNvPicPr>
          <p:nvPr/>
        </p:nvPicPr>
        <p:blipFill>
          <a:blip r:embed="rId2"/>
          <a:stretch>
            <a:fillRect/>
          </a:stretch>
        </p:blipFill>
        <p:spPr>
          <a:xfrm>
            <a:off x="965201" y="151631"/>
            <a:ext cx="6929120" cy="6835368"/>
          </a:xfrm>
          <a:prstGeom prst="rect">
            <a:avLst/>
          </a:prstGeom>
        </p:spPr>
      </p:pic>
    </p:spTree>
    <p:extLst>
      <p:ext uri="{BB962C8B-B14F-4D97-AF65-F5344CB8AC3E}">
        <p14:creationId xmlns:p14="http://schemas.microsoft.com/office/powerpoint/2010/main" val="1198972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atlas.dnesni-financni-svet.cz/upload/soubor/original/9-ekonomicky-kolobeh-1.png">
            <a:extLst>
              <a:ext uri="{FF2B5EF4-FFF2-40B4-BE49-F238E27FC236}">
                <a16:creationId xmlns:a16="http://schemas.microsoft.com/office/drawing/2014/main" id="{69A05FEC-6C51-4B71-AA4A-2F39BEA76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1" y="1964073"/>
            <a:ext cx="9089024" cy="4151179"/>
          </a:xfrm>
          <a:prstGeom prst="rect">
            <a:avLst/>
          </a:prstGeom>
          <a:noFill/>
          <a:extLst>
            <a:ext uri="{909E8E84-426E-40DD-AFC4-6F175D3DCCD1}">
              <a14:hiddenFill xmlns:a14="http://schemas.microsoft.com/office/drawing/2010/main">
                <a:solidFill>
                  <a:srgbClr val="FFFFFF"/>
                </a:solidFill>
              </a14:hiddenFill>
            </a:ext>
          </a:extLst>
        </p:spPr>
      </p:pic>
      <p:sp>
        <p:nvSpPr>
          <p:cNvPr id="9" name="Nadpis 3">
            <a:extLst>
              <a:ext uri="{FF2B5EF4-FFF2-40B4-BE49-F238E27FC236}">
                <a16:creationId xmlns:a16="http://schemas.microsoft.com/office/drawing/2014/main" id="{161FDC4C-18B1-4FC5-9165-AF1B87A89591}"/>
              </a:ext>
            </a:extLst>
          </p:cNvPr>
          <p:cNvSpPr txBox="1">
            <a:spLocks/>
          </p:cNvSpPr>
          <p:nvPr/>
        </p:nvSpPr>
        <p:spPr>
          <a:xfrm>
            <a:off x="457200" y="1156742"/>
            <a:ext cx="8229600" cy="748546"/>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2700" b="1" kern="1200" spc="-38">
                <a:solidFill>
                  <a:schemeClr val="tx1"/>
                </a:solidFill>
                <a:latin typeface="+mj-lt"/>
                <a:ea typeface="+mj-ea"/>
                <a:cs typeface="+mj-cs"/>
              </a:defRPr>
            </a:lvl1pPr>
            <a:lvl2pPr algn="l" rtl="0" eaLnBrk="0" fontAlgn="base" hangingPunct="0">
              <a:spcBef>
                <a:spcPct val="0"/>
              </a:spcBef>
              <a:spcAft>
                <a:spcPct val="0"/>
              </a:spcAft>
              <a:defRPr sz="2700" b="1">
                <a:solidFill>
                  <a:schemeClr val="tx1"/>
                </a:solidFill>
                <a:latin typeface="Calibri" panose="020F0502020204030204" pitchFamily="34" charset="0"/>
              </a:defRPr>
            </a:lvl2pPr>
            <a:lvl3pPr algn="l" rtl="0" eaLnBrk="0" fontAlgn="base" hangingPunct="0">
              <a:spcBef>
                <a:spcPct val="0"/>
              </a:spcBef>
              <a:spcAft>
                <a:spcPct val="0"/>
              </a:spcAft>
              <a:defRPr sz="2700" b="1">
                <a:solidFill>
                  <a:schemeClr val="tx1"/>
                </a:solidFill>
                <a:latin typeface="Calibri" panose="020F0502020204030204" pitchFamily="34" charset="0"/>
              </a:defRPr>
            </a:lvl3pPr>
            <a:lvl4pPr algn="l" rtl="0" eaLnBrk="0" fontAlgn="base" hangingPunct="0">
              <a:spcBef>
                <a:spcPct val="0"/>
              </a:spcBef>
              <a:spcAft>
                <a:spcPct val="0"/>
              </a:spcAft>
              <a:defRPr sz="2700" b="1">
                <a:solidFill>
                  <a:schemeClr val="tx1"/>
                </a:solidFill>
                <a:latin typeface="Calibri" panose="020F0502020204030204" pitchFamily="34" charset="0"/>
              </a:defRPr>
            </a:lvl4pPr>
            <a:lvl5pPr algn="l" rtl="0" eaLnBrk="0" fontAlgn="base" hangingPunct="0">
              <a:spcBef>
                <a:spcPct val="0"/>
              </a:spcBef>
              <a:spcAft>
                <a:spcPct val="0"/>
              </a:spcAft>
              <a:defRPr sz="2700" b="1">
                <a:solidFill>
                  <a:schemeClr val="tx1"/>
                </a:solidFill>
                <a:latin typeface="Calibri" panose="020F0502020204030204" pitchFamily="34" charset="0"/>
              </a:defRPr>
            </a:lvl5pPr>
            <a:lvl6pPr marL="342884" algn="l" rtl="0" fontAlgn="base">
              <a:spcBef>
                <a:spcPct val="0"/>
              </a:spcBef>
              <a:spcAft>
                <a:spcPct val="0"/>
              </a:spcAft>
              <a:defRPr sz="2700" b="1">
                <a:solidFill>
                  <a:schemeClr val="tx1"/>
                </a:solidFill>
                <a:latin typeface="Calibri" panose="020F0502020204030204" pitchFamily="34" charset="0"/>
              </a:defRPr>
            </a:lvl6pPr>
            <a:lvl7pPr marL="685766" algn="l" rtl="0" fontAlgn="base">
              <a:spcBef>
                <a:spcPct val="0"/>
              </a:spcBef>
              <a:spcAft>
                <a:spcPct val="0"/>
              </a:spcAft>
              <a:defRPr sz="2700" b="1">
                <a:solidFill>
                  <a:schemeClr val="tx1"/>
                </a:solidFill>
                <a:latin typeface="Calibri" panose="020F0502020204030204" pitchFamily="34" charset="0"/>
              </a:defRPr>
            </a:lvl7pPr>
            <a:lvl8pPr marL="1028649" algn="l" rtl="0" fontAlgn="base">
              <a:spcBef>
                <a:spcPct val="0"/>
              </a:spcBef>
              <a:spcAft>
                <a:spcPct val="0"/>
              </a:spcAft>
              <a:defRPr sz="2700" b="1">
                <a:solidFill>
                  <a:schemeClr val="tx1"/>
                </a:solidFill>
                <a:latin typeface="Calibri" panose="020F0502020204030204" pitchFamily="34" charset="0"/>
              </a:defRPr>
            </a:lvl8pPr>
            <a:lvl9pPr marL="1371532" algn="l" rtl="0" fontAlgn="base">
              <a:spcBef>
                <a:spcPct val="0"/>
              </a:spcBef>
              <a:spcAft>
                <a:spcPct val="0"/>
              </a:spcAft>
              <a:defRPr sz="2700" b="1">
                <a:solidFill>
                  <a:schemeClr val="tx1"/>
                </a:solidFill>
                <a:latin typeface="Calibri" panose="020F0502020204030204" pitchFamily="34" charset="0"/>
              </a:defRPr>
            </a:lvl9pPr>
          </a:lstStyle>
          <a:p>
            <a:pPr algn="ctr"/>
            <a:r>
              <a:rPr lang="cs-CZ" sz="3200" dirty="0"/>
              <a:t>V jakém podnikatelském prostředí se budeme pohybovat?</a:t>
            </a:r>
          </a:p>
        </p:txBody>
      </p:sp>
    </p:spTree>
    <p:extLst>
      <p:ext uri="{BB962C8B-B14F-4D97-AF65-F5344CB8AC3E}">
        <p14:creationId xmlns:p14="http://schemas.microsoft.com/office/powerpoint/2010/main" val="1727924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677243" y="1773208"/>
            <a:ext cx="8009557" cy="5084792"/>
          </a:xfrm>
          <a:prstGeom prst="rect">
            <a:avLst/>
          </a:prstGeom>
          <a:ln>
            <a:noFill/>
          </a:ln>
          <a:effectLst>
            <a:softEdge rad="112500"/>
          </a:effectLst>
        </p:spPr>
      </p:pic>
      <p:sp>
        <p:nvSpPr>
          <p:cNvPr id="5" name="Nadpis 3">
            <a:extLst>
              <a:ext uri="{FF2B5EF4-FFF2-40B4-BE49-F238E27FC236}">
                <a16:creationId xmlns:a16="http://schemas.microsoft.com/office/drawing/2014/main" id="{2FA39679-940E-4232-9652-5B30E1CE8916}"/>
              </a:ext>
            </a:extLst>
          </p:cNvPr>
          <p:cNvSpPr txBox="1">
            <a:spLocks/>
          </p:cNvSpPr>
          <p:nvPr/>
        </p:nvSpPr>
        <p:spPr>
          <a:xfrm>
            <a:off x="457200" y="1024662"/>
            <a:ext cx="8229600" cy="748546"/>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2700" b="1" kern="1200" spc="-38">
                <a:solidFill>
                  <a:schemeClr val="tx1"/>
                </a:solidFill>
                <a:latin typeface="+mj-lt"/>
                <a:ea typeface="+mj-ea"/>
                <a:cs typeface="+mj-cs"/>
              </a:defRPr>
            </a:lvl1pPr>
            <a:lvl2pPr algn="l" rtl="0" eaLnBrk="0" fontAlgn="base" hangingPunct="0">
              <a:spcBef>
                <a:spcPct val="0"/>
              </a:spcBef>
              <a:spcAft>
                <a:spcPct val="0"/>
              </a:spcAft>
              <a:defRPr sz="2700" b="1">
                <a:solidFill>
                  <a:schemeClr val="tx1"/>
                </a:solidFill>
                <a:latin typeface="Calibri" panose="020F0502020204030204" pitchFamily="34" charset="0"/>
              </a:defRPr>
            </a:lvl2pPr>
            <a:lvl3pPr algn="l" rtl="0" eaLnBrk="0" fontAlgn="base" hangingPunct="0">
              <a:spcBef>
                <a:spcPct val="0"/>
              </a:spcBef>
              <a:spcAft>
                <a:spcPct val="0"/>
              </a:spcAft>
              <a:defRPr sz="2700" b="1">
                <a:solidFill>
                  <a:schemeClr val="tx1"/>
                </a:solidFill>
                <a:latin typeface="Calibri" panose="020F0502020204030204" pitchFamily="34" charset="0"/>
              </a:defRPr>
            </a:lvl3pPr>
            <a:lvl4pPr algn="l" rtl="0" eaLnBrk="0" fontAlgn="base" hangingPunct="0">
              <a:spcBef>
                <a:spcPct val="0"/>
              </a:spcBef>
              <a:spcAft>
                <a:spcPct val="0"/>
              </a:spcAft>
              <a:defRPr sz="2700" b="1">
                <a:solidFill>
                  <a:schemeClr val="tx1"/>
                </a:solidFill>
                <a:latin typeface="Calibri" panose="020F0502020204030204" pitchFamily="34" charset="0"/>
              </a:defRPr>
            </a:lvl4pPr>
            <a:lvl5pPr algn="l" rtl="0" eaLnBrk="0" fontAlgn="base" hangingPunct="0">
              <a:spcBef>
                <a:spcPct val="0"/>
              </a:spcBef>
              <a:spcAft>
                <a:spcPct val="0"/>
              </a:spcAft>
              <a:defRPr sz="2700" b="1">
                <a:solidFill>
                  <a:schemeClr val="tx1"/>
                </a:solidFill>
                <a:latin typeface="Calibri" panose="020F0502020204030204" pitchFamily="34" charset="0"/>
              </a:defRPr>
            </a:lvl5pPr>
            <a:lvl6pPr marL="342884" algn="l" rtl="0" fontAlgn="base">
              <a:spcBef>
                <a:spcPct val="0"/>
              </a:spcBef>
              <a:spcAft>
                <a:spcPct val="0"/>
              </a:spcAft>
              <a:defRPr sz="2700" b="1">
                <a:solidFill>
                  <a:schemeClr val="tx1"/>
                </a:solidFill>
                <a:latin typeface="Calibri" panose="020F0502020204030204" pitchFamily="34" charset="0"/>
              </a:defRPr>
            </a:lvl6pPr>
            <a:lvl7pPr marL="685766" algn="l" rtl="0" fontAlgn="base">
              <a:spcBef>
                <a:spcPct val="0"/>
              </a:spcBef>
              <a:spcAft>
                <a:spcPct val="0"/>
              </a:spcAft>
              <a:defRPr sz="2700" b="1">
                <a:solidFill>
                  <a:schemeClr val="tx1"/>
                </a:solidFill>
                <a:latin typeface="Calibri" panose="020F0502020204030204" pitchFamily="34" charset="0"/>
              </a:defRPr>
            </a:lvl7pPr>
            <a:lvl8pPr marL="1028649" algn="l" rtl="0" fontAlgn="base">
              <a:spcBef>
                <a:spcPct val="0"/>
              </a:spcBef>
              <a:spcAft>
                <a:spcPct val="0"/>
              </a:spcAft>
              <a:defRPr sz="2700" b="1">
                <a:solidFill>
                  <a:schemeClr val="tx1"/>
                </a:solidFill>
                <a:latin typeface="Calibri" panose="020F0502020204030204" pitchFamily="34" charset="0"/>
              </a:defRPr>
            </a:lvl8pPr>
            <a:lvl9pPr marL="1371532" algn="l" rtl="0" fontAlgn="base">
              <a:spcBef>
                <a:spcPct val="0"/>
              </a:spcBef>
              <a:spcAft>
                <a:spcPct val="0"/>
              </a:spcAft>
              <a:defRPr sz="2700" b="1">
                <a:solidFill>
                  <a:schemeClr val="tx1"/>
                </a:solidFill>
                <a:latin typeface="Calibri" panose="020F0502020204030204" pitchFamily="34" charset="0"/>
              </a:defRPr>
            </a:lvl9pPr>
          </a:lstStyle>
          <a:p>
            <a:pPr algn="ctr"/>
            <a:r>
              <a:rPr lang="cs-CZ" sz="3200" dirty="0"/>
              <a:t>V jakém podnikatelském prostředí se budeme pohybovat?</a:t>
            </a:r>
          </a:p>
        </p:txBody>
      </p:sp>
    </p:spTree>
    <p:extLst>
      <p:ext uri="{BB962C8B-B14F-4D97-AF65-F5344CB8AC3E}">
        <p14:creationId xmlns:p14="http://schemas.microsoft.com/office/powerpoint/2010/main" val="1743509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f 6">
            <a:extLst>
              <a:ext uri="{FF2B5EF4-FFF2-40B4-BE49-F238E27FC236}">
                <a16:creationId xmlns:a16="http://schemas.microsoft.com/office/drawing/2014/main" id="{05B71589-296B-46EE-BDFA-8A5B1DBEE210}"/>
              </a:ext>
            </a:extLst>
          </p:cNvPr>
          <p:cNvGraphicFramePr>
            <a:graphicFrameLocks/>
          </p:cNvGraphicFramePr>
          <p:nvPr>
            <p:extLst>
              <p:ext uri="{D42A27DB-BD31-4B8C-83A1-F6EECF244321}">
                <p14:modId xmlns:p14="http://schemas.microsoft.com/office/powerpoint/2010/main" val="1782024022"/>
              </p:ext>
            </p:extLst>
          </p:nvPr>
        </p:nvGraphicFramePr>
        <p:xfrm>
          <a:off x="0" y="853440"/>
          <a:ext cx="9144000" cy="48361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9686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a:extLst>
              <a:ext uri="{FF2B5EF4-FFF2-40B4-BE49-F238E27FC236}">
                <a16:creationId xmlns:a16="http://schemas.microsoft.com/office/drawing/2014/main" id="{A5D00957-5A7A-4DA7-AB54-A5B1784568FA}"/>
              </a:ext>
            </a:extLst>
          </p:cNvPr>
          <p:cNvSpPr>
            <a:spLocks noGrp="1"/>
          </p:cNvSpPr>
          <p:nvPr>
            <p:ph idx="1"/>
          </p:nvPr>
        </p:nvSpPr>
        <p:spPr>
          <a:xfrm>
            <a:off x="215470" y="651569"/>
            <a:ext cx="8928530" cy="5554862"/>
          </a:xfrm>
        </p:spPr>
        <p:txBody>
          <a:bodyPr>
            <a:noAutofit/>
          </a:bodyPr>
          <a:lstStyle/>
          <a:p>
            <a:pPr marL="0" indent="0">
              <a:buNone/>
            </a:pPr>
            <a:r>
              <a:rPr lang="cs-CZ" sz="2200" b="1" dirty="0">
                <a:solidFill>
                  <a:srgbClr val="D50202"/>
                </a:solidFill>
              </a:rPr>
              <a:t>Literatura základní</a:t>
            </a:r>
          </a:p>
          <a:p>
            <a:r>
              <a:rPr lang="cs-CZ" sz="2200" dirty="0"/>
              <a:t>STEFANOVOVÁ Z. a P. NOVÁK. </a:t>
            </a:r>
            <a:r>
              <a:rPr lang="cs-CZ" sz="2200" i="1" dirty="0"/>
              <a:t>Podniková ekonomika 1. </a:t>
            </a:r>
            <a:r>
              <a:rPr lang="cs-CZ" sz="2200" dirty="0"/>
              <a:t>Olomouc: Moravská vysoká škola Olomouc, 2018. 117 s. Studijní text dostupný v systému IS STAG.</a:t>
            </a:r>
          </a:p>
          <a:p>
            <a:r>
              <a:rPr lang="cs-CZ" sz="2200" dirty="0"/>
              <a:t>TAUŠL PROCHÁZKOVÁ, P. a E. JELÍNKOVÁ. </a:t>
            </a:r>
            <a:r>
              <a:rPr lang="cs-CZ" sz="2200" i="1" dirty="0"/>
              <a:t> Podniková ekonomika – klíčové oblasti</a:t>
            </a:r>
            <a:r>
              <a:rPr lang="cs-CZ" sz="2200" dirty="0"/>
              <a:t>. 1. vyd. Praha: </a:t>
            </a:r>
            <a:r>
              <a:rPr lang="cs-CZ" sz="2200" dirty="0" err="1"/>
              <a:t>Grada</a:t>
            </a:r>
            <a:r>
              <a:rPr lang="cs-CZ" sz="2200" dirty="0"/>
              <a:t>, 2018. 256 s. ISBN 978-80-271-0689-9.</a:t>
            </a:r>
          </a:p>
          <a:p>
            <a:r>
              <a:rPr lang="cs-CZ" sz="2200" dirty="0"/>
              <a:t>SYNEK, M., E. KISLINGEROVÁ a kol. </a:t>
            </a:r>
            <a:r>
              <a:rPr lang="cs-CZ" sz="2200" i="1" dirty="0"/>
              <a:t>Podniková ekonomika. </a:t>
            </a:r>
            <a:r>
              <a:rPr lang="cs-CZ" sz="2200" dirty="0"/>
              <a:t>6. Přepracované a doplněné vydání. Praha: C. H. Beck, 2015. 560 s. ISBN 978-80-7400-274-8. </a:t>
            </a:r>
          </a:p>
          <a:p>
            <a:r>
              <a:rPr lang="cs-CZ" sz="2200" dirty="0"/>
              <a:t> POPESKO, Boris a Šárka PAPADAKI. </a:t>
            </a:r>
            <a:r>
              <a:rPr lang="cs-CZ" sz="2200" i="1" dirty="0"/>
              <a:t>Moderní metody řízení nákladů: jak dosáhnout efektivního vynakládání nákladů a jejich snížení</a:t>
            </a:r>
            <a:r>
              <a:rPr lang="cs-CZ" sz="2200" dirty="0"/>
              <a:t>. 2., aktualizované a rozšířené vydání. Praha: </a:t>
            </a:r>
            <a:r>
              <a:rPr lang="cs-CZ" sz="2200" dirty="0" err="1"/>
              <a:t>Grada</a:t>
            </a:r>
            <a:r>
              <a:rPr lang="cs-CZ" sz="2200" dirty="0"/>
              <a:t> </a:t>
            </a:r>
            <a:r>
              <a:rPr lang="cs-CZ" sz="2200" dirty="0" err="1"/>
              <a:t>Publishing</a:t>
            </a:r>
            <a:r>
              <a:rPr lang="cs-CZ" sz="2200" dirty="0"/>
              <a:t>, 2016, 263 s. Prosperita firmy. ISBN 9788024757735.</a:t>
            </a:r>
          </a:p>
          <a:p>
            <a:r>
              <a:rPr lang="cs-CZ" sz="2200" dirty="0"/>
              <a:t>MARTINOVIČOVÁ, D., M. KONEČNÝ a J. VAŘÍNA. </a:t>
            </a:r>
            <a:r>
              <a:rPr lang="cs-CZ" sz="2200" i="1" dirty="0"/>
              <a:t>Úvod do podnikové ekonomiky</a:t>
            </a:r>
            <a:r>
              <a:rPr lang="cs-CZ" sz="2200" dirty="0"/>
              <a:t>. 1. vyd. Praha: </a:t>
            </a:r>
            <a:r>
              <a:rPr lang="cs-CZ" sz="2200" dirty="0" err="1"/>
              <a:t>Grada</a:t>
            </a:r>
            <a:r>
              <a:rPr lang="cs-CZ" sz="2200" dirty="0"/>
              <a:t>, 2014. 208 s. ISBN 978-80-247-5316-4.</a:t>
            </a:r>
          </a:p>
        </p:txBody>
      </p:sp>
    </p:spTree>
    <p:extLst>
      <p:ext uri="{BB962C8B-B14F-4D97-AF65-F5344CB8AC3E}">
        <p14:creationId xmlns:p14="http://schemas.microsoft.com/office/powerpoint/2010/main" val="820843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Národní hospodářství</a:t>
            </a:r>
          </a:p>
        </p:txBody>
      </p:sp>
      <p:sp>
        <p:nvSpPr>
          <p:cNvPr id="3" name="Zástupný symbol pro obsah 2"/>
          <p:cNvSpPr>
            <a:spLocks noGrp="1"/>
          </p:cNvSpPr>
          <p:nvPr>
            <p:ph idx="1"/>
          </p:nvPr>
        </p:nvSpPr>
        <p:spPr/>
        <p:txBody>
          <a:bodyPr>
            <a:normAutofit fontScale="85000" lnSpcReduction="20000"/>
          </a:bodyPr>
          <a:lstStyle/>
          <a:p>
            <a:pPr marL="0" indent="0">
              <a:buNone/>
            </a:pPr>
            <a:r>
              <a:rPr lang="cs-CZ" dirty="0"/>
              <a:t>Národní hospodářství představuje ekonomiku daného státu, tj. souhrn veškerých ekonomických činností prováděných institucemi (PO), lidmi (FO) a státními orgány (kraj, obce, atd.) v dané zemi. </a:t>
            </a:r>
          </a:p>
          <a:p>
            <a:pPr marL="0" indent="0">
              <a:buNone/>
            </a:pPr>
            <a:r>
              <a:rPr lang="cs-CZ" dirty="0"/>
              <a:t>Subjekty hospodářství:</a:t>
            </a:r>
          </a:p>
          <a:p>
            <a:pPr lvl="1">
              <a:buFont typeface="Wingdings" panose="05000000000000000000" pitchFamily="2" charset="2"/>
              <a:buChar char="Ø"/>
            </a:pPr>
            <a:r>
              <a:rPr lang="cs-CZ" dirty="0"/>
              <a:t>Organizace (podniky a ostatní instituce)</a:t>
            </a:r>
          </a:p>
          <a:p>
            <a:pPr lvl="1">
              <a:buFont typeface="Wingdings" panose="05000000000000000000" pitchFamily="2" charset="2"/>
              <a:buChar char="Ø"/>
            </a:pPr>
            <a:r>
              <a:rPr lang="cs-CZ" dirty="0"/>
              <a:t>Lidé (domácnosti)</a:t>
            </a:r>
          </a:p>
          <a:p>
            <a:pPr lvl="1">
              <a:buFont typeface="Wingdings" panose="05000000000000000000" pitchFamily="2" charset="2"/>
              <a:buChar char="Ø"/>
            </a:pPr>
            <a:r>
              <a:rPr lang="cs-CZ" dirty="0"/>
              <a:t>Stát (kraje, obce, soudy)</a:t>
            </a:r>
          </a:p>
          <a:p>
            <a:pPr marL="0" indent="0">
              <a:buNone/>
            </a:pPr>
            <a:r>
              <a:rPr lang="cs-CZ" dirty="0"/>
              <a:t>V případě ČR dělíme národní hospodářství do dvou základních kategorií:</a:t>
            </a:r>
          </a:p>
          <a:p>
            <a:pPr lvl="1">
              <a:buFont typeface="Wingdings" panose="05000000000000000000" pitchFamily="2" charset="2"/>
              <a:buChar char="Ø"/>
            </a:pPr>
            <a:r>
              <a:rPr lang="cs-CZ" dirty="0"/>
              <a:t>Ziskový sektor</a:t>
            </a:r>
          </a:p>
          <a:p>
            <a:pPr lvl="1">
              <a:buFont typeface="Wingdings" panose="05000000000000000000" pitchFamily="2" charset="2"/>
              <a:buChar char="Ø"/>
            </a:pPr>
            <a:r>
              <a:rPr lang="cs-CZ" dirty="0"/>
              <a:t>Neziskový sektor</a:t>
            </a:r>
          </a:p>
        </p:txBody>
      </p:sp>
    </p:spTree>
    <p:extLst>
      <p:ext uri="{BB962C8B-B14F-4D97-AF65-F5344CB8AC3E}">
        <p14:creationId xmlns:p14="http://schemas.microsoft.com/office/powerpoint/2010/main" val="108786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nvPr>
        </p:nvGraphicFramePr>
        <p:xfrm>
          <a:off x="628650" y="1465279"/>
          <a:ext cx="7886700" cy="4362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8520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Národní hospodářství</a:t>
            </a:r>
          </a:p>
        </p:txBody>
      </p:sp>
      <p:sp>
        <p:nvSpPr>
          <p:cNvPr id="3" name="Zástupný symbol pro obsah 2"/>
          <p:cNvSpPr>
            <a:spLocks noGrp="1"/>
          </p:cNvSpPr>
          <p:nvPr>
            <p:ph idx="1"/>
          </p:nvPr>
        </p:nvSpPr>
        <p:spPr/>
        <p:txBody>
          <a:bodyPr>
            <a:normAutofit lnSpcReduction="10000"/>
          </a:bodyPr>
          <a:lstStyle/>
          <a:p>
            <a:pPr marL="0" indent="0">
              <a:buNone/>
            </a:pPr>
            <a:r>
              <a:rPr lang="cs-CZ" dirty="0"/>
              <a:t>Národní hospodářství můžeme charakterizovat dle různých hledisek, které mění náhled na jednotlivé subjekty, které se podílejí na národním hospodářství.</a:t>
            </a:r>
          </a:p>
          <a:p>
            <a:pPr marL="0" indent="0">
              <a:buNone/>
            </a:pPr>
            <a:endParaRPr lang="cs-CZ" dirty="0"/>
          </a:p>
          <a:p>
            <a:pPr marL="0" indent="0">
              <a:buNone/>
            </a:pPr>
            <a:r>
              <a:rPr lang="cs-CZ" dirty="0"/>
              <a:t>Mezi základní hlediska patří:</a:t>
            </a:r>
          </a:p>
          <a:p>
            <a:pPr marL="728663" lvl="1" indent="-385763">
              <a:buFont typeface="+mj-lt"/>
              <a:buAutoNum type="arabicPeriod"/>
            </a:pPr>
            <a:r>
              <a:rPr lang="cs-CZ" sz="2100" dirty="0"/>
              <a:t>Hledisko financování (ziskový a neziskový sektor)</a:t>
            </a:r>
          </a:p>
          <a:p>
            <a:pPr marL="728663" lvl="1" indent="-385763">
              <a:buFont typeface="+mj-lt"/>
              <a:buAutoNum type="arabicPeriod"/>
            </a:pPr>
            <a:r>
              <a:rPr lang="cs-CZ" sz="2100" dirty="0"/>
              <a:t>Hledisko vlastnictví (soukromý a veřejný sektor)</a:t>
            </a:r>
          </a:p>
          <a:p>
            <a:pPr marL="728663" lvl="1" indent="-385763">
              <a:buFont typeface="+mj-lt"/>
              <a:buAutoNum type="arabicPeriod"/>
            </a:pPr>
            <a:r>
              <a:rPr lang="cs-CZ" sz="2100" dirty="0"/>
              <a:t>Hledisko oborového zaměření (primární, sekundární, terciární, kvartérní sektor)</a:t>
            </a:r>
          </a:p>
        </p:txBody>
      </p:sp>
    </p:spTree>
    <p:extLst>
      <p:ext uri="{BB962C8B-B14F-4D97-AF65-F5344CB8AC3E}">
        <p14:creationId xmlns:p14="http://schemas.microsoft.com/office/powerpoint/2010/main" val="1811038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Národní hospodářství</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391" y="2436596"/>
            <a:ext cx="6603476" cy="3233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267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Ziskový sektor</a:t>
            </a:r>
          </a:p>
        </p:txBody>
      </p:sp>
      <p:sp>
        <p:nvSpPr>
          <p:cNvPr id="3" name="Zástupný symbol pro obsah 2"/>
          <p:cNvSpPr>
            <a:spLocks noGrp="1"/>
          </p:cNvSpPr>
          <p:nvPr>
            <p:ph idx="1"/>
          </p:nvPr>
        </p:nvSpPr>
        <p:spPr/>
        <p:txBody>
          <a:bodyPr>
            <a:normAutofit fontScale="85000" lnSpcReduction="20000"/>
          </a:bodyPr>
          <a:lstStyle/>
          <a:p>
            <a:pPr marL="0" indent="0">
              <a:buNone/>
            </a:pPr>
            <a:r>
              <a:rPr lang="cs-CZ" dirty="0"/>
              <a:t>Je tvořen </a:t>
            </a:r>
            <a:r>
              <a:rPr lang="cs-CZ" b="1" u="sng" dirty="0">
                <a:solidFill>
                  <a:srgbClr val="FFC000"/>
                </a:solidFill>
              </a:rPr>
              <a:t>podniky</a:t>
            </a:r>
            <a:r>
              <a:rPr lang="cs-CZ" dirty="0"/>
              <a:t> s různými právními formami a různým vlastnictvím:</a:t>
            </a:r>
          </a:p>
          <a:p>
            <a:pPr lvl="1"/>
            <a:r>
              <a:rPr lang="cs-CZ" dirty="0"/>
              <a:t>soukromé (a.s., s.r.o., k.s., aj.)</a:t>
            </a:r>
          </a:p>
          <a:p>
            <a:pPr lvl="1"/>
            <a:r>
              <a:rPr lang="cs-CZ" dirty="0"/>
              <a:t>Veřejné (státní podniky, municipální podniky, a jiné)</a:t>
            </a:r>
          </a:p>
          <a:p>
            <a:pPr marL="0" indent="0">
              <a:buNone/>
            </a:pPr>
            <a:r>
              <a:rPr lang="cs-CZ" dirty="0"/>
              <a:t>Zásadním funkčním kritériem pro existenci podniků je </a:t>
            </a:r>
            <a:r>
              <a:rPr lang="cs-CZ" b="1" dirty="0">
                <a:solidFill>
                  <a:schemeClr val="accent1"/>
                </a:solidFill>
              </a:rPr>
              <a:t>ekonomická výkonnost </a:t>
            </a:r>
            <a:r>
              <a:rPr lang="cs-CZ" dirty="0"/>
              <a:t>=) schopnost přeměňovat potřeby společnosti v ziskové příležitosti.</a:t>
            </a:r>
          </a:p>
          <a:p>
            <a:pPr lvl="1">
              <a:buFont typeface="Wingdings" panose="05000000000000000000" pitchFamily="2" charset="2"/>
              <a:buChar char="Ø"/>
            </a:pPr>
            <a:r>
              <a:rPr lang="cs-CZ" dirty="0"/>
              <a:t>Tržní mechanismus: odstraňuje vše staré a nevýkonné, a uvolňuje cestu mladému a výkonnému (Podniky, které si na sebe nevydělají, krachují. Zánik podniků (rozklad) regeneruje ekonomické prostředí, uvolňuje neefektivně využívané  zdroje a vytváří prostor pro nové hráče na trhu.)</a:t>
            </a:r>
          </a:p>
        </p:txBody>
      </p:sp>
    </p:spTree>
    <p:extLst>
      <p:ext uri="{BB962C8B-B14F-4D97-AF65-F5344CB8AC3E}">
        <p14:creationId xmlns:p14="http://schemas.microsoft.com/office/powerpoint/2010/main" val="4165259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Neziskový sektor</a:t>
            </a:r>
          </a:p>
        </p:txBody>
      </p:sp>
      <p:sp>
        <p:nvSpPr>
          <p:cNvPr id="3" name="Zástupný symbol pro obsah 2"/>
          <p:cNvSpPr>
            <a:spLocks noGrp="1"/>
          </p:cNvSpPr>
          <p:nvPr>
            <p:ph idx="1"/>
          </p:nvPr>
        </p:nvSpPr>
        <p:spPr/>
        <p:txBody>
          <a:bodyPr>
            <a:normAutofit fontScale="70000" lnSpcReduction="20000"/>
          </a:bodyPr>
          <a:lstStyle/>
          <a:p>
            <a:pPr marL="0" indent="0">
              <a:buNone/>
            </a:pPr>
            <a:r>
              <a:rPr lang="cs-CZ" dirty="0"/>
              <a:t>Tvoří ho </a:t>
            </a:r>
            <a:r>
              <a:rPr lang="cs-CZ" b="1" dirty="0">
                <a:solidFill>
                  <a:srgbClr val="FFC000"/>
                </a:solidFill>
              </a:rPr>
              <a:t>instituce</a:t>
            </a:r>
            <a:r>
              <a:rPr lang="cs-CZ" dirty="0"/>
              <a:t> veřejného i soukromého sektoru:</a:t>
            </a:r>
          </a:p>
          <a:p>
            <a:pPr lvl="1"/>
            <a:r>
              <a:rPr lang="cs-CZ" dirty="0"/>
              <a:t>Veřejné (policie, hasiči,  armáda, soudy…)</a:t>
            </a:r>
          </a:p>
          <a:p>
            <a:pPr lvl="1"/>
            <a:r>
              <a:rPr lang="cs-CZ" dirty="0"/>
              <a:t>Soukromé (nadace, politické strany, církve…)</a:t>
            </a:r>
          </a:p>
          <a:p>
            <a:pPr marL="0" indent="0">
              <a:buNone/>
            </a:pPr>
            <a:endParaRPr lang="cs-CZ" dirty="0"/>
          </a:p>
          <a:p>
            <a:pPr marL="0" indent="0">
              <a:buNone/>
            </a:pPr>
            <a:r>
              <a:rPr lang="cs-CZ" dirty="0"/>
              <a:t>Funkčním kritériem pro existence subjektů neziskového sektoru je uspokojování rozličných lidských potřeb bez ohledu na ekonomickou výkonnost (výstupem jsou často </a:t>
            </a:r>
            <a:r>
              <a:rPr lang="cs-CZ" b="1" dirty="0">
                <a:solidFill>
                  <a:schemeClr val="tx2"/>
                </a:solidFill>
              </a:rPr>
              <a:t>veřejné statky</a:t>
            </a:r>
            <a:r>
              <a:rPr lang="cs-CZ" dirty="0"/>
              <a:t>).</a:t>
            </a:r>
          </a:p>
          <a:p>
            <a:pPr marL="0" indent="0">
              <a:buNone/>
            </a:pPr>
            <a:endParaRPr lang="cs-CZ" dirty="0"/>
          </a:p>
          <a:p>
            <a:pPr marL="0" indent="0">
              <a:buNone/>
            </a:pPr>
            <a:r>
              <a:rPr lang="cs-CZ" dirty="0"/>
              <a:t>Neziskový sektor proto nachází uplatnění v oblastech, které nejsou ekonomicky atraktivní pro ziskový sektor (náklady na službu jsou vyšší než výnosy z dané služby) nebo v oblastech, kde dochází k tržnímu selhání (př. negativní externality) či selhání státu (př. Sociální služby):</a:t>
            </a:r>
          </a:p>
          <a:p>
            <a:pPr lvl="1"/>
            <a:r>
              <a:rPr lang="cs-CZ" dirty="0"/>
              <a:t>Financování ze státního rozpočtu (armáda, soudy, hasiči…)</a:t>
            </a:r>
          </a:p>
          <a:p>
            <a:pPr lvl="1"/>
            <a:r>
              <a:rPr lang="cs-CZ" dirty="0"/>
              <a:t>Financování od soukromých donátorů (např. církve)</a:t>
            </a:r>
          </a:p>
        </p:txBody>
      </p:sp>
    </p:spTree>
    <p:extLst>
      <p:ext uri="{BB962C8B-B14F-4D97-AF65-F5344CB8AC3E}">
        <p14:creationId xmlns:p14="http://schemas.microsoft.com/office/powerpoint/2010/main" val="4013677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28262"/>
            <a:ext cx="8229600" cy="989375"/>
          </a:xfrm>
        </p:spPr>
        <p:txBody>
          <a:bodyPr/>
          <a:lstStyle/>
          <a:p>
            <a:r>
              <a:rPr lang="cs-CZ" b="1" dirty="0">
                <a:solidFill>
                  <a:srgbClr val="FF0000"/>
                </a:solidFill>
              </a:rPr>
              <a:t>Podnik - definice</a:t>
            </a:r>
          </a:p>
        </p:txBody>
      </p:sp>
      <p:sp>
        <p:nvSpPr>
          <p:cNvPr id="3" name="Zástupný symbol pro obsah 2"/>
          <p:cNvSpPr>
            <a:spLocks noGrp="1"/>
          </p:cNvSpPr>
          <p:nvPr>
            <p:ph idx="1"/>
          </p:nvPr>
        </p:nvSpPr>
        <p:spPr>
          <a:xfrm>
            <a:off x="208344" y="1417638"/>
            <a:ext cx="8478456" cy="4708525"/>
          </a:xfrm>
        </p:spPr>
        <p:txBody>
          <a:bodyPr>
            <a:normAutofit lnSpcReduction="10000"/>
          </a:bodyPr>
          <a:lstStyle/>
          <a:p>
            <a:pPr algn="just">
              <a:lnSpc>
                <a:spcPct val="90000"/>
              </a:lnSpc>
              <a:spcAft>
                <a:spcPct val="30000"/>
              </a:spcAft>
            </a:pPr>
            <a:r>
              <a:rPr lang="cs-CZ" sz="2000" dirty="0" err="1">
                <a:solidFill>
                  <a:schemeClr val="tx1"/>
                </a:solidFill>
                <a:latin typeface="Arial" pitchFamily="34" charset="0"/>
                <a:cs typeface="Arial" pitchFamily="34" charset="0"/>
              </a:rPr>
              <a:t>Wohe</a:t>
            </a:r>
            <a:r>
              <a:rPr lang="cs-CZ" sz="2000" dirty="0">
                <a:solidFill>
                  <a:schemeClr val="tx1"/>
                </a:solidFill>
                <a:latin typeface="Arial" pitchFamily="34" charset="0"/>
                <a:cs typeface="Arial" pitchFamily="34" charset="0"/>
              </a:rPr>
              <a:t>  - </a:t>
            </a:r>
            <a:r>
              <a:rPr lang="cs-CZ" sz="2000" b="1" dirty="0">
                <a:solidFill>
                  <a:schemeClr val="tx1"/>
                </a:solidFill>
                <a:latin typeface="Arial" pitchFamily="34" charset="0"/>
                <a:cs typeface="Arial" pitchFamily="34" charset="0"/>
              </a:rPr>
              <a:t>podnik je kombinace výrobních faktorů</a:t>
            </a:r>
            <a:r>
              <a:rPr lang="cs-CZ" sz="2000" dirty="0">
                <a:solidFill>
                  <a:schemeClr val="tx1"/>
                </a:solidFill>
                <a:latin typeface="Arial" pitchFamily="34" charset="0"/>
                <a:cs typeface="Arial" pitchFamily="34" charset="0"/>
              </a:rPr>
              <a:t>, prostřednictvím které hodlají jeho vlastníci dosáhnout určitých cílů.</a:t>
            </a:r>
          </a:p>
          <a:p>
            <a:pPr algn="just">
              <a:lnSpc>
                <a:spcPct val="90000"/>
              </a:lnSpc>
              <a:spcAft>
                <a:spcPct val="30000"/>
              </a:spcAft>
            </a:pPr>
            <a:r>
              <a:rPr lang="cs-CZ" sz="2000" dirty="0">
                <a:solidFill>
                  <a:schemeClr val="tx1"/>
                </a:solidFill>
                <a:latin typeface="Arial" pitchFamily="34" charset="0"/>
                <a:cs typeface="Arial" pitchFamily="34" charset="0"/>
              </a:rPr>
              <a:t>Synek – </a:t>
            </a:r>
            <a:r>
              <a:rPr lang="cs-CZ" sz="2000" b="1" dirty="0">
                <a:solidFill>
                  <a:schemeClr val="tx1"/>
                </a:solidFill>
                <a:latin typeface="Arial" pitchFamily="34" charset="0"/>
                <a:cs typeface="Arial" pitchFamily="34" charset="0"/>
              </a:rPr>
              <a:t>podnik je ekonomicko-právní subjekt založený na výrobě zboží a poskytování služeb za úplatu.</a:t>
            </a:r>
          </a:p>
          <a:p>
            <a:pPr algn="just">
              <a:lnSpc>
                <a:spcPct val="90000"/>
              </a:lnSpc>
              <a:spcAft>
                <a:spcPct val="30000"/>
              </a:spcAft>
            </a:pPr>
            <a:r>
              <a:rPr lang="cs-CZ" sz="2000" dirty="0">
                <a:solidFill>
                  <a:schemeClr val="tx1"/>
                </a:solidFill>
                <a:latin typeface="Arial" pitchFamily="34" charset="0"/>
                <a:cs typeface="Arial" pitchFamily="34" charset="0"/>
              </a:rPr>
              <a:t>Sedlák – podnik je ekonomicky a právně samostatná jednotka, jejíž základní znaky jsou </a:t>
            </a:r>
            <a:r>
              <a:rPr lang="cs-CZ" sz="2000" b="1" dirty="0">
                <a:solidFill>
                  <a:schemeClr val="tx1"/>
                </a:solidFill>
                <a:latin typeface="Arial" pitchFamily="34" charset="0"/>
                <a:cs typeface="Arial" pitchFamily="34" charset="0"/>
              </a:rPr>
              <a:t>kombinace výrobních faktorů, právní a ekonomická samostatnost.</a:t>
            </a:r>
          </a:p>
          <a:p>
            <a:pPr algn="just">
              <a:lnSpc>
                <a:spcPct val="90000"/>
              </a:lnSpc>
              <a:spcAft>
                <a:spcPct val="30000"/>
              </a:spcAft>
            </a:pPr>
            <a:r>
              <a:rPr lang="cs-CZ" altLang="cs-CZ" sz="2000" b="1" dirty="0">
                <a:latin typeface="Arial" pitchFamily="34" charset="0"/>
                <a:cs typeface="Arial" pitchFamily="34" charset="0"/>
              </a:rPr>
              <a:t>Podnik:</a:t>
            </a:r>
            <a:r>
              <a:rPr lang="cs-CZ" altLang="cs-CZ" sz="2000" dirty="0">
                <a:latin typeface="Arial" pitchFamily="34" charset="0"/>
                <a:cs typeface="Arial" pitchFamily="34" charset="0"/>
              </a:rPr>
              <a:t> </a:t>
            </a:r>
            <a:r>
              <a:rPr lang="cs-CZ" altLang="cs-CZ" sz="2000" b="1" dirty="0">
                <a:latin typeface="Arial" pitchFamily="34" charset="0"/>
                <a:cs typeface="Arial" pitchFamily="34" charset="0"/>
              </a:rPr>
              <a:t>soubor hmotných, osobních a nehmotných složek podnikání. K podniku náleží věci práva a jiné majetkové hodnoty</a:t>
            </a:r>
          </a:p>
          <a:p>
            <a:pPr algn="just">
              <a:lnSpc>
                <a:spcPct val="90000"/>
              </a:lnSpc>
              <a:spcAft>
                <a:spcPct val="30000"/>
              </a:spcAft>
            </a:pPr>
            <a:r>
              <a:rPr lang="cs-CZ" sz="2000" dirty="0">
                <a:solidFill>
                  <a:schemeClr val="tx1"/>
                </a:solidFill>
                <a:latin typeface="Arial" pitchFamily="34" charset="0"/>
                <a:cs typeface="Arial" pitchFamily="34" charset="0"/>
              </a:rPr>
              <a:t>Členění podniků dle sektorů (primární, sekundární, terciární, kvartérní sektor)</a:t>
            </a:r>
          </a:p>
          <a:p>
            <a:pPr algn="just">
              <a:lnSpc>
                <a:spcPct val="90000"/>
              </a:lnSpc>
              <a:spcAft>
                <a:spcPct val="30000"/>
              </a:spcAft>
            </a:pPr>
            <a:r>
              <a:rPr lang="cs-CZ" sz="2000" dirty="0">
                <a:solidFill>
                  <a:schemeClr val="tx1"/>
                </a:solidFill>
                <a:latin typeface="Arial" pitchFamily="34" charset="0"/>
                <a:cs typeface="Arial" pitchFamily="34" charset="0"/>
              </a:rPr>
              <a:t>Pohledy na dění v podniku (hmotně-energetické hledisko, sociální hledisko, komunikační hledisko, hodnotové hledisko)</a:t>
            </a:r>
          </a:p>
          <a:p>
            <a:pPr algn="just">
              <a:lnSpc>
                <a:spcPct val="90000"/>
              </a:lnSpc>
              <a:spcAft>
                <a:spcPct val="30000"/>
              </a:spcAft>
            </a:pPr>
            <a:r>
              <a:rPr lang="cs-CZ" sz="2000" dirty="0">
                <a:solidFill>
                  <a:schemeClr val="tx1"/>
                </a:solidFill>
                <a:latin typeface="Arial" pitchFamily="34" charset="0"/>
                <a:cs typeface="Arial" pitchFamily="34" charset="0"/>
              </a:rPr>
              <a:t>Podnikové funkce</a:t>
            </a:r>
          </a:p>
          <a:p>
            <a:pPr marL="0" indent="0">
              <a:buNone/>
            </a:pPr>
            <a:endParaRPr lang="cs-CZ" dirty="0"/>
          </a:p>
        </p:txBody>
      </p:sp>
    </p:spTree>
    <p:extLst>
      <p:ext uri="{BB962C8B-B14F-4D97-AF65-F5344CB8AC3E}">
        <p14:creationId xmlns:p14="http://schemas.microsoft.com/office/powerpoint/2010/main" val="42195686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cs-CZ" altLang="cs-CZ" b="1" dirty="0">
                <a:solidFill>
                  <a:srgbClr val="FF0000"/>
                </a:solidFill>
              </a:rPr>
              <a:t>Podnik, podnikání</a:t>
            </a:r>
          </a:p>
        </p:txBody>
      </p:sp>
      <p:sp>
        <p:nvSpPr>
          <p:cNvPr id="35843" name="Rectangle 3"/>
          <p:cNvSpPr>
            <a:spLocks noGrp="1" noChangeArrowheads="1"/>
          </p:cNvSpPr>
          <p:nvPr>
            <p:ph idx="1"/>
          </p:nvPr>
        </p:nvSpPr>
        <p:spPr>
          <a:xfrm>
            <a:off x="0" y="1203766"/>
            <a:ext cx="8964613" cy="5465321"/>
          </a:xfrm>
        </p:spPr>
        <p:txBody>
          <a:bodyPr>
            <a:noAutofit/>
          </a:bodyPr>
          <a:lstStyle/>
          <a:p>
            <a:pPr marL="228600" indent="-228600" algn="just" eaLnBrk="1" hangingPunct="1">
              <a:buFont typeface="Wingdings" panose="05000000000000000000" pitchFamily="2" charset="2"/>
              <a:buNone/>
            </a:pPr>
            <a:r>
              <a:rPr lang="cs-CZ" altLang="cs-CZ" sz="1800" dirty="0"/>
              <a:t>	</a:t>
            </a:r>
            <a:r>
              <a:rPr lang="cs-CZ" altLang="cs-CZ" sz="1800" b="1" dirty="0"/>
              <a:t>Hlavní podnikové funkce</a:t>
            </a:r>
            <a:r>
              <a:rPr lang="cs-CZ" altLang="cs-CZ" sz="1800" dirty="0"/>
              <a:t> průmyslového podniku v současné době představují:</a:t>
            </a:r>
            <a:endParaRPr lang="cs-CZ" altLang="cs-CZ" sz="1800" b="1" dirty="0"/>
          </a:p>
          <a:p>
            <a:pPr marL="228600" indent="-228600" algn="just" eaLnBrk="1" hangingPunct="1"/>
            <a:r>
              <a:rPr lang="cs-CZ" altLang="cs-CZ" sz="1800" b="1" dirty="0"/>
              <a:t>prodejní</a:t>
            </a:r>
            <a:r>
              <a:rPr lang="cs-CZ" altLang="cs-CZ" sz="1800" dirty="0"/>
              <a:t> (vyčleněné činnosti související s prodejem výrobků a služeb),</a:t>
            </a:r>
            <a:endParaRPr lang="cs-CZ" altLang="cs-CZ" sz="1800" b="1" dirty="0"/>
          </a:p>
          <a:p>
            <a:pPr marL="228600" indent="-228600" algn="just" eaLnBrk="1" hangingPunct="1"/>
            <a:r>
              <a:rPr lang="cs-CZ" altLang="cs-CZ" sz="1800" b="1" dirty="0"/>
              <a:t>výrobní </a:t>
            </a:r>
            <a:r>
              <a:rPr lang="cs-CZ" altLang="cs-CZ" sz="1800" dirty="0"/>
              <a:t>(zhotovování výrobků; u nevýrobních podniků se tato funkce označuje jako provozní),</a:t>
            </a:r>
            <a:endParaRPr lang="cs-CZ" altLang="cs-CZ" sz="1800" b="1" dirty="0"/>
          </a:p>
          <a:p>
            <a:pPr marL="228600" indent="-228600" algn="just" eaLnBrk="1" hangingPunct="1"/>
            <a:r>
              <a:rPr lang="cs-CZ" altLang="cs-CZ" sz="1800" b="1" dirty="0"/>
              <a:t>zásobovací </a:t>
            </a:r>
            <a:r>
              <a:rPr lang="cs-CZ" altLang="cs-CZ" sz="1800" dirty="0"/>
              <a:t>(pořízení surovin, materiálů, součástí, příjem, skladování, předávání do výroby),</a:t>
            </a:r>
            <a:endParaRPr lang="cs-CZ" altLang="cs-CZ" sz="1800" b="1" dirty="0"/>
          </a:p>
          <a:p>
            <a:pPr marL="228600" indent="-228600" algn="just" eaLnBrk="1" hangingPunct="1"/>
            <a:r>
              <a:rPr lang="cs-CZ" altLang="cs-CZ" sz="1800" b="1" dirty="0"/>
              <a:t>personální </a:t>
            </a:r>
            <a:r>
              <a:rPr lang="cs-CZ" altLang="cs-CZ" sz="1800" dirty="0"/>
              <a:t>(zajištění spolupracovníků, hodnocení spolupracovníků a jeho důsledky včetně růstu jejich kvalifikace, systémy odměňování, pracovní podmínky),</a:t>
            </a:r>
            <a:endParaRPr lang="cs-CZ" altLang="cs-CZ" sz="1800" b="1" dirty="0"/>
          </a:p>
          <a:p>
            <a:pPr marL="228600" indent="-228600" algn="just" eaLnBrk="1" hangingPunct="1"/>
            <a:r>
              <a:rPr lang="cs-CZ" altLang="cs-CZ" sz="1800" b="1" dirty="0"/>
              <a:t>finanční </a:t>
            </a:r>
            <a:r>
              <a:rPr lang="cs-CZ" altLang="cs-CZ" sz="1800" dirty="0"/>
              <a:t>(obstarávání potřebného množství finančních zdrojů, použití finančních zdrojů k obstarání potřebných statků a k úhradě výdajů na činnost podniku, rozdělování zisku, všechny finanční operace při založení podniku, při rozšiřování podniku, při fúzi, sanaci a likvidaci podniku).</a:t>
            </a:r>
            <a:endParaRPr lang="cs-CZ" altLang="cs-CZ" sz="1800" b="1" dirty="0"/>
          </a:p>
          <a:p>
            <a:pPr marL="228600" indent="-228600" algn="just" eaLnBrk="1" hangingPunct="1"/>
            <a:r>
              <a:rPr lang="cs-CZ" altLang="cs-CZ" sz="1800" b="1" dirty="0"/>
              <a:t>vědeckotechnická </a:t>
            </a:r>
            <a:r>
              <a:rPr lang="cs-CZ" altLang="cs-CZ" sz="1800" dirty="0"/>
              <a:t>(příprava a realizace změn technických inovačních faktorů podniku; zejména aplikovaný výzkum, technický vývoj, příprava výroby, realizace výsledků uvedených fází vědeckotechnického pokroku u výrobce nových technických prostředků a u uživatelů),</a:t>
            </a:r>
            <a:endParaRPr lang="cs-CZ" altLang="cs-CZ" sz="1800" b="1" dirty="0"/>
          </a:p>
          <a:p>
            <a:pPr marL="228600" indent="-228600" algn="just" eaLnBrk="1" hangingPunct="1"/>
            <a:r>
              <a:rPr lang="cs-CZ" altLang="cs-CZ" sz="1800" b="1" dirty="0"/>
              <a:t>investiční </a:t>
            </a:r>
            <a:r>
              <a:rPr lang="cs-CZ" altLang="cs-CZ" sz="1800" dirty="0"/>
              <a:t>(zajištění potřebného majetku pro podnikání),</a:t>
            </a:r>
            <a:endParaRPr lang="cs-CZ" altLang="cs-CZ" sz="1800" b="1" dirty="0"/>
          </a:p>
          <a:p>
            <a:pPr marL="228600" indent="-228600" algn="just" eaLnBrk="1" hangingPunct="1"/>
            <a:r>
              <a:rPr lang="cs-CZ" altLang="cs-CZ" sz="1800" b="1" dirty="0"/>
              <a:t>správa </a:t>
            </a:r>
            <a:r>
              <a:rPr lang="cs-CZ" altLang="cs-CZ" sz="1800" dirty="0"/>
              <a:t>(zejména controlling, plánování, účetnictví, statistika, právní činnosti, vnitřní audit aj.).</a:t>
            </a:r>
          </a:p>
        </p:txBody>
      </p:sp>
    </p:spTree>
    <p:extLst>
      <p:ext uri="{BB962C8B-B14F-4D97-AF65-F5344CB8AC3E}">
        <p14:creationId xmlns:p14="http://schemas.microsoft.com/office/powerpoint/2010/main" val="28564064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331787" y="448258"/>
            <a:ext cx="8229600" cy="1143000"/>
          </a:xfrm>
        </p:spPr>
        <p:txBody>
          <a:bodyPr/>
          <a:lstStyle/>
          <a:p>
            <a:pPr eaLnBrk="1" hangingPunct="1"/>
            <a:r>
              <a:rPr lang="cs-CZ" altLang="cs-CZ" b="1" dirty="0">
                <a:solidFill>
                  <a:srgbClr val="FF0000"/>
                </a:solidFill>
              </a:rPr>
              <a:t>Podnik, podnikání</a:t>
            </a:r>
          </a:p>
        </p:txBody>
      </p:sp>
      <p:sp>
        <p:nvSpPr>
          <p:cNvPr id="36867" name="Rectangle 3"/>
          <p:cNvSpPr>
            <a:spLocks noGrp="1" noChangeArrowheads="1"/>
          </p:cNvSpPr>
          <p:nvPr>
            <p:ph idx="4294967295"/>
          </p:nvPr>
        </p:nvSpPr>
        <p:spPr>
          <a:xfrm>
            <a:off x="0" y="1417638"/>
            <a:ext cx="8893175" cy="5949950"/>
          </a:xfrm>
        </p:spPr>
        <p:txBody>
          <a:bodyPr/>
          <a:lstStyle/>
          <a:p>
            <a:pPr eaLnBrk="1" hangingPunct="1">
              <a:lnSpc>
                <a:spcPct val="90000"/>
              </a:lnSpc>
              <a:buFont typeface="Wingdings" panose="05000000000000000000" pitchFamily="2" charset="2"/>
              <a:buNone/>
            </a:pPr>
            <a:r>
              <a:rPr lang="cs-CZ" altLang="cs-CZ" sz="1800" dirty="0"/>
              <a:t>	Každá výrobně organizační jednotka, které vystupuje jako podnik, má charakteristické znaky, pomocí kterých se odlišuje od ostatních organizačních jednotek. Jedná se o následující </a:t>
            </a:r>
            <a:r>
              <a:rPr lang="cs-CZ" altLang="cs-CZ" sz="1800" b="1" dirty="0"/>
              <a:t>základní rozlišovací znaky podniku</a:t>
            </a:r>
            <a:r>
              <a:rPr lang="cs-CZ" altLang="cs-CZ" sz="1800" dirty="0"/>
              <a:t>:</a:t>
            </a:r>
            <a:endParaRPr lang="cs-CZ" altLang="cs-CZ" sz="1800" b="1" dirty="0"/>
          </a:p>
          <a:p>
            <a:pPr eaLnBrk="1" hangingPunct="1">
              <a:lnSpc>
                <a:spcPct val="90000"/>
              </a:lnSpc>
            </a:pPr>
            <a:r>
              <a:rPr lang="cs-CZ" altLang="cs-CZ" sz="1800" b="1" dirty="0"/>
              <a:t>Právní subjektivita</a:t>
            </a:r>
            <a:r>
              <a:rPr lang="cs-CZ" altLang="cs-CZ" sz="1800" dirty="0"/>
              <a:t> - vymezuje pravomoci podnikatelských subjektů v právních vztazích. Jejími nositeli jsou fyzické i právnické osoby. Podnik vystupuje v právních vztazích svým jménem a nese plnou zodpovědnost z těchto vztahů vyplývající.</a:t>
            </a:r>
            <a:endParaRPr lang="cs-CZ" altLang="cs-CZ" sz="1800" b="1" dirty="0"/>
          </a:p>
          <a:p>
            <a:pPr eaLnBrk="1" hangingPunct="1">
              <a:lnSpc>
                <a:spcPct val="90000"/>
              </a:lnSpc>
            </a:pPr>
            <a:r>
              <a:rPr lang="cs-CZ" altLang="cs-CZ" sz="1800" b="1" dirty="0"/>
              <a:t>Majetková samostatnost -</a:t>
            </a:r>
            <a:r>
              <a:rPr lang="cs-CZ" altLang="cs-CZ" sz="1800" dirty="0"/>
              <a:t> majetková samostatnost určuje vlastnický vztah k požadovanému majetku pro podnikání.</a:t>
            </a:r>
            <a:endParaRPr lang="cs-CZ" altLang="cs-CZ" sz="1800" b="1" dirty="0"/>
          </a:p>
          <a:p>
            <a:pPr eaLnBrk="1" hangingPunct="1">
              <a:lnSpc>
                <a:spcPct val="90000"/>
              </a:lnSpc>
            </a:pPr>
            <a:r>
              <a:rPr lang="cs-CZ" altLang="cs-CZ" sz="1800" b="1" dirty="0"/>
              <a:t>Majetková zodpovědnost</a:t>
            </a:r>
            <a:r>
              <a:rPr lang="cs-CZ" altLang="cs-CZ" sz="1800" dirty="0"/>
              <a:t> - majetková zodpovědnost vyjadřuje právní zodpovědnost za hospodaření s vlastním nebo pronajatým majetkem. Tento znak vymezuje nositele zodpovědnosti za hospodaření s majetkem organizace.</a:t>
            </a:r>
            <a:endParaRPr lang="cs-CZ" altLang="cs-CZ" sz="1800" b="1" dirty="0"/>
          </a:p>
          <a:p>
            <a:pPr eaLnBrk="1" hangingPunct="1">
              <a:lnSpc>
                <a:spcPct val="90000"/>
              </a:lnSpc>
            </a:pPr>
            <a:r>
              <a:rPr lang="cs-CZ" altLang="cs-CZ" sz="1800" b="1" dirty="0"/>
              <a:t>Ekonomická samostatnost -</a:t>
            </a:r>
            <a:r>
              <a:rPr lang="cs-CZ" altLang="cs-CZ" sz="1800" dirty="0"/>
              <a:t> její podstatou je efektivní zhodnocování zdrojů za účelem dosažení optimálních výstupů.</a:t>
            </a:r>
            <a:endParaRPr lang="cs-CZ" altLang="cs-CZ" sz="1800" b="1" dirty="0"/>
          </a:p>
          <a:p>
            <a:pPr eaLnBrk="1" hangingPunct="1">
              <a:lnSpc>
                <a:spcPct val="90000"/>
              </a:lnSpc>
            </a:pPr>
            <a:r>
              <a:rPr lang="cs-CZ" altLang="cs-CZ" sz="1800" b="1" dirty="0"/>
              <a:t>Zápis do obchodního rejstříku -</a:t>
            </a:r>
            <a:r>
              <a:rPr lang="cs-CZ" altLang="cs-CZ" sz="1800" dirty="0"/>
              <a:t> hospodářská organizace musí být zaregistrována v obchodním rejstříku nebo na jiném ze zákona vyplývajícím registračním místě.</a:t>
            </a:r>
            <a:endParaRPr lang="cs-CZ" altLang="cs-CZ" sz="1800" b="1" dirty="0"/>
          </a:p>
          <a:p>
            <a:pPr eaLnBrk="1" hangingPunct="1">
              <a:lnSpc>
                <a:spcPct val="90000"/>
              </a:lnSpc>
            </a:pPr>
            <a:r>
              <a:rPr lang="cs-CZ" altLang="cs-CZ" sz="1800" b="1" dirty="0"/>
              <a:t>Organizační celistvost a jednotně vedená účetní evidence</a:t>
            </a:r>
            <a:r>
              <a:rPr lang="cs-CZ" altLang="cs-CZ" sz="1800" dirty="0"/>
              <a:t>.</a:t>
            </a:r>
            <a:endParaRPr lang="cs-CZ" altLang="cs-CZ" sz="1800" b="1" dirty="0"/>
          </a:p>
          <a:p>
            <a:pPr eaLnBrk="1" hangingPunct="1">
              <a:lnSpc>
                <a:spcPct val="90000"/>
              </a:lnSpc>
            </a:pPr>
            <a:r>
              <a:rPr lang="cs-CZ" altLang="cs-CZ" sz="1800" b="1" dirty="0"/>
              <a:t>Jiné znaky</a:t>
            </a:r>
            <a:r>
              <a:rPr lang="cs-CZ" altLang="cs-CZ" sz="1800" dirty="0"/>
              <a:t>.</a:t>
            </a:r>
          </a:p>
          <a:p>
            <a:pPr algn="just" eaLnBrk="1" hangingPunct="1">
              <a:lnSpc>
                <a:spcPct val="90000"/>
              </a:lnSpc>
            </a:pPr>
            <a:endParaRPr lang="cs-CZ" altLang="cs-CZ" sz="1800" dirty="0"/>
          </a:p>
        </p:txBody>
      </p:sp>
    </p:spTree>
    <p:extLst>
      <p:ext uri="{BB962C8B-B14F-4D97-AF65-F5344CB8AC3E}">
        <p14:creationId xmlns:p14="http://schemas.microsoft.com/office/powerpoint/2010/main" val="3103053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idx="4294967295"/>
          </p:nvPr>
        </p:nvSpPr>
        <p:spPr>
          <a:xfrm>
            <a:off x="457200" y="1467853"/>
            <a:ext cx="7772400" cy="2127250"/>
          </a:xfrm>
        </p:spPr>
        <p:txBody>
          <a:bodyPr/>
          <a:lstStyle/>
          <a:p>
            <a:pPr eaLnBrk="1" hangingPunct="1"/>
            <a:r>
              <a:rPr lang="cs-CZ" altLang="cs-CZ" sz="4700" b="1" dirty="0">
                <a:solidFill>
                  <a:srgbClr val="FF0000"/>
                </a:solidFill>
              </a:rPr>
              <a:t>Cíle a okolí podniku</a:t>
            </a:r>
          </a:p>
        </p:txBody>
      </p:sp>
      <p:sp>
        <p:nvSpPr>
          <p:cNvPr id="15363" name="Rectangle 3"/>
          <p:cNvSpPr>
            <a:spLocks noGrp="1" noChangeArrowheads="1"/>
          </p:cNvSpPr>
          <p:nvPr>
            <p:ph type="subTitle" idx="4294967295"/>
          </p:nvPr>
        </p:nvSpPr>
        <p:spPr>
          <a:xfrm>
            <a:off x="1371600" y="3270250"/>
            <a:ext cx="6400800" cy="2209800"/>
          </a:xfrm>
        </p:spPr>
        <p:txBody>
          <a:bodyPr/>
          <a:lstStyle/>
          <a:p>
            <a:pPr marL="0" indent="0" algn="ctr" eaLnBrk="1" hangingPunct="1">
              <a:buFont typeface="Wingdings" panose="05000000000000000000" pitchFamily="2" charset="2"/>
              <a:buNone/>
            </a:pPr>
            <a:endParaRPr lang="cs-CZ" altLang="cs-CZ" sz="3000"/>
          </a:p>
        </p:txBody>
      </p:sp>
    </p:spTree>
    <p:extLst>
      <p:ext uri="{BB962C8B-B14F-4D97-AF65-F5344CB8AC3E}">
        <p14:creationId xmlns:p14="http://schemas.microsoft.com/office/powerpoint/2010/main" val="2251277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a:extLst>
              <a:ext uri="{FF2B5EF4-FFF2-40B4-BE49-F238E27FC236}">
                <a16:creationId xmlns:a16="http://schemas.microsoft.com/office/drawing/2014/main" id="{A5D00957-5A7A-4DA7-AB54-A5B1784568FA}"/>
              </a:ext>
            </a:extLst>
          </p:cNvPr>
          <p:cNvSpPr>
            <a:spLocks noGrp="1"/>
          </p:cNvSpPr>
          <p:nvPr>
            <p:ph idx="1"/>
          </p:nvPr>
        </p:nvSpPr>
        <p:spPr>
          <a:xfrm>
            <a:off x="268224" y="663058"/>
            <a:ext cx="8676484" cy="5328994"/>
          </a:xfrm>
        </p:spPr>
        <p:txBody>
          <a:bodyPr>
            <a:noAutofit/>
          </a:bodyPr>
          <a:lstStyle/>
          <a:p>
            <a:pPr marL="0" indent="0">
              <a:buNone/>
            </a:pPr>
            <a:r>
              <a:rPr lang="cs-CZ" sz="2000" b="1" dirty="0">
                <a:solidFill>
                  <a:srgbClr val="D50202"/>
                </a:solidFill>
              </a:rPr>
              <a:t>Literatura doporučená</a:t>
            </a:r>
            <a:endParaRPr lang="cs-CZ" sz="1600" b="1" dirty="0">
              <a:solidFill>
                <a:srgbClr val="D50202"/>
              </a:solidFill>
            </a:endParaRPr>
          </a:p>
          <a:p>
            <a:r>
              <a:rPr lang="cs-CZ" sz="1600" dirty="0"/>
              <a:t>JANATKA František. </a:t>
            </a:r>
            <a:r>
              <a:rPr lang="cs-CZ" sz="1600" i="1" dirty="0"/>
              <a:t>Podnikání v globalizovaném světě</a:t>
            </a:r>
            <a:r>
              <a:rPr lang="cs-CZ" sz="1600" dirty="0"/>
              <a:t>. Praha: </a:t>
            </a:r>
            <a:r>
              <a:rPr lang="cs-CZ" sz="1600" dirty="0" err="1"/>
              <a:t>Wolters</a:t>
            </a:r>
            <a:r>
              <a:rPr lang="cs-CZ" sz="1600" dirty="0"/>
              <a:t> </a:t>
            </a:r>
            <a:r>
              <a:rPr lang="cs-CZ" sz="1600" dirty="0" err="1"/>
              <a:t>Kluwer</a:t>
            </a:r>
            <a:r>
              <a:rPr lang="cs-CZ" sz="1600" dirty="0"/>
              <a:t>, 2017. ISBN 978-80-7552-754-7.</a:t>
            </a:r>
          </a:p>
          <a:p>
            <a:r>
              <a:rPr lang="cs-CZ" sz="1600" dirty="0"/>
              <a:t>VACHAL Jan a Marek VOCHOZKA. </a:t>
            </a:r>
            <a:r>
              <a:rPr lang="cs-CZ" sz="1600" i="1" dirty="0"/>
              <a:t>Podnikové řízení</a:t>
            </a:r>
            <a:r>
              <a:rPr lang="cs-CZ" sz="1600" dirty="0"/>
              <a:t>. Praha: </a:t>
            </a:r>
            <a:r>
              <a:rPr lang="cs-CZ" sz="1600" dirty="0" err="1"/>
              <a:t>Grada</a:t>
            </a:r>
            <a:r>
              <a:rPr lang="cs-CZ" sz="1600" dirty="0"/>
              <a:t>, 2013. ISBN 978-80-247-4642-5.</a:t>
            </a:r>
          </a:p>
          <a:p>
            <a:r>
              <a:rPr lang="cs-CZ" sz="1600" dirty="0"/>
              <a:t>KISEĹÁKOVÁ, D. a M. ŠOLTÉS. Modely řízení finanční výkonnosti v teorii a praxi malých a středních podniků. 1. vyd. Praha: </a:t>
            </a:r>
            <a:r>
              <a:rPr lang="cs-CZ" sz="1600" dirty="0" err="1"/>
              <a:t>Grada</a:t>
            </a:r>
            <a:r>
              <a:rPr lang="cs-CZ" sz="1600" dirty="0"/>
              <a:t>, 2018. 192 s. ISBN 978-80-271-0680-6.</a:t>
            </a:r>
          </a:p>
          <a:p>
            <a:r>
              <a:rPr lang="cs-CZ" sz="1600" dirty="0"/>
              <a:t>ONDŘEJ, Jan. Zahájení podnikání: (právní, ekonomické, daňové, účetní aspekty). 2. vydání. Praha: </a:t>
            </a:r>
            <a:r>
              <a:rPr lang="cs-CZ" sz="1600" dirty="0" err="1"/>
              <a:t>Wolters</a:t>
            </a:r>
            <a:r>
              <a:rPr lang="cs-CZ" sz="1600" dirty="0"/>
              <a:t> </a:t>
            </a:r>
            <a:r>
              <a:rPr lang="cs-CZ" sz="1600" dirty="0" err="1"/>
              <a:t>Kluwer</a:t>
            </a:r>
            <a:r>
              <a:rPr lang="cs-CZ" sz="1600" dirty="0"/>
              <a:t>, 2019,  287 s. Právo prakticky. ISBN 978-80-7598-337-4.</a:t>
            </a:r>
          </a:p>
          <a:p>
            <a:r>
              <a:rPr lang="cs-CZ" sz="1600" dirty="0"/>
              <a:t>RUČKOVÁ, P. Finanční analýza. 5. aktualizované vydání. Praha: </a:t>
            </a:r>
            <a:r>
              <a:rPr lang="cs-CZ" sz="1600" dirty="0" err="1"/>
              <a:t>Grada</a:t>
            </a:r>
            <a:r>
              <a:rPr lang="cs-CZ" sz="1600" dirty="0"/>
              <a:t>, 2015. 260 s. ISBN 978-80-247-5534-2.</a:t>
            </a:r>
          </a:p>
          <a:p>
            <a:r>
              <a:rPr lang="cs-CZ" sz="1600" dirty="0"/>
              <a:t>VEBER, J. a J. SRPOVÁ. Podnikání malé a střední firmy. 3. vydání. Praha: </a:t>
            </a:r>
            <a:r>
              <a:rPr lang="cs-CZ" sz="1600" dirty="0" err="1"/>
              <a:t>Grada</a:t>
            </a:r>
            <a:r>
              <a:rPr lang="cs-CZ" sz="1600" dirty="0"/>
              <a:t> </a:t>
            </a:r>
            <a:r>
              <a:rPr lang="cs-CZ" sz="1600" dirty="0" err="1"/>
              <a:t>Publishing</a:t>
            </a:r>
            <a:r>
              <a:rPr lang="cs-CZ" sz="1600" dirty="0"/>
              <a:t>, 2012. 336 s. ISBN 978-80-247-4520-6.</a:t>
            </a:r>
          </a:p>
          <a:p>
            <a:r>
              <a:rPr lang="cs-CZ" sz="1600" dirty="0"/>
              <a:t>VALENTOVÁ, I. Podniková ekonomika 1. vydání. Olomouc: Moravská vysoká škola Olomouc, 2012. 84 s. ISBN 978-80-7455-034-8.</a:t>
            </a:r>
          </a:p>
          <a:p>
            <a:r>
              <a:rPr lang="cs-CZ" sz="1600" dirty="0"/>
              <a:t>SYNEK, M. a kol. Manažerská ekonomika. 5. vydání. Praha: </a:t>
            </a:r>
            <a:r>
              <a:rPr lang="cs-CZ" sz="1600" dirty="0" err="1"/>
              <a:t>Grada</a:t>
            </a:r>
            <a:r>
              <a:rPr lang="cs-CZ" sz="1600" dirty="0"/>
              <a:t>, 2011. 471 s. ISBN 978-80-247-3494-1.</a:t>
            </a:r>
          </a:p>
          <a:p>
            <a:r>
              <a:rPr lang="cs-CZ" sz="1600" dirty="0"/>
              <a:t>KRÁL, B. Manažerské účetnictví. Praha: Management </a:t>
            </a:r>
            <a:r>
              <a:rPr lang="cs-CZ" sz="1600" dirty="0" err="1"/>
              <a:t>Press</a:t>
            </a:r>
            <a:r>
              <a:rPr lang="cs-CZ" sz="1600" dirty="0"/>
              <a:t>, 2010. 660 s. ISBN 978-80-7261-217-8.</a:t>
            </a:r>
          </a:p>
          <a:p>
            <a:r>
              <a:rPr lang="cs-CZ" sz="1600" i="1" dirty="0"/>
              <a:t>Zákon č. 89/2012 Sb., Občanský zákoník v platném znění</a:t>
            </a:r>
            <a:r>
              <a:rPr lang="cs-CZ" sz="1600" dirty="0"/>
              <a:t>.</a:t>
            </a:r>
          </a:p>
          <a:p>
            <a:r>
              <a:rPr lang="cs-CZ" sz="1600" b="1" i="1" dirty="0"/>
              <a:t>Zákon č. 455/1991 Sb., o živnostenském podnikání v platném znění</a:t>
            </a:r>
            <a:r>
              <a:rPr lang="cs-CZ" sz="1600" b="1" dirty="0"/>
              <a:t>.</a:t>
            </a:r>
          </a:p>
          <a:p>
            <a:r>
              <a:rPr lang="cs-CZ" sz="1600" b="1" i="1" dirty="0"/>
              <a:t>Zákon č. 90/2012 Sb., o obchodních společnostech a družstvech (Zákon o obchodních korporacích) v platném znění</a:t>
            </a:r>
            <a:r>
              <a:rPr lang="cs-CZ" sz="1600" b="1" dirty="0"/>
              <a:t>.</a:t>
            </a:r>
          </a:p>
        </p:txBody>
      </p:sp>
    </p:spTree>
    <p:extLst>
      <p:ext uri="{BB962C8B-B14F-4D97-AF65-F5344CB8AC3E}">
        <p14:creationId xmlns:p14="http://schemas.microsoft.com/office/powerpoint/2010/main" val="10337471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536165"/>
            <a:ext cx="8229600" cy="1143000"/>
          </a:xfrm>
          <a:solidFill>
            <a:srgbClr val="FFFFFF">
              <a:alpha val="0"/>
            </a:srgbClr>
          </a:solidFill>
        </p:spPr>
        <p:txBody>
          <a:bodyPr anchor="t"/>
          <a:lstStyle/>
          <a:p>
            <a:pPr eaLnBrk="1" hangingPunct="1">
              <a:defRPr/>
            </a:pPr>
            <a:r>
              <a:rPr lang="cs-CZ" sz="3300" b="1" dirty="0">
                <a:solidFill>
                  <a:srgbClr val="FF0000"/>
                </a:solidFill>
                <a:latin typeface="+mn-lt"/>
              </a:rPr>
              <a:t>Podnikové okolí</a:t>
            </a:r>
          </a:p>
        </p:txBody>
      </p:sp>
      <p:sp>
        <p:nvSpPr>
          <p:cNvPr id="16387" name="Text Box 57"/>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16388" name="Text Box 58"/>
          <p:cNvSpPr txBox="1">
            <a:spLocks noChangeArrowheads="1"/>
          </p:cNvSpPr>
          <p:nvPr/>
        </p:nvSpPr>
        <p:spPr bwMode="auto">
          <a:xfrm>
            <a:off x="457200" y="1530350"/>
            <a:ext cx="4702175"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Prvky podnikového okolí:</a:t>
            </a:r>
          </a:p>
          <a:p>
            <a:pPr eaLnBrk="1" hangingPunct="1">
              <a:spcBef>
                <a:spcPct val="0"/>
              </a:spcBef>
              <a:buClrTx/>
              <a:buSzTx/>
              <a:buFontTx/>
              <a:buNone/>
            </a:pPr>
            <a:endParaRPr lang="cs-CZ" altLang="cs-CZ" sz="2400"/>
          </a:p>
          <a:p>
            <a:pPr eaLnBrk="1" hangingPunct="1">
              <a:spcBef>
                <a:spcPct val="0"/>
              </a:spcBef>
              <a:buClrTx/>
              <a:buSzTx/>
              <a:buFontTx/>
              <a:buChar char="•"/>
            </a:pPr>
            <a:r>
              <a:rPr lang="cs-CZ" altLang="cs-CZ" sz="2400"/>
              <a:t>Geografické; </a:t>
            </a:r>
          </a:p>
          <a:p>
            <a:pPr eaLnBrk="1" hangingPunct="1">
              <a:spcBef>
                <a:spcPct val="0"/>
              </a:spcBef>
              <a:buClrTx/>
              <a:buSzTx/>
              <a:buFontTx/>
              <a:buChar char="•"/>
            </a:pPr>
            <a:r>
              <a:rPr lang="cs-CZ" altLang="cs-CZ" sz="2400"/>
              <a:t>Sociální; </a:t>
            </a:r>
          </a:p>
          <a:p>
            <a:pPr eaLnBrk="1" hangingPunct="1">
              <a:spcBef>
                <a:spcPct val="0"/>
              </a:spcBef>
              <a:buClrTx/>
              <a:buSzTx/>
              <a:buFontTx/>
              <a:buChar char="•"/>
            </a:pPr>
            <a:r>
              <a:rPr lang="cs-CZ" altLang="cs-CZ" sz="2400"/>
              <a:t>Politické a právní;</a:t>
            </a:r>
          </a:p>
          <a:p>
            <a:pPr eaLnBrk="1" hangingPunct="1">
              <a:spcBef>
                <a:spcPct val="0"/>
              </a:spcBef>
              <a:buClrTx/>
              <a:buSzTx/>
              <a:buFontTx/>
              <a:buChar char="•"/>
            </a:pPr>
            <a:r>
              <a:rPr lang="cs-CZ" altLang="cs-CZ" sz="2400"/>
              <a:t>Ekonomické;</a:t>
            </a:r>
          </a:p>
          <a:p>
            <a:pPr eaLnBrk="1" hangingPunct="1">
              <a:spcBef>
                <a:spcPct val="0"/>
              </a:spcBef>
              <a:buClrTx/>
              <a:buSzTx/>
              <a:buFontTx/>
              <a:buChar char="•"/>
            </a:pPr>
            <a:r>
              <a:rPr lang="cs-CZ" altLang="cs-CZ" sz="2400"/>
              <a:t>Ekologické; </a:t>
            </a:r>
          </a:p>
          <a:p>
            <a:pPr eaLnBrk="1" hangingPunct="1">
              <a:spcBef>
                <a:spcPct val="0"/>
              </a:spcBef>
              <a:buClrTx/>
              <a:buSzTx/>
              <a:buFontTx/>
              <a:buChar char="•"/>
            </a:pPr>
            <a:r>
              <a:rPr lang="cs-CZ" altLang="cs-CZ" sz="2400"/>
              <a:t>Technologické;</a:t>
            </a:r>
          </a:p>
          <a:p>
            <a:pPr eaLnBrk="1" hangingPunct="1">
              <a:spcBef>
                <a:spcPct val="0"/>
              </a:spcBef>
              <a:buClrTx/>
              <a:buSzTx/>
              <a:buFontTx/>
              <a:buChar char="•"/>
            </a:pPr>
            <a:r>
              <a:rPr lang="cs-CZ" altLang="cs-CZ" sz="2400"/>
              <a:t>Etické;</a:t>
            </a:r>
          </a:p>
          <a:p>
            <a:pPr eaLnBrk="1" hangingPunct="1">
              <a:spcBef>
                <a:spcPct val="0"/>
              </a:spcBef>
              <a:buClrTx/>
              <a:buSzTx/>
              <a:buFontTx/>
              <a:buChar char="•"/>
            </a:pPr>
            <a:r>
              <a:rPr lang="cs-CZ" altLang="cs-CZ" sz="2400"/>
              <a:t>Kulturně historické</a:t>
            </a:r>
          </a:p>
          <a:p>
            <a:pPr eaLnBrk="1" hangingPunct="1">
              <a:spcBef>
                <a:spcPct val="0"/>
              </a:spcBef>
              <a:buClrTx/>
              <a:buSzTx/>
              <a:buFontTx/>
              <a:buNone/>
            </a:pPr>
            <a:r>
              <a:rPr lang="cs-CZ" altLang="cs-CZ" sz="2400"/>
              <a:t>→ hmotná a nehmotná povaha.</a:t>
            </a:r>
          </a:p>
        </p:txBody>
      </p:sp>
    </p:spTree>
    <p:extLst>
      <p:ext uri="{BB962C8B-B14F-4D97-AF65-F5344CB8AC3E}">
        <p14:creationId xmlns:p14="http://schemas.microsoft.com/office/powerpoint/2010/main" val="3104842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18435" name="Text Box 5"/>
          <p:cNvSpPr txBox="1">
            <a:spLocks noChangeArrowheads="1"/>
          </p:cNvSpPr>
          <p:nvPr/>
        </p:nvSpPr>
        <p:spPr bwMode="auto">
          <a:xfrm>
            <a:off x="323850" y="1365250"/>
            <a:ext cx="882015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000" dirty="0"/>
              <a:t>Geografické okolí - </a:t>
            </a:r>
            <a:r>
              <a:rPr lang="cs-CZ" altLang="cs-CZ" sz="2000" b="0" dirty="0">
                <a:latin typeface="Arial" panose="020B0604020202020204" pitchFamily="34" charset="0"/>
              </a:rPr>
              <a:t>do značné míry předurčuje logistiku podniku, má vliv na lokalizaci podniku.</a:t>
            </a:r>
            <a:endParaRPr lang="cs-CZ" altLang="cs-CZ" sz="2000" b="0" dirty="0"/>
          </a:p>
          <a:p>
            <a:pPr eaLnBrk="1" hangingPunct="1">
              <a:spcBef>
                <a:spcPct val="0"/>
              </a:spcBef>
              <a:buClrTx/>
              <a:buSzTx/>
              <a:buFontTx/>
              <a:buNone/>
            </a:pPr>
            <a:endParaRPr lang="cs-CZ" altLang="cs-CZ" sz="2000" dirty="0"/>
          </a:p>
          <a:p>
            <a:pPr eaLnBrk="1" hangingPunct="1">
              <a:spcBef>
                <a:spcPct val="0"/>
              </a:spcBef>
              <a:buClrTx/>
              <a:buSzTx/>
              <a:buFontTx/>
              <a:buNone/>
            </a:pPr>
            <a:r>
              <a:rPr lang="cs-CZ" altLang="cs-CZ" sz="2000" dirty="0"/>
              <a:t>Sociální okolí</a:t>
            </a:r>
          </a:p>
          <a:p>
            <a:pPr eaLnBrk="1" hangingPunct="1">
              <a:spcBef>
                <a:spcPct val="0"/>
              </a:spcBef>
              <a:buClrTx/>
              <a:buSzTx/>
              <a:buFont typeface="Wingdings" panose="05000000000000000000" pitchFamily="2" charset="2"/>
              <a:buChar char="§"/>
            </a:pPr>
            <a:r>
              <a:rPr lang="cs-CZ" altLang="cs-CZ" sz="2000" b="0" dirty="0"/>
              <a:t>Zvažovat důsledky své činnosti pro společnost;</a:t>
            </a:r>
          </a:p>
          <a:p>
            <a:pPr eaLnBrk="1" hangingPunct="1">
              <a:spcBef>
                <a:spcPct val="0"/>
              </a:spcBef>
              <a:buClrTx/>
              <a:buSzTx/>
              <a:buFont typeface="Wingdings" panose="05000000000000000000" pitchFamily="2" charset="2"/>
              <a:buChar char="§"/>
            </a:pPr>
            <a:r>
              <a:rPr lang="cs-CZ" altLang="cs-CZ" sz="2000" b="0" dirty="0"/>
              <a:t>Kompromis mezi „čistou“ ekonomickou realitou a sociální </a:t>
            </a:r>
          </a:p>
          <a:p>
            <a:pPr eaLnBrk="1" hangingPunct="1">
              <a:spcBef>
                <a:spcPct val="0"/>
              </a:spcBef>
              <a:buClrTx/>
              <a:buSzTx/>
              <a:buFont typeface="Wingdings" panose="05000000000000000000" pitchFamily="2" charset="2"/>
              <a:buChar char="§"/>
            </a:pPr>
            <a:r>
              <a:rPr lang="cs-CZ" altLang="cs-CZ" sz="2000" b="0" dirty="0"/>
              <a:t>odpovědností podniku</a:t>
            </a:r>
          </a:p>
          <a:p>
            <a:pPr eaLnBrk="1" hangingPunct="1">
              <a:spcBef>
                <a:spcPct val="0"/>
              </a:spcBef>
              <a:buClrTx/>
              <a:buSzTx/>
              <a:buFontTx/>
              <a:buNone/>
            </a:pPr>
            <a:endParaRPr lang="cs-CZ" altLang="cs-CZ" sz="2000" dirty="0"/>
          </a:p>
          <a:p>
            <a:pPr eaLnBrk="1" hangingPunct="1">
              <a:spcBef>
                <a:spcPct val="0"/>
              </a:spcBef>
              <a:buClrTx/>
              <a:buSzTx/>
              <a:buFontTx/>
              <a:buNone/>
            </a:pPr>
            <a:r>
              <a:rPr lang="cs-CZ" altLang="cs-CZ" sz="2000" dirty="0"/>
              <a:t>Politické okolí a právní (legislativní)</a:t>
            </a:r>
          </a:p>
          <a:p>
            <a:pPr eaLnBrk="1" hangingPunct="1">
              <a:spcBef>
                <a:spcPct val="0"/>
              </a:spcBef>
              <a:buClrTx/>
              <a:buSzTx/>
              <a:buFont typeface="Wingdings" panose="05000000000000000000" pitchFamily="2" charset="2"/>
              <a:buChar char="§"/>
            </a:pPr>
            <a:r>
              <a:rPr lang="cs-CZ" altLang="cs-CZ" sz="2000" dirty="0"/>
              <a:t> </a:t>
            </a:r>
            <a:r>
              <a:rPr lang="cs-CZ" altLang="cs-CZ" sz="2000" b="0" dirty="0"/>
              <a:t>souhrn </a:t>
            </a:r>
            <a:r>
              <a:rPr lang="cs-CZ" altLang="cs-CZ" sz="2000" b="0" dirty="0" err="1"/>
              <a:t>vlivů,jejichž</a:t>
            </a:r>
            <a:r>
              <a:rPr lang="cs-CZ" altLang="cs-CZ" sz="2000" b="0" dirty="0"/>
              <a:t> výrazem jsou mocenské vlivy</a:t>
            </a:r>
          </a:p>
          <a:p>
            <a:pPr eaLnBrk="1" hangingPunct="1">
              <a:spcBef>
                <a:spcPct val="0"/>
              </a:spcBef>
              <a:buClrTx/>
              <a:buSzTx/>
              <a:buFont typeface="Wingdings" panose="05000000000000000000" pitchFamily="2" charset="2"/>
              <a:buChar char="§"/>
            </a:pPr>
            <a:r>
              <a:rPr lang="cs-CZ" altLang="cs-CZ" sz="2000" b="0" dirty="0"/>
              <a:t> vytváří rámec pro všechny podnikové činnosti</a:t>
            </a:r>
          </a:p>
          <a:p>
            <a:pPr eaLnBrk="1" hangingPunct="1">
              <a:spcBef>
                <a:spcPct val="0"/>
              </a:spcBef>
              <a:buClrTx/>
              <a:buSzTx/>
              <a:buFont typeface="Wingdings" panose="05000000000000000000" pitchFamily="2" charset="2"/>
              <a:buChar char="§"/>
            </a:pPr>
            <a:r>
              <a:rPr lang="cs-CZ" altLang="cs-CZ" sz="2000" b="0" dirty="0">
                <a:latin typeface="Arial" panose="020B0604020202020204" pitchFamily="34" charset="0"/>
              </a:rPr>
              <a:t>Právní normy stanoví, jaké chování podniku je přípustné a jaké nikoliv. Nejdůležitější normou týkající se podnikové sféry je </a:t>
            </a:r>
            <a:r>
              <a:rPr lang="cs-CZ" altLang="cs-CZ" sz="2000" i="1" dirty="0">
                <a:latin typeface="Arial" panose="020B0604020202020204" pitchFamily="34" charset="0"/>
              </a:rPr>
              <a:t>obchodní zákoník</a:t>
            </a:r>
            <a:endParaRPr lang="cs-CZ" altLang="cs-CZ" sz="2000" dirty="0"/>
          </a:p>
          <a:p>
            <a:pPr eaLnBrk="1" hangingPunct="1">
              <a:spcBef>
                <a:spcPct val="0"/>
              </a:spcBef>
              <a:buClrTx/>
              <a:buSzTx/>
              <a:buFontTx/>
              <a:buNone/>
            </a:pPr>
            <a:endParaRPr lang="cs-CZ" altLang="cs-CZ" sz="2000" dirty="0"/>
          </a:p>
        </p:txBody>
      </p:sp>
      <p:sp>
        <p:nvSpPr>
          <p:cNvPr id="9" name="Rectangle 2"/>
          <p:cNvSpPr>
            <a:spLocks noGrp="1" noChangeArrowheads="1"/>
          </p:cNvSpPr>
          <p:nvPr>
            <p:ph type="title"/>
          </p:nvPr>
        </p:nvSpPr>
        <p:spPr>
          <a:xfrm>
            <a:off x="457200" y="545306"/>
            <a:ext cx="8229600" cy="1143000"/>
          </a:xfrm>
          <a:solidFill>
            <a:srgbClr val="FFFFFF">
              <a:alpha val="0"/>
            </a:srgbClr>
          </a:solidFill>
        </p:spPr>
        <p:txBody>
          <a:bodyPr anchor="t"/>
          <a:lstStyle/>
          <a:p>
            <a:pPr eaLnBrk="1" hangingPunct="1">
              <a:defRPr/>
            </a:pPr>
            <a:r>
              <a:rPr lang="cs-CZ" sz="3300" b="1" dirty="0">
                <a:solidFill>
                  <a:srgbClr val="FF0000"/>
                </a:solidFill>
                <a:latin typeface="+mn-lt"/>
              </a:rPr>
              <a:t>Podnikové okolí</a:t>
            </a:r>
          </a:p>
        </p:txBody>
      </p:sp>
    </p:spTree>
    <p:extLst>
      <p:ext uri="{BB962C8B-B14F-4D97-AF65-F5344CB8AC3E}">
        <p14:creationId xmlns:p14="http://schemas.microsoft.com/office/powerpoint/2010/main" val="1959576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20483" name="Text Box 5"/>
          <p:cNvSpPr txBox="1">
            <a:spLocks noChangeArrowheads="1"/>
          </p:cNvSpPr>
          <p:nvPr/>
        </p:nvSpPr>
        <p:spPr bwMode="auto">
          <a:xfrm>
            <a:off x="323850" y="908050"/>
            <a:ext cx="8640763"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000" dirty="0"/>
              <a:t>Ekonomické okolí </a:t>
            </a:r>
          </a:p>
          <a:p>
            <a:pPr eaLnBrk="1" hangingPunct="1">
              <a:spcBef>
                <a:spcPct val="0"/>
              </a:spcBef>
              <a:buClrTx/>
              <a:buSzTx/>
              <a:buFont typeface="Arial" panose="020B0604020202020204" pitchFamily="34" charset="0"/>
              <a:buChar char="•"/>
            </a:pPr>
            <a:r>
              <a:rPr lang="cs-CZ" altLang="cs-CZ" sz="2000" b="0" dirty="0"/>
              <a:t> podnik je ovlivněn celkovou hospodářskou situací země a její dynamikou</a:t>
            </a:r>
          </a:p>
          <a:p>
            <a:pPr eaLnBrk="1" hangingPunct="1">
              <a:spcBef>
                <a:spcPct val="0"/>
              </a:spcBef>
              <a:buClrTx/>
              <a:buSzTx/>
              <a:buFont typeface="Arial" panose="020B0604020202020204" pitchFamily="34" charset="0"/>
              <a:buChar char="•"/>
            </a:pPr>
            <a:r>
              <a:rPr lang="cs-CZ" altLang="cs-CZ" sz="2000" b="0" dirty="0"/>
              <a:t> Dostupnost a ceny výrobních faktorů </a:t>
            </a:r>
          </a:p>
          <a:p>
            <a:pPr eaLnBrk="1" hangingPunct="1">
              <a:spcBef>
                <a:spcPct val="0"/>
              </a:spcBef>
              <a:buClrTx/>
              <a:buSzTx/>
              <a:buFont typeface="Arial" panose="020B0604020202020204" pitchFamily="34" charset="0"/>
              <a:buChar char="•"/>
            </a:pPr>
            <a:r>
              <a:rPr lang="cs-CZ" altLang="cs-CZ" sz="2000" b="0" dirty="0"/>
              <a:t> Daňová zátěž podniků</a:t>
            </a:r>
          </a:p>
          <a:p>
            <a:pPr eaLnBrk="1" hangingPunct="1">
              <a:spcBef>
                <a:spcPct val="0"/>
              </a:spcBef>
              <a:buClrTx/>
              <a:buSzTx/>
              <a:buFont typeface="Arial" panose="020B0604020202020204" pitchFamily="34" charset="0"/>
              <a:buChar char="•"/>
            </a:pPr>
            <a:r>
              <a:rPr lang="cs-CZ" altLang="cs-CZ" sz="2000" b="0" dirty="0"/>
              <a:t> Hospodářský růst, měnový a devizový vývoj</a:t>
            </a:r>
          </a:p>
          <a:p>
            <a:pPr eaLnBrk="1" hangingPunct="1">
              <a:spcBef>
                <a:spcPct val="0"/>
              </a:spcBef>
              <a:buClrTx/>
              <a:buSzTx/>
              <a:buFontTx/>
              <a:buNone/>
            </a:pPr>
            <a:r>
              <a:rPr lang="cs-CZ" altLang="cs-CZ" sz="2000" dirty="0"/>
              <a:t> </a:t>
            </a:r>
          </a:p>
          <a:p>
            <a:pPr eaLnBrk="1" hangingPunct="1">
              <a:spcBef>
                <a:spcPct val="0"/>
              </a:spcBef>
              <a:buClrTx/>
              <a:buSzTx/>
              <a:buFontTx/>
              <a:buNone/>
            </a:pPr>
            <a:r>
              <a:rPr lang="cs-CZ" altLang="cs-CZ" sz="2000" dirty="0"/>
              <a:t>Ekologické okolí</a:t>
            </a:r>
          </a:p>
          <a:p>
            <a:pPr eaLnBrk="1" hangingPunct="1">
              <a:spcBef>
                <a:spcPct val="0"/>
              </a:spcBef>
              <a:buClrTx/>
              <a:buSzTx/>
              <a:buFont typeface="Arial" panose="020B0604020202020204" pitchFamily="34" charset="0"/>
              <a:buChar char="•"/>
            </a:pPr>
            <a:r>
              <a:rPr lang="cs-CZ" altLang="cs-CZ" sz="2000" b="0" dirty="0">
                <a:latin typeface="Arial" panose="020B0604020202020204" pitchFamily="34" charset="0"/>
              </a:rPr>
              <a:t> vytváří na jedné straně podnikání řadu bariér, na druhé straně dává podnikům mnoho šancí, např. při výrobě ekologicky nezávadných výrobků, recyklaci obalů atd.</a:t>
            </a:r>
            <a:endParaRPr lang="cs-CZ" altLang="cs-CZ" sz="2000" b="0" dirty="0"/>
          </a:p>
          <a:p>
            <a:pPr eaLnBrk="1" hangingPunct="1">
              <a:spcBef>
                <a:spcPct val="0"/>
              </a:spcBef>
              <a:buClrTx/>
              <a:buSzTx/>
              <a:buFontTx/>
              <a:buNone/>
            </a:pPr>
            <a:endParaRPr lang="cs-CZ" altLang="cs-CZ" sz="2000" dirty="0"/>
          </a:p>
          <a:p>
            <a:pPr eaLnBrk="1" hangingPunct="1">
              <a:spcBef>
                <a:spcPct val="0"/>
              </a:spcBef>
              <a:buClrTx/>
              <a:buSzTx/>
              <a:buFontTx/>
              <a:buNone/>
            </a:pPr>
            <a:r>
              <a:rPr lang="cs-CZ" altLang="cs-CZ" sz="2000" dirty="0"/>
              <a:t>Technologické okolí</a:t>
            </a:r>
          </a:p>
          <a:p>
            <a:pPr eaLnBrk="1" hangingPunct="1">
              <a:spcBef>
                <a:spcPct val="0"/>
              </a:spcBef>
              <a:buClrTx/>
              <a:buSzTx/>
              <a:buFont typeface="Arial" panose="020B0604020202020204" pitchFamily="34" charset="0"/>
              <a:buChar char="•"/>
            </a:pPr>
            <a:r>
              <a:rPr lang="cs-CZ" altLang="cs-CZ" sz="2000" b="0" dirty="0"/>
              <a:t>Je motivem technologického pokroku, který umožňuje dosahovat lepších </a:t>
            </a:r>
            <a:r>
              <a:rPr lang="cs-CZ" altLang="cs-CZ" sz="2000" b="0" dirty="0" err="1"/>
              <a:t>hosp</a:t>
            </a:r>
            <a:r>
              <a:rPr lang="cs-CZ" altLang="cs-CZ" sz="2000" b="0" dirty="0"/>
              <a:t>. výsledků</a:t>
            </a:r>
          </a:p>
        </p:txBody>
      </p:sp>
      <p:sp>
        <p:nvSpPr>
          <p:cNvPr id="10" name="Rectangle 2"/>
          <p:cNvSpPr txBox="1">
            <a:spLocks noChangeArrowheads="1"/>
          </p:cNvSpPr>
          <p:nvPr/>
        </p:nvSpPr>
        <p:spPr bwMode="auto">
          <a:xfrm>
            <a:off x="539751" y="465357"/>
            <a:ext cx="8424862" cy="558800"/>
          </a:xfrm>
          <a:prstGeom prst="rect">
            <a:avLst/>
          </a:prstGeom>
          <a:solidFill>
            <a:srgbClr val="FFFFFF">
              <a:alpha val="0"/>
            </a:srgbClr>
          </a:solidFill>
          <a:ln w="9525">
            <a:noFill/>
            <a:miter lim="800000"/>
            <a:headEnd/>
            <a:tailEnd/>
          </a:ln>
        </p:spPr>
        <p:txBody>
          <a:bodyPr/>
          <a:lstStyle/>
          <a:p>
            <a:pPr algn="ctr" eaLnBrk="1" hangingPunct="1">
              <a:defRPr/>
            </a:pPr>
            <a:r>
              <a:rPr lang="cs-CZ" sz="3300" b="1" kern="0" dirty="0">
                <a:solidFill>
                  <a:srgbClr val="FF0000"/>
                </a:solidFill>
                <a:latin typeface="+mn-lt"/>
                <a:ea typeface="+mj-ea"/>
                <a:cs typeface="+mj-cs"/>
              </a:rPr>
              <a:t>Podnikové okolí</a:t>
            </a:r>
          </a:p>
        </p:txBody>
      </p:sp>
    </p:spTree>
    <p:extLst>
      <p:ext uri="{BB962C8B-B14F-4D97-AF65-F5344CB8AC3E}">
        <p14:creationId xmlns:p14="http://schemas.microsoft.com/office/powerpoint/2010/main" val="4250224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22531" name="Text Box 5"/>
          <p:cNvSpPr txBox="1">
            <a:spLocks noChangeArrowheads="1"/>
          </p:cNvSpPr>
          <p:nvPr/>
        </p:nvSpPr>
        <p:spPr bwMode="auto">
          <a:xfrm>
            <a:off x="323850" y="1344175"/>
            <a:ext cx="8640763"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000" dirty="0"/>
              <a:t>Etické okolí</a:t>
            </a:r>
          </a:p>
          <a:p>
            <a:pPr eaLnBrk="1" hangingPunct="1">
              <a:spcBef>
                <a:spcPct val="0"/>
              </a:spcBef>
              <a:buClrTx/>
              <a:buSzTx/>
              <a:buFont typeface="Arial" panose="020B0604020202020204" pitchFamily="34" charset="0"/>
              <a:buChar char="•"/>
            </a:pPr>
            <a:r>
              <a:rPr lang="cs-CZ" altLang="cs-CZ" sz="2000" b="0" dirty="0"/>
              <a:t> Dodržování etických principů mj. poskytování pravdivých informací</a:t>
            </a:r>
          </a:p>
          <a:p>
            <a:pPr eaLnBrk="1" hangingPunct="1">
              <a:spcBef>
                <a:spcPct val="0"/>
              </a:spcBef>
              <a:buClrTx/>
              <a:buSzTx/>
              <a:buFont typeface="Arial" panose="020B0604020202020204" pitchFamily="34" charset="0"/>
              <a:buChar char="•"/>
            </a:pPr>
            <a:r>
              <a:rPr lang="cs-CZ" altLang="cs-CZ" sz="2000" b="0" dirty="0"/>
              <a:t> Média a veřejné mínění</a:t>
            </a:r>
          </a:p>
          <a:p>
            <a:pPr eaLnBrk="1" hangingPunct="1">
              <a:spcBef>
                <a:spcPct val="0"/>
              </a:spcBef>
              <a:buClrTx/>
              <a:buSzTx/>
              <a:buFont typeface="Arial" panose="020B0604020202020204" pitchFamily="34" charset="0"/>
              <a:buChar char="•"/>
            </a:pPr>
            <a:r>
              <a:rPr lang="cs-CZ" altLang="cs-CZ" sz="2000" b="0" dirty="0"/>
              <a:t> Etické cítění je podmíněné historicky a  geograficky</a:t>
            </a:r>
          </a:p>
          <a:p>
            <a:pPr eaLnBrk="1" hangingPunct="1">
              <a:spcBef>
                <a:spcPct val="0"/>
              </a:spcBef>
              <a:buClrTx/>
              <a:buSzTx/>
              <a:buFontTx/>
              <a:buNone/>
            </a:pPr>
            <a:endParaRPr lang="cs-CZ" altLang="cs-CZ" sz="2000" dirty="0"/>
          </a:p>
          <a:p>
            <a:pPr eaLnBrk="1" hangingPunct="1">
              <a:spcBef>
                <a:spcPct val="0"/>
              </a:spcBef>
              <a:buClrTx/>
              <a:buSzTx/>
              <a:buFontTx/>
              <a:buNone/>
            </a:pPr>
            <a:r>
              <a:rPr lang="cs-CZ" altLang="cs-CZ" sz="2000" dirty="0"/>
              <a:t>Kulturně historické okolí</a:t>
            </a:r>
          </a:p>
          <a:p>
            <a:pPr eaLnBrk="1" hangingPunct="1">
              <a:spcBef>
                <a:spcPct val="0"/>
              </a:spcBef>
              <a:buClrTx/>
              <a:buSzTx/>
              <a:buFont typeface="Arial" panose="020B0604020202020204" pitchFamily="34" charset="0"/>
              <a:buChar char="•"/>
            </a:pPr>
            <a:r>
              <a:rPr lang="cs-CZ" altLang="cs-CZ" sz="2000" b="0" dirty="0"/>
              <a:t>Vytváří se po mnoho let</a:t>
            </a:r>
          </a:p>
          <a:p>
            <a:pPr eaLnBrk="1" hangingPunct="1">
              <a:spcBef>
                <a:spcPct val="0"/>
              </a:spcBef>
              <a:buClrTx/>
              <a:buSzTx/>
              <a:buFont typeface="Arial" panose="020B0604020202020204" pitchFamily="34" charset="0"/>
              <a:buChar char="•"/>
            </a:pPr>
            <a:r>
              <a:rPr lang="cs-CZ" altLang="cs-CZ" sz="2000" b="0" dirty="0">
                <a:latin typeface="Arial" panose="020B0604020202020204" pitchFamily="34" charset="0"/>
              </a:rPr>
              <a:t> celková vzdělanost a kulturní úroveň obyvatelstva je jednou z podmínek ekonomického rozvoje, přechodu ke složitějším technologiím  a technického pokroku</a:t>
            </a:r>
            <a:endParaRPr lang="cs-CZ" altLang="cs-CZ" sz="2000" b="0" dirty="0"/>
          </a:p>
        </p:txBody>
      </p:sp>
      <p:sp>
        <p:nvSpPr>
          <p:cNvPr id="7" name="Rectangle 2"/>
          <p:cNvSpPr>
            <a:spLocks noGrp="1" noChangeArrowheads="1"/>
          </p:cNvSpPr>
          <p:nvPr>
            <p:ph type="title"/>
          </p:nvPr>
        </p:nvSpPr>
        <p:spPr>
          <a:xfrm>
            <a:off x="457200" y="621479"/>
            <a:ext cx="8229600" cy="1143000"/>
          </a:xfrm>
          <a:solidFill>
            <a:srgbClr val="FFFFFF">
              <a:alpha val="0"/>
            </a:srgbClr>
          </a:solidFill>
        </p:spPr>
        <p:txBody>
          <a:bodyPr anchor="t"/>
          <a:lstStyle/>
          <a:p>
            <a:pPr eaLnBrk="1" hangingPunct="1">
              <a:defRPr/>
            </a:pPr>
            <a:r>
              <a:rPr lang="cs-CZ" sz="3300" b="1" dirty="0">
                <a:latin typeface="+mn-lt"/>
              </a:rPr>
              <a:t>Podnikové okolí</a:t>
            </a:r>
          </a:p>
        </p:txBody>
      </p:sp>
    </p:spTree>
    <p:extLst>
      <p:ext uri="{BB962C8B-B14F-4D97-AF65-F5344CB8AC3E}">
        <p14:creationId xmlns:p14="http://schemas.microsoft.com/office/powerpoint/2010/main" val="3988651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545306"/>
            <a:ext cx="8229600" cy="1143000"/>
          </a:xfrm>
          <a:solidFill>
            <a:srgbClr val="FFFFFF">
              <a:alpha val="0"/>
            </a:srgbClr>
          </a:solidFill>
        </p:spPr>
        <p:txBody>
          <a:bodyPr anchor="t"/>
          <a:lstStyle/>
          <a:p>
            <a:pPr eaLnBrk="1" hangingPunct="1"/>
            <a:r>
              <a:rPr lang="cs-CZ" altLang="cs-CZ" sz="3200" b="1" dirty="0">
                <a:solidFill>
                  <a:srgbClr val="FF0000"/>
                </a:solidFill>
              </a:rPr>
              <a:t>Podnikové okolí</a:t>
            </a:r>
            <a:br>
              <a:rPr lang="cs-CZ" altLang="cs-CZ" sz="3200" b="1" dirty="0">
                <a:solidFill>
                  <a:srgbClr val="FF0000"/>
                </a:solidFill>
              </a:rPr>
            </a:br>
            <a:endParaRPr lang="cs-CZ" altLang="cs-CZ" sz="2900" b="1" dirty="0">
              <a:solidFill>
                <a:srgbClr val="FF0000"/>
              </a:solidFill>
              <a:latin typeface="Berlin CE"/>
            </a:endParaRPr>
          </a:p>
        </p:txBody>
      </p:sp>
      <p:sp>
        <p:nvSpPr>
          <p:cNvPr id="24579"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24580" name="Text Box 5"/>
          <p:cNvSpPr txBox="1">
            <a:spLocks noChangeArrowheads="1"/>
          </p:cNvSpPr>
          <p:nvPr/>
        </p:nvSpPr>
        <p:spPr bwMode="auto">
          <a:xfrm>
            <a:off x="457200" y="1008992"/>
            <a:ext cx="8435975"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marL="342900" indent="-342900">
              <a:spcBef>
                <a:spcPct val="0"/>
              </a:spcBef>
              <a:buClrTx/>
              <a:buSzTx/>
              <a:buFont typeface="Wingdings" panose="05000000000000000000" pitchFamily="2" charset="2"/>
              <a:buChar char="§"/>
            </a:pPr>
            <a:r>
              <a:rPr lang="cs-CZ" altLang="cs-CZ" sz="2400" dirty="0"/>
              <a:t> Podstatnou většinu prvků okolí podniku zcela významně ovlivňuje stát</a:t>
            </a:r>
          </a:p>
          <a:p>
            <a:pPr marL="342900" indent="-342900">
              <a:spcBef>
                <a:spcPct val="0"/>
              </a:spcBef>
              <a:buClrTx/>
              <a:buSzTx/>
              <a:buFont typeface="Wingdings" panose="05000000000000000000" pitchFamily="2" charset="2"/>
              <a:buChar char="§"/>
            </a:pPr>
            <a:r>
              <a:rPr lang="cs-CZ" altLang="cs-CZ" sz="2400" dirty="0"/>
              <a:t> Podnik se považuje za zcela autonomní jednotku</a:t>
            </a:r>
          </a:p>
          <a:p>
            <a:pPr marL="342900" indent="-342900">
              <a:spcBef>
                <a:spcPct val="0"/>
              </a:spcBef>
              <a:buClrTx/>
              <a:buSzTx/>
              <a:buFont typeface="Wingdings" panose="05000000000000000000" pitchFamily="2" charset="2"/>
              <a:buChar char="§"/>
            </a:pPr>
            <a:r>
              <a:rPr lang="cs-CZ" altLang="cs-CZ" sz="2400" dirty="0"/>
              <a:t> Ovlivňování „lobbováním“</a:t>
            </a:r>
          </a:p>
          <a:p>
            <a:pPr marL="342900" indent="-342900">
              <a:spcBef>
                <a:spcPct val="0"/>
              </a:spcBef>
              <a:buClrTx/>
              <a:buSzTx/>
              <a:buFont typeface="Wingdings" panose="05000000000000000000" pitchFamily="2" charset="2"/>
              <a:buChar char="§"/>
            </a:pPr>
            <a:r>
              <a:rPr lang="cs-CZ" altLang="cs-CZ" sz="2400" dirty="0"/>
              <a:t> Aby podnik při svém </a:t>
            </a:r>
            <a:r>
              <a:rPr lang="cs-CZ" altLang="cs-CZ" sz="2400" dirty="0" err="1"/>
              <a:t>ekon</a:t>
            </a:r>
            <a:r>
              <a:rPr lang="cs-CZ" altLang="cs-CZ" sz="2400" dirty="0"/>
              <a:t>. rozhodování nebyl okolím zaskočen musí se o jeho dynamiku aktivně zajímat</a:t>
            </a:r>
          </a:p>
          <a:p>
            <a:pPr marL="342900" indent="-342900">
              <a:spcBef>
                <a:spcPct val="0"/>
              </a:spcBef>
              <a:buClrTx/>
              <a:buSzTx/>
              <a:buFont typeface="Wingdings" panose="05000000000000000000" pitchFamily="2" charset="2"/>
              <a:buChar char="§"/>
            </a:pPr>
            <a:r>
              <a:rPr lang="cs-CZ" altLang="cs-CZ" sz="2400" dirty="0"/>
              <a:t>Informační zdroje:</a:t>
            </a:r>
          </a:p>
          <a:p>
            <a:pPr marL="673200" indent="-457200">
              <a:spcBef>
                <a:spcPct val="0"/>
              </a:spcBef>
              <a:buClrTx/>
              <a:buSzTx/>
              <a:buFont typeface="Arial" panose="020B0604020202020204" pitchFamily="34" charset="0"/>
              <a:buChar char="•"/>
            </a:pPr>
            <a:r>
              <a:rPr lang="cs-CZ" altLang="cs-CZ" sz="2200" b="0" dirty="0"/>
              <a:t>vládní a jiné prognózy střednědobého a </a:t>
            </a:r>
            <a:r>
              <a:rPr lang="cs-CZ" altLang="cs-CZ" sz="2200" b="0" dirty="0" err="1"/>
              <a:t>krátkod.vývoje</a:t>
            </a:r>
            <a:r>
              <a:rPr lang="cs-CZ" altLang="cs-CZ" sz="2200" b="0" dirty="0"/>
              <a:t> ekonomiky (ekonomický růst, inflace, měnové kurzy atd.),</a:t>
            </a:r>
            <a:endParaRPr lang="cs-CZ" altLang="cs-CZ" sz="2200" b="0" i="1" dirty="0"/>
          </a:p>
          <a:p>
            <a:pPr marL="673200" indent="-457200">
              <a:spcBef>
                <a:spcPct val="0"/>
              </a:spcBef>
              <a:buClrTx/>
              <a:buSzTx/>
              <a:buFont typeface="Arial" panose="020B0604020202020204" pitchFamily="34" charset="0"/>
              <a:buChar char="•"/>
            </a:pPr>
            <a:r>
              <a:rPr lang="cs-CZ" altLang="cs-CZ" sz="2200" b="0" dirty="0"/>
              <a:t>informace produkované zájmovými průmyslovými a podnikatelskými svazy,</a:t>
            </a:r>
          </a:p>
          <a:p>
            <a:pPr marL="673200" indent="-457200">
              <a:spcBef>
                <a:spcPct val="0"/>
              </a:spcBef>
              <a:buClrTx/>
              <a:buSzTx/>
              <a:buFont typeface="Arial" panose="020B0604020202020204" pitchFamily="34" charset="0"/>
              <a:buChar char="•"/>
            </a:pPr>
            <a:r>
              <a:rPr lang="cs-CZ" altLang="cs-CZ" sz="2200" b="0" dirty="0"/>
              <a:t>vlastní historické a prognostické informace o situaci na trhu, cenách, zákaznících </a:t>
            </a:r>
            <a:r>
              <a:rPr lang="cs-CZ" altLang="cs-CZ" sz="2200" dirty="0"/>
              <a:t>a jejich potřebách</a:t>
            </a:r>
          </a:p>
        </p:txBody>
      </p:sp>
    </p:spTree>
    <p:extLst>
      <p:ext uri="{BB962C8B-B14F-4D97-AF65-F5344CB8AC3E}">
        <p14:creationId xmlns:p14="http://schemas.microsoft.com/office/powerpoint/2010/main" val="40238082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26627" name="Text Box 5"/>
          <p:cNvSpPr txBox="1">
            <a:spLocks noChangeArrowheads="1"/>
          </p:cNvSpPr>
          <p:nvPr/>
        </p:nvSpPr>
        <p:spPr bwMode="auto">
          <a:xfrm>
            <a:off x="323850" y="1125538"/>
            <a:ext cx="8640763"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b="0"/>
              <a:t>-informace o vývoji techniky a technologie v daném </a:t>
            </a:r>
          </a:p>
          <a:p>
            <a:pPr eaLnBrk="1" hangingPunct="1">
              <a:spcBef>
                <a:spcPct val="0"/>
              </a:spcBef>
              <a:buClrTx/>
              <a:buSzTx/>
              <a:buFontTx/>
              <a:buNone/>
            </a:pPr>
            <a:r>
              <a:rPr lang="cs-CZ" altLang="cs-CZ" sz="2400" b="0"/>
              <a:t>oboru, získané na veletrzích, výstavách, nabídkových </a:t>
            </a:r>
          </a:p>
          <a:p>
            <a:pPr eaLnBrk="1" hangingPunct="1">
              <a:spcBef>
                <a:spcPct val="0"/>
              </a:spcBef>
              <a:buClrTx/>
              <a:buSzTx/>
              <a:buFontTx/>
              <a:buNone/>
            </a:pPr>
            <a:r>
              <a:rPr lang="cs-CZ" altLang="cs-CZ" sz="2400" b="0"/>
              <a:t>katalogů atd.,</a:t>
            </a:r>
          </a:p>
          <a:p>
            <a:pPr eaLnBrk="1" hangingPunct="1">
              <a:spcBef>
                <a:spcPct val="0"/>
              </a:spcBef>
              <a:buClrTx/>
              <a:buSzTx/>
              <a:buFontTx/>
              <a:buNone/>
            </a:pPr>
            <a:endParaRPr lang="cs-CZ" altLang="cs-CZ" sz="2400" b="0"/>
          </a:p>
          <a:p>
            <a:pPr eaLnBrk="1" hangingPunct="1">
              <a:spcBef>
                <a:spcPct val="0"/>
              </a:spcBef>
              <a:buClrTx/>
              <a:buSzTx/>
              <a:buFontTx/>
              <a:buNone/>
            </a:pPr>
            <a:r>
              <a:rPr lang="cs-CZ" altLang="cs-CZ" sz="2400" b="0"/>
              <a:t>-informace o situaci v konkurenčních firmách a jejich</a:t>
            </a:r>
          </a:p>
          <a:p>
            <a:pPr eaLnBrk="1" hangingPunct="1">
              <a:spcBef>
                <a:spcPct val="0"/>
              </a:spcBef>
              <a:buClrTx/>
              <a:buSzTx/>
              <a:buFontTx/>
              <a:buNone/>
            </a:pPr>
            <a:r>
              <a:rPr lang="cs-CZ" altLang="cs-CZ" sz="2400" b="0"/>
              <a:t> očekávaném chování. </a:t>
            </a:r>
          </a:p>
          <a:p>
            <a:pPr eaLnBrk="1" hangingPunct="1">
              <a:spcBef>
                <a:spcPct val="0"/>
              </a:spcBef>
              <a:buClrTx/>
              <a:buSzTx/>
              <a:buFontTx/>
              <a:buNone/>
            </a:pPr>
            <a:endParaRPr lang="cs-CZ" altLang="cs-CZ" sz="2400" b="0"/>
          </a:p>
          <a:p>
            <a:pPr eaLnBrk="1" hangingPunct="1">
              <a:spcBef>
                <a:spcPct val="0"/>
              </a:spcBef>
              <a:buClrTx/>
              <a:buSzTx/>
              <a:buFontTx/>
              <a:buNone/>
            </a:pPr>
            <a:endParaRPr lang="cs-CZ" altLang="cs-CZ" sz="2400" b="0"/>
          </a:p>
        </p:txBody>
      </p:sp>
      <p:sp>
        <p:nvSpPr>
          <p:cNvPr id="26628" name="Rectangle 2"/>
          <p:cNvSpPr>
            <a:spLocks noGrp="1" noChangeArrowheads="1"/>
          </p:cNvSpPr>
          <p:nvPr>
            <p:ph type="title"/>
          </p:nvPr>
        </p:nvSpPr>
        <p:spPr>
          <a:xfrm>
            <a:off x="457200" y="545306"/>
            <a:ext cx="8229600" cy="1143000"/>
          </a:xfrm>
          <a:solidFill>
            <a:srgbClr val="FFFFFF">
              <a:alpha val="0"/>
            </a:srgbClr>
          </a:solidFill>
        </p:spPr>
        <p:txBody>
          <a:bodyPr anchor="t"/>
          <a:lstStyle/>
          <a:p>
            <a:pPr eaLnBrk="1" hangingPunct="1"/>
            <a:r>
              <a:rPr lang="cs-CZ" altLang="cs-CZ" sz="3200" b="1" dirty="0">
                <a:solidFill>
                  <a:srgbClr val="FF0000"/>
                </a:solidFill>
              </a:rPr>
              <a:t>Podnikové okolí</a:t>
            </a:r>
            <a:br>
              <a:rPr lang="cs-CZ" altLang="cs-CZ" sz="3200" b="1" dirty="0">
                <a:solidFill>
                  <a:srgbClr val="FF0000"/>
                </a:solidFill>
              </a:rPr>
            </a:br>
            <a:endParaRPr lang="cs-CZ" altLang="cs-CZ" sz="2900" b="1" dirty="0">
              <a:solidFill>
                <a:srgbClr val="FF0000"/>
              </a:solidFill>
              <a:latin typeface="Berlin CE"/>
            </a:endParaRPr>
          </a:p>
        </p:txBody>
      </p:sp>
    </p:spTree>
    <p:extLst>
      <p:ext uri="{BB962C8B-B14F-4D97-AF65-F5344CB8AC3E}">
        <p14:creationId xmlns:p14="http://schemas.microsoft.com/office/powerpoint/2010/main" val="20091145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r>
              <a:rPr lang="en-US" altLang="cs-CZ" sz="800"/>
              <a:t>©</a:t>
            </a:r>
            <a:r>
              <a:rPr lang="cs-CZ" altLang="cs-CZ" sz="800"/>
              <a:t> Petr NOVÁK</a:t>
            </a:r>
          </a:p>
        </p:txBody>
      </p:sp>
      <p:sp>
        <p:nvSpPr>
          <p:cNvPr id="30723" name="Zástupný symbol pro číslo snímku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0E4AE17E-6AA4-4E5C-B8B7-C74DD06D02AC}" type="slidenum">
              <a:rPr lang="cs-CZ" altLang="cs-CZ" sz="800"/>
              <a:pPr>
                <a:spcBef>
                  <a:spcPct val="0"/>
                </a:spcBef>
                <a:buClrTx/>
                <a:buSzTx/>
                <a:buFontTx/>
                <a:buNone/>
              </a:pPr>
              <a:t>46</a:t>
            </a:fld>
            <a:endParaRPr lang="cs-CZ" altLang="cs-CZ" sz="800"/>
          </a:p>
        </p:txBody>
      </p:sp>
      <p:sp>
        <p:nvSpPr>
          <p:cNvPr id="30724" name="Rectangle 2"/>
          <p:cNvSpPr>
            <a:spLocks noGrp="1" noChangeArrowheads="1"/>
          </p:cNvSpPr>
          <p:nvPr>
            <p:ph type="title"/>
          </p:nvPr>
        </p:nvSpPr>
        <p:spPr>
          <a:xfrm>
            <a:off x="457200" y="457200"/>
            <a:ext cx="8229600" cy="1143000"/>
          </a:xfrm>
        </p:spPr>
        <p:txBody>
          <a:bodyPr/>
          <a:lstStyle/>
          <a:p>
            <a:pPr eaLnBrk="1" hangingPunct="1"/>
            <a:r>
              <a:rPr lang="cs-CZ" altLang="cs-CZ" sz="3200" dirty="0">
                <a:solidFill>
                  <a:srgbClr val="FF0000"/>
                </a:solidFill>
              </a:rPr>
              <a:t>Možné zdroje posuzování okolí podniku</a:t>
            </a:r>
          </a:p>
        </p:txBody>
      </p:sp>
      <p:sp>
        <p:nvSpPr>
          <p:cNvPr id="30725" name="Rectangle 3"/>
          <p:cNvSpPr>
            <a:spLocks noGrp="1" noChangeArrowheads="1"/>
          </p:cNvSpPr>
          <p:nvPr>
            <p:ph type="body" idx="1"/>
          </p:nvPr>
        </p:nvSpPr>
        <p:spPr/>
        <p:txBody>
          <a:bodyPr/>
          <a:lstStyle/>
          <a:p>
            <a:pPr eaLnBrk="1" hangingPunct="1"/>
            <a:r>
              <a:rPr lang="cs-CZ" altLang="cs-CZ" sz="2400"/>
              <a:t>Státní instituce: Český statistický úřad, Ministerstvo průmyslu a obchodu, Ministerstvo pro místní rozvoj, Ministerstvo dopravy, Ministerstvo spravedlnosti, sbírky zákonů</a:t>
            </a:r>
          </a:p>
          <a:p>
            <a:pPr eaLnBrk="1" hangingPunct="1"/>
            <a:r>
              <a:rPr lang="cs-CZ" altLang="cs-CZ" sz="2400"/>
              <a:t>Regulativní svazy:portál českého stavebnictví, odborový svaz zaměstnanců ve stavebnictví, Svaz podnikatelů ve stavebnictví</a:t>
            </a:r>
          </a:p>
          <a:p>
            <a:pPr eaLnBrk="1" hangingPunct="1"/>
            <a:r>
              <a:rPr lang="cs-CZ" altLang="cs-CZ" sz="2400"/>
              <a:t>Jiné podnikatelské subjekty: banky (podmínky financování, hypotéky…), další potenciální investoři, dodavatelé energie, vody základních služeb jako je likvidace odpadu, informace z finančních trhů, informace o strukturálních fondech… atd.</a:t>
            </a:r>
          </a:p>
        </p:txBody>
      </p:sp>
    </p:spTree>
    <p:extLst>
      <p:ext uri="{BB962C8B-B14F-4D97-AF65-F5344CB8AC3E}">
        <p14:creationId xmlns:p14="http://schemas.microsoft.com/office/powerpoint/2010/main" val="15789526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31747" name="Text Box 5"/>
          <p:cNvSpPr txBox="1">
            <a:spLocks noChangeArrowheads="1"/>
          </p:cNvSpPr>
          <p:nvPr/>
        </p:nvSpPr>
        <p:spPr bwMode="auto">
          <a:xfrm>
            <a:off x="529431" y="1495391"/>
            <a:ext cx="8085137"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just" eaLnBrk="1" hangingPunct="1">
              <a:spcBef>
                <a:spcPct val="0"/>
              </a:spcBef>
              <a:buClrTx/>
              <a:buSzTx/>
              <a:buFontTx/>
              <a:buNone/>
            </a:pPr>
            <a:r>
              <a:rPr lang="cs-CZ" altLang="cs-CZ" sz="2400" b="1" dirty="0" err="1"/>
              <a:t>Stakeholders</a:t>
            </a:r>
            <a:r>
              <a:rPr lang="cs-CZ" altLang="cs-CZ" sz="2400" dirty="0"/>
              <a:t> = zájmové skupiny </a:t>
            </a:r>
          </a:p>
          <a:p>
            <a:pPr algn="just" eaLnBrk="1" hangingPunct="1">
              <a:spcBef>
                <a:spcPct val="0"/>
              </a:spcBef>
              <a:buClrTx/>
              <a:buSzTx/>
              <a:buFontTx/>
              <a:buNone/>
            </a:pPr>
            <a:r>
              <a:rPr lang="cs-CZ" altLang="cs-CZ" sz="2400" b="0" dirty="0"/>
              <a:t>všichni ti, kteří jsou s vývojem podniku spjati.</a:t>
            </a:r>
          </a:p>
          <a:p>
            <a:pPr algn="just" eaLnBrk="1" hangingPunct="1">
              <a:spcBef>
                <a:spcPct val="0"/>
              </a:spcBef>
              <a:buClrTx/>
              <a:buSzTx/>
              <a:buFontTx/>
              <a:buNone/>
            </a:pPr>
            <a:r>
              <a:rPr lang="cs-CZ" altLang="cs-CZ" sz="2400" b="0" dirty="0"/>
              <a:t>Zisková orientace podniku by však neměla zamlžovat společenské poslání podniku, jímž je služba zákazníkovi a všem ostatním, kteří jsou s vývojem podniku spjati.</a:t>
            </a:r>
          </a:p>
          <a:p>
            <a:pPr algn="just" eaLnBrk="1" hangingPunct="1">
              <a:spcBef>
                <a:spcPct val="0"/>
              </a:spcBef>
              <a:buClrTx/>
              <a:buSzTx/>
              <a:buFontTx/>
              <a:buNone/>
            </a:pPr>
            <a:endParaRPr lang="cs-CZ" altLang="cs-CZ" sz="2400" dirty="0"/>
          </a:p>
          <a:p>
            <a:pPr algn="just" eaLnBrk="1" hangingPunct="1">
              <a:spcBef>
                <a:spcPct val="0"/>
              </a:spcBef>
              <a:buClrTx/>
              <a:buSzTx/>
              <a:buFontTx/>
              <a:buNone/>
            </a:pPr>
            <a:r>
              <a:rPr lang="cs-CZ" altLang="cs-CZ" sz="2400" dirty="0"/>
              <a:t>Zájmové skupiny podniků:</a:t>
            </a:r>
          </a:p>
          <a:p>
            <a:pPr algn="just" eaLnBrk="1" hangingPunct="1">
              <a:spcBef>
                <a:spcPct val="0"/>
              </a:spcBef>
              <a:buClrTx/>
              <a:buSzTx/>
              <a:buFontTx/>
              <a:buNone/>
            </a:pPr>
            <a:r>
              <a:rPr lang="cs-CZ" altLang="cs-CZ" sz="2400" b="0" dirty="0"/>
              <a:t>Zaměstnanci, věřitelé, </a:t>
            </a:r>
            <a:r>
              <a:rPr lang="cs-CZ" altLang="cs-CZ" sz="2400" b="0" dirty="0" err="1"/>
              <a:t>dodavatelé,zákazníci</a:t>
            </a:r>
            <a:r>
              <a:rPr lang="cs-CZ" altLang="cs-CZ" sz="2400" b="0" dirty="0"/>
              <a:t>, vlastníci, stát a obce</a:t>
            </a:r>
          </a:p>
          <a:p>
            <a:pPr algn="just" eaLnBrk="1" hangingPunct="1">
              <a:spcBef>
                <a:spcPct val="0"/>
              </a:spcBef>
              <a:buClrTx/>
              <a:buSzTx/>
              <a:buFontTx/>
              <a:buNone/>
            </a:pPr>
            <a:endParaRPr lang="cs-CZ" altLang="cs-CZ" sz="2400" dirty="0"/>
          </a:p>
          <a:p>
            <a:pPr algn="just" eaLnBrk="1" hangingPunct="1">
              <a:spcBef>
                <a:spcPct val="0"/>
              </a:spcBef>
              <a:buClrTx/>
              <a:buSzTx/>
              <a:buFontTx/>
              <a:buNone/>
            </a:pPr>
            <a:endParaRPr lang="cs-CZ" altLang="cs-CZ" sz="2400" dirty="0"/>
          </a:p>
          <a:p>
            <a:pPr algn="just" eaLnBrk="1" hangingPunct="1">
              <a:spcBef>
                <a:spcPct val="0"/>
              </a:spcBef>
              <a:buClrTx/>
              <a:buSzTx/>
              <a:buFontTx/>
              <a:buNone/>
            </a:pPr>
            <a:endParaRPr lang="cs-CZ" altLang="cs-CZ" sz="2400" dirty="0"/>
          </a:p>
        </p:txBody>
      </p:sp>
      <p:sp>
        <p:nvSpPr>
          <p:cNvPr id="31748" name="Rectangle 2"/>
          <p:cNvSpPr>
            <a:spLocks noGrp="1" noChangeArrowheads="1"/>
          </p:cNvSpPr>
          <p:nvPr>
            <p:ph type="title"/>
          </p:nvPr>
        </p:nvSpPr>
        <p:spPr>
          <a:xfrm>
            <a:off x="457200" y="545306"/>
            <a:ext cx="8229600" cy="1143000"/>
          </a:xfrm>
          <a:solidFill>
            <a:srgbClr val="FFFFFF">
              <a:alpha val="0"/>
            </a:srgbClr>
          </a:solidFill>
        </p:spPr>
        <p:txBody>
          <a:bodyPr anchor="t"/>
          <a:lstStyle/>
          <a:p>
            <a:pPr eaLnBrk="1" hangingPunct="1"/>
            <a:r>
              <a:rPr lang="cs-CZ" altLang="cs-CZ" sz="3200" b="1" dirty="0"/>
              <a:t>Podnikové okolí</a:t>
            </a:r>
            <a:br>
              <a:rPr lang="cs-CZ" altLang="cs-CZ" sz="3200" b="1" dirty="0"/>
            </a:br>
            <a:endParaRPr lang="cs-CZ" altLang="cs-CZ" sz="2900" b="1" dirty="0">
              <a:solidFill>
                <a:schemeClr val="tx1"/>
              </a:solidFill>
              <a:latin typeface="Berlin CE"/>
            </a:endParaRPr>
          </a:p>
        </p:txBody>
      </p:sp>
    </p:spTree>
    <p:extLst>
      <p:ext uri="{BB962C8B-B14F-4D97-AF65-F5344CB8AC3E}">
        <p14:creationId xmlns:p14="http://schemas.microsoft.com/office/powerpoint/2010/main" val="37159286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a:xfrm>
            <a:off x="149772" y="0"/>
            <a:ext cx="8553697" cy="1143000"/>
          </a:xfrm>
          <a:solidFill>
            <a:schemeClr val="bg1"/>
          </a:solidFill>
        </p:spPr>
        <p:txBody>
          <a:bodyPr/>
          <a:lstStyle/>
          <a:p>
            <a:r>
              <a:rPr lang="cs-CZ" altLang="cs-CZ" dirty="0" err="1">
                <a:solidFill>
                  <a:srgbClr val="FF0000"/>
                </a:solidFill>
              </a:rPr>
              <a:t>Stakeholders</a:t>
            </a:r>
            <a:r>
              <a:rPr lang="cs-CZ" altLang="cs-CZ" dirty="0">
                <a:solidFill>
                  <a:srgbClr val="FF0000"/>
                </a:solidFill>
              </a:rPr>
              <a:t>  - zájmové skupiny</a:t>
            </a:r>
          </a:p>
        </p:txBody>
      </p:sp>
      <p:graphicFrame>
        <p:nvGraphicFramePr>
          <p:cNvPr id="5" name="Tabulka 4"/>
          <p:cNvGraphicFramePr>
            <a:graphicFrameLocks noGrp="1"/>
          </p:cNvGraphicFramePr>
          <p:nvPr/>
        </p:nvGraphicFramePr>
        <p:xfrm>
          <a:off x="186372" y="898633"/>
          <a:ext cx="8771255" cy="5776652"/>
        </p:xfrm>
        <a:graphic>
          <a:graphicData uri="http://schemas.openxmlformats.org/drawingml/2006/table">
            <a:tbl>
              <a:tblPr firstRow="1" bandRow="1">
                <a:tableStyleId>{5C22544A-7EE6-4342-B048-85BDC9FD1C3A}</a:tableStyleId>
              </a:tblPr>
              <a:tblGrid>
                <a:gridCol w="2057593">
                  <a:extLst>
                    <a:ext uri="{9D8B030D-6E8A-4147-A177-3AD203B41FA5}">
                      <a16:colId xmlns:a16="http://schemas.microsoft.com/office/drawing/2014/main" val="20000"/>
                    </a:ext>
                  </a:extLst>
                </a:gridCol>
                <a:gridCol w="6713662">
                  <a:extLst>
                    <a:ext uri="{9D8B030D-6E8A-4147-A177-3AD203B41FA5}">
                      <a16:colId xmlns:a16="http://schemas.microsoft.com/office/drawing/2014/main" val="20001"/>
                    </a:ext>
                  </a:extLst>
                </a:gridCol>
              </a:tblGrid>
              <a:tr h="460564">
                <a:tc>
                  <a:txBody>
                    <a:bodyPr/>
                    <a:lstStyle/>
                    <a:p>
                      <a:r>
                        <a:rPr lang="cs-CZ" sz="2400" dirty="0" err="1"/>
                        <a:t>Stakeholders</a:t>
                      </a:r>
                      <a:endParaRPr lang="cs-CZ" sz="2400" dirty="0"/>
                    </a:p>
                  </a:txBody>
                  <a:tcPr marL="91432" marR="91432" marT="45712" marB="45712"/>
                </a:tc>
                <a:tc>
                  <a:txBody>
                    <a:bodyPr/>
                    <a:lstStyle/>
                    <a:p>
                      <a:r>
                        <a:rPr lang="cs-CZ" sz="2400" dirty="0"/>
                        <a:t>Očekávání</a:t>
                      </a:r>
                    </a:p>
                  </a:txBody>
                  <a:tcPr marL="91432" marR="91432" marT="45712" marB="45712"/>
                </a:tc>
                <a:extLst>
                  <a:ext uri="{0D108BD9-81ED-4DB2-BD59-A6C34878D82A}">
                    <a16:rowId xmlns:a16="http://schemas.microsoft.com/office/drawing/2014/main" val="10000"/>
                  </a:ext>
                </a:extLst>
              </a:tr>
              <a:tr h="460564">
                <a:tc>
                  <a:txBody>
                    <a:bodyPr/>
                    <a:lstStyle/>
                    <a:p>
                      <a:r>
                        <a:rPr lang="cs-CZ" sz="2000" dirty="0"/>
                        <a:t>Vlastníci</a:t>
                      </a:r>
                    </a:p>
                  </a:txBody>
                  <a:tcPr marL="91432" marR="91432" marT="45712" marB="45712"/>
                </a:tc>
                <a:tc>
                  <a:txBody>
                    <a:bodyPr/>
                    <a:lstStyle/>
                    <a:p>
                      <a:r>
                        <a:rPr lang="cs-CZ" sz="2000" dirty="0"/>
                        <a:t>Zvyšování</a:t>
                      </a:r>
                      <a:r>
                        <a:rPr lang="cs-CZ" sz="2000" baseline="0" dirty="0"/>
                        <a:t> hodnoty podniku</a:t>
                      </a:r>
                      <a:endParaRPr lang="cs-CZ" sz="2000" dirty="0"/>
                    </a:p>
                  </a:txBody>
                  <a:tcPr marL="91432" marR="91432" marT="45712" marB="45712"/>
                </a:tc>
                <a:extLst>
                  <a:ext uri="{0D108BD9-81ED-4DB2-BD59-A6C34878D82A}">
                    <a16:rowId xmlns:a16="http://schemas.microsoft.com/office/drawing/2014/main" val="10001"/>
                  </a:ext>
                </a:extLst>
              </a:tr>
              <a:tr h="507044">
                <a:tc>
                  <a:txBody>
                    <a:bodyPr/>
                    <a:lstStyle/>
                    <a:p>
                      <a:r>
                        <a:rPr lang="cs-CZ" sz="2000" dirty="0"/>
                        <a:t>Zaměstnanci</a:t>
                      </a:r>
                    </a:p>
                  </a:txBody>
                  <a:tcPr marL="91432" marR="91432"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000" dirty="0"/>
                        <a:t>Pracovní</a:t>
                      </a:r>
                      <a:r>
                        <a:rPr lang="cs-CZ" sz="2000" baseline="0" dirty="0"/>
                        <a:t> místa, růst podniku, </a:t>
                      </a:r>
                      <a:r>
                        <a:rPr lang="cs-CZ" sz="2000" dirty="0"/>
                        <a:t>vysoký příjem, dobré pracovní podmínky, sociální jistoty</a:t>
                      </a:r>
                    </a:p>
                  </a:txBody>
                  <a:tcPr marL="91432" marR="91432" marT="45712" marB="45712"/>
                </a:tc>
                <a:extLst>
                  <a:ext uri="{0D108BD9-81ED-4DB2-BD59-A6C34878D82A}">
                    <a16:rowId xmlns:a16="http://schemas.microsoft.com/office/drawing/2014/main" val="10002"/>
                  </a:ext>
                </a:extLst>
              </a:tr>
              <a:tr h="823109">
                <a:tc>
                  <a:txBody>
                    <a:bodyPr/>
                    <a:lstStyle/>
                    <a:p>
                      <a:r>
                        <a:rPr lang="cs-CZ" sz="2000" dirty="0"/>
                        <a:t>Stát</a:t>
                      </a:r>
                    </a:p>
                  </a:txBody>
                  <a:tcPr marL="91432" marR="91432" marT="45712" marB="45712"/>
                </a:tc>
                <a:tc>
                  <a:txBody>
                    <a:bodyPr/>
                    <a:lstStyle/>
                    <a:p>
                      <a:r>
                        <a:rPr lang="cs-CZ" sz="2000" dirty="0"/>
                        <a:t>Zisk, maximalizace daňových příjmů, vytváření pracovních míst, dodržování zákonů</a:t>
                      </a:r>
                    </a:p>
                  </a:txBody>
                  <a:tcPr marL="91432" marR="91432" marT="45712" marB="45712"/>
                </a:tc>
                <a:extLst>
                  <a:ext uri="{0D108BD9-81ED-4DB2-BD59-A6C34878D82A}">
                    <a16:rowId xmlns:a16="http://schemas.microsoft.com/office/drawing/2014/main" val="10003"/>
                  </a:ext>
                </a:extLst>
              </a:tr>
              <a:tr h="329235">
                <a:tc>
                  <a:txBody>
                    <a:bodyPr/>
                    <a:lstStyle/>
                    <a:p>
                      <a:r>
                        <a:rPr lang="cs-CZ" sz="2000" dirty="0"/>
                        <a:t>Odbory</a:t>
                      </a:r>
                    </a:p>
                  </a:txBody>
                  <a:tcPr marL="91432" marR="91432" marT="45712" marB="45712"/>
                </a:tc>
                <a:tc>
                  <a:txBody>
                    <a:bodyPr/>
                    <a:lstStyle/>
                    <a:p>
                      <a:r>
                        <a:rPr lang="cs-CZ" sz="2000" dirty="0"/>
                        <a:t>Sociální jistoty,</a:t>
                      </a:r>
                      <a:r>
                        <a:rPr lang="cs-CZ" sz="2000" baseline="0" dirty="0"/>
                        <a:t> mzdy, bezpečnost práce</a:t>
                      </a:r>
                      <a:endParaRPr lang="cs-CZ" sz="2000" dirty="0"/>
                    </a:p>
                  </a:txBody>
                  <a:tcPr marL="91432" marR="91432" marT="45712" marB="45712"/>
                </a:tc>
                <a:extLst>
                  <a:ext uri="{0D108BD9-81ED-4DB2-BD59-A6C34878D82A}">
                    <a16:rowId xmlns:a16="http://schemas.microsoft.com/office/drawing/2014/main" val="10004"/>
                  </a:ext>
                </a:extLst>
              </a:tr>
              <a:tr h="740777">
                <a:tc>
                  <a:txBody>
                    <a:bodyPr/>
                    <a:lstStyle/>
                    <a:p>
                      <a:r>
                        <a:rPr lang="cs-CZ" sz="2000" dirty="0"/>
                        <a:t>Investoři</a:t>
                      </a:r>
                    </a:p>
                  </a:txBody>
                  <a:tcPr marL="91432" marR="91432" marT="45712" marB="45712"/>
                </a:tc>
                <a:tc>
                  <a:txBody>
                    <a:bodyPr/>
                    <a:lstStyle/>
                    <a:p>
                      <a:r>
                        <a:rPr lang="cs-CZ" sz="2000" dirty="0"/>
                        <a:t>Navýšení svého majetku, vysoké úročení kapitálu,</a:t>
                      </a:r>
                      <a:r>
                        <a:rPr lang="cs-CZ" sz="2000" baseline="0" dirty="0"/>
                        <a:t> </a:t>
                      </a:r>
                      <a:r>
                        <a:rPr lang="cs-CZ" sz="2000" dirty="0"/>
                        <a:t> jistota investovaného kapitálu, návratnost vkladu</a:t>
                      </a:r>
                    </a:p>
                  </a:txBody>
                  <a:tcPr marL="91432" marR="91432" marT="45712" marB="45712"/>
                </a:tc>
                <a:extLst>
                  <a:ext uri="{0D108BD9-81ED-4DB2-BD59-A6C34878D82A}">
                    <a16:rowId xmlns:a16="http://schemas.microsoft.com/office/drawing/2014/main" val="10005"/>
                  </a:ext>
                </a:extLst>
              </a:tr>
              <a:tr h="594283">
                <a:tc>
                  <a:txBody>
                    <a:bodyPr/>
                    <a:lstStyle/>
                    <a:p>
                      <a:r>
                        <a:rPr lang="cs-CZ" sz="2000" dirty="0"/>
                        <a:t>Věřitelé</a:t>
                      </a:r>
                    </a:p>
                  </a:txBody>
                  <a:tcPr marL="91432" marR="91432" marT="45712" marB="45712"/>
                </a:tc>
                <a:tc>
                  <a:txBody>
                    <a:bodyPr/>
                    <a:lstStyle/>
                    <a:p>
                      <a:r>
                        <a:rPr lang="cs-CZ" sz="2000" dirty="0"/>
                        <a:t>Uspokojování závazků, včasné</a:t>
                      </a:r>
                      <a:r>
                        <a:rPr lang="cs-CZ" sz="2000" baseline="0" dirty="0"/>
                        <a:t> platby, </a:t>
                      </a:r>
                      <a:r>
                        <a:rPr lang="cs-CZ" sz="2000" dirty="0"/>
                        <a:t>vysoké úročení kapitálu</a:t>
                      </a:r>
                    </a:p>
                  </a:txBody>
                  <a:tcPr marL="91432" marR="91432" marT="45712" marB="45712"/>
                </a:tc>
                <a:extLst>
                  <a:ext uri="{0D108BD9-81ED-4DB2-BD59-A6C34878D82A}">
                    <a16:rowId xmlns:a16="http://schemas.microsoft.com/office/drawing/2014/main" val="10006"/>
                  </a:ext>
                </a:extLst>
              </a:tr>
              <a:tr h="823109">
                <a:tc>
                  <a:txBody>
                    <a:bodyPr/>
                    <a:lstStyle/>
                    <a:p>
                      <a:r>
                        <a:rPr lang="cs-CZ" sz="2000" dirty="0"/>
                        <a:t>Zákazníci</a:t>
                      </a:r>
                    </a:p>
                  </a:txBody>
                  <a:tcPr marL="91432" marR="91432" marT="45712" marB="45712"/>
                </a:tc>
                <a:tc>
                  <a:txBody>
                    <a:bodyPr/>
                    <a:lstStyle/>
                    <a:p>
                      <a:r>
                        <a:rPr lang="cs-CZ" sz="2000" dirty="0"/>
                        <a:t>Zboží dle svých představ, vysoká kvalita výrobků při přijatelných cenách, </a:t>
                      </a:r>
                    </a:p>
                    <a:p>
                      <a:r>
                        <a:rPr lang="cs-CZ" sz="2000" dirty="0"/>
                        <a:t>dobrý servis, pravidelné zásobování</a:t>
                      </a:r>
                    </a:p>
                  </a:txBody>
                  <a:tcPr marL="91432" marR="91432" marT="45712" marB="45712"/>
                </a:tc>
                <a:extLst>
                  <a:ext uri="{0D108BD9-81ED-4DB2-BD59-A6C34878D82A}">
                    <a16:rowId xmlns:a16="http://schemas.microsoft.com/office/drawing/2014/main" val="10007"/>
                  </a:ext>
                </a:extLst>
              </a:tr>
              <a:tr h="594283">
                <a:tc>
                  <a:txBody>
                    <a:bodyPr/>
                    <a:lstStyle/>
                    <a:p>
                      <a:r>
                        <a:rPr lang="cs-CZ" sz="2000" dirty="0"/>
                        <a:t>Obec</a:t>
                      </a:r>
                    </a:p>
                  </a:txBody>
                  <a:tcPr marL="91432" marR="91432" marT="45712" marB="45712"/>
                </a:tc>
                <a:tc>
                  <a:txBody>
                    <a:bodyPr/>
                    <a:lstStyle/>
                    <a:p>
                      <a:r>
                        <a:rPr lang="cs-CZ" sz="2000" dirty="0"/>
                        <a:t>Pozvednutí regionu, pracovní místa, sponzorství, daně</a:t>
                      </a:r>
                    </a:p>
                  </a:txBody>
                  <a:tcPr marL="91432" marR="91432" marT="45712" marB="45712"/>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3915473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r>
              <a:rPr lang="en-US" altLang="cs-CZ" sz="800"/>
              <a:t>©</a:t>
            </a:r>
            <a:r>
              <a:rPr lang="cs-CZ" altLang="cs-CZ" sz="800"/>
              <a:t> Petr NOVÁK</a:t>
            </a:r>
          </a:p>
        </p:txBody>
      </p:sp>
      <p:sp>
        <p:nvSpPr>
          <p:cNvPr id="37891" name="Zástupný symbol pro číslo snímku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77F322F9-CAED-40D7-B78A-9F8382654630}" type="slidenum">
              <a:rPr lang="cs-CZ" altLang="cs-CZ" sz="800"/>
              <a:pPr>
                <a:spcBef>
                  <a:spcPct val="0"/>
                </a:spcBef>
                <a:buClrTx/>
                <a:buSzTx/>
                <a:buFontTx/>
                <a:buNone/>
              </a:pPr>
              <a:t>49</a:t>
            </a:fld>
            <a:endParaRPr lang="cs-CZ" altLang="cs-CZ" sz="800"/>
          </a:p>
        </p:txBody>
      </p:sp>
      <p:sp>
        <p:nvSpPr>
          <p:cNvPr id="37892" name="Rectangle 3"/>
          <p:cNvSpPr>
            <a:spLocks noChangeArrowheads="1"/>
          </p:cNvSpPr>
          <p:nvPr/>
        </p:nvSpPr>
        <p:spPr bwMode="auto">
          <a:xfrm>
            <a:off x="323850" y="3068638"/>
            <a:ext cx="8291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90000"/>
              </a:lnSpc>
              <a:buFont typeface="Wingdings" panose="05000000000000000000" pitchFamily="2" charset="2"/>
              <a:buNone/>
            </a:pPr>
            <a:endParaRPr lang="cs-CZ" altLang="cs-CZ"/>
          </a:p>
        </p:txBody>
      </p:sp>
      <p:pic>
        <p:nvPicPr>
          <p:cNvPr id="3789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868363"/>
            <a:ext cx="7056438" cy="58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9" name="Rectangle 5"/>
          <p:cNvSpPr>
            <a:spLocks noChangeArrowheads="1"/>
          </p:cNvSpPr>
          <p:nvPr/>
        </p:nvSpPr>
        <p:spPr bwMode="auto">
          <a:xfrm>
            <a:off x="189186" y="190500"/>
            <a:ext cx="8135664" cy="519113"/>
          </a:xfrm>
          <a:prstGeom prst="rect">
            <a:avLst/>
          </a:prstGeom>
          <a:solidFill>
            <a:schemeClr val="bg1"/>
          </a:solidFill>
          <a:ln w="9525" algn="ctr">
            <a:noFill/>
            <a:miter lim="800000"/>
            <a:headEnd/>
            <a:tailEnd/>
          </a:ln>
          <a:effectLst/>
        </p:spPr>
        <p:txBody>
          <a:bodyPr wrap="square" anchor="ctr">
            <a:spAutoFit/>
          </a:bodyPr>
          <a:lstStyle/>
          <a:p>
            <a:pPr eaLnBrk="1" hangingPunct="1">
              <a:defRPr/>
            </a:pPr>
            <a:r>
              <a:rPr lang="cs-CZ" sz="2800" b="0" dirty="0">
                <a:solidFill>
                  <a:srgbClr val="FF0000"/>
                </a:solidFill>
                <a:latin typeface="Arial" charset="0"/>
              </a:rPr>
              <a:t>ZÁJMOVÉ SKUPINY (STAKEHOLDERS)</a:t>
            </a:r>
            <a:r>
              <a:rPr lang="cs-CZ" sz="2800" b="0" dirty="0">
                <a:solidFill>
                  <a:srgbClr val="FF0000"/>
                </a:solidFill>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903637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539552" y="2564904"/>
            <a:ext cx="8229600" cy="1143000"/>
          </a:xfrm>
        </p:spPr>
        <p:txBody>
          <a:bodyPr>
            <a:normAutofit/>
          </a:bodyPr>
          <a:lstStyle/>
          <a:p>
            <a:r>
              <a:rPr lang="cs-CZ" b="1" dirty="0"/>
              <a:t>EKONOMIE vs. EKONOMIKA</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39939"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39940" name="Text Box 6"/>
          <p:cNvSpPr txBox="1">
            <a:spLocks noChangeArrowheads="1"/>
          </p:cNvSpPr>
          <p:nvPr/>
        </p:nvSpPr>
        <p:spPr bwMode="auto">
          <a:xfrm>
            <a:off x="323850" y="908050"/>
            <a:ext cx="87122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just" eaLnBrk="1" hangingPunct="1">
              <a:spcBef>
                <a:spcPct val="0"/>
              </a:spcBef>
              <a:buClrTx/>
              <a:buSzTx/>
              <a:buFontTx/>
              <a:buNone/>
            </a:pPr>
            <a:r>
              <a:rPr lang="cs-CZ" altLang="cs-CZ" sz="2400" dirty="0"/>
              <a:t>Cíl </a:t>
            </a:r>
          </a:p>
          <a:p>
            <a:pPr algn="just" eaLnBrk="1" hangingPunct="1">
              <a:spcBef>
                <a:spcPct val="0"/>
              </a:spcBef>
              <a:buClrTx/>
              <a:buSzTx/>
              <a:buFont typeface="Arial" panose="020B0604020202020204" pitchFamily="34" charset="0"/>
              <a:buChar char="•"/>
            </a:pPr>
            <a:r>
              <a:rPr lang="cs-CZ" altLang="cs-CZ" sz="2000" dirty="0"/>
              <a:t> </a:t>
            </a:r>
            <a:r>
              <a:rPr lang="cs-CZ" altLang="cs-CZ" sz="2000" b="0" dirty="0"/>
              <a:t>obecně budoucí stav, kterého chceme dosáhnout</a:t>
            </a:r>
          </a:p>
          <a:p>
            <a:pPr algn="just" eaLnBrk="1" hangingPunct="1">
              <a:spcBef>
                <a:spcPct val="0"/>
              </a:spcBef>
              <a:buClrTx/>
              <a:buSzTx/>
              <a:buFont typeface="Arial" panose="020B0604020202020204" pitchFamily="34" charset="0"/>
              <a:buChar char="•"/>
            </a:pPr>
            <a:r>
              <a:rPr lang="cs-CZ" altLang="cs-CZ" sz="2000" b="0" dirty="0"/>
              <a:t> cíle jsou odvozovány empiricky z  hospodářské praxe</a:t>
            </a:r>
          </a:p>
          <a:p>
            <a:pPr algn="just" eaLnBrk="1" hangingPunct="1">
              <a:spcBef>
                <a:spcPct val="0"/>
              </a:spcBef>
              <a:buClrTx/>
              <a:buSzTx/>
              <a:buFont typeface="Arial" panose="020B0604020202020204" pitchFamily="34" charset="0"/>
              <a:buChar char="•"/>
            </a:pPr>
            <a:r>
              <a:rPr lang="cs-CZ" altLang="cs-CZ" sz="2000" b="0" dirty="0"/>
              <a:t> Není pochyb, že cílem podniku </a:t>
            </a:r>
            <a:r>
              <a:rPr lang="cs-CZ" altLang="cs-CZ" sz="2000" dirty="0"/>
              <a:t>je tvorba hodnoty</a:t>
            </a:r>
            <a:r>
              <a:rPr lang="cs-CZ" altLang="cs-CZ" sz="2000" b="0" dirty="0"/>
              <a:t>, </a:t>
            </a:r>
          </a:p>
          <a:p>
            <a:pPr algn="just" eaLnBrk="1" hangingPunct="1">
              <a:spcBef>
                <a:spcPct val="0"/>
              </a:spcBef>
              <a:buClrTx/>
              <a:buSzTx/>
              <a:buFontTx/>
              <a:buNone/>
            </a:pPr>
            <a:r>
              <a:rPr lang="cs-CZ" altLang="cs-CZ" sz="2000" b="0" dirty="0"/>
              <a:t>problém jak tuto hodnotu měřit (jako </a:t>
            </a:r>
            <a:r>
              <a:rPr lang="cs-CZ" altLang="cs-CZ" sz="2000" dirty="0"/>
              <a:t>zisk, rentabilitu, nově vytvořenou hodnotu</a:t>
            </a:r>
            <a:r>
              <a:rPr lang="cs-CZ" altLang="cs-CZ" sz="2000" b="0" dirty="0"/>
              <a:t>).</a:t>
            </a:r>
          </a:p>
          <a:p>
            <a:pPr algn="just" eaLnBrk="1" hangingPunct="1">
              <a:spcBef>
                <a:spcPct val="0"/>
              </a:spcBef>
              <a:buClrTx/>
              <a:buSzTx/>
              <a:buFontTx/>
              <a:buNone/>
            </a:pPr>
            <a:r>
              <a:rPr lang="cs-CZ" altLang="cs-CZ" sz="2000" dirty="0"/>
              <a:t>Původní primární cíl firmy = maximalizace zisku </a:t>
            </a:r>
          </a:p>
          <a:p>
            <a:pPr algn="just" eaLnBrk="1" hangingPunct="1">
              <a:spcBef>
                <a:spcPct val="0"/>
              </a:spcBef>
              <a:buClrTx/>
              <a:buSzTx/>
              <a:buFontTx/>
              <a:buNone/>
            </a:pPr>
            <a:r>
              <a:rPr lang="cs-CZ" altLang="cs-CZ" sz="2000" b="0" dirty="0"/>
              <a:t>(v krátkodobém pohledu, bez časové dimenze a bez vlivu rizika)</a:t>
            </a:r>
          </a:p>
          <a:p>
            <a:pPr algn="just" eaLnBrk="1" hangingPunct="1">
              <a:spcBef>
                <a:spcPct val="0"/>
              </a:spcBef>
              <a:buClrTx/>
              <a:buSzTx/>
              <a:buFontTx/>
              <a:buNone/>
            </a:pPr>
            <a:endParaRPr lang="cs-CZ" altLang="cs-CZ" sz="2000" b="0" dirty="0"/>
          </a:p>
          <a:p>
            <a:pPr eaLnBrk="1" hangingPunct="1">
              <a:spcBef>
                <a:spcPct val="0"/>
              </a:spcBef>
              <a:buClrTx/>
              <a:buSzTx/>
              <a:buFontTx/>
              <a:buNone/>
            </a:pPr>
            <a:r>
              <a:rPr lang="cs-CZ" altLang="cs-CZ" sz="2000" dirty="0"/>
              <a:t>Základní ukazatele: </a:t>
            </a:r>
          </a:p>
          <a:p>
            <a:pPr eaLnBrk="1" hangingPunct="1">
              <a:spcBef>
                <a:spcPct val="0"/>
              </a:spcBef>
              <a:buClrTx/>
              <a:buSzTx/>
              <a:buFontTx/>
              <a:buNone/>
            </a:pPr>
            <a:r>
              <a:rPr lang="cs-CZ" altLang="cs-CZ" sz="2000" b="0" dirty="0"/>
              <a:t>- zisk (vycházel z </a:t>
            </a:r>
            <a:r>
              <a:rPr lang="cs-CZ" altLang="cs-CZ" sz="2000" b="0" dirty="0" err="1"/>
              <a:t>hist</a:t>
            </a:r>
            <a:r>
              <a:rPr lang="cs-CZ" altLang="cs-CZ" sz="2000" b="0" dirty="0"/>
              <a:t>. hodnot zisku (účetní zisk), nepracoval s rizikem a je  statickou veličinou.</a:t>
            </a:r>
          </a:p>
          <a:p>
            <a:pPr eaLnBrk="1" hangingPunct="1">
              <a:spcBef>
                <a:spcPct val="0"/>
              </a:spcBef>
              <a:buClrTx/>
              <a:buSzTx/>
              <a:buFontTx/>
              <a:buNone/>
            </a:pPr>
            <a:r>
              <a:rPr lang="cs-CZ" altLang="cs-CZ" sz="2000" b="0" dirty="0"/>
              <a:t>- ukazatele výnosnosti (rentability)</a:t>
            </a:r>
          </a:p>
          <a:p>
            <a:pPr lvl="1" eaLnBrk="1" hangingPunct="1">
              <a:spcBef>
                <a:spcPct val="0"/>
              </a:spcBef>
              <a:buClrTx/>
              <a:buSzTx/>
              <a:buFont typeface="Arial" panose="020B0604020202020204" pitchFamily="34" charset="0"/>
              <a:buChar char="•"/>
            </a:pPr>
            <a:r>
              <a:rPr lang="cs-CZ" altLang="cs-CZ" sz="2000" dirty="0"/>
              <a:t>ROI</a:t>
            </a:r>
            <a:r>
              <a:rPr lang="cs-CZ" altLang="cs-CZ" sz="2000" b="0" dirty="0"/>
              <a:t> (Return on </a:t>
            </a:r>
            <a:r>
              <a:rPr lang="cs-CZ" altLang="cs-CZ" sz="2000" b="0" dirty="0" err="1"/>
              <a:t>Investment</a:t>
            </a:r>
            <a:r>
              <a:rPr lang="cs-CZ" altLang="cs-CZ" sz="2000" b="0" dirty="0"/>
              <a:t>) výnosnost investic</a:t>
            </a:r>
          </a:p>
          <a:p>
            <a:pPr lvl="1" eaLnBrk="1" hangingPunct="1">
              <a:spcBef>
                <a:spcPct val="0"/>
              </a:spcBef>
              <a:buClrTx/>
              <a:buSzTx/>
              <a:buFont typeface="Arial" panose="020B0604020202020204" pitchFamily="34" charset="0"/>
              <a:buChar char="•"/>
            </a:pPr>
            <a:r>
              <a:rPr lang="cs-CZ" altLang="cs-CZ" sz="2000" b="1" dirty="0"/>
              <a:t>ROE</a:t>
            </a:r>
            <a:r>
              <a:rPr lang="cs-CZ" altLang="cs-CZ" sz="2000" b="0" dirty="0"/>
              <a:t> (Return on </a:t>
            </a:r>
            <a:r>
              <a:rPr lang="cs-CZ" altLang="cs-CZ" sz="2000" b="0" dirty="0" err="1"/>
              <a:t>Equity</a:t>
            </a:r>
            <a:r>
              <a:rPr lang="cs-CZ" altLang="cs-CZ" sz="2000" b="0" dirty="0"/>
              <a:t>)- výnosnost vlastního kapitálu</a:t>
            </a:r>
          </a:p>
          <a:p>
            <a:pPr lvl="1" eaLnBrk="1" hangingPunct="1">
              <a:spcBef>
                <a:spcPct val="0"/>
              </a:spcBef>
              <a:buClrTx/>
              <a:buSzTx/>
              <a:buFont typeface="Arial" panose="020B0604020202020204" pitchFamily="34" charset="0"/>
              <a:buChar char="•"/>
            </a:pPr>
            <a:r>
              <a:rPr lang="cs-CZ" altLang="cs-CZ" sz="2000" b="1" dirty="0"/>
              <a:t>ROA</a:t>
            </a:r>
            <a:r>
              <a:rPr lang="cs-CZ" altLang="cs-CZ" sz="2000" dirty="0"/>
              <a:t> </a:t>
            </a:r>
            <a:r>
              <a:rPr lang="cs-CZ" altLang="cs-CZ" sz="2000" b="0" dirty="0"/>
              <a:t>(Return on </a:t>
            </a:r>
            <a:r>
              <a:rPr lang="cs-CZ" altLang="cs-CZ" sz="2000" b="0" dirty="0" err="1"/>
              <a:t>Assets</a:t>
            </a:r>
            <a:r>
              <a:rPr lang="cs-CZ" altLang="cs-CZ" sz="2000" b="0" dirty="0"/>
              <a:t>) – výnosnost kapitálu</a:t>
            </a:r>
          </a:p>
        </p:txBody>
      </p:sp>
      <p:sp>
        <p:nvSpPr>
          <p:cNvPr id="39941" name="Nadpis 7"/>
          <p:cNvSpPr>
            <a:spLocks noGrp="1"/>
          </p:cNvSpPr>
          <p:nvPr>
            <p:ph type="title"/>
          </p:nvPr>
        </p:nvSpPr>
        <p:spPr/>
        <p:txBody>
          <a:bodyPr/>
          <a:lstStyle/>
          <a:p>
            <a:r>
              <a:rPr lang="cs-CZ" altLang="cs-CZ" b="1"/>
              <a:t>Cíle podniku</a:t>
            </a:r>
          </a:p>
        </p:txBody>
      </p:sp>
    </p:spTree>
    <p:extLst>
      <p:ext uri="{BB962C8B-B14F-4D97-AF65-F5344CB8AC3E}">
        <p14:creationId xmlns:p14="http://schemas.microsoft.com/office/powerpoint/2010/main" val="23268358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41987"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41988" name="Text Box 6"/>
          <p:cNvSpPr txBox="1">
            <a:spLocks noChangeArrowheads="1"/>
          </p:cNvSpPr>
          <p:nvPr/>
        </p:nvSpPr>
        <p:spPr bwMode="auto">
          <a:xfrm>
            <a:off x="549275" y="1294911"/>
            <a:ext cx="8507413"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000" b="0" dirty="0"/>
              <a:t>80 léta složitější modely, které za cíl chování podniku </a:t>
            </a:r>
          </a:p>
          <a:p>
            <a:pPr eaLnBrk="1" hangingPunct="1">
              <a:spcBef>
                <a:spcPct val="0"/>
              </a:spcBef>
              <a:buClrTx/>
              <a:buSzTx/>
              <a:buFontTx/>
              <a:buNone/>
            </a:pPr>
            <a:r>
              <a:rPr lang="cs-CZ" altLang="cs-CZ" sz="2000" b="0" dirty="0"/>
              <a:t>považují </a:t>
            </a:r>
            <a:r>
              <a:rPr lang="cs-CZ" altLang="cs-CZ" sz="2400" b="1" dirty="0"/>
              <a:t>maximalizaci jeho hodnoty</a:t>
            </a:r>
            <a:r>
              <a:rPr lang="cs-CZ" altLang="cs-CZ" sz="2400" dirty="0"/>
              <a:t>.</a:t>
            </a:r>
          </a:p>
          <a:p>
            <a:pPr eaLnBrk="1" hangingPunct="1">
              <a:spcBef>
                <a:spcPct val="0"/>
              </a:spcBef>
              <a:buClrTx/>
              <a:buSzTx/>
              <a:buFontTx/>
              <a:buNone/>
            </a:pPr>
            <a:endParaRPr lang="cs-CZ" altLang="cs-CZ" sz="2400" b="0" dirty="0"/>
          </a:p>
          <a:p>
            <a:pPr eaLnBrk="1" hangingPunct="1">
              <a:spcBef>
                <a:spcPct val="0"/>
              </a:spcBef>
              <a:buClrTx/>
              <a:buSzTx/>
              <a:buFontTx/>
              <a:buNone/>
            </a:pPr>
            <a:r>
              <a:rPr lang="cs-CZ" altLang="cs-CZ" sz="2000" b="0" dirty="0"/>
              <a:t>Nyní </a:t>
            </a:r>
            <a:r>
              <a:rPr lang="cs-CZ" altLang="cs-CZ" sz="2400" b="1" dirty="0"/>
              <a:t>maximalizace hodnoty jmění (kapitálu) </a:t>
            </a:r>
            <a:r>
              <a:rPr lang="cs-CZ" altLang="cs-CZ" sz="2400" b="0" dirty="0"/>
              <a:t>akcionářů, tzv. </a:t>
            </a:r>
            <a:r>
              <a:rPr lang="cs-CZ" altLang="cs-CZ" sz="2400" b="1" dirty="0" err="1"/>
              <a:t>shareholder</a:t>
            </a:r>
            <a:r>
              <a:rPr lang="cs-CZ" altLang="cs-CZ" sz="2400" b="1" dirty="0"/>
              <a:t> </a:t>
            </a:r>
            <a:r>
              <a:rPr lang="cs-CZ" altLang="cs-CZ" sz="2400" b="1" dirty="0" err="1"/>
              <a:t>value</a:t>
            </a:r>
            <a:r>
              <a:rPr lang="cs-CZ" altLang="cs-CZ" sz="2400" b="0" dirty="0"/>
              <a:t>.</a:t>
            </a:r>
          </a:p>
          <a:p>
            <a:pPr eaLnBrk="1" hangingPunct="1">
              <a:spcBef>
                <a:spcPct val="0"/>
              </a:spcBef>
              <a:buClrTx/>
              <a:buSzTx/>
              <a:buFontTx/>
              <a:buNone/>
            </a:pPr>
            <a:endParaRPr lang="cs-CZ" altLang="cs-CZ" sz="2400" b="0" dirty="0"/>
          </a:p>
          <a:p>
            <a:pPr eaLnBrk="1" hangingPunct="1">
              <a:spcBef>
                <a:spcPct val="0"/>
              </a:spcBef>
              <a:buClrTx/>
              <a:buSzTx/>
              <a:buFontTx/>
              <a:buNone/>
            </a:pPr>
            <a:r>
              <a:rPr lang="cs-CZ" altLang="cs-CZ" sz="2400" b="1" dirty="0"/>
              <a:t>Ukazatel MVA </a:t>
            </a:r>
            <a:r>
              <a:rPr lang="cs-CZ" altLang="cs-CZ" sz="2400" b="0" dirty="0"/>
              <a:t>– </a:t>
            </a:r>
            <a:r>
              <a:rPr lang="cs-CZ" altLang="cs-CZ" sz="1800" b="0" dirty="0"/>
              <a:t>přírůstek tržní hodnoty firmy, rozdíl mezi </a:t>
            </a:r>
          </a:p>
          <a:p>
            <a:pPr eaLnBrk="1" hangingPunct="1">
              <a:spcBef>
                <a:spcPct val="0"/>
              </a:spcBef>
              <a:buClrTx/>
              <a:buSzTx/>
              <a:buFontTx/>
              <a:buNone/>
            </a:pPr>
            <a:r>
              <a:rPr lang="cs-CZ" altLang="cs-CZ" sz="1800" b="0" dirty="0"/>
              <a:t>částkou, kterou by akcionáři a </a:t>
            </a:r>
            <a:r>
              <a:rPr lang="cs-CZ" altLang="cs-CZ" sz="1800" b="0" dirty="0" err="1"/>
              <a:t>ost</a:t>
            </a:r>
            <a:r>
              <a:rPr lang="cs-CZ" altLang="cs-CZ" sz="1800" b="0" dirty="0"/>
              <a:t>. </a:t>
            </a:r>
            <a:r>
              <a:rPr lang="cs-CZ" altLang="cs-CZ" sz="1800" b="0" dirty="0" err="1"/>
              <a:t>investořii</a:t>
            </a:r>
            <a:r>
              <a:rPr lang="cs-CZ" altLang="cs-CZ" sz="1800" b="0" dirty="0"/>
              <a:t> získali prodejem </a:t>
            </a:r>
          </a:p>
          <a:p>
            <a:pPr eaLnBrk="1" hangingPunct="1">
              <a:spcBef>
                <a:spcPct val="0"/>
              </a:spcBef>
              <a:buClrTx/>
              <a:buSzTx/>
              <a:buFontTx/>
              <a:buNone/>
            </a:pPr>
            <a:r>
              <a:rPr lang="cs-CZ" altLang="cs-CZ" sz="1800" b="0" dirty="0"/>
              <a:t>svých akcií a hodnotou, kterou do firmy vložili</a:t>
            </a:r>
          </a:p>
          <a:p>
            <a:pPr eaLnBrk="1" hangingPunct="1">
              <a:spcBef>
                <a:spcPct val="0"/>
              </a:spcBef>
              <a:buClrTx/>
              <a:buSzTx/>
              <a:buFontTx/>
              <a:buNone/>
            </a:pPr>
            <a:r>
              <a:rPr lang="cs-CZ" altLang="cs-CZ" sz="1800" b="0" dirty="0"/>
              <a:t>MVA=tržní cena – </a:t>
            </a:r>
            <a:r>
              <a:rPr lang="cs-CZ" altLang="cs-CZ" sz="1800" b="0" dirty="0" err="1"/>
              <a:t>inv</a:t>
            </a:r>
            <a:r>
              <a:rPr lang="cs-CZ" altLang="cs-CZ" sz="1800" b="0" dirty="0"/>
              <a:t>. kapitál</a:t>
            </a:r>
          </a:p>
          <a:p>
            <a:pPr eaLnBrk="1" hangingPunct="1">
              <a:spcBef>
                <a:spcPct val="0"/>
              </a:spcBef>
              <a:buClrTx/>
              <a:buSzTx/>
              <a:buFontTx/>
              <a:buNone/>
            </a:pPr>
            <a:endParaRPr lang="cs-CZ" altLang="cs-CZ" sz="2400" dirty="0"/>
          </a:p>
          <a:p>
            <a:pPr eaLnBrk="1" hangingPunct="1">
              <a:spcBef>
                <a:spcPct val="0"/>
              </a:spcBef>
              <a:buClrTx/>
              <a:buSzTx/>
              <a:buFontTx/>
              <a:buNone/>
            </a:pPr>
            <a:r>
              <a:rPr lang="cs-CZ" altLang="cs-CZ" sz="2400" b="1" dirty="0"/>
              <a:t>Ukazatel EVA </a:t>
            </a:r>
            <a:r>
              <a:rPr lang="cs-CZ" altLang="cs-CZ" sz="2400" b="0" dirty="0"/>
              <a:t>– </a:t>
            </a:r>
            <a:r>
              <a:rPr lang="cs-CZ" altLang="cs-CZ" sz="1800" b="0" dirty="0"/>
              <a:t>rozdíl mezi provozním čistým ziskem a jeho kapitálovými náklady</a:t>
            </a:r>
          </a:p>
          <a:p>
            <a:pPr eaLnBrk="1" hangingPunct="1">
              <a:spcBef>
                <a:spcPct val="0"/>
              </a:spcBef>
              <a:buClrTx/>
              <a:buSzTx/>
              <a:buFontTx/>
              <a:buNone/>
            </a:pPr>
            <a:r>
              <a:rPr lang="cs-CZ" altLang="cs-CZ" sz="1800" b="0" dirty="0"/>
              <a:t>EVA=EBIT x (1-t) –C x WACC</a:t>
            </a:r>
          </a:p>
        </p:txBody>
      </p:sp>
      <p:sp>
        <p:nvSpPr>
          <p:cNvPr id="41989" name="Nadpis 7"/>
          <p:cNvSpPr>
            <a:spLocks noGrp="1"/>
          </p:cNvSpPr>
          <p:nvPr>
            <p:ph type="title"/>
          </p:nvPr>
        </p:nvSpPr>
        <p:spPr>
          <a:xfrm>
            <a:off x="457200" y="387350"/>
            <a:ext cx="8229600" cy="1143000"/>
          </a:xfrm>
        </p:spPr>
        <p:txBody>
          <a:bodyPr/>
          <a:lstStyle/>
          <a:p>
            <a:r>
              <a:rPr lang="cs-CZ" altLang="cs-CZ" b="1" dirty="0">
                <a:solidFill>
                  <a:srgbClr val="FF0000"/>
                </a:solidFill>
              </a:rPr>
              <a:t>Cíle podniku</a:t>
            </a:r>
            <a:endParaRPr lang="cs-CZ" altLang="cs-CZ" dirty="0">
              <a:solidFill>
                <a:srgbClr val="FF0000"/>
              </a:solidFill>
            </a:endParaRPr>
          </a:p>
        </p:txBody>
      </p:sp>
    </p:spTree>
    <p:extLst>
      <p:ext uri="{BB962C8B-B14F-4D97-AF65-F5344CB8AC3E}">
        <p14:creationId xmlns:p14="http://schemas.microsoft.com/office/powerpoint/2010/main" val="16465961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728663"/>
            <a:ext cx="8229600" cy="1143000"/>
          </a:xfrm>
          <a:solidFill>
            <a:srgbClr val="FFFFFF">
              <a:alpha val="0"/>
            </a:srgbClr>
          </a:solidFill>
        </p:spPr>
        <p:txBody>
          <a:bodyPr anchor="t"/>
          <a:lstStyle/>
          <a:p>
            <a:pPr eaLnBrk="1" hangingPunct="1"/>
            <a:r>
              <a:rPr lang="cs-CZ" altLang="cs-CZ" sz="3200" b="1" dirty="0">
                <a:solidFill>
                  <a:srgbClr val="FF0000"/>
                </a:solidFill>
              </a:rPr>
              <a:t>Cíle podniku</a:t>
            </a:r>
            <a:endParaRPr lang="cs-CZ" altLang="cs-CZ" sz="2900" b="1" dirty="0">
              <a:solidFill>
                <a:srgbClr val="FF0000"/>
              </a:solidFill>
              <a:latin typeface="Berlin CE"/>
            </a:endParaRPr>
          </a:p>
        </p:txBody>
      </p:sp>
      <p:sp>
        <p:nvSpPr>
          <p:cNvPr id="44035"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44036"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44037" name="Text Box 6"/>
          <p:cNvSpPr txBox="1">
            <a:spLocks noChangeArrowheads="1"/>
          </p:cNvSpPr>
          <p:nvPr/>
        </p:nvSpPr>
        <p:spPr bwMode="auto">
          <a:xfrm>
            <a:off x="395288" y="1530350"/>
            <a:ext cx="8818562"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 typeface="Arial" panose="020B0604020202020204" pitchFamily="34" charset="0"/>
              <a:buChar char="•"/>
            </a:pPr>
            <a:r>
              <a:rPr lang="cs-CZ" altLang="cs-CZ" sz="2000" dirty="0"/>
              <a:t> Tvorba a přijetí množiny podnikových cílů určuje cílové </a:t>
            </a:r>
          </a:p>
          <a:p>
            <a:pPr eaLnBrk="1" hangingPunct="1">
              <a:spcBef>
                <a:spcPct val="0"/>
              </a:spcBef>
              <a:buClrTx/>
              <a:buSzTx/>
              <a:buFontTx/>
              <a:buNone/>
            </a:pPr>
            <a:r>
              <a:rPr lang="cs-CZ" altLang="cs-CZ" sz="2000" dirty="0"/>
              <a:t>chování podniku</a:t>
            </a:r>
          </a:p>
          <a:p>
            <a:pPr eaLnBrk="1" hangingPunct="1">
              <a:spcBef>
                <a:spcPct val="0"/>
              </a:spcBef>
              <a:buClrTx/>
              <a:buSzTx/>
              <a:buFontTx/>
              <a:buNone/>
            </a:pPr>
            <a:endParaRPr lang="cs-CZ" altLang="cs-CZ" sz="2000" b="0" dirty="0"/>
          </a:p>
          <a:p>
            <a:pPr eaLnBrk="1" hangingPunct="1">
              <a:spcBef>
                <a:spcPct val="0"/>
              </a:spcBef>
              <a:buClrTx/>
              <a:buSzTx/>
              <a:buFont typeface="Arial" panose="020B0604020202020204" pitchFamily="34" charset="0"/>
              <a:buChar char="•"/>
            </a:pPr>
            <a:r>
              <a:rPr lang="cs-CZ" altLang="cs-CZ" sz="2000" b="0" dirty="0"/>
              <a:t> Tvorba cílů je nejdůležitější rozhodovací proces podniku,</a:t>
            </a:r>
          </a:p>
          <a:p>
            <a:pPr eaLnBrk="1" hangingPunct="1">
              <a:spcBef>
                <a:spcPct val="0"/>
              </a:spcBef>
              <a:buClrTx/>
              <a:buSzTx/>
              <a:buFontTx/>
              <a:buNone/>
            </a:pPr>
            <a:r>
              <a:rPr lang="cs-CZ" altLang="cs-CZ" sz="2000" b="0" dirty="0"/>
              <a:t>vyžaduje maximální informovanost a vzájemnou toleranci</a:t>
            </a:r>
          </a:p>
          <a:p>
            <a:pPr eaLnBrk="1" hangingPunct="1">
              <a:spcBef>
                <a:spcPct val="0"/>
              </a:spcBef>
              <a:buClrTx/>
              <a:buSzTx/>
              <a:buFontTx/>
              <a:buNone/>
            </a:pPr>
            <a:r>
              <a:rPr lang="cs-CZ" altLang="cs-CZ" sz="2000" b="0" dirty="0"/>
              <a:t>všech účastníků.</a:t>
            </a:r>
          </a:p>
          <a:p>
            <a:pPr eaLnBrk="1" hangingPunct="1">
              <a:spcBef>
                <a:spcPct val="0"/>
              </a:spcBef>
              <a:buClrTx/>
              <a:buSzTx/>
              <a:buFontTx/>
              <a:buNone/>
            </a:pPr>
            <a:endParaRPr lang="cs-CZ" altLang="cs-CZ" sz="2000" b="0" dirty="0">
              <a:hlinkClick r:id="rId3" action="ppaction://hlinkfile"/>
            </a:endParaRPr>
          </a:p>
          <a:p>
            <a:pPr eaLnBrk="1" hangingPunct="1">
              <a:spcBef>
                <a:spcPct val="0"/>
              </a:spcBef>
              <a:buClrTx/>
              <a:buSzTx/>
              <a:buFontTx/>
              <a:buNone/>
            </a:pPr>
            <a:r>
              <a:rPr lang="cs-CZ" altLang="cs-CZ" sz="2000" dirty="0"/>
              <a:t>Subjekty rozhodování při tvorbě podnikových cílů:</a:t>
            </a:r>
          </a:p>
          <a:p>
            <a:pPr eaLnBrk="1" hangingPunct="1">
              <a:spcBef>
                <a:spcPct val="0"/>
              </a:spcBef>
              <a:buClrTx/>
              <a:buSzTx/>
              <a:buFontTx/>
              <a:buNone/>
            </a:pPr>
            <a:r>
              <a:rPr lang="cs-CZ" altLang="cs-CZ" sz="2000" b="0" dirty="0"/>
              <a:t>- interní zájmová skupina (vlastníci, manažeři, zaměstnanci)</a:t>
            </a:r>
          </a:p>
          <a:p>
            <a:pPr eaLnBrk="1" hangingPunct="1">
              <a:spcBef>
                <a:spcPct val="0"/>
              </a:spcBef>
              <a:buClrTx/>
              <a:buSzTx/>
              <a:buFontTx/>
              <a:buNone/>
            </a:pPr>
            <a:r>
              <a:rPr lang="cs-CZ" altLang="cs-CZ" sz="2000" b="0" dirty="0"/>
              <a:t>- externí zájmová skupina (zákazníci, dodavatelé, věřitelé,..)</a:t>
            </a:r>
          </a:p>
          <a:p>
            <a:pPr eaLnBrk="1" hangingPunct="1">
              <a:spcBef>
                <a:spcPct val="0"/>
              </a:spcBef>
              <a:buClrTx/>
              <a:buSzTx/>
              <a:buFontTx/>
              <a:buNone/>
            </a:pPr>
            <a:r>
              <a:rPr lang="cs-CZ" altLang="cs-CZ" sz="2000" b="0" dirty="0"/>
              <a:t>       </a:t>
            </a:r>
          </a:p>
          <a:p>
            <a:pPr eaLnBrk="1" hangingPunct="1">
              <a:spcBef>
                <a:spcPct val="0"/>
              </a:spcBef>
              <a:buClrTx/>
              <a:buSzTx/>
              <a:buFontTx/>
              <a:buNone/>
            </a:pPr>
            <a:r>
              <a:rPr lang="cs-CZ" altLang="cs-CZ" sz="2000" b="0" dirty="0"/>
              <a:t>a)   Dlouhodobá maximalizace zisku (klasický přístup)</a:t>
            </a:r>
          </a:p>
          <a:p>
            <a:pPr eaLnBrk="1" hangingPunct="1">
              <a:spcBef>
                <a:spcPct val="0"/>
              </a:spcBef>
              <a:buClrTx/>
              <a:buSzTx/>
              <a:buFontTx/>
              <a:buNone/>
            </a:pPr>
            <a:r>
              <a:rPr lang="cs-CZ" altLang="cs-CZ" sz="2000" b="0" dirty="0"/>
              <a:t>b)   Zabezpečení existence a rozvoje podniku (nový přístup)</a:t>
            </a:r>
          </a:p>
          <a:p>
            <a:pPr eaLnBrk="1" hangingPunct="1">
              <a:buClrTx/>
              <a:buSzTx/>
              <a:buFontTx/>
              <a:buNone/>
            </a:pPr>
            <a:endParaRPr lang="cs-CZ" altLang="cs-CZ" sz="20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59115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95288" y="528282"/>
            <a:ext cx="8229600" cy="1143000"/>
          </a:xfrm>
          <a:solidFill>
            <a:srgbClr val="FFFFFF">
              <a:alpha val="0"/>
            </a:srgbClr>
          </a:solidFill>
        </p:spPr>
        <p:txBody>
          <a:bodyPr anchor="t"/>
          <a:lstStyle/>
          <a:p>
            <a:pPr eaLnBrk="1" hangingPunct="1"/>
            <a:r>
              <a:rPr lang="cs-CZ" altLang="cs-CZ" sz="2900" b="1" dirty="0">
                <a:solidFill>
                  <a:srgbClr val="FF0000"/>
                </a:solidFill>
                <a:latin typeface="Berlin CE"/>
              </a:rPr>
              <a:t>Cíle podniku </a:t>
            </a:r>
          </a:p>
        </p:txBody>
      </p:sp>
      <p:sp>
        <p:nvSpPr>
          <p:cNvPr id="46083"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46084"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46085" name="Text Box 6"/>
          <p:cNvSpPr txBox="1">
            <a:spLocks noChangeArrowheads="1"/>
          </p:cNvSpPr>
          <p:nvPr/>
        </p:nvSpPr>
        <p:spPr bwMode="auto">
          <a:xfrm>
            <a:off x="395288" y="981075"/>
            <a:ext cx="85693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dirty="0"/>
              <a:t>Pro definované cíle musí existovat specifičtější kritéria: </a:t>
            </a:r>
          </a:p>
          <a:p>
            <a:pPr eaLnBrk="1" hangingPunct="1">
              <a:spcBef>
                <a:spcPct val="0"/>
              </a:spcBef>
              <a:buClrTx/>
              <a:buSzTx/>
              <a:buFontTx/>
              <a:buNone/>
            </a:pPr>
            <a:endParaRPr lang="cs-CZ" altLang="cs-CZ" sz="2400" b="0" dirty="0"/>
          </a:p>
          <a:p>
            <a:pPr eaLnBrk="1" hangingPunct="1">
              <a:spcBef>
                <a:spcPct val="0"/>
              </a:spcBef>
              <a:buClrTx/>
              <a:buSzTx/>
              <a:buFont typeface="Arial" panose="020B0604020202020204" pitchFamily="34" charset="0"/>
              <a:buChar char="•"/>
            </a:pPr>
            <a:r>
              <a:rPr lang="cs-CZ" altLang="cs-CZ" sz="2400" b="0" dirty="0"/>
              <a:t>vazba na poslání - nemůže být v rozporu; </a:t>
            </a:r>
          </a:p>
          <a:p>
            <a:pPr eaLnBrk="1" hangingPunct="1">
              <a:spcBef>
                <a:spcPct val="0"/>
              </a:spcBef>
              <a:buClrTx/>
              <a:buSzTx/>
              <a:buFont typeface="Arial" panose="020B0604020202020204" pitchFamily="34" charset="0"/>
              <a:buChar char="•"/>
            </a:pPr>
            <a:r>
              <a:rPr lang="cs-CZ" altLang="cs-CZ" sz="2400" b="0" dirty="0"/>
              <a:t>měřitelnost; </a:t>
            </a:r>
          </a:p>
          <a:p>
            <a:pPr eaLnBrk="1" hangingPunct="1">
              <a:spcBef>
                <a:spcPct val="0"/>
              </a:spcBef>
              <a:buClrTx/>
              <a:buSzTx/>
              <a:buFont typeface="Arial" panose="020B0604020202020204" pitchFamily="34" charset="0"/>
              <a:buChar char="•"/>
            </a:pPr>
            <a:r>
              <a:rPr lang="cs-CZ" altLang="cs-CZ" sz="2400" b="0" dirty="0"/>
              <a:t>ovlivnitelnost - kdo, co, kdy, jak; </a:t>
            </a:r>
          </a:p>
          <a:p>
            <a:pPr eaLnBrk="1" hangingPunct="1">
              <a:spcBef>
                <a:spcPct val="0"/>
              </a:spcBef>
              <a:buClrTx/>
              <a:buSzTx/>
              <a:buFont typeface="Arial" panose="020B0604020202020204" pitchFamily="34" charset="0"/>
              <a:buChar char="•"/>
            </a:pPr>
            <a:r>
              <a:rPr lang="cs-CZ" altLang="cs-CZ" sz="2400" b="0" dirty="0"/>
              <a:t>cíl musí být motivující, vyzývající k aktivitě; </a:t>
            </a:r>
          </a:p>
          <a:p>
            <a:pPr eaLnBrk="1" hangingPunct="1">
              <a:spcBef>
                <a:spcPct val="0"/>
              </a:spcBef>
              <a:buClrTx/>
              <a:buSzTx/>
              <a:buFont typeface="Arial" panose="020B0604020202020204" pitchFamily="34" charset="0"/>
              <a:buChar char="•"/>
            </a:pPr>
            <a:r>
              <a:rPr lang="cs-CZ" altLang="cs-CZ" sz="2400" b="0" dirty="0"/>
              <a:t>cíl musí být reálný - "dobře" vypadající cíl mimo realitu nebude určitě tím správným. </a:t>
            </a:r>
          </a:p>
        </p:txBody>
      </p:sp>
    </p:spTree>
    <p:extLst>
      <p:ext uri="{BB962C8B-B14F-4D97-AF65-F5344CB8AC3E}">
        <p14:creationId xmlns:p14="http://schemas.microsoft.com/office/powerpoint/2010/main" val="3013204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solidFill>
            <a:srgbClr val="FFFFFF">
              <a:alpha val="0"/>
            </a:srgbClr>
          </a:solidFill>
        </p:spPr>
        <p:txBody>
          <a:bodyPr anchor="t"/>
          <a:lstStyle/>
          <a:p>
            <a:pPr eaLnBrk="1" hangingPunct="1"/>
            <a:r>
              <a:rPr lang="cs-CZ" altLang="cs-CZ" sz="2900" b="1">
                <a:solidFill>
                  <a:schemeClr val="tx1"/>
                </a:solidFill>
                <a:latin typeface="Berlin CE"/>
              </a:rPr>
              <a:t>2.Cíle podniku </a:t>
            </a:r>
          </a:p>
        </p:txBody>
      </p:sp>
      <p:sp>
        <p:nvSpPr>
          <p:cNvPr id="48131"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48132"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48133" name="Text Box 6"/>
          <p:cNvSpPr txBox="1">
            <a:spLocks noChangeArrowheads="1"/>
          </p:cNvSpPr>
          <p:nvPr/>
        </p:nvSpPr>
        <p:spPr bwMode="auto">
          <a:xfrm>
            <a:off x="395288" y="1530350"/>
            <a:ext cx="509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ko</a:t>
            </a:r>
          </a:p>
        </p:txBody>
      </p:sp>
      <p:pic>
        <p:nvPicPr>
          <p:cNvPr id="48134" name="Picture 2" descr="I:\ZUZA_kingston\POdnikovka I\2008\2008-03 (III)\skenovat0001.gif"/>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95288" y="274638"/>
            <a:ext cx="8534400" cy="6154737"/>
          </a:xfrm>
          <a:noFill/>
        </p:spPr>
      </p:pic>
    </p:spTree>
    <p:extLst>
      <p:ext uri="{BB962C8B-B14F-4D97-AF65-F5344CB8AC3E}">
        <p14:creationId xmlns:p14="http://schemas.microsoft.com/office/powerpoint/2010/main" val="29632609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50179"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50180" name="Text Box 6"/>
          <p:cNvSpPr txBox="1">
            <a:spLocks noChangeArrowheads="1"/>
          </p:cNvSpPr>
          <p:nvPr/>
        </p:nvSpPr>
        <p:spPr bwMode="auto">
          <a:xfrm>
            <a:off x="323850" y="981075"/>
            <a:ext cx="864076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b="0"/>
              <a:t>Klasifikace cílů:</a:t>
            </a:r>
          </a:p>
          <a:p>
            <a:pPr eaLnBrk="1" hangingPunct="1">
              <a:spcBef>
                <a:spcPct val="0"/>
              </a:spcBef>
              <a:buClrTx/>
              <a:buSzTx/>
              <a:buFontTx/>
              <a:buAutoNum type="alphaUcParenR"/>
            </a:pPr>
            <a:r>
              <a:rPr lang="cs-CZ" altLang="cs-CZ" sz="2400">
                <a:cs typeface="Times New Roman" panose="02020603050405020304" pitchFamily="18" charset="0"/>
              </a:rPr>
              <a:t>Obsah cílů </a:t>
            </a:r>
          </a:p>
          <a:p>
            <a:pPr eaLnBrk="1" hangingPunct="1">
              <a:spcBef>
                <a:spcPct val="0"/>
              </a:spcBef>
              <a:buClrTx/>
              <a:buSzTx/>
              <a:buFont typeface="Arial" panose="020B0604020202020204" pitchFamily="34" charset="0"/>
              <a:buChar char="•"/>
            </a:pPr>
            <a:r>
              <a:rPr lang="cs-CZ" altLang="cs-CZ" sz="2400" b="0">
                <a:cs typeface="Times New Roman" panose="02020603050405020304" pitchFamily="18" charset="0"/>
              </a:rPr>
              <a:t>ekonomické – zaměřují se na kvantitativněměřitelný výsledek podnikové činnosti</a:t>
            </a:r>
          </a:p>
          <a:p>
            <a:pPr eaLnBrk="1" hangingPunct="1">
              <a:spcBef>
                <a:spcPct val="0"/>
              </a:spcBef>
              <a:buClrTx/>
              <a:buSzTx/>
              <a:buFont typeface="Arial" panose="020B0604020202020204" pitchFamily="34" charset="0"/>
              <a:buChar char="•"/>
            </a:pPr>
            <a:r>
              <a:rPr lang="cs-CZ" altLang="cs-CZ" sz="2400" b="0">
                <a:cs typeface="Times New Roman" panose="02020603050405020304" pitchFamily="18" charset="0"/>
              </a:rPr>
              <a:t>sociální – cíle orientované na společnost a  pracovníky</a:t>
            </a:r>
          </a:p>
          <a:p>
            <a:pPr eaLnBrk="1" hangingPunct="1">
              <a:spcBef>
                <a:spcPct val="0"/>
              </a:spcBef>
              <a:buClrTx/>
              <a:buSzTx/>
              <a:buFont typeface="Arial" panose="020B0604020202020204" pitchFamily="34" charset="0"/>
              <a:buChar char="•"/>
            </a:pPr>
            <a:r>
              <a:rPr lang="cs-CZ" altLang="cs-CZ" sz="2400" b="0">
                <a:cs typeface="Times New Roman" panose="02020603050405020304" pitchFamily="18" charset="0"/>
              </a:rPr>
              <a:t>technický –rozvoj technologií,tech. stránka vyráběných výrobků</a:t>
            </a:r>
          </a:p>
          <a:p>
            <a:pPr eaLnBrk="1" hangingPunct="1">
              <a:spcBef>
                <a:spcPct val="0"/>
              </a:spcBef>
              <a:buClrTx/>
              <a:buSzTx/>
              <a:buFontTx/>
              <a:buNone/>
            </a:pPr>
            <a:r>
              <a:rPr lang="cs-CZ" altLang="cs-CZ" sz="2400" b="0">
                <a:cs typeface="Times New Roman" panose="02020603050405020304" pitchFamily="18" charset="0"/>
              </a:rPr>
              <a:t>b) Hierarchické uspořádání cílů</a:t>
            </a:r>
          </a:p>
          <a:p>
            <a:pPr eaLnBrk="1" hangingPunct="1">
              <a:spcBef>
                <a:spcPct val="0"/>
              </a:spcBef>
              <a:buClrTx/>
              <a:buSzTx/>
              <a:buFontTx/>
              <a:buNone/>
            </a:pPr>
            <a:r>
              <a:rPr lang="cs-CZ" altLang="cs-CZ" sz="2400" b="0">
                <a:cs typeface="Times New Roman" panose="02020603050405020304" pitchFamily="18" charset="0"/>
              </a:rPr>
              <a:t>c) Časové hledisko</a:t>
            </a:r>
          </a:p>
          <a:p>
            <a:pPr eaLnBrk="1" hangingPunct="1">
              <a:spcBef>
                <a:spcPct val="0"/>
              </a:spcBef>
              <a:buClrTx/>
              <a:buSzTx/>
              <a:buFontTx/>
              <a:buNone/>
            </a:pPr>
            <a:r>
              <a:rPr lang="cs-CZ" altLang="cs-CZ" sz="2400" b="0">
                <a:cs typeface="Times New Roman" panose="02020603050405020304" pitchFamily="18" charset="0"/>
              </a:rPr>
              <a:t>d) Vztahy mezi cíli</a:t>
            </a:r>
          </a:p>
          <a:p>
            <a:pPr eaLnBrk="1" hangingPunct="1">
              <a:spcBef>
                <a:spcPct val="0"/>
              </a:spcBef>
              <a:buClrTx/>
              <a:buSzTx/>
              <a:buFontTx/>
              <a:buNone/>
            </a:pPr>
            <a:r>
              <a:rPr lang="cs-CZ" altLang="cs-CZ" sz="2400" b="0">
                <a:cs typeface="Times New Roman" panose="02020603050405020304" pitchFamily="18" charset="0"/>
              </a:rPr>
              <a:t>e) Rozsah cílů</a:t>
            </a:r>
          </a:p>
        </p:txBody>
      </p:sp>
      <p:sp>
        <p:nvSpPr>
          <p:cNvPr id="50181" name="Nadpis 7"/>
          <p:cNvSpPr>
            <a:spLocks noGrp="1"/>
          </p:cNvSpPr>
          <p:nvPr>
            <p:ph type="title"/>
          </p:nvPr>
        </p:nvSpPr>
        <p:spPr/>
        <p:txBody>
          <a:bodyPr/>
          <a:lstStyle/>
          <a:p>
            <a:r>
              <a:rPr lang="cs-CZ" altLang="cs-CZ" dirty="0">
                <a:solidFill>
                  <a:srgbClr val="FF0000"/>
                </a:solidFill>
              </a:rPr>
              <a:t>Cíle podniku</a:t>
            </a:r>
          </a:p>
        </p:txBody>
      </p:sp>
    </p:spTree>
    <p:extLst>
      <p:ext uri="{BB962C8B-B14F-4D97-AF65-F5344CB8AC3E}">
        <p14:creationId xmlns:p14="http://schemas.microsoft.com/office/powerpoint/2010/main" val="13254167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52227" name="Text Box 5"/>
          <p:cNvSpPr txBox="1">
            <a:spLocks noChangeArrowheads="1"/>
          </p:cNvSpPr>
          <p:nvPr/>
        </p:nvSpPr>
        <p:spPr bwMode="auto">
          <a:xfrm>
            <a:off x="323850" y="908050"/>
            <a:ext cx="3311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a) Obsah cílů</a:t>
            </a:r>
          </a:p>
        </p:txBody>
      </p:sp>
      <p:grpSp>
        <p:nvGrpSpPr>
          <p:cNvPr id="52228" name="Group 6"/>
          <p:cNvGrpSpPr>
            <a:grpSpLocks/>
          </p:cNvGrpSpPr>
          <p:nvPr/>
        </p:nvGrpSpPr>
        <p:grpSpPr bwMode="auto">
          <a:xfrm>
            <a:off x="539750" y="1484313"/>
            <a:ext cx="8208963" cy="4752975"/>
            <a:chOff x="1957" y="6457"/>
            <a:chExt cx="8820" cy="4860"/>
          </a:xfrm>
        </p:grpSpPr>
        <p:sp>
          <p:nvSpPr>
            <p:cNvPr id="52230" name="Rectangle 7"/>
            <p:cNvSpPr>
              <a:spLocks noChangeArrowheads="1"/>
            </p:cNvSpPr>
            <p:nvPr/>
          </p:nvSpPr>
          <p:spPr bwMode="auto">
            <a:xfrm>
              <a:off x="4477" y="6457"/>
              <a:ext cx="3960" cy="540"/>
            </a:xfrm>
            <a:prstGeom prst="rect">
              <a:avLst/>
            </a:prstGeom>
            <a:solidFill>
              <a:srgbClr val="C0C0C0"/>
            </a:solidFill>
            <a:ln w="222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a:solidFill>
                    <a:srgbClr val="000000"/>
                  </a:solidFill>
                </a:rPr>
                <a:t>EKONOMICKÉ CÍLE</a:t>
              </a:r>
              <a:endParaRPr lang="cs-CZ" altLang="cs-CZ" sz="1800">
                <a:solidFill>
                  <a:srgbClr val="000000"/>
                </a:solidFill>
              </a:endParaRPr>
            </a:p>
          </p:txBody>
        </p:sp>
        <p:sp>
          <p:nvSpPr>
            <p:cNvPr id="52231" name="Rectangle 8"/>
            <p:cNvSpPr>
              <a:spLocks noChangeArrowheads="1"/>
            </p:cNvSpPr>
            <p:nvPr/>
          </p:nvSpPr>
          <p:spPr bwMode="auto">
            <a:xfrm>
              <a:off x="1957" y="7897"/>
              <a:ext cx="2520" cy="3420"/>
            </a:xfrm>
            <a:prstGeom prst="rect">
              <a:avLst/>
            </a:prstGeom>
            <a:solidFill>
              <a:srgbClr val="FFFFFF"/>
            </a:solidFill>
            <a:ln w="952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u="sng">
                  <a:solidFill>
                    <a:srgbClr val="000000"/>
                  </a:solidFill>
                </a:rPr>
                <a:t>VÝKONOVÉ CÍLE</a:t>
              </a:r>
            </a:p>
            <a:p>
              <a:pPr eaLnBrk="1" hangingPunct="1">
                <a:spcBef>
                  <a:spcPct val="0"/>
                </a:spcBef>
                <a:buClrTx/>
                <a:buSzTx/>
                <a:buFontTx/>
                <a:buNone/>
              </a:pPr>
              <a:endParaRPr lang="cs-CZ" altLang="cs-CZ" sz="1400" u="sng">
                <a:solidFill>
                  <a:srgbClr val="000000"/>
                </a:solidFill>
              </a:endParaRPr>
            </a:p>
            <a:p>
              <a:pPr eaLnBrk="1" hangingPunct="1">
                <a:spcBef>
                  <a:spcPct val="0"/>
                </a:spcBef>
                <a:buClrTx/>
                <a:buSzTx/>
                <a:buFontTx/>
                <a:buNone/>
              </a:pPr>
              <a:r>
                <a:rPr lang="cs-CZ" altLang="cs-CZ" sz="1400">
                  <a:solidFill>
                    <a:srgbClr val="000000"/>
                  </a:solidFill>
                </a:rPr>
                <a:t>-obrat</a:t>
              </a:r>
            </a:p>
            <a:p>
              <a:pPr eaLnBrk="1" hangingPunct="1">
                <a:spcBef>
                  <a:spcPct val="0"/>
                </a:spcBef>
                <a:buClrTx/>
                <a:buSzTx/>
                <a:buFontTx/>
                <a:buNone/>
              </a:pPr>
              <a:r>
                <a:rPr lang="cs-CZ" altLang="cs-CZ" sz="1400">
                  <a:solidFill>
                    <a:srgbClr val="000000"/>
                  </a:solidFill>
                </a:rPr>
                <a:t>-tržní podíl</a:t>
              </a:r>
            </a:p>
            <a:p>
              <a:pPr eaLnBrk="1" hangingPunct="1">
                <a:spcBef>
                  <a:spcPct val="0"/>
                </a:spcBef>
                <a:buClrTx/>
                <a:buSzTx/>
                <a:buFontTx/>
                <a:buNone/>
              </a:pPr>
              <a:r>
                <a:rPr lang="cs-CZ" altLang="cs-CZ" sz="1400">
                  <a:solidFill>
                    <a:srgbClr val="000000"/>
                  </a:solidFill>
                </a:rPr>
                <a:t>-objem výroby</a:t>
              </a:r>
            </a:p>
            <a:p>
              <a:pPr eaLnBrk="1" hangingPunct="1">
                <a:spcBef>
                  <a:spcPct val="0"/>
                </a:spcBef>
                <a:buClrTx/>
                <a:buSzTx/>
                <a:buFontTx/>
                <a:buNone/>
              </a:pPr>
              <a:r>
                <a:rPr lang="cs-CZ" altLang="cs-CZ" sz="1400">
                  <a:solidFill>
                    <a:srgbClr val="000000"/>
                  </a:solidFill>
                </a:rPr>
                <a:t>-výrobní kapacita</a:t>
              </a:r>
            </a:p>
            <a:p>
              <a:pPr eaLnBrk="1" hangingPunct="1">
                <a:spcBef>
                  <a:spcPct val="0"/>
                </a:spcBef>
                <a:buClrTx/>
                <a:buSzTx/>
                <a:buFontTx/>
                <a:buNone/>
              </a:pPr>
              <a:r>
                <a:rPr lang="cs-CZ" altLang="cs-CZ" sz="1400">
                  <a:solidFill>
                    <a:srgbClr val="000000"/>
                  </a:solidFill>
                </a:rPr>
                <a:t>-zásoby a jejich   </a:t>
              </a:r>
            </a:p>
            <a:p>
              <a:pPr eaLnBrk="1" hangingPunct="1">
                <a:spcBef>
                  <a:spcPct val="0"/>
                </a:spcBef>
                <a:buClrTx/>
                <a:buSzTx/>
                <a:buFontTx/>
                <a:buNone/>
              </a:pPr>
              <a:r>
                <a:rPr lang="cs-CZ" altLang="cs-CZ" sz="1400">
                  <a:solidFill>
                    <a:srgbClr val="000000"/>
                  </a:solidFill>
                </a:rPr>
                <a:t>  struktura</a:t>
              </a:r>
            </a:p>
          </p:txBody>
        </p:sp>
        <p:sp>
          <p:nvSpPr>
            <p:cNvPr id="52232" name="Rectangle 9"/>
            <p:cNvSpPr>
              <a:spLocks noChangeArrowheads="1"/>
            </p:cNvSpPr>
            <p:nvPr/>
          </p:nvSpPr>
          <p:spPr bwMode="auto">
            <a:xfrm>
              <a:off x="5197" y="7897"/>
              <a:ext cx="2520" cy="3420"/>
            </a:xfrm>
            <a:prstGeom prst="rect">
              <a:avLst/>
            </a:prstGeom>
            <a:solidFill>
              <a:srgbClr val="FFFFFF"/>
            </a:solidFill>
            <a:ln w="952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u="sng">
                  <a:solidFill>
                    <a:srgbClr val="000000"/>
                  </a:solidFill>
                </a:rPr>
                <a:t>FINANČNÍ CÍLE</a:t>
              </a:r>
            </a:p>
            <a:p>
              <a:pPr eaLnBrk="1" hangingPunct="1">
                <a:spcBef>
                  <a:spcPct val="0"/>
                </a:spcBef>
                <a:buClrTx/>
                <a:buSzTx/>
                <a:buFontTx/>
                <a:buNone/>
              </a:pPr>
              <a:endParaRPr lang="cs-CZ" altLang="cs-CZ" sz="1400" u="sng">
                <a:solidFill>
                  <a:srgbClr val="000000"/>
                </a:solidFill>
              </a:endParaRPr>
            </a:p>
            <a:p>
              <a:pPr eaLnBrk="1" hangingPunct="1">
                <a:spcBef>
                  <a:spcPct val="0"/>
                </a:spcBef>
                <a:buClrTx/>
                <a:buSzTx/>
                <a:buFontTx/>
                <a:buNone/>
              </a:pPr>
              <a:r>
                <a:rPr lang="cs-CZ" altLang="cs-CZ" sz="1400">
                  <a:solidFill>
                    <a:srgbClr val="000000"/>
                  </a:solidFill>
                </a:rPr>
                <a:t>-celkový kapitál</a:t>
              </a:r>
            </a:p>
            <a:p>
              <a:pPr eaLnBrk="1" hangingPunct="1">
                <a:spcBef>
                  <a:spcPct val="0"/>
                </a:spcBef>
                <a:buClrTx/>
                <a:buSzTx/>
                <a:buFontTx/>
                <a:buNone/>
              </a:pPr>
              <a:r>
                <a:rPr lang="cs-CZ" altLang="cs-CZ" sz="1400">
                  <a:solidFill>
                    <a:srgbClr val="000000"/>
                  </a:solidFill>
                </a:rPr>
                <a:t>-vlastní kapitál</a:t>
              </a:r>
            </a:p>
            <a:p>
              <a:pPr eaLnBrk="1" hangingPunct="1">
                <a:spcBef>
                  <a:spcPct val="0"/>
                </a:spcBef>
                <a:buClrTx/>
                <a:buSzTx/>
                <a:buFontTx/>
                <a:buNone/>
              </a:pPr>
              <a:r>
                <a:rPr lang="cs-CZ" altLang="cs-CZ" sz="1400">
                  <a:solidFill>
                    <a:srgbClr val="000000"/>
                  </a:solidFill>
                </a:rPr>
                <a:t>-cizí kapitál</a:t>
              </a:r>
            </a:p>
            <a:p>
              <a:pPr eaLnBrk="1" hangingPunct="1">
                <a:spcBef>
                  <a:spcPct val="0"/>
                </a:spcBef>
                <a:buClrTx/>
                <a:buSzTx/>
                <a:buFontTx/>
                <a:buNone/>
              </a:pPr>
              <a:r>
                <a:rPr lang="cs-CZ" altLang="cs-CZ" sz="1400">
                  <a:solidFill>
                    <a:srgbClr val="000000"/>
                  </a:solidFill>
                </a:rPr>
                <a:t>-finanční investice</a:t>
              </a:r>
            </a:p>
            <a:p>
              <a:pPr eaLnBrk="1" hangingPunct="1">
                <a:spcBef>
                  <a:spcPct val="0"/>
                </a:spcBef>
                <a:buClrTx/>
                <a:buSzTx/>
                <a:buFontTx/>
                <a:buNone/>
              </a:pPr>
              <a:r>
                <a:rPr lang="cs-CZ" altLang="cs-CZ" sz="1400">
                  <a:solidFill>
                    <a:srgbClr val="000000"/>
                  </a:solidFill>
                </a:rPr>
                <a:t>-likvidní aktiva </a:t>
              </a:r>
            </a:p>
            <a:p>
              <a:pPr eaLnBrk="1" hangingPunct="1">
                <a:spcBef>
                  <a:spcPct val="0"/>
                </a:spcBef>
                <a:buClrTx/>
                <a:buSzTx/>
                <a:buFontTx/>
                <a:buNone/>
              </a:pPr>
              <a:r>
                <a:rPr lang="cs-CZ" altLang="cs-CZ" sz="1400">
                  <a:solidFill>
                    <a:srgbClr val="000000"/>
                  </a:solidFill>
                </a:rPr>
                <a:t> celkem</a:t>
              </a:r>
            </a:p>
            <a:p>
              <a:pPr eaLnBrk="1" hangingPunct="1">
                <a:spcBef>
                  <a:spcPct val="0"/>
                </a:spcBef>
                <a:buClrTx/>
                <a:buSzTx/>
                <a:buFontTx/>
                <a:buNone/>
              </a:pPr>
              <a:r>
                <a:rPr lang="cs-CZ" altLang="cs-CZ" sz="1400">
                  <a:solidFill>
                    <a:srgbClr val="000000"/>
                  </a:solidFill>
                </a:rPr>
                <a:t>-struktura likvidních </a:t>
              </a:r>
            </a:p>
            <a:p>
              <a:pPr eaLnBrk="1" hangingPunct="1">
                <a:spcBef>
                  <a:spcPct val="0"/>
                </a:spcBef>
                <a:buClrTx/>
                <a:buSzTx/>
                <a:buFontTx/>
                <a:buNone/>
              </a:pPr>
              <a:r>
                <a:rPr lang="cs-CZ" altLang="cs-CZ" sz="1400">
                  <a:solidFill>
                    <a:srgbClr val="000000"/>
                  </a:solidFill>
                </a:rPr>
                <a:t>  aktiv</a:t>
              </a:r>
            </a:p>
            <a:p>
              <a:pPr eaLnBrk="1" hangingPunct="1">
                <a:spcBef>
                  <a:spcPct val="0"/>
                </a:spcBef>
                <a:buClrTx/>
                <a:buSzTx/>
                <a:buFontTx/>
                <a:buNone/>
              </a:pPr>
              <a:r>
                <a:rPr lang="cs-CZ" altLang="cs-CZ" sz="1400">
                  <a:solidFill>
                    <a:srgbClr val="000000"/>
                  </a:solidFill>
                </a:rPr>
                <a:t>-pohledávky</a:t>
              </a:r>
            </a:p>
          </p:txBody>
        </p:sp>
        <p:sp>
          <p:nvSpPr>
            <p:cNvPr id="52233" name="Rectangle 10"/>
            <p:cNvSpPr>
              <a:spLocks noChangeArrowheads="1"/>
            </p:cNvSpPr>
            <p:nvPr/>
          </p:nvSpPr>
          <p:spPr bwMode="auto">
            <a:xfrm>
              <a:off x="8257" y="7897"/>
              <a:ext cx="2520" cy="3420"/>
            </a:xfrm>
            <a:prstGeom prst="rect">
              <a:avLst/>
            </a:prstGeom>
            <a:solidFill>
              <a:srgbClr val="FFFFFF"/>
            </a:solidFill>
            <a:ln w="952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u="sng">
                  <a:solidFill>
                    <a:srgbClr val="000000"/>
                  </a:solidFill>
                </a:rPr>
                <a:t>VÝSLEDKOVÉ CÍLE</a:t>
              </a:r>
            </a:p>
            <a:p>
              <a:pPr algn="ctr" eaLnBrk="1" hangingPunct="1">
                <a:spcBef>
                  <a:spcPct val="0"/>
                </a:spcBef>
                <a:buClrTx/>
                <a:buSzTx/>
                <a:buFontTx/>
                <a:buNone/>
              </a:pPr>
              <a:endParaRPr lang="cs-CZ" altLang="cs-CZ" sz="1400" u="sng">
                <a:solidFill>
                  <a:srgbClr val="000000"/>
                </a:solidFill>
              </a:endParaRPr>
            </a:p>
            <a:p>
              <a:pPr eaLnBrk="1" hangingPunct="1">
                <a:spcBef>
                  <a:spcPct val="0"/>
                </a:spcBef>
                <a:buClrTx/>
                <a:buSzTx/>
                <a:buFontTx/>
                <a:buNone/>
              </a:pPr>
              <a:r>
                <a:rPr lang="cs-CZ" altLang="cs-CZ" sz="1400">
                  <a:solidFill>
                    <a:srgbClr val="000000"/>
                  </a:solidFill>
                </a:rPr>
                <a:t>-výnosy</a:t>
              </a:r>
            </a:p>
            <a:p>
              <a:pPr eaLnBrk="1" hangingPunct="1">
                <a:spcBef>
                  <a:spcPct val="0"/>
                </a:spcBef>
                <a:buClrTx/>
                <a:buSzTx/>
                <a:buFontTx/>
                <a:buNone/>
              </a:pPr>
              <a:r>
                <a:rPr lang="cs-CZ" altLang="cs-CZ" sz="1400">
                  <a:solidFill>
                    <a:srgbClr val="000000"/>
                  </a:solidFill>
                </a:rPr>
                <a:t>-náklady</a:t>
              </a:r>
            </a:p>
            <a:p>
              <a:pPr eaLnBrk="1" hangingPunct="1">
                <a:spcBef>
                  <a:spcPct val="0"/>
                </a:spcBef>
                <a:buClrTx/>
                <a:buSzTx/>
                <a:buFontTx/>
                <a:buNone/>
              </a:pPr>
              <a:r>
                <a:rPr lang="cs-CZ" altLang="cs-CZ" sz="1400">
                  <a:solidFill>
                    <a:srgbClr val="000000"/>
                  </a:solidFill>
                </a:rPr>
                <a:t>-zisk před zdaněním</a:t>
              </a:r>
            </a:p>
            <a:p>
              <a:pPr eaLnBrk="1" hangingPunct="1">
                <a:spcBef>
                  <a:spcPct val="0"/>
                </a:spcBef>
                <a:buClrTx/>
                <a:buSzTx/>
                <a:buFontTx/>
                <a:buNone/>
              </a:pPr>
              <a:r>
                <a:rPr lang="cs-CZ" altLang="cs-CZ" sz="1400">
                  <a:solidFill>
                    <a:srgbClr val="000000"/>
                  </a:solidFill>
                </a:rPr>
                <a:t>-zisk po zdanění</a:t>
              </a:r>
            </a:p>
            <a:p>
              <a:pPr eaLnBrk="1" hangingPunct="1">
                <a:spcBef>
                  <a:spcPct val="0"/>
                </a:spcBef>
                <a:buClrTx/>
                <a:buSzTx/>
                <a:buFontTx/>
                <a:buNone/>
              </a:pPr>
              <a:r>
                <a:rPr lang="cs-CZ" altLang="cs-CZ" sz="1400">
                  <a:solidFill>
                    <a:srgbClr val="000000"/>
                  </a:solidFill>
                </a:rPr>
                <a:t>-cash flow</a:t>
              </a:r>
            </a:p>
            <a:p>
              <a:pPr eaLnBrk="1" hangingPunct="1">
                <a:spcBef>
                  <a:spcPct val="0"/>
                </a:spcBef>
                <a:buClrTx/>
                <a:buSzTx/>
                <a:buFontTx/>
                <a:buNone/>
              </a:pPr>
              <a:r>
                <a:rPr lang="cs-CZ" altLang="cs-CZ" sz="1400">
                  <a:solidFill>
                    <a:srgbClr val="000000"/>
                  </a:solidFill>
                </a:rPr>
                <a:t>-rentabilita kapitálu</a:t>
              </a:r>
            </a:p>
            <a:p>
              <a:pPr eaLnBrk="1" hangingPunct="1">
                <a:spcBef>
                  <a:spcPct val="0"/>
                </a:spcBef>
                <a:buClrTx/>
                <a:buSzTx/>
                <a:buFontTx/>
                <a:buNone/>
              </a:pPr>
              <a:r>
                <a:rPr lang="cs-CZ" altLang="cs-CZ" sz="1400">
                  <a:solidFill>
                    <a:srgbClr val="000000"/>
                  </a:solidFill>
                </a:rPr>
                <a:t>-produktivita práce</a:t>
              </a:r>
            </a:p>
            <a:p>
              <a:pPr eaLnBrk="1" hangingPunct="1">
                <a:spcBef>
                  <a:spcPct val="0"/>
                </a:spcBef>
                <a:buClrTx/>
                <a:buSzTx/>
                <a:buFontTx/>
                <a:buNone/>
              </a:pPr>
              <a:endParaRPr lang="cs-CZ" altLang="cs-CZ" sz="1400">
                <a:solidFill>
                  <a:srgbClr val="000000"/>
                </a:solidFill>
              </a:endParaRPr>
            </a:p>
          </p:txBody>
        </p:sp>
        <p:sp>
          <p:nvSpPr>
            <p:cNvPr id="52234" name="Line 11"/>
            <p:cNvSpPr>
              <a:spLocks noChangeShapeType="1"/>
            </p:cNvSpPr>
            <p:nvPr/>
          </p:nvSpPr>
          <p:spPr bwMode="auto">
            <a:xfrm>
              <a:off x="6457" y="6997"/>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2235" name="Line 12"/>
            <p:cNvSpPr>
              <a:spLocks noChangeShapeType="1"/>
            </p:cNvSpPr>
            <p:nvPr/>
          </p:nvSpPr>
          <p:spPr bwMode="auto">
            <a:xfrm flipV="1">
              <a:off x="3217" y="75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2236" name="Line 13"/>
            <p:cNvSpPr>
              <a:spLocks noChangeShapeType="1"/>
            </p:cNvSpPr>
            <p:nvPr/>
          </p:nvSpPr>
          <p:spPr bwMode="auto">
            <a:xfrm>
              <a:off x="3217" y="7537"/>
              <a:ext cx="63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2237" name="Line 14"/>
            <p:cNvSpPr>
              <a:spLocks noChangeShapeType="1"/>
            </p:cNvSpPr>
            <p:nvPr/>
          </p:nvSpPr>
          <p:spPr bwMode="auto">
            <a:xfrm flipV="1">
              <a:off x="9517" y="75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sp>
        <p:nvSpPr>
          <p:cNvPr id="52229" name="Nadpis 7"/>
          <p:cNvSpPr>
            <a:spLocks noGrp="1"/>
          </p:cNvSpPr>
          <p:nvPr>
            <p:ph type="title"/>
          </p:nvPr>
        </p:nvSpPr>
        <p:spPr/>
        <p:txBody>
          <a:bodyPr/>
          <a:lstStyle/>
          <a:p>
            <a:r>
              <a:rPr lang="cs-CZ" altLang="cs-CZ" dirty="0">
                <a:solidFill>
                  <a:srgbClr val="FF0000"/>
                </a:solidFill>
              </a:rPr>
              <a:t>Cíle podniku</a:t>
            </a:r>
          </a:p>
        </p:txBody>
      </p:sp>
    </p:spTree>
    <p:extLst>
      <p:ext uri="{BB962C8B-B14F-4D97-AF65-F5344CB8AC3E}">
        <p14:creationId xmlns:p14="http://schemas.microsoft.com/office/powerpoint/2010/main" val="40671824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54275" name="Text Box 5"/>
          <p:cNvSpPr txBox="1">
            <a:spLocks noChangeArrowheads="1"/>
          </p:cNvSpPr>
          <p:nvPr/>
        </p:nvSpPr>
        <p:spPr bwMode="auto">
          <a:xfrm>
            <a:off x="468313" y="981075"/>
            <a:ext cx="246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a) Obsah cílů</a:t>
            </a:r>
          </a:p>
        </p:txBody>
      </p:sp>
      <p:grpSp>
        <p:nvGrpSpPr>
          <p:cNvPr id="54276" name="Group 6"/>
          <p:cNvGrpSpPr>
            <a:grpSpLocks/>
          </p:cNvGrpSpPr>
          <p:nvPr/>
        </p:nvGrpSpPr>
        <p:grpSpPr bwMode="auto">
          <a:xfrm>
            <a:off x="1562100" y="1871663"/>
            <a:ext cx="6480175" cy="3889375"/>
            <a:chOff x="1774" y="1057"/>
            <a:chExt cx="8463" cy="4317"/>
          </a:xfrm>
        </p:grpSpPr>
        <p:sp>
          <p:nvSpPr>
            <p:cNvPr id="54278" name="Rectangle 7"/>
            <p:cNvSpPr>
              <a:spLocks noChangeArrowheads="1"/>
            </p:cNvSpPr>
            <p:nvPr/>
          </p:nvSpPr>
          <p:spPr bwMode="auto">
            <a:xfrm>
              <a:off x="3937" y="1057"/>
              <a:ext cx="3960" cy="540"/>
            </a:xfrm>
            <a:prstGeom prst="rect">
              <a:avLst/>
            </a:prstGeom>
            <a:solidFill>
              <a:srgbClr val="C0C0C0"/>
            </a:solidFill>
            <a:ln w="222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a:solidFill>
                    <a:srgbClr val="000000"/>
                  </a:solidFill>
                </a:rPr>
                <a:t>SOCIÁLNÍ CÍLE PODNIKU</a:t>
              </a:r>
              <a:endParaRPr lang="cs-CZ" altLang="cs-CZ" sz="1800">
                <a:solidFill>
                  <a:srgbClr val="000000"/>
                </a:solidFill>
              </a:endParaRPr>
            </a:p>
          </p:txBody>
        </p:sp>
        <p:sp>
          <p:nvSpPr>
            <p:cNvPr id="54279" name="Rectangle 8"/>
            <p:cNvSpPr>
              <a:spLocks noChangeArrowheads="1"/>
            </p:cNvSpPr>
            <p:nvPr/>
          </p:nvSpPr>
          <p:spPr bwMode="auto">
            <a:xfrm>
              <a:off x="1774" y="2494"/>
              <a:ext cx="3780" cy="2880"/>
            </a:xfrm>
            <a:prstGeom prst="rect">
              <a:avLst/>
            </a:prstGeom>
            <a:solidFill>
              <a:srgbClr val="FFFFFF"/>
            </a:solidFill>
            <a:ln w="1587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u="sng">
                  <a:solidFill>
                    <a:srgbClr val="000000"/>
                  </a:solidFill>
                </a:rPr>
                <a:t>Cíle orientované na společnost</a:t>
              </a:r>
            </a:p>
            <a:p>
              <a:pPr eaLnBrk="1" hangingPunct="1">
                <a:spcBef>
                  <a:spcPct val="0"/>
                </a:spcBef>
                <a:buClrTx/>
                <a:buSzTx/>
                <a:buFontTx/>
                <a:buNone/>
              </a:pPr>
              <a:endParaRPr lang="cs-CZ" altLang="cs-CZ" sz="1400" u="sng">
                <a:solidFill>
                  <a:srgbClr val="000000"/>
                </a:solidFill>
              </a:endParaRPr>
            </a:p>
            <a:p>
              <a:pPr eaLnBrk="1" hangingPunct="1">
                <a:spcBef>
                  <a:spcPct val="0"/>
                </a:spcBef>
                <a:buClrTx/>
                <a:buSzTx/>
                <a:buFontTx/>
                <a:buNone/>
              </a:pPr>
              <a:r>
                <a:rPr lang="cs-CZ" altLang="cs-CZ" sz="1400">
                  <a:solidFill>
                    <a:srgbClr val="000000"/>
                  </a:solidFill>
                </a:rPr>
                <a:t>-produkce veřejných statků</a:t>
              </a:r>
            </a:p>
            <a:p>
              <a:pPr eaLnBrk="1" hangingPunct="1">
                <a:spcBef>
                  <a:spcPct val="0"/>
                </a:spcBef>
                <a:buClrTx/>
                <a:buSzTx/>
                <a:buFontTx/>
                <a:buNone/>
              </a:pPr>
              <a:r>
                <a:rPr lang="cs-CZ" altLang="cs-CZ" sz="1400">
                  <a:solidFill>
                    <a:srgbClr val="000000"/>
                  </a:solidFill>
                </a:rPr>
                <a:t>-vytváření pracovních příležitostí</a:t>
              </a:r>
            </a:p>
            <a:p>
              <a:pPr eaLnBrk="1" hangingPunct="1">
                <a:spcBef>
                  <a:spcPct val="0"/>
                </a:spcBef>
                <a:buClrTx/>
                <a:buSzTx/>
                <a:buFontTx/>
                <a:buNone/>
              </a:pPr>
              <a:r>
                <a:rPr lang="cs-CZ" altLang="cs-CZ" sz="1400">
                  <a:solidFill>
                    <a:srgbClr val="000000"/>
                  </a:solidFill>
                </a:rPr>
                <a:t>-daňové příjmy, poplatky</a:t>
              </a:r>
            </a:p>
            <a:p>
              <a:pPr eaLnBrk="1" hangingPunct="1">
                <a:spcBef>
                  <a:spcPct val="0"/>
                </a:spcBef>
                <a:buClrTx/>
                <a:buSzTx/>
                <a:buFontTx/>
                <a:buNone/>
              </a:pPr>
              <a:r>
                <a:rPr lang="cs-CZ" altLang="cs-CZ" sz="1400">
                  <a:solidFill>
                    <a:srgbClr val="000000"/>
                  </a:solidFill>
                </a:rPr>
                <a:t>-sponzorství</a:t>
              </a:r>
            </a:p>
          </p:txBody>
        </p:sp>
        <p:sp>
          <p:nvSpPr>
            <p:cNvPr id="54280" name="Rectangle 9"/>
            <p:cNvSpPr>
              <a:spLocks noChangeArrowheads="1"/>
            </p:cNvSpPr>
            <p:nvPr/>
          </p:nvSpPr>
          <p:spPr bwMode="auto">
            <a:xfrm>
              <a:off x="6457" y="2494"/>
              <a:ext cx="3780" cy="2880"/>
            </a:xfrm>
            <a:prstGeom prst="rect">
              <a:avLst/>
            </a:prstGeom>
            <a:solidFill>
              <a:srgbClr val="FFFFFF"/>
            </a:solidFill>
            <a:ln w="1587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u="sng">
                  <a:solidFill>
                    <a:srgbClr val="000000"/>
                  </a:solidFill>
                </a:rPr>
                <a:t>Cíle orientované na zaměstnance</a:t>
              </a:r>
            </a:p>
            <a:p>
              <a:pPr algn="ctr" eaLnBrk="1" hangingPunct="1">
                <a:spcBef>
                  <a:spcPct val="0"/>
                </a:spcBef>
                <a:buClrTx/>
                <a:buSzTx/>
                <a:buFontTx/>
                <a:buNone/>
              </a:pPr>
              <a:endParaRPr lang="cs-CZ" altLang="cs-CZ" sz="1400">
                <a:solidFill>
                  <a:srgbClr val="000000"/>
                </a:solidFill>
              </a:endParaRPr>
            </a:p>
            <a:p>
              <a:pPr eaLnBrk="1" hangingPunct="1">
                <a:spcBef>
                  <a:spcPct val="0"/>
                </a:spcBef>
                <a:buClrTx/>
                <a:buSzTx/>
                <a:buFontTx/>
                <a:buNone/>
              </a:pPr>
              <a:r>
                <a:rPr lang="cs-CZ" altLang="cs-CZ" sz="1400">
                  <a:solidFill>
                    <a:srgbClr val="000000"/>
                  </a:solidFill>
                </a:rPr>
                <a:t>-potřeby pracovníků (mzda,  </a:t>
              </a:r>
            </a:p>
            <a:p>
              <a:pPr eaLnBrk="1" hangingPunct="1">
                <a:spcBef>
                  <a:spcPct val="0"/>
                </a:spcBef>
                <a:buClrTx/>
                <a:buSzTx/>
                <a:buFontTx/>
                <a:buNone/>
              </a:pPr>
              <a:r>
                <a:rPr lang="cs-CZ" altLang="cs-CZ" sz="1400">
                  <a:solidFill>
                    <a:srgbClr val="000000"/>
                  </a:solidFill>
                </a:rPr>
                <a:t> vzdělávání, pojištění, pracovní </a:t>
              </a:r>
            </a:p>
            <a:p>
              <a:pPr eaLnBrk="1" hangingPunct="1">
                <a:spcBef>
                  <a:spcPct val="0"/>
                </a:spcBef>
                <a:buClrTx/>
                <a:buSzTx/>
                <a:buFontTx/>
                <a:buNone/>
              </a:pPr>
              <a:r>
                <a:rPr lang="cs-CZ" altLang="cs-CZ" sz="1400">
                  <a:solidFill>
                    <a:srgbClr val="000000"/>
                  </a:solidFill>
                </a:rPr>
                <a:t> podmínky)</a:t>
              </a:r>
            </a:p>
            <a:p>
              <a:pPr eaLnBrk="1" hangingPunct="1">
                <a:spcBef>
                  <a:spcPct val="0"/>
                </a:spcBef>
                <a:buClrTx/>
                <a:buSzTx/>
                <a:buFontTx/>
                <a:buNone/>
              </a:pPr>
              <a:r>
                <a:rPr lang="cs-CZ" altLang="cs-CZ" sz="1400">
                  <a:solidFill>
                    <a:srgbClr val="000000"/>
                  </a:solidFill>
                </a:rPr>
                <a:t>-postup v zaměstnání</a:t>
              </a:r>
            </a:p>
            <a:p>
              <a:pPr eaLnBrk="1" hangingPunct="1">
                <a:spcBef>
                  <a:spcPct val="0"/>
                </a:spcBef>
                <a:buClrTx/>
                <a:buSzTx/>
                <a:buFontTx/>
                <a:buNone/>
              </a:pPr>
              <a:r>
                <a:rPr lang="cs-CZ" altLang="cs-CZ" sz="1400">
                  <a:solidFill>
                    <a:srgbClr val="000000"/>
                  </a:solidFill>
                </a:rPr>
                <a:t>-zlepšení interpersonálních vztahů  </a:t>
              </a:r>
            </a:p>
            <a:p>
              <a:pPr eaLnBrk="1" hangingPunct="1">
                <a:spcBef>
                  <a:spcPct val="0"/>
                </a:spcBef>
                <a:buClrTx/>
                <a:buSzTx/>
                <a:buFontTx/>
                <a:buNone/>
              </a:pPr>
              <a:r>
                <a:rPr lang="cs-CZ" altLang="cs-CZ" sz="1400">
                  <a:solidFill>
                    <a:srgbClr val="000000"/>
                  </a:solidFill>
                </a:rPr>
                <a:t>-stabilita pracovních míst </a:t>
              </a:r>
            </a:p>
          </p:txBody>
        </p:sp>
        <p:sp>
          <p:nvSpPr>
            <p:cNvPr id="54281" name="Line 10"/>
            <p:cNvSpPr>
              <a:spLocks noChangeShapeType="1"/>
            </p:cNvSpPr>
            <p:nvPr/>
          </p:nvSpPr>
          <p:spPr bwMode="auto">
            <a:xfrm>
              <a:off x="5917" y="159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4282" name="Line 11"/>
            <p:cNvSpPr>
              <a:spLocks noChangeShapeType="1"/>
            </p:cNvSpPr>
            <p:nvPr/>
          </p:nvSpPr>
          <p:spPr bwMode="auto">
            <a:xfrm flipV="1">
              <a:off x="3577" y="1957"/>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4283" name="Line 12"/>
            <p:cNvSpPr>
              <a:spLocks noChangeShapeType="1"/>
            </p:cNvSpPr>
            <p:nvPr/>
          </p:nvSpPr>
          <p:spPr bwMode="auto">
            <a:xfrm>
              <a:off x="3577" y="1957"/>
              <a:ext cx="46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4284" name="Line 13"/>
            <p:cNvSpPr>
              <a:spLocks noChangeShapeType="1"/>
            </p:cNvSpPr>
            <p:nvPr/>
          </p:nvSpPr>
          <p:spPr bwMode="auto">
            <a:xfrm flipV="1">
              <a:off x="8257" y="1957"/>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sp>
        <p:nvSpPr>
          <p:cNvPr id="54277" name="Nadpis 7"/>
          <p:cNvSpPr>
            <a:spLocks noGrp="1"/>
          </p:cNvSpPr>
          <p:nvPr>
            <p:ph type="title"/>
          </p:nvPr>
        </p:nvSpPr>
        <p:spPr/>
        <p:txBody>
          <a:bodyPr/>
          <a:lstStyle/>
          <a:p>
            <a:r>
              <a:rPr lang="cs-CZ" altLang="cs-CZ" dirty="0">
                <a:solidFill>
                  <a:srgbClr val="FF0000"/>
                </a:solidFill>
              </a:rPr>
              <a:t>Cíle podniku</a:t>
            </a:r>
          </a:p>
        </p:txBody>
      </p:sp>
    </p:spTree>
    <p:extLst>
      <p:ext uri="{BB962C8B-B14F-4D97-AF65-F5344CB8AC3E}">
        <p14:creationId xmlns:p14="http://schemas.microsoft.com/office/powerpoint/2010/main" val="32125013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58371"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58372" name="Text Box 6"/>
          <p:cNvSpPr txBox="1">
            <a:spLocks noChangeArrowheads="1"/>
          </p:cNvSpPr>
          <p:nvPr/>
        </p:nvSpPr>
        <p:spPr bwMode="auto">
          <a:xfrm>
            <a:off x="549275" y="1530350"/>
            <a:ext cx="4721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b) Hierarchické uspořádání cílů</a:t>
            </a:r>
          </a:p>
          <a:p>
            <a:pPr eaLnBrk="1" hangingPunct="1">
              <a:spcBef>
                <a:spcPct val="0"/>
              </a:spcBef>
              <a:buClrTx/>
              <a:buSzTx/>
              <a:buFontTx/>
              <a:buNone/>
            </a:pPr>
            <a:endParaRPr lang="cs-CZ" altLang="cs-CZ" sz="2400"/>
          </a:p>
        </p:txBody>
      </p:sp>
      <p:grpSp>
        <p:nvGrpSpPr>
          <p:cNvPr id="58373" name="Group 7"/>
          <p:cNvGrpSpPr>
            <a:grpSpLocks/>
          </p:cNvGrpSpPr>
          <p:nvPr/>
        </p:nvGrpSpPr>
        <p:grpSpPr bwMode="auto">
          <a:xfrm>
            <a:off x="755650" y="2060575"/>
            <a:ext cx="7632700" cy="3673475"/>
            <a:chOff x="877" y="3037"/>
            <a:chExt cx="7920" cy="3060"/>
          </a:xfrm>
        </p:grpSpPr>
        <p:sp>
          <p:nvSpPr>
            <p:cNvPr id="58375" name="Rectangle 8"/>
            <p:cNvSpPr>
              <a:spLocks noChangeArrowheads="1"/>
            </p:cNvSpPr>
            <p:nvPr/>
          </p:nvSpPr>
          <p:spPr bwMode="auto">
            <a:xfrm>
              <a:off x="4477" y="3037"/>
              <a:ext cx="2520" cy="90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600">
                  <a:solidFill>
                    <a:srgbClr val="000000"/>
                  </a:solidFill>
                </a:rPr>
                <a:t>VRCHOLOVÝ CÍL</a:t>
              </a:r>
              <a:endParaRPr lang="cs-CZ" altLang="cs-CZ" sz="1800">
                <a:solidFill>
                  <a:srgbClr val="000000"/>
                </a:solidFill>
              </a:endParaRPr>
            </a:p>
          </p:txBody>
        </p:sp>
        <p:sp>
          <p:nvSpPr>
            <p:cNvPr id="58376" name="Line 9"/>
            <p:cNvSpPr>
              <a:spLocks noChangeShapeType="1"/>
            </p:cNvSpPr>
            <p:nvPr/>
          </p:nvSpPr>
          <p:spPr bwMode="auto">
            <a:xfrm>
              <a:off x="5737" y="39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77" name="Rectangle 10"/>
            <p:cNvSpPr>
              <a:spLocks noChangeArrowheads="1"/>
            </p:cNvSpPr>
            <p:nvPr/>
          </p:nvSpPr>
          <p:spPr bwMode="auto">
            <a:xfrm>
              <a:off x="2677" y="4477"/>
              <a:ext cx="1080" cy="54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a:solidFill>
                    <a:srgbClr val="000000"/>
                  </a:solidFill>
                </a:rPr>
                <a:t>1</a:t>
              </a:r>
              <a:endParaRPr lang="cs-CZ" altLang="cs-CZ" sz="1800">
                <a:solidFill>
                  <a:srgbClr val="000000"/>
                </a:solidFill>
              </a:endParaRPr>
            </a:p>
          </p:txBody>
        </p:sp>
        <p:sp>
          <p:nvSpPr>
            <p:cNvPr id="58378" name="Rectangle 11"/>
            <p:cNvSpPr>
              <a:spLocks noChangeArrowheads="1"/>
            </p:cNvSpPr>
            <p:nvPr/>
          </p:nvSpPr>
          <p:spPr bwMode="auto">
            <a:xfrm>
              <a:off x="4117" y="4477"/>
              <a:ext cx="1080" cy="54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a:solidFill>
                    <a:srgbClr val="000000"/>
                  </a:solidFill>
                </a:rPr>
                <a:t>2</a:t>
              </a:r>
              <a:endParaRPr lang="cs-CZ" altLang="cs-CZ" sz="1800">
                <a:solidFill>
                  <a:srgbClr val="000000"/>
                </a:solidFill>
              </a:endParaRPr>
            </a:p>
          </p:txBody>
        </p:sp>
        <p:sp>
          <p:nvSpPr>
            <p:cNvPr id="58379" name="Rectangle 12"/>
            <p:cNvSpPr>
              <a:spLocks noChangeArrowheads="1"/>
            </p:cNvSpPr>
            <p:nvPr/>
          </p:nvSpPr>
          <p:spPr bwMode="auto">
            <a:xfrm>
              <a:off x="6277" y="4477"/>
              <a:ext cx="1080" cy="54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a:solidFill>
                    <a:srgbClr val="000000"/>
                  </a:solidFill>
                </a:rPr>
                <a:t>3</a:t>
              </a:r>
              <a:endParaRPr lang="cs-CZ" altLang="cs-CZ" sz="1800">
                <a:solidFill>
                  <a:srgbClr val="000000"/>
                </a:solidFill>
              </a:endParaRPr>
            </a:p>
          </p:txBody>
        </p:sp>
        <p:sp>
          <p:nvSpPr>
            <p:cNvPr id="58380" name="Rectangle 13"/>
            <p:cNvSpPr>
              <a:spLocks noChangeArrowheads="1"/>
            </p:cNvSpPr>
            <p:nvPr/>
          </p:nvSpPr>
          <p:spPr bwMode="auto">
            <a:xfrm>
              <a:off x="7717" y="4477"/>
              <a:ext cx="1080" cy="54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a:solidFill>
                    <a:srgbClr val="000000"/>
                  </a:solidFill>
                </a:rPr>
                <a:t>4</a:t>
              </a:r>
              <a:endParaRPr lang="cs-CZ" altLang="cs-CZ" sz="1800">
                <a:solidFill>
                  <a:srgbClr val="000000"/>
                </a:solidFill>
              </a:endParaRPr>
            </a:p>
          </p:txBody>
        </p:sp>
        <p:sp>
          <p:nvSpPr>
            <p:cNvPr id="58381" name="Line 14"/>
            <p:cNvSpPr>
              <a:spLocks noChangeShapeType="1"/>
            </p:cNvSpPr>
            <p:nvPr/>
          </p:nvSpPr>
          <p:spPr bwMode="auto">
            <a:xfrm flipH="1">
              <a:off x="3217" y="4297"/>
              <a:ext cx="25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82" name="Line 15"/>
            <p:cNvSpPr>
              <a:spLocks noChangeShapeType="1"/>
            </p:cNvSpPr>
            <p:nvPr/>
          </p:nvSpPr>
          <p:spPr bwMode="auto">
            <a:xfrm flipV="1">
              <a:off x="3217" y="42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83" name="Line 16"/>
            <p:cNvSpPr>
              <a:spLocks noChangeShapeType="1"/>
            </p:cNvSpPr>
            <p:nvPr/>
          </p:nvSpPr>
          <p:spPr bwMode="auto">
            <a:xfrm flipV="1">
              <a:off x="4657" y="42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84" name="Line 17"/>
            <p:cNvSpPr>
              <a:spLocks noChangeShapeType="1"/>
            </p:cNvSpPr>
            <p:nvPr/>
          </p:nvSpPr>
          <p:spPr bwMode="auto">
            <a:xfrm>
              <a:off x="5737" y="4297"/>
              <a:ext cx="25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85" name="Line 18"/>
            <p:cNvSpPr>
              <a:spLocks noChangeShapeType="1"/>
            </p:cNvSpPr>
            <p:nvPr/>
          </p:nvSpPr>
          <p:spPr bwMode="auto">
            <a:xfrm flipV="1">
              <a:off x="8257" y="42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86" name="Line 19"/>
            <p:cNvSpPr>
              <a:spLocks noChangeShapeType="1"/>
            </p:cNvSpPr>
            <p:nvPr/>
          </p:nvSpPr>
          <p:spPr bwMode="auto">
            <a:xfrm flipV="1">
              <a:off x="6817" y="42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87" name="Rectangle 20"/>
            <p:cNvSpPr>
              <a:spLocks noChangeArrowheads="1"/>
            </p:cNvSpPr>
            <p:nvPr/>
          </p:nvSpPr>
          <p:spPr bwMode="auto">
            <a:xfrm>
              <a:off x="5917" y="5557"/>
              <a:ext cx="720" cy="54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600" baseline="-25000">
                  <a:solidFill>
                    <a:srgbClr val="000000"/>
                  </a:solidFill>
                </a:rPr>
                <a:t>3.1</a:t>
              </a:r>
              <a:endParaRPr lang="cs-CZ" altLang="cs-CZ" sz="1600">
                <a:solidFill>
                  <a:srgbClr val="000000"/>
                </a:solidFill>
              </a:endParaRPr>
            </a:p>
          </p:txBody>
        </p:sp>
        <p:sp>
          <p:nvSpPr>
            <p:cNvPr id="58388" name="Rectangle 21"/>
            <p:cNvSpPr>
              <a:spLocks noChangeArrowheads="1"/>
            </p:cNvSpPr>
            <p:nvPr/>
          </p:nvSpPr>
          <p:spPr bwMode="auto">
            <a:xfrm>
              <a:off x="6997" y="5557"/>
              <a:ext cx="720" cy="54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600" baseline="-25000">
                  <a:solidFill>
                    <a:srgbClr val="000000"/>
                  </a:solidFill>
                </a:rPr>
                <a:t>3.2</a:t>
              </a:r>
              <a:endParaRPr lang="cs-CZ" altLang="cs-CZ" sz="1600">
                <a:solidFill>
                  <a:srgbClr val="000000"/>
                </a:solidFill>
              </a:endParaRPr>
            </a:p>
          </p:txBody>
        </p:sp>
        <p:sp>
          <p:nvSpPr>
            <p:cNvPr id="58389" name="Line 22"/>
            <p:cNvSpPr>
              <a:spLocks noChangeShapeType="1"/>
            </p:cNvSpPr>
            <p:nvPr/>
          </p:nvSpPr>
          <p:spPr bwMode="auto">
            <a:xfrm flipH="1">
              <a:off x="6277" y="5017"/>
              <a:ext cx="54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90" name="Line 23"/>
            <p:cNvSpPr>
              <a:spLocks noChangeShapeType="1"/>
            </p:cNvSpPr>
            <p:nvPr/>
          </p:nvSpPr>
          <p:spPr bwMode="auto">
            <a:xfrm>
              <a:off x="6817" y="5017"/>
              <a:ext cx="54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91" name="Text Box 24"/>
            <p:cNvSpPr txBox="1">
              <a:spLocks noChangeArrowheads="1"/>
            </p:cNvSpPr>
            <p:nvPr/>
          </p:nvSpPr>
          <p:spPr bwMode="auto">
            <a:xfrm>
              <a:off x="877" y="4477"/>
              <a:ext cx="162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i="1">
                  <a:solidFill>
                    <a:srgbClr val="000000"/>
                  </a:solidFill>
                </a:rPr>
                <a:t>Základní cíle</a:t>
              </a:r>
              <a:endParaRPr lang="cs-CZ" altLang="cs-CZ" sz="1400">
                <a:solidFill>
                  <a:srgbClr val="000000"/>
                </a:solidFill>
              </a:endParaRPr>
            </a:p>
          </p:txBody>
        </p:sp>
        <p:sp>
          <p:nvSpPr>
            <p:cNvPr id="58392" name="Text Box 25"/>
            <p:cNvSpPr txBox="1">
              <a:spLocks noChangeArrowheads="1"/>
            </p:cNvSpPr>
            <p:nvPr/>
          </p:nvSpPr>
          <p:spPr bwMode="auto">
            <a:xfrm>
              <a:off x="877" y="5737"/>
              <a:ext cx="180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1400" i="1">
                  <a:solidFill>
                    <a:srgbClr val="000000"/>
                  </a:solidFill>
                </a:rPr>
                <a:t>Pomocné cíle</a:t>
              </a:r>
              <a:endParaRPr lang="cs-CZ" altLang="cs-CZ" sz="1400">
                <a:solidFill>
                  <a:srgbClr val="000000"/>
                </a:solidFill>
              </a:endParaRPr>
            </a:p>
          </p:txBody>
        </p:sp>
      </p:grpSp>
      <p:sp>
        <p:nvSpPr>
          <p:cNvPr id="58374" name="Nadpis 7"/>
          <p:cNvSpPr>
            <a:spLocks noGrp="1"/>
          </p:cNvSpPr>
          <p:nvPr>
            <p:ph type="title"/>
          </p:nvPr>
        </p:nvSpPr>
        <p:spPr/>
        <p:txBody>
          <a:bodyPr/>
          <a:lstStyle/>
          <a:p>
            <a:r>
              <a:rPr lang="cs-CZ" altLang="cs-CZ"/>
              <a:t>Cíle podniku</a:t>
            </a:r>
          </a:p>
        </p:txBody>
      </p:sp>
    </p:spTree>
    <p:extLst>
      <p:ext uri="{BB962C8B-B14F-4D97-AF65-F5344CB8AC3E}">
        <p14:creationId xmlns:p14="http://schemas.microsoft.com/office/powerpoint/2010/main" val="13287610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60419"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60420" name="Text Box 6"/>
          <p:cNvSpPr txBox="1">
            <a:spLocks noChangeArrowheads="1"/>
          </p:cNvSpPr>
          <p:nvPr/>
        </p:nvSpPr>
        <p:spPr bwMode="auto">
          <a:xfrm>
            <a:off x="323850" y="836613"/>
            <a:ext cx="8675688"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000"/>
              <a:t>c) Časové hledisko</a:t>
            </a:r>
          </a:p>
          <a:p>
            <a:pPr eaLnBrk="1" hangingPunct="1">
              <a:spcBef>
                <a:spcPct val="0"/>
              </a:spcBef>
              <a:buClrTx/>
              <a:buSzTx/>
              <a:buFontTx/>
              <a:buNone/>
            </a:pPr>
            <a:r>
              <a:rPr lang="cs-CZ" altLang="cs-CZ" sz="2000"/>
              <a:t>Dlouhodobé cíle </a:t>
            </a:r>
            <a:r>
              <a:rPr lang="cs-CZ" altLang="cs-CZ" sz="2000" b="0"/>
              <a:t>– více než 3 roky, strategické cíle, odpovědnost vrcholoví manažeři</a:t>
            </a:r>
          </a:p>
          <a:p>
            <a:pPr eaLnBrk="1" hangingPunct="1">
              <a:spcBef>
                <a:spcPct val="0"/>
              </a:spcBef>
              <a:buClrTx/>
              <a:buSzTx/>
              <a:buFontTx/>
              <a:buNone/>
            </a:pPr>
            <a:r>
              <a:rPr lang="cs-CZ" altLang="cs-CZ" sz="2000"/>
              <a:t>Krátkodobé cíle </a:t>
            </a:r>
            <a:r>
              <a:rPr lang="cs-CZ" altLang="cs-CZ" sz="2000" b="0"/>
              <a:t>– zajistit dosažení dlouhodobých, </a:t>
            </a:r>
          </a:p>
          <a:p>
            <a:pPr eaLnBrk="1" hangingPunct="1">
              <a:spcBef>
                <a:spcPct val="0"/>
              </a:spcBef>
              <a:buClrTx/>
              <a:buSzTx/>
              <a:buFontTx/>
              <a:buNone/>
            </a:pPr>
            <a:r>
              <a:rPr lang="cs-CZ" altLang="cs-CZ" sz="2000" b="0"/>
              <a:t>operativní, bez alternativ</a:t>
            </a:r>
          </a:p>
          <a:p>
            <a:pPr eaLnBrk="1" hangingPunct="1">
              <a:spcBef>
                <a:spcPct val="0"/>
              </a:spcBef>
              <a:buClrTx/>
              <a:buSzTx/>
              <a:buFontTx/>
              <a:buNone/>
            </a:pPr>
            <a:endParaRPr lang="cs-CZ" altLang="cs-CZ" sz="2000" b="0"/>
          </a:p>
          <a:p>
            <a:pPr eaLnBrk="1" hangingPunct="1">
              <a:spcBef>
                <a:spcPct val="0"/>
              </a:spcBef>
              <a:buClrTx/>
              <a:buSzTx/>
              <a:buFontTx/>
              <a:buNone/>
            </a:pPr>
            <a:r>
              <a:rPr lang="cs-CZ" altLang="cs-CZ" sz="2000"/>
              <a:t>d) vztahy mezi cíli</a:t>
            </a:r>
          </a:p>
          <a:p>
            <a:pPr eaLnBrk="1" hangingPunct="1">
              <a:spcBef>
                <a:spcPct val="0"/>
              </a:spcBef>
              <a:buClrTx/>
              <a:buSzTx/>
              <a:buFont typeface="Arial" panose="020B0604020202020204" pitchFamily="34" charset="0"/>
              <a:buChar char="•"/>
            </a:pPr>
            <a:r>
              <a:rPr lang="cs-CZ" altLang="cs-CZ" sz="2000" b="0"/>
              <a:t>komplementární cíle (dosahování jednoho vede k dosahování cíle druhého)</a:t>
            </a:r>
          </a:p>
          <a:p>
            <a:pPr eaLnBrk="1" hangingPunct="1">
              <a:spcBef>
                <a:spcPct val="0"/>
              </a:spcBef>
              <a:buClrTx/>
              <a:buSzTx/>
              <a:buFont typeface="Arial" panose="020B0604020202020204" pitchFamily="34" charset="0"/>
              <a:buChar char="•"/>
            </a:pPr>
            <a:r>
              <a:rPr lang="cs-CZ" altLang="cs-CZ" sz="2000" b="0"/>
              <a:t> konkurenční cíle (vyšší plnění jednoho vede k nižšímu plnění druhého)</a:t>
            </a:r>
          </a:p>
          <a:p>
            <a:pPr eaLnBrk="1" hangingPunct="1">
              <a:spcBef>
                <a:spcPct val="0"/>
              </a:spcBef>
              <a:buClrTx/>
              <a:buSzTx/>
              <a:buFont typeface="Arial" panose="020B0604020202020204" pitchFamily="34" charset="0"/>
              <a:buChar char="•"/>
            </a:pPr>
            <a:r>
              <a:rPr lang="cs-CZ" altLang="cs-CZ" sz="2000" b="0"/>
              <a:t> protikladné (extrémní případ cílů konkurenčních, dosažení jednoho vylučuje dosažení druhého)</a:t>
            </a:r>
          </a:p>
          <a:p>
            <a:pPr eaLnBrk="1" hangingPunct="1">
              <a:spcBef>
                <a:spcPct val="0"/>
              </a:spcBef>
              <a:buClrTx/>
              <a:buSzTx/>
              <a:buFont typeface="Arial" panose="020B0604020202020204" pitchFamily="34" charset="0"/>
              <a:buChar char="•"/>
            </a:pPr>
            <a:r>
              <a:rPr lang="cs-CZ" altLang="cs-CZ" sz="2000" b="0"/>
              <a:t> indiferentní cíle (plnění jednoho nemá vliv na plnění</a:t>
            </a:r>
          </a:p>
          <a:p>
            <a:pPr eaLnBrk="1" hangingPunct="1">
              <a:spcBef>
                <a:spcPct val="0"/>
              </a:spcBef>
              <a:buClrTx/>
              <a:buSzTx/>
              <a:buFontTx/>
              <a:buNone/>
            </a:pPr>
            <a:r>
              <a:rPr lang="cs-CZ" altLang="cs-CZ" sz="2000" b="0"/>
              <a:t>ostatních cílů)</a:t>
            </a:r>
          </a:p>
          <a:p>
            <a:pPr eaLnBrk="1" hangingPunct="1">
              <a:spcBef>
                <a:spcPct val="0"/>
              </a:spcBef>
              <a:buClrTx/>
              <a:buSzTx/>
              <a:buFontTx/>
              <a:buNone/>
            </a:pPr>
            <a:endParaRPr lang="cs-CZ" altLang="cs-CZ" sz="2000" b="0"/>
          </a:p>
          <a:p>
            <a:pPr eaLnBrk="1" hangingPunct="1">
              <a:spcBef>
                <a:spcPct val="0"/>
              </a:spcBef>
              <a:buClrTx/>
              <a:buSzTx/>
              <a:buFontTx/>
              <a:buNone/>
            </a:pPr>
            <a:r>
              <a:rPr lang="cs-CZ" altLang="cs-CZ" sz="2000"/>
              <a:t>e) Rozsah cílů</a:t>
            </a:r>
          </a:p>
          <a:p>
            <a:pPr eaLnBrk="1" hangingPunct="1">
              <a:spcBef>
                <a:spcPct val="0"/>
              </a:spcBef>
              <a:buClrTx/>
              <a:buSzTx/>
              <a:buFontTx/>
              <a:buNone/>
            </a:pPr>
            <a:r>
              <a:rPr lang="cs-CZ" altLang="cs-CZ" sz="2000" b="0"/>
              <a:t>minimalistický</a:t>
            </a:r>
          </a:p>
          <a:p>
            <a:pPr eaLnBrk="1" hangingPunct="1">
              <a:spcBef>
                <a:spcPct val="0"/>
              </a:spcBef>
              <a:buClrTx/>
              <a:buSzTx/>
              <a:buFontTx/>
              <a:buNone/>
            </a:pPr>
            <a:r>
              <a:rPr lang="cs-CZ" altLang="cs-CZ" sz="2000" b="0"/>
              <a:t>maximalistický</a:t>
            </a:r>
          </a:p>
          <a:p>
            <a:pPr eaLnBrk="1" hangingPunct="1">
              <a:buClrTx/>
              <a:buSzTx/>
              <a:buFontTx/>
              <a:buNone/>
            </a:pPr>
            <a:endParaRPr lang="cs-CZ" altLang="cs-CZ" sz="2000" b="0"/>
          </a:p>
          <a:p>
            <a:pPr eaLnBrk="1" hangingPunct="1">
              <a:spcBef>
                <a:spcPct val="0"/>
              </a:spcBef>
              <a:buClrTx/>
              <a:buSzTx/>
              <a:buFontTx/>
              <a:buNone/>
            </a:pPr>
            <a:endParaRPr lang="cs-CZ" altLang="cs-CZ" sz="2000" b="0"/>
          </a:p>
        </p:txBody>
      </p:sp>
      <p:sp>
        <p:nvSpPr>
          <p:cNvPr id="60421" name="Nadpis 7"/>
          <p:cNvSpPr>
            <a:spLocks noGrp="1"/>
          </p:cNvSpPr>
          <p:nvPr>
            <p:ph type="title"/>
          </p:nvPr>
        </p:nvSpPr>
        <p:spPr/>
        <p:txBody>
          <a:bodyPr/>
          <a:lstStyle/>
          <a:p>
            <a:r>
              <a:rPr lang="cs-CZ" altLang="cs-CZ"/>
              <a:t>Cíle podniku</a:t>
            </a:r>
          </a:p>
        </p:txBody>
      </p:sp>
    </p:spTree>
    <p:extLst>
      <p:ext uri="{BB962C8B-B14F-4D97-AF65-F5344CB8AC3E}">
        <p14:creationId xmlns:p14="http://schemas.microsoft.com/office/powerpoint/2010/main" val="1665368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Ekonomie vs. ekonomika</a:t>
            </a:r>
          </a:p>
        </p:txBody>
      </p:sp>
      <p:sp>
        <p:nvSpPr>
          <p:cNvPr id="3" name="Zástupný symbol pro obsah 2"/>
          <p:cNvSpPr>
            <a:spLocks noGrp="1"/>
          </p:cNvSpPr>
          <p:nvPr>
            <p:ph idx="1"/>
          </p:nvPr>
        </p:nvSpPr>
        <p:spPr/>
        <p:txBody>
          <a:bodyPr>
            <a:normAutofit/>
          </a:bodyPr>
          <a:lstStyle/>
          <a:p>
            <a:pPr marL="0" indent="0">
              <a:buNone/>
            </a:pPr>
            <a:r>
              <a:rPr lang="cs-CZ" sz="2400" dirty="0"/>
              <a:t>K pochopení hospodářství je zapotřebí rozlišit dílčí pojmy, které s ním souvisí. Pokusme se zamyslet nad těmito otázkami:</a:t>
            </a:r>
          </a:p>
          <a:p>
            <a:pPr marL="0" indent="0">
              <a:buNone/>
            </a:pPr>
            <a:endParaRPr lang="cs-CZ" dirty="0"/>
          </a:p>
          <a:p>
            <a:pPr lvl="1">
              <a:buFont typeface="Wingdings" panose="05000000000000000000" pitchFamily="2" charset="2"/>
              <a:buChar char="Ø"/>
            </a:pPr>
            <a:r>
              <a:rPr lang="cs-CZ" sz="2100" dirty="0"/>
              <a:t> </a:t>
            </a:r>
            <a:r>
              <a:rPr lang="cs-CZ" sz="2400" dirty="0"/>
              <a:t>Existuje rozdíl mezi ekonomií a ekonomikou ?</a:t>
            </a:r>
          </a:p>
          <a:p>
            <a:pPr lvl="1">
              <a:buFont typeface="Wingdings" panose="05000000000000000000" pitchFamily="2" charset="2"/>
              <a:buChar char="Ø"/>
            </a:pPr>
            <a:endParaRPr lang="cs-CZ" sz="2400" dirty="0"/>
          </a:p>
          <a:p>
            <a:pPr lvl="1">
              <a:buFont typeface="Wingdings" panose="05000000000000000000" pitchFamily="2" charset="2"/>
              <a:buChar char="Ø"/>
            </a:pPr>
            <a:r>
              <a:rPr lang="cs-CZ" sz="2400" dirty="0"/>
              <a:t> Z čeho se sestává ekonomie a co tvoří ekonomiku?</a:t>
            </a:r>
          </a:p>
          <a:p>
            <a:pPr marL="342900" lvl="1" indent="0">
              <a:buNone/>
            </a:pPr>
            <a:endParaRPr lang="cs-CZ" sz="2400" dirty="0"/>
          </a:p>
          <a:p>
            <a:pPr lvl="1">
              <a:buFont typeface="Wingdings" panose="05000000000000000000" pitchFamily="2" charset="2"/>
              <a:buChar char="Ø"/>
            </a:pPr>
            <a:r>
              <a:rPr lang="cs-CZ" sz="2400" dirty="0"/>
              <a:t> A co je to vlastně podniková ekonomika?</a:t>
            </a:r>
          </a:p>
        </p:txBody>
      </p:sp>
    </p:spTree>
    <p:extLst>
      <p:ext uri="{BB962C8B-B14F-4D97-AF65-F5344CB8AC3E}">
        <p14:creationId xmlns:p14="http://schemas.microsoft.com/office/powerpoint/2010/main" val="16002772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62467"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62468" name="Text Box 6"/>
          <p:cNvSpPr txBox="1">
            <a:spLocks noChangeArrowheads="1"/>
          </p:cNvSpPr>
          <p:nvPr/>
        </p:nvSpPr>
        <p:spPr bwMode="auto">
          <a:xfrm>
            <a:off x="468313" y="981075"/>
            <a:ext cx="8424862"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Velká společnost:</a:t>
            </a:r>
          </a:p>
          <a:p>
            <a:pPr eaLnBrk="1" hangingPunct="1">
              <a:spcBef>
                <a:spcPct val="0"/>
              </a:spcBef>
              <a:buClrTx/>
              <a:buSzTx/>
              <a:buFontTx/>
              <a:buChar char="-"/>
            </a:pPr>
            <a:r>
              <a:rPr lang="cs-CZ" altLang="cs-CZ" sz="2400" b="0"/>
              <a:t>Vlastní akcionáři</a:t>
            </a:r>
          </a:p>
          <a:p>
            <a:pPr eaLnBrk="1" hangingPunct="1">
              <a:spcBef>
                <a:spcPct val="0"/>
              </a:spcBef>
              <a:buClrTx/>
              <a:buSzTx/>
              <a:buFontTx/>
              <a:buChar char="-"/>
            </a:pPr>
            <a:r>
              <a:rPr lang="cs-CZ" altLang="cs-CZ" sz="2400" b="0"/>
              <a:t>Sami firmu neřídí, řídí manažeři (mzda)</a:t>
            </a:r>
          </a:p>
          <a:p>
            <a:pPr eaLnBrk="1" hangingPunct="1">
              <a:spcBef>
                <a:spcPct val="0"/>
              </a:spcBef>
              <a:buClrTx/>
              <a:buSzTx/>
              <a:buFontTx/>
              <a:buChar char="-"/>
            </a:pPr>
            <a:r>
              <a:rPr lang="cs-CZ" altLang="cs-CZ" sz="2400" b="0"/>
              <a:t>Oddělení vlastnictví od řízení</a:t>
            </a:r>
          </a:p>
          <a:p>
            <a:pPr eaLnBrk="1" hangingPunct="1">
              <a:spcBef>
                <a:spcPct val="0"/>
              </a:spcBef>
              <a:buClrTx/>
              <a:buSzTx/>
              <a:buFontTx/>
              <a:buChar char="-"/>
            </a:pPr>
            <a:r>
              <a:rPr lang="cs-CZ" altLang="cs-CZ" sz="2400" b="0"/>
              <a:t>Ostatní zájmové skupiny (stakeholders: akcionáři, zaměstnanci,stát a obce,management,dodavatelé, zákazníci)</a:t>
            </a:r>
          </a:p>
          <a:p>
            <a:pPr eaLnBrk="1" hangingPunct="1">
              <a:spcBef>
                <a:spcPct val="0"/>
              </a:spcBef>
              <a:buClrTx/>
              <a:buSzTx/>
              <a:buFontTx/>
              <a:buNone/>
            </a:pPr>
            <a:endParaRPr lang="cs-CZ" altLang="cs-CZ" sz="2400" b="0"/>
          </a:p>
          <a:p>
            <a:pPr eaLnBrk="1" hangingPunct="1">
              <a:spcBef>
                <a:spcPct val="0"/>
              </a:spcBef>
              <a:buClrTx/>
              <a:buSzTx/>
              <a:buFontTx/>
              <a:buNone/>
            </a:pPr>
            <a:r>
              <a:rPr lang="cs-CZ" altLang="cs-CZ" sz="2400"/>
              <a:t>Malá společnost:</a:t>
            </a:r>
          </a:p>
          <a:p>
            <a:pPr eaLnBrk="1" hangingPunct="1">
              <a:spcBef>
                <a:spcPct val="0"/>
              </a:spcBef>
              <a:buClrTx/>
              <a:buSzTx/>
              <a:buFontTx/>
              <a:buChar char="-"/>
            </a:pPr>
            <a:r>
              <a:rPr lang="cs-CZ" altLang="cs-CZ" sz="2400" b="0"/>
              <a:t>98 %všech firem, 60% všech zaměstnanců</a:t>
            </a:r>
          </a:p>
          <a:p>
            <a:pPr eaLnBrk="1" hangingPunct="1">
              <a:spcBef>
                <a:spcPct val="0"/>
              </a:spcBef>
              <a:buClrTx/>
              <a:buSzTx/>
              <a:buFontTx/>
              <a:buChar char="-"/>
            </a:pPr>
            <a:r>
              <a:rPr lang="cs-CZ" altLang="cs-CZ" sz="2400" b="0"/>
              <a:t>Vlastnictví spojeno s řízením</a:t>
            </a:r>
          </a:p>
          <a:p>
            <a:pPr eaLnBrk="1" hangingPunct="1">
              <a:spcBef>
                <a:spcPct val="0"/>
              </a:spcBef>
              <a:buClrTx/>
              <a:buSzTx/>
              <a:buFontTx/>
              <a:buChar char="-"/>
            </a:pPr>
            <a:r>
              <a:rPr lang="cs-CZ" altLang="cs-CZ" sz="2400" b="0"/>
              <a:t>Ztížený přístup k úvěrům a na kapitálové trhy</a:t>
            </a:r>
          </a:p>
          <a:p>
            <a:pPr eaLnBrk="1" hangingPunct="1">
              <a:spcBef>
                <a:spcPct val="0"/>
              </a:spcBef>
              <a:buClrTx/>
              <a:buSzTx/>
              <a:buFontTx/>
              <a:buChar char="-"/>
            </a:pPr>
            <a:r>
              <a:rPr lang="cs-CZ" altLang="cs-CZ" sz="2400" b="0"/>
              <a:t>Vlastník je zainteresován na růstu její hodnoty</a:t>
            </a:r>
          </a:p>
        </p:txBody>
      </p:sp>
      <p:sp>
        <p:nvSpPr>
          <p:cNvPr id="62469" name="Nadpis 7"/>
          <p:cNvSpPr>
            <a:spLocks noGrp="1"/>
          </p:cNvSpPr>
          <p:nvPr>
            <p:ph type="title"/>
          </p:nvPr>
        </p:nvSpPr>
        <p:spPr/>
        <p:txBody>
          <a:bodyPr/>
          <a:lstStyle/>
          <a:p>
            <a:r>
              <a:rPr lang="cs-CZ" altLang="cs-CZ"/>
              <a:t>Cíle podniku</a:t>
            </a:r>
          </a:p>
        </p:txBody>
      </p:sp>
    </p:spTree>
    <p:extLst>
      <p:ext uri="{BB962C8B-B14F-4D97-AF65-F5344CB8AC3E}">
        <p14:creationId xmlns:p14="http://schemas.microsoft.com/office/powerpoint/2010/main" val="18757602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idx="4294967295"/>
          </p:nvPr>
        </p:nvSpPr>
        <p:spPr>
          <a:xfrm>
            <a:off x="685800" y="685800"/>
            <a:ext cx="7772400" cy="2127250"/>
          </a:xfrm>
        </p:spPr>
        <p:txBody>
          <a:bodyPr/>
          <a:lstStyle/>
          <a:p>
            <a:pPr eaLnBrk="1" hangingPunct="1">
              <a:defRPr/>
            </a:pPr>
            <a:r>
              <a:rPr lang="cs-CZ" sz="4700" b="1" dirty="0">
                <a:effectLst>
                  <a:outerShdw blurRad="38100" dist="38100" dir="2700000" algn="tl">
                    <a:srgbClr val="000000">
                      <a:alpha val="43137"/>
                    </a:srgbClr>
                  </a:outerShdw>
                </a:effectLst>
              </a:rPr>
              <a:t>Podnikové výrobní faktory</a:t>
            </a:r>
          </a:p>
        </p:txBody>
      </p:sp>
      <p:sp>
        <p:nvSpPr>
          <p:cNvPr id="67587" name="Rectangle 3"/>
          <p:cNvSpPr>
            <a:spLocks noGrp="1" noChangeArrowheads="1"/>
          </p:cNvSpPr>
          <p:nvPr>
            <p:ph type="subTitle" idx="4294967295"/>
          </p:nvPr>
        </p:nvSpPr>
        <p:spPr>
          <a:xfrm>
            <a:off x="1371600" y="3270250"/>
            <a:ext cx="6400800" cy="2209800"/>
          </a:xfrm>
        </p:spPr>
        <p:txBody>
          <a:bodyPr/>
          <a:lstStyle/>
          <a:p>
            <a:pPr marL="0" indent="0" algn="ctr" eaLnBrk="1" hangingPunct="1">
              <a:buFont typeface="Wingdings" panose="05000000000000000000" pitchFamily="2" charset="2"/>
              <a:buNone/>
            </a:pPr>
            <a:endParaRPr lang="cs-CZ" altLang="cs-CZ" sz="3000"/>
          </a:p>
        </p:txBody>
      </p:sp>
    </p:spTree>
    <p:extLst>
      <p:ext uri="{BB962C8B-B14F-4D97-AF65-F5344CB8AC3E}">
        <p14:creationId xmlns:p14="http://schemas.microsoft.com/office/powerpoint/2010/main" val="42142762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0"/>
          <p:cNvSpPr txBox="1">
            <a:spLocks noChangeArrowheads="1"/>
          </p:cNvSpPr>
          <p:nvPr/>
        </p:nvSpPr>
        <p:spPr bwMode="auto">
          <a:xfrm>
            <a:off x="468313" y="2060575"/>
            <a:ext cx="8675687"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AutoNum type="arabicPeriod"/>
            </a:pPr>
            <a:r>
              <a:rPr lang="cs-CZ" altLang="cs-CZ" sz="3200"/>
              <a:t>Národohospodářské výrobní faktory</a:t>
            </a:r>
          </a:p>
          <a:p>
            <a:pPr eaLnBrk="1" hangingPunct="1">
              <a:spcBef>
                <a:spcPct val="0"/>
              </a:spcBef>
              <a:buClrTx/>
              <a:buSzTx/>
              <a:buFontTx/>
              <a:buAutoNum type="arabicPeriod"/>
            </a:pPr>
            <a:r>
              <a:rPr lang="cs-CZ" altLang="cs-CZ" sz="3200"/>
              <a:t>Podnikové výrobní faktory</a:t>
            </a:r>
          </a:p>
          <a:p>
            <a:pPr eaLnBrk="1" hangingPunct="1">
              <a:spcBef>
                <a:spcPct val="0"/>
              </a:spcBef>
              <a:buClrTx/>
              <a:buSzTx/>
              <a:buFontTx/>
              <a:buAutoNum type="arabicPeriod"/>
            </a:pPr>
            <a:endParaRPr lang="cs-CZ" altLang="cs-CZ" sz="3200"/>
          </a:p>
          <a:p>
            <a:pPr eaLnBrk="1" hangingPunct="1">
              <a:spcBef>
                <a:spcPct val="0"/>
              </a:spcBef>
              <a:buClrTx/>
              <a:buSzTx/>
              <a:buFontTx/>
              <a:buAutoNum type="arabicPeriod"/>
            </a:pPr>
            <a:endParaRPr lang="cs-CZ" altLang="cs-CZ" sz="3200"/>
          </a:p>
        </p:txBody>
      </p:sp>
      <p:sp>
        <p:nvSpPr>
          <p:cNvPr id="68611" name="Nadpis 5"/>
          <p:cNvSpPr>
            <a:spLocks noGrp="1"/>
          </p:cNvSpPr>
          <p:nvPr>
            <p:ph type="title"/>
          </p:nvPr>
        </p:nvSpPr>
        <p:spPr/>
        <p:txBody>
          <a:bodyPr/>
          <a:lstStyle/>
          <a:p>
            <a:endParaRPr lang="cs-CZ" altLang="cs-CZ"/>
          </a:p>
        </p:txBody>
      </p:sp>
    </p:spTree>
    <p:extLst>
      <p:ext uri="{BB962C8B-B14F-4D97-AF65-F5344CB8AC3E}">
        <p14:creationId xmlns:p14="http://schemas.microsoft.com/office/powerpoint/2010/main" val="18349428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57"/>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70659" name="Text Box 58"/>
          <p:cNvSpPr txBox="1">
            <a:spLocks noChangeArrowheads="1"/>
          </p:cNvSpPr>
          <p:nvPr/>
        </p:nvSpPr>
        <p:spPr bwMode="auto">
          <a:xfrm>
            <a:off x="121921" y="1061879"/>
            <a:ext cx="9022080" cy="6011862"/>
          </a:xfrm>
          <a:prstGeom prst="rect">
            <a:avLst/>
          </a:prstGeom>
          <a:solidFill>
            <a:schemeClr val="bg1"/>
          </a:solidFill>
          <a:ln>
            <a:noFill/>
          </a:ln>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000" b="1" dirty="0">
                <a:solidFill>
                  <a:srgbClr val="FF0000"/>
                </a:solidFill>
              </a:rPr>
              <a:t>Práce</a:t>
            </a:r>
          </a:p>
          <a:p>
            <a:pPr eaLnBrk="1" hangingPunct="1">
              <a:spcBef>
                <a:spcPct val="0"/>
              </a:spcBef>
              <a:buClrTx/>
              <a:buSzTx/>
              <a:buFontTx/>
              <a:buNone/>
            </a:pPr>
            <a:endParaRPr lang="cs-CZ" altLang="cs-CZ" sz="2000" b="0" dirty="0"/>
          </a:p>
          <a:p>
            <a:pPr eaLnBrk="1" hangingPunct="1">
              <a:spcBef>
                <a:spcPct val="0"/>
              </a:spcBef>
              <a:buClrTx/>
              <a:buSzTx/>
              <a:buFont typeface="Arial" panose="020B0604020202020204" pitchFamily="34" charset="0"/>
              <a:buChar char="•"/>
            </a:pPr>
            <a:r>
              <a:rPr lang="cs-CZ" altLang="cs-CZ" sz="2000" b="0" dirty="0"/>
              <a:t> Práce je cílevědomá lidská činnost vytvářející statky a služby. </a:t>
            </a:r>
          </a:p>
          <a:p>
            <a:pPr eaLnBrk="1" hangingPunct="1">
              <a:spcBef>
                <a:spcPct val="0"/>
              </a:spcBef>
              <a:buClrTx/>
              <a:buSzTx/>
              <a:buFont typeface="Arial" panose="020B0604020202020204" pitchFamily="34" charset="0"/>
              <a:buChar char="•"/>
            </a:pPr>
            <a:r>
              <a:rPr lang="cs-CZ" altLang="cs-CZ" sz="2000" b="0" dirty="0"/>
              <a:t> Prací nebudeme pro naše účely rozumět činnosti, které provádějí stroje. </a:t>
            </a:r>
          </a:p>
          <a:p>
            <a:pPr eaLnBrk="1" hangingPunct="1">
              <a:spcBef>
                <a:spcPct val="0"/>
              </a:spcBef>
              <a:buClrTx/>
              <a:buSzTx/>
              <a:buFont typeface="Arial" panose="020B0604020202020204" pitchFamily="34" charset="0"/>
              <a:buChar char="•"/>
            </a:pPr>
            <a:r>
              <a:rPr lang="cs-CZ" altLang="cs-CZ" sz="2000" b="0" dirty="0"/>
              <a:t> Stroje zařadíme do kapitálu ve věcné podobě. </a:t>
            </a:r>
          </a:p>
          <a:p>
            <a:pPr eaLnBrk="1" hangingPunct="1">
              <a:spcBef>
                <a:spcPct val="0"/>
              </a:spcBef>
              <a:buClrTx/>
              <a:buSzTx/>
              <a:buFont typeface="Arial" panose="020B0604020202020204" pitchFamily="34" charset="0"/>
              <a:buChar char="•"/>
            </a:pPr>
            <a:r>
              <a:rPr lang="cs-CZ" altLang="cs-CZ" sz="2000" b="0" dirty="0"/>
              <a:t> Pracovní síla – souhrn fyzických a duševních schopností člověka konat práci. Ne každý člověk má pracovní sílu - nemají ji nemocní, starci, v našem právním řádu děti. </a:t>
            </a:r>
          </a:p>
          <a:p>
            <a:pPr eaLnBrk="1" hangingPunct="1">
              <a:spcBef>
                <a:spcPct val="0"/>
              </a:spcBef>
              <a:buClrTx/>
              <a:buSzTx/>
              <a:buFont typeface="Arial" panose="020B0604020202020204" pitchFamily="34" charset="0"/>
              <a:buChar char="•"/>
            </a:pPr>
            <a:r>
              <a:rPr lang="cs-CZ" altLang="cs-CZ" sz="2000" b="0" dirty="0"/>
              <a:t> Pro určité práce je nedílnou součástí schopnosti pracovat také určitá kvalifikace - vzdělání a dovednosti nabyté praxí. </a:t>
            </a:r>
          </a:p>
          <a:p>
            <a:pPr eaLnBrk="1" hangingPunct="1">
              <a:spcBef>
                <a:spcPct val="0"/>
              </a:spcBef>
              <a:buClrTx/>
              <a:buSzTx/>
              <a:buFont typeface="Arial" panose="020B0604020202020204" pitchFamily="34" charset="0"/>
              <a:buChar char="•"/>
            </a:pPr>
            <a:r>
              <a:rPr lang="cs-CZ" altLang="cs-CZ" sz="2000" b="0" dirty="0"/>
              <a:t> Práce je vzácný výrobní faktor, což ovlivňuje jeho cenu na trhu práce. Tuto cenu nazýváme mzdou. </a:t>
            </a:r>
          </a:p>
          <a:p>
            <a:pPr eaLnBrk="1" hangingPunct="1">
              <a:spcBef>
                <a:spcPct val="0"/>
              </a:spcBef>
              <a:buClrTx/>
              <a:buSzTx/>
              <a:buFont typeface="Arial" panose="020B0604020202020204" pitchFamily="34" charset="0"/>
              <a:buChar char="•"/>
            </a:pPr>
            <a:r>
              <a:rPr lang="cs-CZ" altLang="cs-CZ" sz="2000" b="0" dirty="0"/>
              <a:t> </a:t>
            </a:r>
            <a:r>
              <a:rPr lang="cs-CZ" altLang="cs-CZ" sz="2000" dirty="0"/>
              <a:t>Mzdu rozlišujeme </a:t>
            </a:r>
          </a:p>
          <a:p>
            <a:pPr eaLnBrk="1" hangingPunct="1">
              <a:spcBef>
                <a:spcPct val="0"/>
              </a:spcBef>
              <a:buClrTx/>
              <a:buSzTx/>
              <a:buFontTx/>
              <a:buNone/>
            </a:pPr>
            <a:r>
              <a:rPr lang="cs-CZ" altLang="cs-CZ" sz="2000" b="0" dirty="0"/>
              <a:t>  - nominální</a:t>
            </a:r>
          </a:p>
          <a:p>
            <a:pPr eaLnBrk="1" hangingPunct="1">
              <a:spcBef>
                <a:spcPct val="0"/>
              </a:spcBef>
              <a:buClrTx/>
              <a:buSzTx/>
              <a:buFontTx/>
              <a:buNone/>
            </a:pPr>
            <a:r>
              <a:rPr lang="cs-CZ" altLang="cs-CZ" sz="2000" b="0" dirty="0"/>
              <a:t>  - reálnou </a:t>
            </a:r>
          </a:p>
          <a:p>
            <a:pPr eaLnBrk="1" hangingPunct="1">
              <a:spcBef>
                <a:spcPct val="0"/>
              </a:spcBef>
              <a:buClrTx/>
              <a:buSzTx/>
              <a:buFont typeface="Arial" panose="020B0604020202020204" pitchFamily="34" charset="0"/>
              <a:buChar char="•"/>
            </a:pPr>
            <a:r>
              <a:rPr lang="cs-CZ" altLang="cs-CZ" sz="2000" b="0" dirty="0"/>
              <a:t> S pojmem práce úzce souvisí pojmy dělba práce, </a:t>
            </a:r>
          </a:p>
          <a:p>
            <a:pPr eaLnBrk="1" hangingPunct="1">
              <a:spcBef>
                <a:spcPct val="0"/>
              </a:spcBef>
              <a:buClrTx/>
              <a:buSzTx/>
              <a:buFontTx/>
              <a:buNone/>
            </a:pPr>
            <a:r>
              <a:rPr lang="cs-CZ" altLang="cs-CZ" sz="2000" b="0" dirty="0"/>
              <a:t> specializace a kooperace. </a:t>
            </a:r>
          </a:p>
          <a:p>
            <a:pPr eaLnBrk="1" hangingPunct="1">
              <a:spcBef>
                <a:spcPct val="0"/>
              </a:spcBef>
              <a:buClrTx/>
              <a:buSzTx/>
              <a:buFont typeface="Arial" panose="020B0604020202020204" pitchFamily="34" charset="0"/>
              <a:buChar char="•"/>
            </a:pPr>
            <a:endParaRPr lang="cs-CZ" altLang="cs-CZ" sz="2000" b="0" dirty="0"/>
          </a:p>
        </p:txBody>
      </p:sp>
      <p:sp>
        <p:nvSpPr>
          <p:cNvPr id="70660" name="Nadpis 6"/>
          <p:cNvSpPr>
            <a:spLocks noGrp="1"/>
          </p:cNvSpPr>
          <p:nvPr>
            <p:ph type="title"/>
          </p:nvPr>
        </p:nvSpPr>
        <p:spPr/>
        <p:txBody>
          <a:bodyPr/>
          <a:lstStyle/>
          <a:p>
            <a:r>
              <a:rPr lang="cs-CZ" altLang="cs-CZ" b="1" dirty="0"/>
              <a:t>Národohospodářské faktory</a:t>
            </a:r>
          </a:p>
        </p:txBody>
      </p:sp>
    </p:spTree>
    <p:extLst>
      <p:ext uri="{BB962C8B-B14F-4D97-AF65-F5344CB8AC3E}">
        <p14:creationId xmlns:p14="http://schemas.microsoft.com/office/powerpoint/2010/main" val="23967341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72707" name="Text Box 5"/>
          <p:cNvSpPr txBox="1">
            <a:spLocks noChangeArrowheads="1"/>
          </p:cNvSpPr>
          <p:nvPr/>
        </p:nvSpPr>
        <p:spPr bwMode="auto">
          <a:xfrm>
            <a:off x="250825" y="1162050"/>
            <a:ext cx="878681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600" b="1" dirty="0">
                <a:solidFill>
                  <a:srgbClr val="FF0000"/>
                </a:solidFill>
              </a:rPr>
              <a:t>Půda</a:t>
            </a:r>
            <a:r>
              <a:rPr lang="cs-CZ" altLang="cs-CZ" sz="2400" b="0" dirty="0"/>
              <a:t> </a:t>
            </a:r>
          </a:p>
          <a:p>
            <a:pPr eaLnBrk="1" hangingPunct="1">
              <a:spcBef>
                <a:spcPct val="0"/>
              </a:spcBef>
              <a:buClrTx/>
              <a:buSzTx/>
              <a:buFontTx/>
              <a:buNone/>
            </a:pPr>
            <a:endParaRPr lang="cs-CZ" altLang="cs-CZ" sz="2400" b="0" dirty="0"/>
          </a:p>
          <a:p>
            <a:pPr eaLnBrk="1" hangingPunct="1">
              <a:spcBef>
                <a:spcPct val="0"/>
              </a:spcBef>
              <a:buClrTx/>
              <a:buSzTx/>
              <a:buFont typeface="Arial" panose="020B0604020202020204" pitchFamily="34" charset="0"/>
              <a:buChar char="•"/>
            </a:pPr>
            <a:r>
              <a:rPr lang="cs-CZ" altLang="cs-CZ" sz="2200" b="0" dirty="0"/>
              <a:t> nejtypičtější přírodní zdroj. </a:t>
            </a:r>
          </a:p>
          <a:p>
            <a:pPr eaLnBrk="1" hangingPunct="1">
              <a:spcBef>
                <a:spcPct val="0"/>
              </a:spcBef>
              <a:buClrTx/>
              <a:buSzTx/>
              <a:buFont typeface="Arial" panose="020B0604020202020204" pitchFamily="34" charset="0"/>
              <a:buChar char="•"/>
            </a:pPr>
            <a:r>
              <a:rPr lang="cs-CZ" altLang="cs-CZ" sz="2200" b="0" dirty="0"/>
              <a:t> Půdy je přesně omezené množství –vzácný zdroj. </a:t>
            </a:r>
          </a:p>
          <a:p>
            <a:pPr eaLnBrk="1" hangingPunct="1">
              <a:spcBef>
                <a:spcPct val="0"/>
              </a:spcBef>
              <a:buClrTx/>
              <a:buSzTx/>
              <a:buFont typeface="Arial" panose="020B0604020202020204" pitchFamily="34" charset="0"/>
              <a:buChar char="•"/>
            </a:pPr>
            <a:r>
              <a:rPr lang="cs-CZ" altLang="cs-CZ" sz="2200" b="0" dirty="0"/>
              <a:t> Ten kdo půdu vlastní, má určité výsadní postavení vůči všem ostatním nevlastníkům, a to se obecně v ekonomii nazývá monopolem. </a:t>
            </a:r>
          </a:p>
          <a:p>
            <a:pPr eaLnBrk="1" hangingPunct="1">
              <a:spcBef>
                <a:spcPct val="0"/>
              </a:spcBef>
              <a:buClrTx/>
              <a:buSzTx/>
              <a:buFont typeface="Arial" panose="020B0604020202020204" pitchFamily="34" charset="0"/>
              <a:buChar char="•"/>
            </a:pPr>
            <a:r>
              <a:rPr lang="cs-CZ" altLang="cs-CZ" sz="2200" b="0" dirty="0"/>
              <a:t> Vlastník půdy si na trhu může diktovat podmínky prodeje a nájmu, nejdůležitější z nich je cena. Při prodeji dosahuje </a:t>
            </a:r>
          </a:p>
          <a:p>
            <a:pPr eaLnBrk="1" hangingPunct="1">
              <a:spcBef>
                <a:spcPct val="0"/>
              </a:spcBef>
              <a:buClrTx/>
              <a:buSzTx/>
              <a:buFontTx/>
              <a:buNone/>
            </a:pPr>
            <a:r>
              <a:rPr lang="cs-CZ" altLang="cs-CZ" sz="2200" b="0" dirty="0"/>
              <a:t>majitel půdy tržní cenu, při pronájmu získává pozemkovou rentu (peněžní výnos z půdy).   </a:t>
            </a:r>
          </a:p>
        </p:txBody>
      </p:sp>
      <p:sp>
        <p:nvSpPr>
          <p:cNvPr id="72708" name="Nadpis 6"/>
          <p:cNvSpPr>
            <a:spLocks noGrp="1"/>
          </p:cNvSpPr>
          <p:nvPr>
            <p:ph type="title"/>
          </p:nvPr>
        </p:nvSpPr>
        <p:spPr/>
        <p:txBody>
          <a:bodyPr/>
          <a:lstStyle/>
          <a:p>
            <a:r>
              <a:rPr lang="cs-CZ" altLang="cs-CZ" b="1" dirty="0"/>
              <a:t>Národohospodářské faktory</a:t>
            </a:r>
            <a:endParaRPr lang="cs-CZ" altLang="cs-CZ" dirty="0"/>
          </a:p>
        </p:txBody>
      </p:sp>
    </p:spTree>
    <p:extLst>
      <p:ext uri="{BB962C8B-B14F-4D97-AF65-F5344CB8AC3E}">
        <p14:creationId xmlns:p14="http://schemas.microsoft.com/office/powerpoint/2010/main" val="33517212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74755" name="Text Box 5"/>
          <p:cNvSpPr txBox="1">
            <a:spLocks noChangeArrowheads="1"/>
          </p:cNvSpPr>
          <p:nvPr/>
        </p:nvSpPr>
        <p:spPr bwMode="auto">
          <a:xfrm>
            <a:off x="251618" y="1110933"/>
            <a:ext cx="8640763"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600" b="1" dirty="0">
                <a:solidFill>
                  <a:srgbClr val="FF0000"/>
                </a:solidFill>
              </a:rPr>
              <a:t>Kapitál</a:t>
            </a:r>
            <a:r>
              <a:rPr lang="cs-CZ" altLang="cs-CZ" sz="2600" b="0" dirty="0"/>
              <a:t> </a:t>
            </a:r>
          </a:p>
          <a:p>
            <a:pPr eaLnBrk="1" hangingPunct="1">
              <a:spcBef>
                <a:spcPct val="0"/>
              </a:spcBef>
              <a:buClrTx/>
              <a:buSzTx/>
              <a:buFontTx/>
              <a:buNone/>
            </a:pPr>
            <a:endParaRPr lang="cs-CZ" altLang="cs-CZ" sz="2600" b="0" dirty="0"/>
          </a:p>
          <a:p>
            <a:pPr marL="342900" indent="-342900">
              <a:spcBef>
                <a:spcPct val="0"/>
              </a:spcBef>
              <a:buClrTx/>
              <a:buSzTx/>
              <a:buFont typeface="Wingdings" panose="05000000000000000000" pitchFamily="2" charset="2"/>
              <a:buChar char="§"/>
            </a:pPr>
            <a:r>
              <a:rPr lang="cs-CZ" altLang="cs-CZ" sz="2200" b="0" dirty="0"/>
              <a:t> Nejjednodušší definice kapitálu říká, že jsou to peníze, které přinášejí další peníze. </a:t>
            </a:r>
          </a:p>
          <a:p>
            <a:pPr marL="342900" indent="-342900">
              <a:spcBef>
                <a:spcPct val="0"/>
              </a:spcBef>
              <a:buClrTx/>
              <a:buSzTx/>
              <a:buFont typeface="Wingdings" panose="05000000000000000000" pitchFamily="2" charset="2"/>
              <a:buChar char="§"/>
            </a:pPr>
            <a:r>
              <a:rPr lang="cs-CZ" altLang="cs-CZ" sz="2200" b="0" dirty="0"/>
              <a:t> Kapitálem rozumíme vše, co vkládáme do výroby proto, aby vznikly další hodnoty. </a:t>
            </a:r>
          </a:p>
          <a:p>
            <a:pPr marL="342900" indent="-342900">
              <a:spcBef>
                <a:spcPct val="0"/>
              </a:spcBef>
              <a:buClrTx/>
              <a:buSzTx/>
              <a:buFont typeface="Wingdings" panose="05000000000000000000" pitchFamily="2" charset="2"/>
              <a:buChar char="§"/>
            </a:pPr>
            <a:r>
              <a:rPr lang="cs-CZ" altLang="cs-CZ" sz="2200" b="0" dirty="0"/>
              <a:t> Základní rozlišovací znak kapitálu -účelovost vložených prostředků, snaha dosáhnout zisk (resp. úrok), a to bez ohledu na to, zda nakonec opravdu bude dosaženo zisku nebo ztráty. </a:t>
            </a:r>
          </a:p>
          <a:p>
            <a:pPr marL="342900" indent="-342900">
              <a:spcBef>
                <a:spcPct val="0"/>
              </a:spcBef>
              <a:buClrTx/>
              <a:buSzTx/>
              <a:buFont typeface="Wingdings" panose="05000000000000000000" pitchFamily="2" charset="2"/>
              <a:buChar char="§"/>
            </a:pPr>
            <a:r>
              <a:rPr lang="cs-CZ" altLang="cs-CZ" sz="2200" b="0" dirty="0"/>
              <a:t> Druhým znakem  je, že kapitál předpokládá vlastnictví – ten, kdo vkládá kapitál do výroby má úmysl dosáhnout zisk pro sebe – to je výrazná osobní motivace podnikatelova. </a:t>
            </a:r>
          </a:p>
          <a:p>
            <a:pPr marL="342900" indent="-342900">
              <a:spcBef>
                <a:spcPct val="0"/>
              </a:spcBef>
              <a:buClrTx/>
              <a:buSzTx/>
              <a:buFont typeface="Wingdings" panose="05000000000000000000" pitchFamily="2" charset="2"/>
              <a:buChar char="§"/>
            </a:pPr>
            <a:r>
              <a:rPr lang="cs-CZ" altLang="cs-CZ" sz="2200" b="0" dirty="0"/>
              <a:t> </a:t>
            </a:r>
            <a:r>
              <a:rPr lang="cs-CZ" altLang="cs-CZ" sz="2200" dirty="0"/>
              <a:t>Finanční a reálný kapitál</a:t>
            </a:r>
          </a:p>
          <a:p>
            <a:pPr eaLnBrk="1" hangingPunct="1">
              <a:spcBef>
                <a:spcPct val="0"/>
              </a:spcBef>
              <a:buClrTx/>
              <a:buSzTx/>
              <a:buFontTx/>
              <a:buNone/>
            </a:pPr>
            <a:r>
              <a:rPr lang="cs-CZ" altLang="cs-CZ" sz="1800" b="0" dirty="0"/>
              <a:t>  </a:t>
            </a:r>
          </a:p>
        </p:txBody>
      </p:sp>
      <p:sp>
        <p:nvSpPr>
          <p:cNvPr id="74756" name="Nadpis 7"/>
          <p:cNvSpPr>
            <a:spLocks noGrp="1"/>
          </p:cNvSpPr>
          <p:nvPr>
            <p:ph type="title"/>
          </p:nvPr>
        </p:nvSpPr>
        <p:spPr/>
        <p:txBody>
          <a:bodyPr/>
          <a:lstStyle/>
          <a:p>
            <a:r>
              <a:rPr lang="cs-CZ" altLang="cs-CZ" b="1"/>
              <a:t>Národohospodářské faktory</a:t>
            </a:r>
            <a:endParaRPr lang="cs-CZ" altLang="cs-CZ"/>
          </a:p>
        </p:txBody>
      </p:sp>
    </p:spTree>
    <p:extLst>
      <p:ext uri="{BB962C8B-B14F-4D97-AF65-F5344CB8AC3E}">
        <p14:creationId xmlns:p14="http://schemas.microsoft.com/office/powerpoint/2010/main" val="12637897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76803" name="Text Box 5"/>
          <p:cNvSpPr txBox="1">
            <a:spLocks noChangeArrowheads="1"/>
          </p:cNvSpPr>
          <p:nvPr/>
        </p:nvSpPr>
        <p:spPr bwMode="auto">
          <a:xfrm>
            <a:off x="485775" y="1504950"/>
            <a:ext cx="8407400"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dirty="0"/>
              <a:t>Podstata transformace → </a:t>
            </a:r>
            <a:r>
              <a:rPr lang="cs-CZ" altLang="cs-CZ" sz="2400" u="sng" dirty="0"/>
              <a:t>kombinace podnikových výrobních faktorů</a:t>
            </a:r>
            <a:r>
              <a:rPr lang="cs-CZ" altLang="cs-CZ" sz="2400" dirty="0"/>
              <a:t> → dosahujeme značně vysoký synergický efekt.</a:t>
            </a:r>
          </a:p>
          <a:p>
            <a:pPr eaLnBrk="1" hangingPunct="1">
              <a:spcBef>
                <a:spcPct val="0"/>
              </a:spcBef>
              <a:buClrTx/>
              <a:buSzTx/>
              <a:buFontTx/>
              <a:buNone/>
            </a:pPr>
            <a:endParaRPr lang="cs-CZ" altLang="cs-CZ" sz="2400" dirty="0"/>
          </a:p>
          <a:p>
            <a:pPr eaLnBrk="1" hangingPunct="1">
              <a:spcBef>
                <a:spcPct val="0"/>
              </a:spcBef>
              <a:buClrTx/>
              <a:buSzTx/>
              <a:buFontTx/>
              <a:buNone/>
            </a:pPr>
            <a:endParaRPr lang="cs-CZ" altLang="cs-CZ" sz="2400" dirty="0"/>
          </a:p>
          <a:p>
            <a:pPr eaLnBrk="1" hangingPunct="1">
              <a:spcBef>
                <a:spcPct val="0"/>
              </a:spcBef>
              <a:buClrTx/>
              <a:buSzTx/>
              <a:buFontTx/>
              <a:buNone/>
            </a:pPr>
            <a:r>
              <a:rPr lang="cs-CZ" altLang="cs-CZ" sz="2400" dirty="0"/>
              <a:t>Podnikové výrobní faktory: členění dle různých </a:t>
            </a:r>
          </a:p>
          <a:p>
            <a:pPr eaLnBrk="1" hangingPunct="1">
              <a:spcBef>
                <a:spcPct val="0"/>
              </a:spcBef>
              <a:buClrTx/>
              <a:buSzTx/>
              <a:buFontTx/>
              <a:buNone/>
            </a:pPr>
            <a:r>
              <a:rPr lang="cs-CZ" altLang="cs-CZ" sz="2400" dirty="0"/>
              <a:t>autorů →</a:t>
            </a:r>
          </a:p>
          <a:p>
            <a:pPr eaLnBrk="1" hangingPunct="1">
              <a:spcBef>
                <a:spcPct val="0"/>
              </a:spcBef>
              <a:buClrTx/>
              <a:buSzTx/>
              <a:buFontTx/>
              <a:buNone/>
            </a:pPr>
            <a:endParaRPr lang="cs-CZ" altLang="cs-CZ" sz="2400" dirty="0"/>
          </a:p>
          <a:p>
            <a:pPr eaLnBrk="1" hangingPunct="1">
              <a:spcBef>
                <a:spcPct val="0"/>
              </a:spcBef>
              <a:buClrTx/>
              <a:buSzTx/>
              <a:buFontTx/>
              <a:buNone/>
            </a:pPr>
            <a:r>
              <a:rPr lang="cs-CZ" altLang="cs-CZ" sz="2400" dirty="0"/>
              <a:t>- </a:t>
            </a:r>
            <a:r>
              <a:rPr lang="cs-CZ" altLang="cs-CZ" sz="2400" dirty="0" err="1"/>
              <a:t>Wöhe</a:t>
            </a:r>
            <a:r>
              <a:rPr lang="cs-CZ" altLang="cs-CZ" sz="2400" dirty="0"/>
              <a:t>, </a:t>
            </a:r>
            <a:r>
              <a:rPr lang="cs-CZ" altLang="cs-CZ" sz="2400" dirty="0" err="1"/>
              <a:t>Gutenberg</a:t>
            </a:r>
            <a:r>
              <a:rPr lang="cs-CZ" altLang="cs-CZ" sz="2400" dirty="0"/>
              <a:t>: </a:t>
            </a:r>
          </a:p>
          <a:p>
            <a:pPr eaLnBrk="1" hangingPunct="1">
              <a:spcBef>
                <a:spcPct val="0"/>
              </a:spcBef>
              <a:buClrTx/>
              <a:buSzTx/>
              <a:buFontTx/>
              <a:buNone/>
            </a:pPr>
            <a:r>
              <a:rPr lang="cs-CZ" altLang="cs-CZ" sz="2400" dirty="0"/>
              <a:t>        elementární výrobní faktory,</a:t>
            </a:r>
          </a:p>
          <a:p>
            <a:pPr eaLnBrk="1" hangingPunct="1">
              <a:spcBef>
                <a:spcPct val="0"/>
              </a:spcBef>
              <a:buClrTx/>
              <a:buSzTx/>
              <a:buFontTx/>
              <a:buNone/>
            </a:pPr>
            <a:r>
              <a:rPr lang="cs-CZ" altLang="cs-CZ" sz="2400" dirty="0"/>
              <a:t>        dispozitivní výrobní faktory.</a:t>
            </a:r>
          </a:p>
          <a:p>
            <a:pPr eaLnBrk="1" hangingPunct="1">
              <a:lnSpc>
                <a:spcPct val="80000"/>
              </a:lnSpc>
              <a:buClrTx/>
              <a:buSzTx/>
              <a:buFont typeface="Wingdings" panose="05000000000000000000" pitchFamily="2" charset="2"/>
              <a:buNone/>
            </a:pPr>
            <a:endParaRPr lang="cs-CZ" altLang="cs-CZ" sz="2400" dirty="0">
              <a:latin typeface="Times New Roman" panose="02020603050405020304" pitchFamily="18" charset="0"/>
              <a:cs typeface="Times New Roman" panose="02020603050405020304" pitchFamily="18" charset="0"/>
            </a:endParaRPr>
          </a:p>
        </p:txBody>
      </p:sp>
      <p:sp>
        <p:nvSpPr>
          <p:cNvPr id="76804" name="Nadpis 6"/>
          <p:cNvSpPr>
            <a:spLocks noGrp="1"/>
          </p:cNvSpPr>
          <p:nvPr>
            <p:ph type="title"/>
          </p:nvPr>
        </p:nvSpPr>
        <p:spPr>
          <a:xfrm>
            <a:off x="428625" y="437198"/>
            <a:ext cx="8229600" cy="1143000"/>
          </a:xfrm>
        </p:spPr>
        <p:txBody>
          <a:bodyPr>
            <a:normAutofit fontScale="90000"/>
          </a:bodyPr>
          <a:lstStyle/>
          <a:p>
            <a:r>
              <a:rPr lang="cs-CZ" altLang="cs-CZ" dirty="0"/>
              <a:t>Podnikohospodářské výrobní faktory</a:t>
            </a:r>
          </a:p>
        </p:txBody>
      </p:sp>
    </p:spTree>
    <p:extLst>
      <p:ext uri="{BB962C8B-B14F-4D97-AF65-F5344CB8AC3E}">
        <p14:creationId xmlns:p14="http://schemas.microsoft.com/office/powerpoint/2010/main" val="32015008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709120"/>
            <a:ext cx="8229600" cy="1143000"/>
          </a:xfrm>
          <a:solidFill>
            <a:srgbClr val="FFFFFF">
              <a:alpha val="0"/>
            </a:srgbClr>
          </a:solidFill>
        </p:spPr>
        <p:txBody>
          <a:bodyPr anchor="t"/>
          <a:lstStyle/>
          <a:p>
            <a:pPr eaLnBrk="1" hangingPunct="1"/>
            <a:r>
              <a:rPr lang="cs-CZ" altLang="cs-CZ" sz="2900" b="1" dirty="0">
                <a:solidFill>
                  <a:schemeClr val="tx1"/>
                </a:solidFill>
                <a:latin typeface="Berlin CE"/>
              </a:rPr>
              <a:t>2.Podnikohospodářské </a:t>
            </a:r>
            <a:r>
              <a:rPr lang="cs-CZ" altLang="cs-CZ" sz="2900" b="1" dirty="0" err="1">
                <a:solidFill>
                  <a:schemeClr val="tx1"/>
                </a:solidFill>
                <a:latin typeface="Berlin CE"/>
              </a:rPr>
              <a:t>výr.faktory</a:t>
            </a:r>
            <a:endParaRPr lang="cs-CZ" altLang="cs-CZ" sz="2900" b="1" dirty="0">
              <a:solidFill>
                <a:schemeClr val="tx1"/>
              </a:solidFill>
              <a:latin typeface="Berlin CE"/>
            </a:endParaRPr>
          </a:p>
        </p:txBody>
      </p:sp>
      <p:sp>
        <p:nvSpPr>
          <p:cNvPr id="78851"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78852" name="Text Box 5"/>
          <p:cNvSpPr txBox="1">
            <a:spLocks noChangeArrowheads="1"/>
          </p:cNvSpPr>
          <p:nvPr/>
        </p:nvSpPr>
        <p:spPr bwMode="auto">
          <a:xfrm>
            <a:off x="457200" y="1280620"/>
            <a:ext cx="85074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dirty="0">
                <a:hlinkClick r:id="rId3" action="ppaction://hlinkfile"/>
              </a:rPr>
              <a:t>B. von </a:t>
            </a:r>
            <a:r>
              <a:rPr lang="cs-CZ" altLang="cs-CZ" sz="2400" dirty="0" err="1">
                <a:hlinkClick r:id="rId3" action="ppaction://hlinkfile"/>
              </a:rPr>
              <a:t>Colbe</a:t>
            </a:r>
            <a:r>
              <a:rPr lang="cs-CZ" altLang="cs-CZ" sz="2400" dirty="0">
                <a:hlinkClick r:id="rId3" action="ppaction://hlinkfile"/>
              </a:rPr>
              <a:t> a G. </a:t>
            </a:r>
            <a:r>
              <a:rPr lang="cs-CZ" altLang="cs-CZ" sz="2400" dirty="0" err="1">
                <a:hlinkClick r:id="rId3" action="ppaction://hlinkfile"/>
              </a:rPr>
              <a:t>Lassmann</a:t>
            </a:r>
            <a:r>
              <a:rPr lang="cs-CZ" altLang="cs-CZ" sz="2400" dirty="0">
                <a:hlinkClick r:id="rId3" action="ppaction://hlinkfile"/>
              </a:rPr>
              <a:t> </a:t>
            </a:r>
            <a:r>
              <a:rPr lang="cs-CZ" altLang="cs-CZ" sz="2400" dirty="0"/>
              <a:t>→ detailnější rozpracování → uvádějí i třetí skupinu faktorů → </a:t>
            </a:r>
            <a:r>
              <a:rPr lang="cs-CZ" altLang="cs-CZ" sz="2400" i="1" dirty="0"/>
              <a:t>doplňkové faktory</a:t>
            </a:r>
            <a:r>
              <a:rPr lang="cs-CZ" altLang="cs-CZ" sz="2400" dirty="0"/>
              <a:t>.</a:t>
            </a:r>
          </a:p>
          <a:p>
            <a:pPr eaLnBrk="1" hangingPunct="1">
              <a:spcBef>
                <a:spcPct val="0"/>
              </a:spcBef>
              <a:buClrTx/>
              <a:buSzTx/>
              <a:buFontTx/>
              <a:buNone/>
            </a:pPr>
            <a:endParaRPr lang="cs-CZ" altLang="cs-CZ" sz="2400" dirty="0"/>
          </a:p>
          <a:p>
            <a:pPr eaLnBrk="1" hangingPunct="1">
              <a:spcBef>
                <a:spcPct val="0"/>
              </a:spcBef>
              <a:buClrTx/>
              <a:buSzTx/>
              <a:buFontTx/>
              <a:buNone/>
            </a:pPr>
            <a:endParaRPr lang="cs-CZ" altLang="cs-CZ" sz="2400" dirty="0"/>
          </a:p>
          <a:p>
            <a:pPr eaLnBrk="1" hangingPunct="1">
              <a:spcBef>
                <a:spcPct val="0"/>
              </a:spcBef>
              <a:buClrTx/>
              <a:buSzTx/>
              <a:buFontTx/>
              <a:buNone/>
            </a:pPr>
            <a:r>
              <a:rPr lang="cs-CZ" altLang="cs-CZ" sz="2400" b="1" dirty="0"/>
              <a:t>Elementární výrobní faktory </a:t>
            </a:r>
            <a:r>
              <a:rPr lang="cs-CZ" altLang="cs-CZ" sz="2400" dirty="0"/>
              <a:t>mají rozhodující úlohu v podnikovém transformačním procesu. </a:t>
            </a:r>
          </a:p>
          <a:p>
            <a:pPr eaLnBrk="1" hangingPunct="1">
              <a:spcBef>
                <a:spcPct val="0"/>
              </a:spcBef>
              <a:buClrTx/>
              <a:buSzTx/>
              <a:buFontTx/>
              <a:buNone/>
            </a:pPr>
            <a:endParaRPr lang="cs-CZ" altLang="cs-CZ" sz="2400" dirty="0"/>
          </a:p>
          <a:p>
            <a:pPr eaLnBrk="1" hangingPunct="1">
              <a:spcBef>
                <a:spcPct val="0"/>
              </a:spcBef>
              <a:buClrTx/>
              <a:buSzTx/>
              <a:buFontTx/>
              <a:buNone/>
            </a:pPr>
            <a:r>
              <a:rPr lang="cs-CZ" altLang="cs-CZ" sz="2400" dirty="0"/>
              <a:t>Dělí se na:</a:t>
            </a:r>
          </a:p>
          <a:p>
            <a:pPr eaLnBrk="1" hangingPunct="1">
              <a:spcBef>
                <a:spcPct val="0"/>
              </a:spcBef>
              <a:buClrTx/>
              <a:buSzTx/>
              <a:buFontTx/>
              <a:buNone/>
            </a:pPr>
            <a:r>
              <a:rPr lang="cs-CZ" altLang="cs-CZ" sz="2400" dirty="0"/>
              <a:t>- </a:t>
            </a:r>
            <a:r>
              <a:rPr lang="cs-CZ" altLang="cs-CZ" sz="2400" b="1" dirty="0"/>
              <a:t>potenciální </a:t>
            </a:r>
            <a:r>
              <a:rPr lang="cs-CZ" altLang="cs-CZ" sz="2400" b="0" dirty="0"/>
              <a:t>elementární výrobní faktory,</a:t>
            </a:r>
          </a:p>
          <a:p>
            <a:pPr eaLnBrk="1" hangingPunct="1">
              <a:spcBef>
                <a:spcPct val="0"/>
              </a:spcBef>
              <a:buClrTx/>
              <a:buSzTx/>
              <a:buFontTx/>
              <a:buNone/>
            </a:pPr>
            <a:r>
              <a:rPr lang="cs-CZ" altLang="cs-CZ" sz="2400" dirty="0"/>
              <a:t>- </a:t>
            </a:r>
            <a:r>
              <a:rPr lang="cs-CZ" altLang="cs-CZ" sz="2400" b="1" dirty="0"/>
              <a:t>spotřebovávané</a:t>
            </a:r>
            <a:r>
              <a:rPr lang="cs-CZ" altLang="cs-CZ" sz="2400" dirty="0"/>
              <a:t> </a:t>
            </a:r>
            <a:r>
              <a:rPr lang="cs-CZ" altLang="cs-CZ" sz="2400" b="0" dirty="0"/>
              <a:t>elementární výrobní faktory.</a:t>
            </a:r>
          </a:p>
          <a:p>
            <a:pPr eaLnBrk="1" hangingPunct="1">
              <a:spcBef>
                <a:spcPct val="0"/>
              </a:spcBef>
              <a:buClrTx/>
              <a:buSzTx/>
              <a:buFontTx/>
              <a:buNone/>
            </a:pPr>
            <a:r>
              <a:rPr lang="cs-CZ" altLang="cs-CZ" sz="2400" dirty="0"/>
              <a:t> </a:t>
            </a:r>
          </a:p>
        </p:txBody>
      </p:sp>
    </p:spTree>
    <p:extLst>
      <p:ext uri="{BB962C8B-B14F-4D97-AF65-F5344CB8AC3E}">
        <p14:creationId xmlns:p14="http://schemas.microsoft.com/office/powerpoint/2010/main" val="19911652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46088" y="695873"/>
            <a:ext cx="8229600" cy="1143000"/>
          </a:xfrm>
          <a:solidFill>
            <a:srgbClr val="FFFFFF">
              <a:alpha val="0"/>
            </a:srgbClr>
          </a:solidFill>
        </p:spPr>
        <p:txBody>
          <a:bodyPr anchor="t"/>
          <a:lstStyle/>
          <a:p>
            <a:pPr eaLnBrk="1" hangingPunct="1"/>
            <a:r>
              <a:rPr lang="cs-CZ" altLang="cs-CZ" sz="2900" b="1">
                <a:solidFill>
                  <a:schemeClr val="tx1"/>
                </a:solidFill>
                <a:latin typeface="Berlin CE"/>
              </a:rPr>
              <a:t>2.Podnikohospodářské výr.faktory</a:t>
            </a:r>
          </a:p>
        </p:txBody>
      </p:sp>
      <p:sp>
        <p:nvSpPr>
          <p:cNvPr id="80899"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0900" name="Text Box 5"/>
          <p:cNvSpPr txBox="1">
            <a:spLocks noChangeArrowheads="1"/>
          </p:cNvSpPr>
          <p:nvPr/>
        </p:nvSpPr>
        <p:spPr bwMode="auto">
          <a:xfrm>
            <a:off x="457200" y="1530350"/>
            <a:ext cx="821848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b="1" dirty="0"/>
              <a:t>Potenciální výrobní </a:t>
            </a:r>
            <a:r>
              <a:rPr lang="cs-CZ" altLang="cs-CZ" sz="2400" dirty="0"/>
              <a:t>faktory postupně přenášejí část své hodnoty, a to mírou jejich opotřebení, do nových výrobků.</a:t>
            </a:r>
          </a:p>
          <a:p>
            <a:pPr eaLnBrk="1" hangingPunct="1">
              <a:spcBef>
                <a:spcPct val="0"/>
              </a:spcBef>
              <a:buClrTx/>
              <a:buSzTx/>
              <a:buFontTx/>
              <a:buNone/>
            </a:pPr>
            <a:endParaRPr lang="cs-CZ" altLang="cs-CZ" sz="2400" dirty="0"/>
          </a:p>
          <a:p>
            <a:pPr eaLnBrk="1" hangingPunct="1">
              <a:spcBef>
                <a:spcPct val="0"/>
              </a:spcBef>
              <a:buClrTx/>
              <a:buSzTx/>
              <a:buFontTx/>
              <a:buNone/>
            </a:pPr>
            <a:endParaRPr lang="cs-CZ" altLang="cs-CZ" sz="2400" dirty="0"/>
          </a:p>
          <a:p>
            <a:pPr eaLnBrk="1" hangingPunct="1">
              <a:spcBef>
                <a:spcPct val="0"/>
              </a:spcBef>
              <a:buClrTx/>
              <a:buSzTx/>
              <a:buFontTx/>
              <a:buNone/>
            </a:pPr>
            <a:r>
              <a:rPr lang="cs-CZ" altLang="cs-CZ" sz="2400" dirty="0"/>
              <a:t>Tvoří je prvky:</a:t>
            </a:r>
          </a:p>
          <a:p>
            <a:pPr eaLnBrk="1" hangingPunct="1">
              <a:spcBef>
                <a:spcPct val="0"/>
              </a:spcBef>
              <a:buClrTx/>
              <a:buSzTx/>
              <a:buFontTx/>
              <a:buChar char="-"/>
            </a:pPr>
            <a:r>
              <a:rPr lang="cs-CZ" altLang="cs-CZ" sz="2400" b="1" dirty="0"/>
              <a:t>Aktivní</a:t>
            </a:r>
            <a:r>
              <a:rPr lang="cs-CZ" altLang="cs-CZ" sz="2400" dirty="0"/>
              <a:t> – stroje, </a:t>
            </a:r>
            <a:r>
              <a:rPr lang="cs-CZ" altLang="cs-CZ" sz="2400" dirty="0" err="1"/>
              <a:t>zařízení,nosiče</a:t>
            </a:r>
            <a:r>
              <a:rPr lang="cs-CZ" altLang="cs-CZ" sz="2400" dirty="0"/>
              <a:t> informací, pracovní síla</a:t>
            </a:r>
          </a:p>
          <a:p>
            <a:pPr eaLnBrk="1" hangingPunct="1">
              <a:spcBef>
                <a:spcPct val="0"/>
              </a:spcBef>
              <a:buClrTx/>
              <a:buSzTx/>
              <a:buFontTx/>
              <a:buChar char="-"/>
            </a:pPr>
            <a:r>
              <a:rPr lang="cs-CZ" altLang="cs-CZ" sz="2400" b="1" dirty="0"/>
              <a:t>Pasivní</a:t>
            </a:r>
            <a:r>
              <a:rPr lang="cs-CZ" altLang="cs-CZ" sz="2400" dirty="0"/>
              <a:t> – budovy, pozemky, základní zařízení</a:t>
            </a:r>
          </a:p>
        </p:txBody>
      </p:sp>
    </p:spTree>
    <p:extLst>
      <p:ext uri="{BB962C8B-B14F-4D97-AF65-F5344CB8AC3E}">
        <p14:creationId xmlns:p14="http://schemas.microsoft.com/office/powerpoint/2010/main" val="32570961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588799"/>
            <a:ext cx="8229600" cy="1143000"/>
          </a:xfrm>
          <a:solidFill>
            <a:srgbClr val="FFFFFF">
              <a:alpha val="0"/>
            </a:srgbClr>
          </a:solidFill>
        </p:spPr>
        <p:txBody>
          <a:bodyPr anchor="t"/>
          <a:lstStyle/>
          <a:p>
            <a:pPr eaLnBrk="1" hangingPunct="1"/>
            <a:r>
              <a:rPr lang="cs-CZ" altLang="cs-CZ" sz="2900" b="1" dirty="0">
                <a:solidFill>
                  <a:schemeClr val="tx1"/>
                </a:solidFill>
                <a:latin typeface="Berlin CE"/>
              </a:rPr>
              <a:t>2.Podnikohospodářské </a:t>
            </a:r>
            <a:r>
              <a:rPr lang="cs-CZ" altLang="cs-CZ" sz="2900" b="1" dirty="0" err="1">
                <a:solidFill>
                  <a:schemeClr val="tx1"/>
                </a:solidFill>
                <a:latin typeface="Berlin CE"/>
              </a:rPr>
              <a:t>výr.faktory</a:t>
            </a:r>
            <a:endParaRPr lang="cs-CZ" altLang="cs-CZ" sz="2900" b="1" dirty="0">
              <a:solidFill>
                <a:schemeClr val="tx1"/>
              </a:solidFill>
              <a:latin typeface="Berlin CE"/>
            </a:endParaRPr>
          </a:p>
        </p:txBody>
      </p:sp>
      <p:sp>
        <p:nvSpPr>
          <p:cNvPr id="82947"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2948" name="Text Box 7"/>
          <p:cNvSpPr txBox="1">
            <a:spLocks noChangeArrowheads="1"/>
          </p:cNvSpPr>
          <p:nvPr/>
        </p:nvSpPr>
        <p:spPr bwMode="auto">
          <a:xfrm>
            <a:off x="755650" y="1687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2949" name="Text Box 8"/>
          <p:cNvSpPr txBox="1">
            <a:spLocks noChangeArrowheads="1"/>
          </p:cNvSpPr>
          <p:nvPr/>
        </p:nvSpPr>
        <p:spPr bwMode="auto">
          <a:xfrm>
            <a:off x="346868" y="1160299"/>
            <a:ext cx="8450263"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just" eaLnBrk="1" hangingPunct="1">
              <a:spcBef>
                <a:spcPct val="0"/>
              </a:spcBef>
              <a:buClrTx/>
              <a:buSzTx/>
              <a:buFontTx/>
              <a:buNone/>
            </a:pPr>
            <a:r>
              <a:rPr lang="cs-CZ" altLang="cs-CZ" sz="2400" dirty="0"/>
              <a:t>Spotřebovávané elementární výrobní faktory </a:t>
            </a:r>
            <a:r>
              <a:rPr lang="cs-CZ" altLang="cs-CZ" sz="2400" b="0" dirty="0"/>
              <a:t>vstupují celým svým obsahem do nových výrobků jednorázově a jen v jednom transformačním procesu.</a:t>
            </a:r>
          </a:p>
          <a:p>
            <a:pPr algn="just" eaLnBrk="1" hangingPunct="1">
              <a:spcBef>
                <a:spcPct val="0"/>
              </a:spcBef>
              <a:buClrTx/>
              <a:buSzTx/>
              <a:buFontTx/>
              <a:buNone/>
            </a:pPr>
            <a:endParaRPr lang="cs-CZ" altLang="cs-CZ" sz="2400" b="0" dirty="0"/>
          </a:p>
          <a:p>
            <a:pPr algn="just" eaLnBrk="1" hangingPunct="1">
              <a:spcBef>
                <a:spcPct val="0"/>
              </a:spcBef>
              <a:buClrTx/>
              <a:buSzTx/>
              <a:buFontTx/>
              <a:buNone/>
            </a:pPr>
            <a:r>
              <a:rPr lang="cs-CZ" altLang="cs-CZ" sz="2400" b="0" dirty="0"/>
              <a:t>Menší část z nich není spotřebovávaná přímo, </a:t>
            </a:r>
          </a:p>
          <a:p>
            <a:pPr algn="just" eaLnBrk="1" hangingPunct="1">
              <a:spcBef>
                <a:spcPct val="0"/>
              </a:spcBef>
              <a:buClrTx/>
              <a:buSzTx/>
              <a:buFontTx/>
              <a:buNone/>
            </a:pPr>
            <a:r>
              <a:rPr lang="cs-CZ" altLang="cs-CZ" sz="2400" b="0" dirty="0"/>
              <a:t>ale napomáhá, ovlivňuje výrobní proces.</a:t>
            </a:r>
          </a:p>
          <a:p>
            <a:pPr algn="just" eaLnBrk="1" hangingPunct="1">
              <a:spcBef>
                <a:spcPct val="0"/>
              </a:spcBef>
              <a:buClrTx/>
              <a:buSzTx/>
              <a:buFontTx/>
              <a:buNone/>
            </a:pPr>
            <a:endParaRPr lang="cs-CZ" altLang="cs-CZ" sz="2200" b="0" dirty="0"/>
          </a:p>
          <a:p>
            <a:pPr algn="just" eaLnBrk="1" hangingPunct="1">
              <a:spcBef>
                <a:spcPct val="0"/>
              </a:spcBef>
              <a:buClrTx/>
              <a:buSzTx/>
              <a:buFontTx/>
              <a:buNone/>
            </a:pPr>
            <a:r>
              <a:rPr lang="cs-CZ" altLang="cs-CZ" sz="2200" b="0" dirty="0"/>
              <a:t>Tvoří je prvky:</a:t>
            </a:r>
          </a:p>
          <a:p>
            <a:pPr algn="just" eaLnBrk="1" hangingPunct="1">
              <a:spcBef>
                <a:spcPct val="0"/>
              </a:spcBef>
              <a:buClrTx/>
              <a:buSzTx/>
              <a:buFontTx/>
              <a:buNone/>
            </a:pPr>
            <a:r>
              <a:rPr lang="cs-CZ" altLang="cs-CZ" sz="2200" dirty="0"/>
              <a:t>- výkonná (konkrétní, produktivní) pracovní síla,</a:t>
            </a:r>
          </a:p>
          <a:p>
            <a:pPr algn="just" eaLnBrk="1" hangingPunct="1">
              <a:spcBef>
                <a:spcPct val="0"/>
              </a:spcBef>
              <a:buClrTx/>
              <a:buSzTx/>
              <a:buFontTx/>
              <a:buChar char="-"/>
            </a:pPr>
            <a:r>
              <a:rPr lang="cs-CZ" altLang="cs-CZ" sz="2200" dirty="0"/>
              <a:t>podnikové prostředky.</a:t>
            </a:r>
          </a:p>
          <a:p>
            <a:pPr lvl="1" algn="just" eaLnBrk="1" hangingPunct="1">
              <a:spcBef>
                <a:spcPct val="0"/>
              </a:spcBef>
              <a:buClrTx/>
              <a:buSzTx/>
              <a:buFontTx/>
              <a:buChar char="-"/>
            </a:pPr>
            <a:r>
              <a:rPr lang="cs-CZ" altLang="cs-CZ" b="1" i="1" dirty="0"/>
              <a:t>Přímé</a:t>
            </a:r>
            <a:r>
              <a:rPr lang="cs-CZ" altLang="cs-CZ" b="0" dirty="0"/>
              <a:t> – suroviny, polotovary, díly, </a:t>
            </a:r>
            <a:r>
              <a:rPr lang="cs-CZ" altLang="cs-CZ" b="0" dirty="0" err="1"/>
              <a:t>pom.látky</a:t>
            </a:r>
            <a:r>
              <a:rPr lang="cs-CZ" altLang="cs-CZ" b="0" dirty="0"/>
              <a:t>, výrobní služby</a:t>
            </a:r>
          </a:p>
          <a:p>
            <a:pPr lvl="1" algn="just" eaLnBrk="1" hangingPunct="1">
              <a:spcBef>
                <a:spcPct val="0"/>
              </a:spcBef>
              <a:buClrTx/>
              <a:buSzTx/>
              <a:buFontTx/>
              <a:buChar char="-"/>
            </a:pPr>
            <a:r>
              <a:rPr lang="cs-CZ" altLang="cs-CZ" b="1" i="1" dirty="0"/>
              <a:t>Nepřímé</a:t>
            </a:r>
            <a:r>
              <a:rPr lang="cs-CZ" altLang="cs-CZ" b="0" dirty="0"/>
              <a:t> – nástroje, podnikové služby včetně informací</a:t>
            </a:r>
          </a:p>
          <a:p>
            <a:pPr algn="just" eaLnBrk="1" hangingPunct="1">
              <a:spcBef>
                <a:spcPct val="0"/>
              </a:spcBef>
              <a:buClrTx/>
              <a:buSzTx/>
              <a:buFontTx/>
              <a:buNone/>
            </a:pPr>
            <a:endParaRPr lang="cs-CZ" altLang="cs-CZ" sz="2400" dirty="0"/>
          </a:p>
          <a:p>
            <a:pPr algn="just" eaLnBrk="1" hangingPunct="1">
              <a:spcBef>
                <a:spcPct val="0"/>
              </a:spcBef>
              <a:buClrTx/>
              <a:buSzTx/>
              <a:buFontTx/>
              <a:buNone/>
            </a:pPr>
            <a:endParaRPr lang="cs-CZ" altLang="cs-CZ" sz="2400" dirty="0"/>
          </a:p>
        </p:txBody>
      </p:sp>
    </p:spTree>
    <p:extLst>
      <p:ext uri="{BB962C8B-B14F-4D97-AF65-F5344CB8AC3E}">
        <p14:creationId xmlns:p14="http://schemas.microsoft.com/office/powerpoint/2010/main" val="1099591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57878" y="2000250"/>
            <a:ext cx="6447501" cy="3415812"/>
          </a:xfrm>
        </p:spPr>
        <p:txBody>
          <a:bodyPr/>
          <a:lstStyle/>
          <a:p>
            <a:pPr algn="ctr"/>
            <a:r>
              <a:rPr lang="cs-CZ" dirty="0"/>
              <a:t>Ekonomika		x		Ekonomie</a:t>
            </a:r>
            <a:br>
              <a:rPr lang="cs-CZ" dirty="0"/>
            </a:br>
            <a:r>
              <a:rPr lang="cs-CZ" dirty="0"/>
              <a:t>  </a:t>
            </a:r>
            <a:r>
              <a:rPr lang="cs-CZ" sz="3600" dirty="0"/>
              <a:t>=        </a:t>
            </a:r>
            <a:br>
              <a:rPr lang="cs-CZ" sz="3600" dirty="0"/>
            </a:br>
            <a:r>
              <a:rPr lang="cs-CZ" sz="3600" dirty="0"/>
              <a:t>  ≠</a:t>
            </a:r>
            <a:br>
              <a:rPr lang="cs-CZ" sz="3600" dirty="0"/>
            </a:br>
            <a:r>
              <a:rPr lang="cs-CZ" sz="3600" dirty="0"/>
              <a:t>  &gt;</a:t>
            </a:r>
            <a:br>
              <a:rPr lang="cs-CZ" sz="3600" dirty="0"/>
            </a:br>
            <a:r>
              <a:rPr lang="cs-CZ" sz="3600" dirty="0"/>
              <a:t>  &lt;</a:t>
            </a:r>
          </a:p>
        </p:txBody>
      </p:sp>
    </p:spTree>
    <p:extLst>
      <p:ext uri="{BB962C8B-B14F-4D97-AF65-F5344CB8AC3E}">
        <p14:creationId xmlns:p14="http://schemas.microsoft.com/office/powerpoint/2010/main" val="5470682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68313" y="614691"/>
            <a:ext cx="8229600" cy="1143000"/>
          </a:xfrm>
          <a:solidFill>
            <a:srgbClr val="FFFFFF">
              <a:alpha val="0"/>
            </a:srgbClr>
          </a:solidFill>
        </p:spPr>
        <p:txBody>
          <a:bodyPr anchor="t"/>
          <a:lstStyle/>
          <a:p>
            <a:pPr eaLnBrk="1" hangingPunct="1"/>
            <a:r>
              <a:rPr lang="cs-CZ" altLang="cs-CZ" sz="2900" b="1" dirty="0">
                <a:solidFill>
                  <a:schemeClr val="tx1"/>
                </a:solidFill>
                <a:latin typeface="Berlin CE"/>
              </a:rPr>
              <a:t>2.Podnikohospodářské </a:t>
            </a:r>
            <a:r>
              <a:rPr lang="cs-CZ" altLang="cs-CZ" sz="2900" b="1" dirty="0" err="1">
                <a:solidFill>
                  <a:schemeClr val="tx1"/>
                </a:solidFill>
                <a:latin typeface="Berlin CE"/>
              </a:rPr>
              <a:t>výr.faktory</a:t>
            </a:r>
            <a:endParaRPr lang="cs-CZ" altLang="cs-CZ" sz="2900" b="1" dirty="0">
              <a:solidFill>
                <a:schemeClr val="tx1"/>
              </a:solidFill>
              <a:latin typeface="Berlin CE"/>
            </a:endParaRPr>
          </a:p>
        </p:txBody>
      </p:sp>
      <p:sp>
        <p:nvSpPr>
          <p:cNvPr id="84995"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4996" name="Text Box 5"/>
          <p:cNvSpPr txBox="1">
            <a:spLocks noChangeArrowheads="1"/>
          </p:cNvSpPr>
          <p:nvPr/>
        </p:nvSpPr>
        <p:spPr bwMode="auto">
          <a:xfrm>
            <a:off x="755650" y="1687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4997" name="Text Box 6"/>
          <p:cNvSpPr txBox="1">
            <a:spLocks noChangeArrowheads="1"/>
          </p:cNvSpPr>
          <p:nvPr/>
        </p:nvSpPr>
        <p:spPr bwMode="auto">
          <a:xfrm>
            <a:off x="468313" y="1052513"/>
            <a:ext cx="7991475"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600" b="1" dirty="0"/>
              <a:t>Dispozitivní faktory</a:t>
            </a:r>
          </a:p>
          <a:p>
            <a:pPr eaLnBrk="1" hangingPunct="1">
              <a:spcBef>
                <a:spcPct val="0"/>
              </a:spcBef>
              <a:buClrTx/>
              <a:buSzTx/>
              <a:buFontTx/>
              <a:buNone/>
            </a:pPr>
            <a:r>
              <a:rPr lang="cs-CZ" altLang="cs-CZ" sz="2400" dirty="0"/>
              <a:t>Řízení a jeho složky:</a:t>
            </a:r>
          </a:p>
          <a:p>
            <a:pPr eaLnBrk="1" hangingPunct="1">
              <a:spcBef>
                <a:spcPct val="0"/>
              </a:spcBef>
              <a:buClrTx/>
              <a:buSzTx/>
              <a:buFontTx/>
              <a:buNone/>
            </a:pPr>
            <a:r>
              <a:rPr lang="cs-CZ" altLang="cs-CZ" sz="2400" b="0" dirty="0"/>
              <a:t>- plánování</a:t>
            </a:r>
          </a:p>
          <a:p>
            <a:pPr eaLnBrk="1" hangingPunct="1">
              <a:spcBef>
                <a:spcPct val="0"/>
              </a:spcBef>
              <a:buClrTx/>
              <a:buSzTx/>
              <a:buFontTx/>
              <a:buNone/>
            </a:pPr>
            <a:r>
              <a:rPr lang="cs-CZ" altLang="cs-CZ" sz="2400" b="0" dirty="0"/>
              <a:t>- organizace</a:t>
            </a:r>
          </a:p>
          <a:p>
            <a:pPr eaLnBrk="1" hangingPunct="1">
              <a:spcBef>
                <a:spcPct val="0"/>
              </a:spcBef>
              <a:buClrTx/>
              <a:buSzTx/>
              <a:buFontTx/>
              <a:buNone/>
            </a:pPr>
            <a:r>
              <a:rPr lang="cs-CZ" altLang="cs-CZ" sz="2400" b="0" dirty="0"/>
              <a:t>- rozhodování</a:t>
            </a:r>
          </a:p>
          <a:p>
            <a:pPr eaLnBrk="1" hangingPunct="1">
              <a:spcBef>
                <a:spcPct val="0"/>
              </a:spcBef>
              <a:buClrTx/>
              <a:buSzTx/>
              <a:buFontTx/>
              <a:buChar char="-"/>
            </a:pPr>
            <a:r>
              <a:rPr lang="cs-CZ" altLang="cs-CZ" sz="2400" b="0" dirty="0"/>
              <a:t> kontrola</a:t>
            </a:r>
          </a:p>
          <a:p>
            <a:pPr eaLnBrk="1" hangingPunct="1">
              <a:spcBef>
                <a:spcPct val="0"/>
              </a:spcBef>
              <a:buClrTx/>
              <a:buSzTx/>
              <a:buFontTx/>
              <a:buChar char="-"/>
            </a:pPr>
            <a:r>
              <a:rPr lang="cs-CZ" altLang="cs-CZ" sz="2400" b="0" dirty="0"/>
              <a:t> informační management</a:t>
            </a:r>
            <a:r>
              <a:rPr lang="cs-CZ" altLang="cs-CZ" sz="1800" b="0" dirty="0"/>
              <a:t> </a:t>
            </a:r>
          </a:p>
          <a:p>
            <a:pPr eaLnBrk="1" hangingPunct="1">
              <a:spcBef>
                <a:spcPct val="0"/>
              </a:spcBef>
              <a:buClrTx/>
              <a:buSzTx/>
              <a:buFontTx/>
              <a:buNone/>
            </a:pPr>
            <a:endParaRPr lang="cs-CZ" altLang="cs-CZ" sz="2600" dirty="0"/>
          </a:p>
          <a:p>
            <a:pPr eaLnBrk="1" hangingPunct="1">
              <a:spcBef>
                <a:spcPct val="0"/>
              </a:spcBef>
              <a:buClrTx/>
              <a:buSzTx/>
              <a:buFontTx/>
              <a:buNone/>
            </a:pPr>
            <a:r>
              <a:rPr lang="cs-CZ" altLang="cs-CZ" sz="2600" b="1" dirty="0"/>
              <a:t>Doplňkové faktory</a:t>
            </a:r>
          </a:p>
          <a:p>
            <a:pPr eaLnBrk="1" hangingPunct="1">
              <a:spcBef>
                <a:spcPct val="0"/>
              </a:spcBef>
              <a:buClrTx/>
              <a:buSzTx/>
              <a:buFontTx/>
              <a:buNone/>
            </a:pPr>
            <a:r>
              <a:rPr lang="cs-CZ" altLang="cs-CZ" sz="2400" dirty="0"/>
              <a:t>Vztah podniku k:</a:t>
            </a:r>
          </a:p>
          <a:p>
            <a:pPr eaLnBrk="1" hangingPunct="1">
              <a:spcBef>
                <a:spcPct val="0"/>
              </a:spcBef>
              <a:buClrTx/>
              <a:buSzTx/>
              <a:buFontTx/>
              <a:buNone/>
            </a:pPr>
            <a:r>
              <a:rPr lang="cs-CZ" altLang="cs-CZ" sz="2400" b="0" dirty="0"/>
              <a:t>-státu</a:t>
            </a:r>
          </a:p>
          <a:p>
            <a:pPr eaLnBrk="1" hangingPunct="1">
              <a:spcBef>
                <a:spcPct val="0"/>
              </a:spcBef>
              <a:buClrTx/>
              <a:buSzTx/>
              <a:buFontTx/>
              <a:buNone/>
            </a:pPr>
            <a:r>
              <a:rPr lang="cs-CZ" altLang="cs-CZ" sz="2400" b="0" dirty="0"/>
              <a:t>-bankám</a:t>
            </a:r>
          </a:p>
          <a:p>
            <a:pPr eaLnBrk="1" hangingPunct="1">
              <a:spcBef>
                <a:spcPct val="0"/>
              </a:spcBef>
              <a:buClrTx/>
              <a:buSzTx/>
              <a:buFontTx/>
              <a:buNone/>
            </a:pPr>
            <a:r>
              <a:rPr lang="cs-CZ" altLang="cs-CZ" sz="2400" b="0" dirty="0"/>
              <a:t>-pojišťovnám </a:t>
            </a:r>
          </a:p>
          <a:p>
            <a:pPr eaLnBrk="1" hangingPunct="1">
              <a:spcBef>
                <a:spcPct val="0"/>
              </a:spcBef>
              <a:buClrTx/>
              <a:buSzTx/>
              <a:buFontTx/>
              <a:buNone/>
            </a:pPr>
            <a:endParaRPr lang="cs-CZ" altLang="cs-CZ" sz="2400" dirty="0"/>
          </a:p>
        </p:txBody>
      </p:sp>
    </p:spTree>
    <p:extLst>
      <p:ext uri="{BB962C8B-B14F-4D97-AF65-F5344CB8AC3E}">
        <p14:creationId xmlns:p14="http://schemas.microsoft.com/office/powerpoint/2010/main" val="19567682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85775" y="654269"/>
            <a:ext cx="8229600" cy="1143000"/>
          </a:xfrm>
          <a:solidFill>
            <a:srgbClr val="FFFFFF">
              <a:alpha val="0"/>
            </a:srgbClr>
          </a:solidFill>
        </p:spPr>
        <p:txBody>
          <a:bodyPr anchor="t"/>
          <a:lstStyle/>
          <a:p>
            <a:pPr eaLnBrk="1" hangingPunct="1"/>
            <a:r>
              <a:rPr lang="cs-CZ" altLang="cs-CZ" sz="2900" b="1" dirty="0">
                <a:solidFill>
                  <a:schemeClr val="tx1"/>
                </a:solidFill>
                <a:latin typeface="Berlin CE"/>
              </a:rPr>
              <a:t>2.Podnikohospodářské </a:t>
            </a:r>
            <a:r>
              <a:rPr lang="cs-CZ" altLang="cs-CZ" sz="2900" b="1" dirty="0" err="1">
                <a:solidFill>
                  <a:schemeClr val="tx1"/>
                </a:solidFill>
                <a:latin typeface="Berlin CE"/>
              </a:rPr>
              <a:t>výr.faktory</a:t>
            </a:r>
            <a:r>
              <a:rPr lang="cs-CZ" altLang="cs-CZ" sz="2900" b="1" dirty="0">
                <a:solidFill>
                  <a:schemeClr val="tx1"/>
                </a:solidFill>
                <a:latin typeface="Berlin CE"/>
              </a:rPr>
              <a:t> </a:t>
            </a:r>
          </a:p>
        </p:txBody>
      </p:sp>
      <p:sp>
        <p:nvSpPr>
          <p:cNvPr id="87043"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7044" name="Text Box 5"/>
          <p:cNvSpPr txBox="1">
            <a:spLocks noChangeArrowheads="1"/>
          </p:cNvSpPr>
          <p:nvPr/>
        </p:nvSpPr>
        <p:spPr bwMode="auto">
          <a:xfrm>
            <a:off x="485775" y="1590675"/>
            <a:ext cx="1841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80000"/>
              </a:lnSpc>
              <a:buClrTx/>
              <a:buSzTx/>
              <a:buFont typeface="Wingdings" panose="05000000000000000000" pitchFamily="2" charset="2"/>
              <a:buNone/>
            </a:pPr>
            <a:endParaRPr lang="cs-CZ" altLang="cs-CZ" sz="2400">
              <a:latin typeface="Times New Roman" panose="02020603050405020304" pitchFamily="18" charset="0"/>
              <a:cs typeface="Times New Roman" panose="02020603050405020304" pitchFamily="18" charset="0"/>
            </a:endParaRPr>
          </a:p>
        </p:txBody>
      </p:sp>
      <p:graphicFrame>
        <p:nvGraphicFramePr>
          <p:cNvPr id="124966" name="Group 38"/>
          <p:cNvGraphicFramePr>
            <a:graphicFrameLocks noGrp="1"/>
          </p:cNvGraphicFramePr>
          <p:nvPr>
            <p:ph sz="half" idx="2"/>
          </p:nvPr>
        </p:nvGraphicFramePr>
        <p:xfrm>
          <a:off x="1042988" y="1590675"/>
          <a:ext cx="7958772" cy="4403725"/>
        </p:xfrm>
        <a:graphic>
          <a:graphicData uri="http://schemas.openxmlformats.org/drawingml/2006/table">
            <a:tbl>
              <a:tblPr/>
              <a:tblGrid>
                <a:gridCol w="2652924">
                  <a:extLst>
                    <a:ext uri="{9D8B030D-6E8A-4147-A177-3AD203B41FA5}">
                      <a16:colId xmlns:a16="http://schemas.microsoft.com/office/drawing/2014/main" val="20000"/>
                    </a:ext>
                  </a:extLst>
                </a:gridCol>
                <a:gridCol w="3194863">
                  <a:extLst>
                    <a:ext uri="{9D8B030D-6E8A-4147-A177-3AD203B41FA5}">
                      <a16:colId xmlns:a16="http://schemas.microsoft.com/office/drawing/2014/main" val="20001"/>
                    </a:ext>
                  </a:extLst>
                </a:gridCol>
                <a:gridCol w="2110985">
                  <a:extLst>
                    <a:ext uri="{9D8B030D-6E8A-4147-A177-3AD203B41FA5}">
                      <a16:colId xmlns:a16="http://schemas.microsoft.com/office/drawing/2014/main" val="20002"/>
                    </a:ext>
                  </a:extLst>
                </a:gridCol>
              </a:tblGrid>
              <a:tr h="72341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000000"/>
                          </a:solidFill>
                          <a:effectLst/>
                          <a:latin typeface="Times New Roman" pitchFamily="18" charset="0"/>
                          <a:cs typeface="Times New Roman" pitchFamily="18" charset="0"/>
                        </a:rPr>
                        <a:t>Národohospodářský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000000"/>
                          </a:solidFill>
                          <a:effectLst/>
                          <a:latin typeface="Times New Roman" pitchFamily="18" charset="0"/>
                          <a:cs typeface="Times New Roman" pitchFamily="18" charset="0"/>
                        </a:rPr>
                        <a:t>pohled</a:t>
                      </a:r>
                      <a:endParaRPr kumimoji="0" lang="cs-CZ" sz="2000" b="0" i="0" u="none" strike="noStrike" cap="none" normalizeH="0" baseline="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000000"/>
                          </a:solidFill>
                          <a:effectLst/>
                          <a:latin typeface="Times New Roman" pitchFamily="18" charset="0"/>
                          <a:cs typeface="Times New Roman" pitchFamily="18" charset="0"/>
                        </a:rPr>
                        <a:t>Podnikohospodářský pohled</a:t>
                      </a:r>
                      <a:endParaRPr kumimoji="0" lang="cs-CZ" sz="2000" b="0" i="0" u="none" strike="noStrike" cap="none" normalizeH="0" baseline="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hMerge="1">
                  <a:txBody>
                    <a:bodyPr/>
                    <a:lstStyle/>
                    <a:p>
                      <a:endParaRPr lang="cs-CZ"/>
                    </a:p>
                  </a:txBody>
                  <a:tcPr/>
                </a:tc>
                <a:extLst>
                  <a:ext uri="{0D108BD9-81ED-4DB2-BD59-A6C34878D82A}">
                    <a16:rowId xmlns:a16="http://schemas.microsoft.com/office/drawing/2014/main" val="10000"/>
                  </a:ext>
                </a:extLst>
              </a:tr>
              <a:tr h="73881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1. práce</a:t>
                      </a:r>
                      <a:endParaRPr kumimoji="0" lang="cs-CZ" sz="20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1. řídící práce  - dispozitivní VF</a:t>
                      </a:r>
                      <a:endParaRPr kumimoji="0" lang="cs-CZ" sz="20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cs-CZ"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881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cs-CZ"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2. výkonná práce – element. VF</a:t>
                      </a:r>
                      <a:endParaRPr kumimoji="0" lang="cs-CZ"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cs-CZ" sz="20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9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2. půda</a:t>
                      </a:r>
                      <a:endParaRPr kumimoji="0" lang="cs-CZ"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Pozemky - eVF</a:t>
                      </a:r>
                      <a:endParaRPr kumimoji="0" lang="cs-CZ"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3. Dlouhodobý majetek</a:t>
                      </a:r>
                      <a:endParaRPr kumimoji="0" lang="cs-CZ" sz="20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6459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3. kapitál</a:t>
                      </a:r>
                      <a:endParaRPr kumimoji="0" lang="cs-CZ"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Budovy</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Stroje a zařízení</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Nástroje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Dopravní prostředky atd.</a:t>
                      </a:r>
                      <a:endParaRPr kumimoji="0" lang="cs-CZ" sz="20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cs-CZ"/>
                    </a:p>
                  </a:txBody>
                  <a:tcPr/>
                </a:tc>
                <a:extLst>
                  <a:ext uri="{0D108BD9-81ED-4DB2-BD59-A6C34878D82A}">
                    <a16:rowId xmlns:a16="http://schemas.microsoft.com/office/drawing/2014/main" val="10004"/>
                  </a:ext>
                </a:extLst>
              </a:tr>
              <a:tr h="408887">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cs-CZ"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4. materiál (pracovní předměty) </a:t>
                      </a:r>
                      <a:endParaRPr kumimoji="0" lang="cs-CZ" sz="20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414735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9091" name="Text Box 5"/>
          <p:cNvSpPr txBox="1">
            <a:spLocks noChangeArrowheads="1"/>
          </p:cNvSpPr>
          <p:nvPr/>
        </p:nvSpPr>
        <p:spPr bwMode="auto">
          <a:xfrm>
            <a:off x="755650" y="1687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pic>
        <p:nvPicPr>
          <p:cNvPr id="8909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0"/>
            <a:ext cx="9109075" cy="728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56052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sk-SK" sz="4000" dirty="0"/>
              <a:t>Transformační proces</a:t>
            </a:r>
          </a:p>
        </p:txBody>
      </p:sp>
      <p:sp>
        <p:nvSpPr>
          <p:cNvPr id="94211" name="Rectangle 3"/>
          <p:cNvSpPr>
            <a:spLocks noGrp="1" noChangeArrowheads="1"/>
          </p:cNvSpPr>
          <p:nvPr>
            <p:ph idx="1"/>
          </p:nvPr>
        </p:nvSpPr>
        <p:spPr>
          <a:xfrm>
            <a:off x="395536" y="1556792"/>
            <a:ext cx="8062664" cy="4967833"/>
          </a:xfrm>
        </p:spPr>
        <p:txBody>
          <a:bodyPr/>
          <a:lstStyle/>
          <a:p>
            <a:pPr algn="just">
              <a:lnSpc>
                <a:spcPct val="80000"/>
              </a:lnSpc>
            </a:pPr>
            <a:r>
              <a:rPr lang="cs-CZ" sz="2400" b="1" dirty="0"/>
              <a:t>podnikový transformační proces</a:t>
            </a:r>
            <a:r>
              <a:rPr lang="cs-CZ" sz="2400" dirty="0"/>
              <a:t> představuje </a:t>
            </a:r>
            <a:r>
              <a:rPr lang="cs-CZ" sz="2400" i="1" dirty="0"/>
              <a:t>soubor činností</a:t>
            </a:r>
            <a:r>
              <a:rPr lang="cs-CZ" sz="2400" dirty="0"/>
              <a:t>, jejichž cílem </a:t>
            </a:r>
            <a:r>
              <a:rPr lang="cs-CZ" sz="2400" i="1" dirty="0"/>
              <a:t>je změna vstupů (</a:t>
            </a:r>
            <a:r>
              <a:rPr lang="cs-CZ" sz="2400" i="1" dirty="0" err="1"/>
              <a:t>imputů</a:t>
            </a:r>
            <a:r>
              <a:rPr lang="cs-CZ" sz="2400" i="1" dirty="0"/>
              <a:t>) na výstupy (outputy)</a:t>
            </a:r>
          </a:p>
          <a:p>
            <a:pPr algn="just">
              <a:lnSpc>
                <a:spcPct val="80000"/>
              </a:lnSpc>
            </a:pPr>
            <a:endParaRPr lang="cs-CZ" sz="2400" dirty="0"/>
          </a:p>
          <a:p>
            <a:pPr algn="just">
              <a:lnSpc>
                <a:spcPct val="80000"/>
              </a:lnSpc>
            </a:pPr>
            <a:r>
              <a:rPr lang="cs-CZ" sz="2400" dirty="0"/>
              <a:t>v tomto procesu výrobní faktory vstupují do výrobního procesu, kombinují se v optimálním poměru, působí </a:t>
            </a:r>
            <a:r>
              <a:rPr lang="cs-CZ" sz="2400" dirty="0" err="1"/>
              <a:t>vo</a:t>
            </a:r>
            <a:r>
              <a:rPr lang="cs-CZ" sz="2400" dirty="0"/>
              <a:t> vzájemné součinnosti a </a:t>
            </a:r>
            <a:r>
              <a:rPr lang="cs-CZ" sz="2400" b="1" dirty="0"/>
              <a:t>výsledkem</a:t>
            </a:r>
            <a:r>
              <a:rPr lang="cs-CZ" sz="2400" dirty="0"/>
              <a:t> těchto aktivit </a:t>
            </a:r>
            <a:r>
              <a:rPr lang="cs-CZ" sz="2400" b="1" dirty="0"/>
              <a:t>je produkt</a:t>
            </a:r>
            <a:r>
              <a:rPr lang="cs-CZ" sz="2400" dirty="0"/>
              <a:t> nebo služba, kterou podnik nabízí na trhu </a:t>
            </a:r>
          </a:p>
          <a:p>
            <a:pPr algn="just">
              <a:lnSpc>
                <a:spcPct val="80000"/>
              </a:lnSpc>
            </a:pPr>
            <a:endParaRPr lang="cs-CZ" sz="2400" dirty="0"/>
          </a:p>
          <a:p>
            <a:pPr algn="just">
              <a:lnSpc>
                <a:spcPct val="80000"/>
              </a:lnSpc>
            </a:pPr>
            <a:r>
              <a:rPr lang="cs-CZ" sz="2400" dirty="0"/>
              <a:t>probíhá v podniku </a:t>
            </a:r>
            <a:r>
              <a:rPr lang="cs-CZ" sz="2400" b="1" i="1" dirty="0"/>
              <a:t>nepřetržitě </a:t>
            </a:r>
            <a:r>
              <a:rPr lang="cs-CZ" sz="2400" dirty="0"/>
              <a:t>a podnik v rámci svých aktivit permanentně přeměňuje nakoupené vstupy (materiál, suroviny atd.) na výstupní produkty a služby</a:t>
            </a:r>
          </a:p>
          <a:p>
            <a:pPr algn="just">
              <a:lnSpc>
                <a:spcPct val="80000"/>
              </a:lnSpc>
            </a:pPr>
            <a:endParaRPr lang="cs-CZ" sz="2400" dirty="0"/>
          </a:p>
          <a:p>
            <a:pPr algn="just">
              <a:lnSpc>
                <a:spcPct val="80000"/>
              </a:lnSpc>
            </a:pPr>
            <a:r>
              <a:rPr lang="cs-CZ" sz="2400" dirty="0"/>
              <a:t>tento proces můžeme označit také pojmem </a:t>
            </a:r>
            <a:r>
              <a:rPr lang="cs-CZ" sz="2400" b="1" i="1" dirty="0"/>
              <a:t>výroba</a:t>
            </a:r>
            <a:r>
              <a:rPr lang="cs-CZ" sz="2400" dirty="0"/>
              <a:t> </a:t>
            </a:r>
          </a:p>
          <a:p>
            <a:pPr>
              <a:lnSpc>
                <a:spcPct val="80000"/>
              </a:lnSpc>
            </a:pPr>
            <a:endParaRPr lang="sk-SK" sz="2400" dirty="0"/>
          </a:p>
        </p:txBody>
      </p:sp>
      <p:sp>
        <p:nvSpPr>
          <p:cNvPr id="5" name="Zástupný symbol pro číslo snímku 5"/>
          <p:cNvSpPr>
            <a:spLocks noGrp="1"/>
          </p:cNvSpPr>
          <p:nvPr>
            <p:ph type="sldNum" sz="quarter" idx="12"/>
          </p:nvPr>
        </p:nvSpPr>
        <p:spPr/>
        <p:txBody>
          <a:bodyPr/>
          <a:lstStyle/>
          <a:p>
            <a:fld id="{3543D39B-E74F-46FE-923B-E580AACEE71C}" type="slidenum">
              <a:rPr lang="sk-SK"/>
              <a:pPr/>
              <a:t>73</a:t>
            </a:fld>
            <a:endParaRPr lang="sk-SK"/>
          </a:p>
        </p:txBody>
      </p:sp>
    </p:spTree>
    <p:extLst>
      <p:ext uri="{BB962C8B-B14F-4D97-AF65-F5344CB8AC3E}">
        <p14:creationId xmlns:p14="http://schemas.microsoft.com/office/powerpoint/2010/main" val="3988069110"/>
      </p:ext>
    </p:extLst>
  </p:cSld>
  <p:clrMapOvr>
    <a:masterClrMapping/>
  </p:clrMapOvr>
  <p:transition>
    <p:zo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628546" y="531105"/>
            <a:ext cx="7772400" cy="1122513"/>
          </a:xfrm>
        </p:spPr>
        <p:txBody>
          <a:bodyPr/>
          <a:lstStyle/>
          <a:p>
            <a:r>
              <a:rPr lang="sk-SK" dirty="0"/>
              <a:t>Transformační proces</a:t>
            </a:r>
          </a:p>
        </p:txBody>
      </p:sp>
      <p:grpSp>
        <p:nvGrpSpPr>
          <p:cNvPr id="2" name="Zástupný symbol pro obsah 131074"/>
          <p:cNvGrpSpPr>
            <a:grpSpLocks/>
          </p:cNvGrpSpPr>
          <p:nvPr/>
        </p:nvGrpSpPr>
        <p:grpSpPr bwMode="auto">
          <a:xfrm>
            <a:off x="685800" y="1981200"/>
            <a:ext cx="7772400" cy="4114800"/>
            <a:chOff x="410" y="836"/>
            <a:chExt cx="4896" cy="2592"/>
          </a:xfrm>
        </p:grpSpPr>
        <p:sp>
          <p:nvSpPr>
            <p:cNvPr id="3" name="_s20484"/>
            <p:cNvSpPr>
              <a:spLocks noChangeArrowheads="1" noTextEdit="1"/>
            </p:cNvSpPr>
            <p:nvPr/>
          </p:nvSpPr>
          <p:spPr bwMode="auto">
            <a:xfrm>
              <a:off x="1935" y="917"/>
              <a:ext cx="1847" cy="1847"/>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rgbClr val="FF0000"/>
            </a:solidFill>
            <a:ln w="38100">
              <a:solidFill>
                <a:schemeClr val="tx1"/>
              </a:solidFill>
              <a:miter lim="800000"/>
              <a:headEnd/>
              <a:tailEnd/>
            </a:ln>
          </p:spPr>
          <p:txBody>
            <a:bodyPr vert="horz" wrap="square" lIns="0" tIns="0" rIns="0" bIns="0" numCol="1" anchor="ctr" anchorCtr="0" compatLnSpc="1">
              <a:prstTxWarp prst="textNoShape">
                <a:avLst/>
              </a:prstTxWarp>
            </a:bodyPr>
            <a:lstStyle/>
            <a:p>
              <a:endParaRPr lang="cs-CZ"/>
            </a:p>
          </p:txBody>
        </p:sp>
        <p:sp>
          <p:nvSpPr>
            <p:cNvPr id="4" name="_s20485"/>
            <p:cNvSpPr>
              <a:spLocks noChangeArrowheads="1" noTextEdit="1"/>
            </p:cNvSpPr>
            <p:nvPr/>
          </p:nvSpPr>
          <p:spPr bwMode="auto">
            <a:xfrm rot="7200000">
              <a:off x="2188" y="1355"/>
              <a:ext cx="1847" cy="1847"/>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rgbClr val="FFFF00"/>
            </a:solidFill>
            <a:ln w="38100">
              <a:solidFill>
                <a:schemeClr val="tx1"/>
              </a:solidFill>
              <a:miter lim="800000"/>
              <a:headEnd/>
              <a:tailEnd/>
            </a:ln>
          </p:spPr>
          <p:txBody>
            <a:bodyPr vert="horz" wrap="square" lIns="0" tIns="0" rIns="0" bIns="0" numCol="1" anchor="ctr" anchorCtr="0" compatLnSpc="1">
              <a:prstTxWarp prst="textNoShape">
                <a:avLst/>
              </a:prstTxWarp>
            </a:bodyPr>
            <a:lstStyle/>
            <a:p>
              <a:endParaRPr lang="cs-CZ"/>
            </a:p>
          </p:txBody>
        </p:sp>
        <p:sp>
          <p:nvSpPr>
            <p:cNvPr id="6" name="_s20486"/>
            <p:cNvSpPr>
              <a:spLocks noChangeArrowheads="1" noTextEdit="1"/>
            </p:cNvSpPr>
            <p:nvPr/>
          </p:nvSpPr>
          <p:spPr bwMode="auto">
            <a:xfrm rot="14400000">
              <a:off x="1682" y="1355"/>
              <a:ext cx="1847" cy="1847"/>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rgbClr val="000080"/>
            </a:solidFill>
            <a:ln w="38100">
              <a:solidFill>
                <a:schemeClr val="tx1"/>
              </a:solidFill>
              <a:miter lim="800000"/>
              <a:headEnd/>
              <a:tailEnd/>
            </a:ln>
          </p:spPr>
          <p:txBody>
            <a:bodyPr vert="horz" wrap="square" lIns="0" tIns="0" rIns="0" bIns="0" numCol="1" anchor="ctr" anchorCtr="0" compatLnSpc="1">
              <a:prstTxWarp prst="textNoShape">
                <a:avLst/>
              </a:prstTxWarp>
            </a:bodyPr>
            <a:lstStyle/>
            <a:p>
              <a:endParaRPr lang="cs-CZ"/>
            </a:p>
          </p:txBody>
        </p:sp>
        <p:sp>
          <p:nvSpPr>
            <p:cNvPr id="7" name="_s20487"/>
            <p:cNvSpPr>
              <a:spLocks noChangeArrowheads="1"/>
            </p:cNvSpPr>
            <p:nvPr/>
          </p:nvSpPr>
          <p:spPr bwMode="auto">
            <a:xfrm>
              <a:off x="3364" y="1255"/>
              <a:ext cx="741"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2000" b="1" i="0" u="none" strike="noStrike" cap="none" normalizeH="0" baseline="0">
                  <a:ln>
                    <a:noFill/>
                  </a:ln>
                  <a:solidFill>
                    <a:schemeClr val="tx1"/>
                  </a:solidFill>
                  <a:effectLst/>
                  <a:latin typeface="Arial Black" pitchFamily="34" charset="0"/>
                </a:rPr>
                <a:t>VSTUPY</a:t>
              </a:r>
            </a:p>
          </p:txBody>
        </p:sp>
        <p:sp>
          <p:nvSpPr>
            <p:cNvPr id="8" name="_s20488"/>
            <p:cNvSpPr>
              <a:spLocks noChangeArrowheads="1"/>
            </p:cNvSpPr>
            <p:nvPr/>
          </p:nvSpPr>
          <p:spPr bwMode="auto">
            <a:xfrm>
              <a:off x="2489" y="2774"/>
              <a:ext cx="741"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2000" b="0" i="0" u="none" strike="noStrike" cap="none" normalizeH="0" baseline="0">
                  <a:ln>
                    <a:noFill/>
                  </a:ln>
                  <a:solidFill>
                    <a:schemeClr val="tx1"/>
                  </a:solidFill>
                  <a:effectLst/>
                  <a:latin typeface="Arial Black" pitchFamily="34" charset="0"/>
                </a:rPr>
                <a:t>PODNIK</a:t>
              </a:r>
            </a:p>
          </p:txBody>
        </p:sp>
        <p:sp>
          <p:nvSpPr>
            <p:cNvPr id="9" name="_s20489"/>
            <p:cNvSpPr>
              <a:spLocks noChangeArrowheads="1"/>
            </p:cNvSpPr>
            <p:nvPr/>
          </p:nvSpPr>
          <p:spPr bwMode="auto">
            <a:xfrm>
              <a:off x="1611" y="1256"/>
              <a:ext cx="741"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2000" b="1" i="0" u="none" strike="noStrike" cap="none" normalizeH="0" baseline="0">
                  <a:ln>
                    <a:noFill/>
                  </a:ln>
                  <a:solidFill>
                    <a:schemeClr val="tx1"/>
                  </a:solidFill>
                  <a:effectLst/>
                  <a:latin typeface="Arial Black" pitchFamily="34" charset="0"/>
                </a:rPr>
                <a:t>VÝSTUPY</a:t>
              </a:r>
            </a:p>
          </p:txBody>
        </p:sp>
      </p:grpSp>
    </p:spTree>
    <p:extLst>
      <p:ext uri="{BB962C8B-B14F-4D97-AF65-F5344CB8AC3E}">
        <p14:creationId xmlns:p14="http://schemas.microsoft.com/office/powerpoint/2010/main" val="625235100"/>
      </p:ext>
    </p:extLst>
  </p:cSld>
  <p:clrMapOvr>
    <a:masterClrMapping/>
  </p:clrMapOvr>
  <p:transition>
    <p:zo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612357"/>
            <a:ext cx="8568952" cy="980728"/>
          </a:xfrm>
        </p:spPr>
        <p:txBody>
          <a:bodyPr/>
          <a:lstStyle/>
          <a:p>
            <a:r>
              <a:rPr lang="sk-SK" b="1" dirty="0"/>
              <a:t>Nákup</a:t>
            </a:r>
          </a:p>
        </p:txBody>
      </p:sp>
      <p:sp>
        <p:nvSpPr>
          <p:cNvPr id="98307" name="Rectangle 3"/>
          <p:cNvSpPr>
            <a:spLocks noGrp="1" noChangeArrowheads="1"/>
          </p:cNvSpPr>
          <p:nvPr>
            <p:ph idx="1"/>
          </p:nvPr>
        </p:nvSpPr>
        <p:spPr>
          <a:xfrm>
            <a:off x="395536" y="2072639"/>
            <a:ext cx="8062664" cy="4785361"/>
          </a:xfrm>
        </p:spPr>
        <p:txBody>
          <a:bodyPr/>
          <a:lstStyle/>
          <a:p>
            <a:pPr>
              <a:lnSpc>
                <a:spcPct val="80000"/>
              </a:lnSpc>
            </a:pPr>
            <a:r>
              <a:rPr lang="cs-CZ" sz="2400"/>
              <a:t>představuje cílevědomé aktivity podniku, které jsou zaměřené na </a:t>
            </a:r>
            <a:r>
              <a:rPr lang="cs-CZ" sz="2400" b="1" i="1"/>
              <a:t>zajištění vstupů </a:t>
            </a:r>
            <a:r>
              <a:rPr lang="cs-CZ" sz="2400" i="1"/>
              <a:t>výroby</a:t>
            </a:r>
            <a:r>
              <a:rPr lang="cs-CZ" sz="2400"/>
              <a:t> (výrobních faktorů)</a:t>
            </a:r>
          </a:p>
          <a:p>
            <a:pPr>
              <a:lnSpc>
                <a:spcPct val="80000"/>
              </a:lnSpc>
            </a:pPr>
            <a:r>
              <a:rPr lang="cs-CZ" sz="2400"/>
              <a:t>představuje </a:t>
            </a:r>
            <a:r>
              <a:rPr lang="cs-CZ" sz="2400" b="1" i="1"/>
              <a:t>úvodní fázi</a:t>
            </a:r>
            <a:r>
              <a:rPr lang="cs-CZ" sz="2400"/>
              <a:t> výrobního procesu</a:t>
            </a:r>
          </a:p>
          <a:p>
            <a:pPr>
              <a:lnSpc>
                <a:spcPct val="80000"/>
              </a:lnSpc>
            </a:pPr>
            <a:r>
              <a:rPr lang="cs-CZ" sz="2400"/>
              <a:t>Nese s sebou náklady (a také výdaje)</a:t>
            </a:r>
          </a:p>
          <a:p>
            <a:pPr>
              <a:lnSpc>
                <a:spcPct val="80000"/>
              </a:lnSpc>
            </a:pPr>
            <a:r>
              <a:rPr lang="cs-CZ" sz="2400"/>
              <a:t>Ve vztahu k definovaným vztahům podnkání je zřejmé, že </a:t>
            </a:r>
            <a:r>
              <a:rPr lang="cs-CZ" sz="2400" i="1"/>
              <a:t>minimalizace nákladů</a:t>
            </a:r>
            <a:r>
              <a:rPr lang="cs-CZ" sz="2400"/>
              <a:t> při nákupu vstupů výroby představuje klíčový přístup k těmto podnikovým aktivitám</a:t>
            </a:r>
          </a:p>
        </p:txBody>
      </p:sp>
      <p:sp>
        <p:nvSpPr>
          <p:cNvPr id="5" name="Zástupný symbol pro číslo snímku 5"/>
          <p:cNvSpPr>
            <a:spLocks noGrp="1"/>
          </p:cNvSpPr>
          <p:nvPr>
            <p:ph type="sldNum" sz="quarter" idx="12"/>
          </p:nvPr>
        </p:nvSpPr>
        <p:spPr/>
        <p:txBody>
          <a:bodyPr/>
          <a:lstStyle/>
          <a:p>
            <a:fld id="{74EED947-F25B-4DEB-84EC-192B935FB223}" type="slidenum">
              <a:rPr lang="sk-SK"/>
              <a:pPr/>
              <a:t>75</a:t>
            </a:fld>
            <a:endParaRPr lang="sk-SK"/>
          </a:p>
        </p:txBody>
      </p:sp>
    </p:spTree>
    <p:extLst>
      <p:ext uri="{BB962C8B-B14F-4D97-AF65-F5344CB8AC3E}">
        <p14:creationId xmlns:p14="http://schemas.microsoft.com/office/powerpoint/2010/main" val="1347669200"/>
      </p:ext>
    </p:extLst>
  </p:cSld>
  <p:clrMapOvr>
    <a:masterClrMapping/>
  </p:clrMapOvr>
  <p:transition>
    <p:zoom/>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sk-SK" dirty="0"/>
              <a:t>Výrobní proces v podniku</a:t>
            </a:r>
          </a:p>
        </p:txBody>
      </p:sp>
      <p:sp>
        <p:nvSpPr>
          <p:cNvPr id="133123" name="Rectangle 3"/>
          <p:cNvSpPr>
            <a:spLocks noGrp="1" noChangeArrowheads="1"/>
          </p:cNvSpPr>
          <p:nvPr>
            <p:ph idx="1"/>
          </p:nvPr>
        </p:nvSpPr>
        <p:spPr/>
        <p:txBody>
          <a:bodyPr/>
          <a:lstStyle/>
          <a:p>
            <a:pPr>
              <a:buFontTx/>
              <a:buNone/>
            </a:pPr>
            <a:endParaRPr lang="cs-CZ" i="1" dirty="0"/>
          </a:p>
        </p:txBody>
      </p:sp>
      <p:sp>
        <p:nvSpPr>
          <p:cNvPr id="10" name="Zástupný symbol pro číslo snímku 5"/>
          <p:cNvSpPr>
            <a:spLocks noGrp="1"/>
          </p:cNvSpPr>
          <p:nvPr>
            <p:ph type="sldNum" sz="quarter" idx="12"/>
          </p:nvPr>
        </p:nvSpPr>
        <p:spPr/>
        <p:txBody>
          <a:bodyPr/>
          <a:lstStyle/>
          <a:p>
            <a:fld id="{9342F1BE-B1E9-4895-8074-504BECFD0DAF}" type="slidenum">
              <a:rPr lang="sk-SK"/>
              <a:pPr/>
              <a:t>76</a:t>
            </a:fld>
            <a:endParaRPr lang="sk-SK"/>
          </a:p>
        </p:txBody>
      </p:sp>
      <p:sp>
        <p:nvSpPr>
          <p:cNvPr id="133124" name="Rectangle 4"/>
          <p:cNvSpPr>
            <a:spLocks noChangeArrowheads="1"/>
          </p:cNvSpPr>
          <p:nvPr/>
        </p:nvSpPr>
        <p:spPr bwMode="auto">
          <a:xfrm>
            <a:off x="755650" y="3357563"/>
            <a:ext cx="1274763" cy="914400"/>
          </a:xfrm>
          <a:prstGeom prst="rect">
            <a:avLst/>
          </a:prstGeom>
          <a:solidFill>
            <a:srgbClr val="00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sk-SK" sz="2000"/>
              <a:t>Nákup</a:t>
            </a:r>
          </a:p>
        </p:txBody>
      </p:sp>
      <p:sp>
        <p:nvSpPr>
          <p:cNvPr id="133125" name="Rectangle 5"/>
          <p:cNvSpPr>
            <a:spLocks noChangeArrowheads="1"/>
          </p:cNvSpPr>
          <p:nvPr/>
        </p:nvSpPr>
        <p:spPr bwMode="auto">
          <a:xfrm>
            <a:off x="3779838" y="3357563"/>
            <a:ext cx="1296987" cy="914400"/>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sk-SK" sz="2400"/>
              <a:t>Výroba</a:t>
            </a:r>
          </a:p>
        </p:txBody>
      </p:sp>
      <p:sp>
        <p:nvSpPr>
          <p:cNvPr id="133126" name="Rectangle 6"/>
          <p:cNvSpPr>
            <a:spLocks noChangeArrowheads="1"/>
          </p:cNvSpPr>
          <p:nvPr/>
        </p:nvSpPr>
        <p:spPr bwMode="auto">
          <a:xfrm>
            <a:off x="6948488" y="3357563"/>
            <a:ext cx="1223962" cy="914400"/>
          </a:xfrm>
          <a:prstGeom prst="rect">
            <a:avLst/>
          </a:prstGeom>
          <a:solidFill>
            <a:schemeClr val="accent1">
              <a:lumMod val="90000"/>
            </a:schemeClr>
          </a:solidFill>
          <a:ln w="38100">
            <a:solidFill>
              <a:schemeClr val="tx1"/>
            </a:solidFill>
            <a:miter lim="800000"/>
            <a:headEnd/>
            <a:tailEnd/>
          </a:ln>
          <a:effectLst/>
        </p:spPr>
        <p:txBody>
          <a:bodyPr wrap="none" anchor="ctr"/>
          <a:lstStyle/>
          <a:p>
            <a:pPr algn="ctr"/>
            <a:r>
              <a:rPr lang="sk-SK" sz="2000" dirty="0" err="1"/>
              <a:t>Prodej</a:t>
            </a:r>
            <a:endParaRPr lang="sk-SK" sz="2000" dirty="0"/>
          </a:p>
        </p:txBody>
      </p:sp>
      <p:sp>
        <p:nvSpPr>
          <p:cNvPr id="133127" name="AutoShape 7"/>
          <p:cNvSpPr>
            <a:spLocks noChangeArrowheads="1"/>
          </p:cNvSpPr>
          <p:nvPr/>
        </p:nvSpPr>
        <p:spPr bwMode="auto">
          <a:xfrm>
            <a:off x="2051050" y="3573463"/>
            <a:ext cx="1657350" cy="485775"/>
          </a:xfrm>
          <a:prstGeom prst="leftRightArrow">
            <a:avLst>
              <a:gd name="adj1" fmla="val 50000"/>
              <a:gd name="adj2" fmla="val 6823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128" name="AutoShape 8"/>
          <p:cNvSpPr>
            <a:spLocks noChangeArrowheads="1"/>
          </p:cNvSpPr>
          <p:nvPr/>
        </p:nvSpPr>
        <p:spPr bwMode="auto">
          <a:xfrm>
            <a:off x="5148263" y="3644900"/>
            <a:ext cx="1728787" cy="485775"/>
          </a:xfrm>
          <a:prstGeom prst="leftRightArrow">
            <a:avLst>
              <a:gd name="adj1" fmla="val 50000"/>
              <a:gd name="adj2" fmla="val 71176"/>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Tree>
    <p:extLst>
      <p:ext uri="{BB962C8B-B14F-4D97-AF65-F5344CB8AC3E}">
        <p14:creationId xmlns:p14="http://schemas.microsoft.com/office/powerpoint/2010/main" val="2847770993"/>
      </p:ext>
    </p:extLst>
  </p:cSld>
  <p:clrMapOvr>
    <a:masterClrMapping/>
  </p:clrMapOvr>
  <p:transition>
    <p:zoom/>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sk-SK" b="1"/>
              <a:t>Nákup</a:t>
            </a:r>
          </a:p>
        </p:txBody>
      </p:sp>
      <p:sp>
        <p:nvSpPr>
          <p:cNvPr id="100355" name="Rectangle 3"/>
          <p:cNvSpPr>
            <a:spLocks noGrp="1" noChangeArrowheads="1"/>
          </p:cNvSpPr>
          <p:nvPr>
            <p:ph idx="1"/>
          </p:nvPr>
        </p:nvSpPr>
        <p:spPr>
          <a:xfrm>
            <a:off x="355600" y="1417638"/>
            <a:ext cx="8559800" cy="5106987"/>
          </a:xfrm>
        </p:spPr>
        <p:txBody>
          <a:bodyPr/>
          <a:lstStyle/>
          <a:p>
            <a:pPr>
              <a:lnSpc>
                <a:spcPct val="80000"/>
              </a:lnSpc>
            </a:pPr>
            <a:r>
              <a:rPr lang="cs-CZ" sz="2200" b="1"/>
              <a:t>nákupní fáze</a:t>
            </a:r>
            <a:r>
              <a:rPr lang="cs-CZ" sz="2200"/>
              <a:t> podnikového transformačního procesu si </a:t>
            </a:r>
            <a:r>
              <a:rPr lang="cs-CZ" sz="2200" b="1" i="1"/>
              <a:t>vyžaduje</a:t>
            </a:r>
            <a:r>
              <a:rPr lang="cs-CZ" sz="2200" i="1"/>
              <a:t>:</a:t>
            </a:r>
            <a:endParaRPr lang="cs-CZ" sz="2200" b="1" i="1"/>
          </a:p>
          <a:p>
            <a:pPr>
              <a:lnSpc>
                <a:spcPct val="80000"/>
              </a:lnSpc>
              <a:buFontTx/>
              <a:buAutoNum type="arabicPeriod"/>
            </a:pPr>
            <a:r>
              <a:rPr lang="cs-CZ" sz="2200" b="1" i="1"/>
              <a:t>určit zodpovědný útvar</a:t>
            </a:r>
            <a:r>
              <a:rPr lang="cs-CZ" sz="2200"/>
              <a:t> za pořizování jednotlivých vstupů, definovat pravomoci a zodpovědnosti tohoto útvaru a zabezpečit důslednou kontrolu těchto procesů ve vztahu ke kvalitě a ceně vstupů (např. zabránit korupčnímu chování pracovníků nákupu)</a:t>
            </a:r>
          </a:p>
          <a:p>
            <a:pPr>
              <a:lnSpc>
                <a:spcPct val="80000"/>
              </a:lnSpc>
              <a:buFontTx/>
              <a:buAutoNum type="arabicPeriod"/>
            </a:pPr>
            <a:r>
              <a:rPr lang="cs-CZ" sz="2200"/>
              <a:t>definovat </a:t>
            </a:r>
            <a:r>
              <a:rPr lang="cs-CZ" sz="2200" b="1" i="1"/>
              <a:t>čas a množství</a:t>
            </a:r>
            <a:r>
              <a:rPr lang="cs-CZ" sz="2200"/>
              <a:t> objednávaných vstupů ve vztahu k podnikovým cílům tak, aby byl zabezpečený nepřetržitý výrobní proces </a:t>
            </a:r>
            <a:endParaRPr lang="cs-CZ" sz="2200" b="1"/>
          </a:p>
          <a:p>
            <a:pPr>
              <a:lnSpc>
                <a:spcPct val="80000"/>
              </a:lnSpc>
              <a:buFontTx/>
              <a:buAutoNum type="arabicPeriod"/>
            </a:pPr>
            <a:r>
              <a:rPr lang="cs-CZ" sz="2200" b="1" i="1"/>
              <a:t>správně řídit nákupní proces</a:t>
            </a:r>
            <a:r>
              <a:rPr lang="cs-CZ" sz="2200"/>
              <a:t> i z důvodu efektívního využití peněz, tzn. nakupovat minimální množství vstupů pro zabezpečení výroby, využívat cenové výkyvy na trhu pro minimalizaci nákladů apod.</a:t>
            </a:r>
          </a:p>
        </p:txBody>
      </p:sp>
      <p:sp>
        <p:nvSpPr>
          <p:cNvPr id="5" name="Zástupný symbol pro číslo snímku 5"/>
          <p:cNvSpPr>
            <a:spLocks noGrp="1"/>
          </p:cNvSpPr>
          <p:nvPr>
            <p:ph type="sldNum" sz="quarter" idx="12"/>
          </p:nvPr>
        </p:nvSpPr>
        <p:spPr/>
        <p:txBody>
          <a:bodyPr/>
          <a:lstStyle/>
          <a:p>
            <a:fld id="{6CC5F37A-375D-4D25-A964-515074874E85}" type="slidenum">
              <a:rPr lang="sk-SK"/>
              <a:pPr/>
              <a:t>77</a:t>
            </a:fld>
            <a:endParaRPr lang="sk-SK"/>
          </a:p>
        </p:txBody>
      </p:sp>
    </p:spTree>
    <p:extLst>
      <p:ext uri="{BB962C8B-B14F-4D97-AF65-F5344CB8AC3E}">
        <p14:creationId xmlns:p14="http://schemas.microsoft.com/office/powerpoint/2010/main" val="2620397249"/>
      </p:ext>
    </p:extLst>
  </p:cSld>
  <p:clrMapOvr>
    <a:masterClrMapping/>
  </p:clrMapOvr>
  <p:transition>
    <p:zoom/>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sk-SK" b="1"/>
              <a:t>Nákup</a:t>
            </a:r>
          </a:p>
        </p:txBody>
      </p:sp>
      <p:sp>
        <p:nvSpPr>
          <p:cNvPr id="101379" name="Rectangle 3"/>
          <p:cNvSpPr>
            <a:spLocks noGrp="1" noChangeArrowheads="1"/>
          </p:cNvSpPr>
          <p:nvPr>
            <p:ph idx="1"/>
          </p:nvPr>
        </p:nvSpPr>
        <p:spPr/>
        <p:txBody>
          <a:bodyPr/>
          <a:lstStyle/>
          <a:p>
            <a:pPr>
              <a:lnSpc>
                <a:spcPct val="90000"/>
              </a:lnSpc>
              <a:buFontTx/>
              <a:buNone/>
            </a:pPr>
            <a:r>
              <a:rPr lang="cs-CZ" sz="2400" b="1" i="1"/>
              <a:t>Předmětem</a:t>
            </a:r>
            <a:r>
              <a:rPr lang="cs-CZ" sz="2400" i="1"/>
              <a:t> nákupu</a:t>
            </a:r>
            <a:r>
              <a:rPr lang="cs-CZ" sz="2400"/>
              <a:t> mohou být: </a:t>
            </a:r>
          </a:p>
          <a:p>
            <a:pPr>
              <a:lnSpc>
                <a:spcPct val="90000"/>
              </a:lnSpc>
            </a:pPr>
            <a:r>
              <a:rPr lang="cs-CZ" sz="2400"/>
              <a:t>stroje, zařízení, nářadí a pomůcky</a:t>
            </a:r>
          </a:p>
          <a:p>
            <a:pPr>
              <a:lnSpc>
                <a:spcPct val="90000"/>
              </a:lnSpc>
            </a:pPr>
            <a:r>
              <a:rPr lang="cs-CZ" sz="2400"/>
              <a:t>vstupní materiály, polotovary, zboží</a:t>
            </a:r>
          </a:p>
          <a:p>
            <a:pPr>
              <a:lnSpc>
                <a:spcPct val="90000"/>
              </a:lnSpc>
            </a:pPr>
            <a:r>
              <a:rPr lang="cs-CZ" sz="2400"/>
              <a:t>palivo, energie</a:t>
            </a:r>
          </a:p>
          <a:p>
            <a:pPr>
              <a:lnSpc>
                <a:spcPct val="90000"/>
              </a:lnSpc>
            </a:pPr>
            <a:r>
              <a:rPr lang="cs-CZ" sz="2400"/>
              <a:t>pracovní síla (manažment)</a:t>
            </a:r>
          </a:p>
          <a:p>
            <a:pPr>
              <a:lnSpc>
                <a:spcPct val="90000"/>
              </a:lnSpc>
            </a:pPr>
            <a:r>
              <a:rPr lang="cs-CZ" sz="2400"/>
              <a:t>nemateriální hodnoty (patenty, licencie, know – how, atd.)</a:t>
            </a:r>
          </a:p>
          <a:p>
            <a:pPr>
              <a:lnSpc>
                <a:spcPct val="90000"/>
              </a:lnSpc>
            </a:pPr>
            <a:r>
              <a:rPr lang="cs-CZ" sz="2400"/>
              <a:t>informace</a:t>
            </a:r>
          </a:p>
          <a:p>
            <a:pPr>
              <a:lnSpc>
                <a:spcPct val="90000"/>
              </a:lnSpc>
            </a:pPr>
            <a:r>
              <a:rPr lang="cs-CZ" sz="2400"/>
              <a:t>cenné papíry apod.</a:t>
            </a:r>
          </a:p>
        </p:txBody>
      </p:sp>
      <p:sp>
        <p:nvSpPr>
          <p:cNvPr id="5" name="Zástupný symbol pro číslo snímku 5"/>
          <p:cNvSpPr>
            <a:spLocks noGrp="1"/>
          </p:cNvSpPr>
          <p:nvPr>
            <p:ph type="sldNum" sz="quarter" idx="12"/>
          </p:nvPr>
        </p:nvSpPr>
        <p:spPr/>
        <p:txBody>
          <a:bodyPr/>
          <a:lstStyle/>
          <a:p>
            <a:fld id="{B18B4FC9-663D-4A34-92DD-27529BF6F23B}" type="slidenum">
              <a:rPr lang="sk-SK"/>
              <a:pPr/>
              <a:t>78</a:t>
            </a:fld>
            <a:endParaRPr lang="sk-SK"/>
          </a:p>
        </p:txBody>
      </p:sp>
    </p:spTree>
    <p:extLst>
      <p:ext uri="{BB962C8B-B14F-4D97-AF65-F5344CB8AC3E}">
        <p14:creationId xmlns:p14="http://schemas.microsoft.com/office/powerpoint/2010/main" val="1650891449"/>
      </p:ext>
    </p:extLst>
  </p:cSld>
  <p:clrMapOvr>
    <a:masterClrMapping/>
  </p:clrMapOvr>
  <p:transition>
    <p:zoom/>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sk-SK" b="1" dirty="0"/>
              <a:t>Výroba</a:t>
            </a:r>
          </a:p>
        </p:txBody>
      </p:sp>
      <p:sp>
        <p:nvSpPr>
          <p:cNvPr id="105475" name="Rectangle 3"/>
          <p:cNvSpPr>
            <a:spLocks noGrp="1" noChangeArrowheads="1"/>
          </p:cNvSpPr>
          <p:nvPr>
            <p:ph idx="1"/>
          </p:nvPr>
        </p:nvSpPr>
        <p:spPr>
          <a:xfrm>
            <a:off x="611560" y="1556793"/>
            <a:ext cx="7846640" cy="4609058"/>
          </a:xfrm>
        </p:spPr>
        <p:txBody>
          <a:bodyPr/>
          <a:lstStyle/>
          <a:p>
            <a:pPr>
              <a:lnSpc>
                <a:spcPct val="90000"/>
              </a:lnSpc>
            </a:pPr>
            <a:r>
              <a:rPr lang="cs-CZ" sz="2400" b="1" i="1"/>
              <a:t>výrobou </a:t>
            </a:r>
            <a:r>
              <a:rPr lang="cs-CZ" sz="2400" b="1"/>
              <a:t>(výrobní činností) podniku </a:t>
            </a:r>
            <a:r>
              <a:rPr lang="cs-CZ" sz="2400"/>
              <a:t>rozumíme přeměnu podnikových vstupů (suroviny, majetek, lidský faktor výroby atd.) na podnikové výstupy (výrobky, služby), např. podnik nakoupí kůži, gumu, nitě a výsledkem jeho aktivit jsou boty</a:t>
            </a:r>
          </a:p>
          <a:p>
            <a:pPr>
              <a:lnSpc>
                <a:spcPct val="90000"/>
              </a:lnSpc>
            </a:pPr>
            <a:r>
              <a:rPr lang="cs-CZ" sz="2400" i="1"/>
              <a:t>předpokladem</a:t>
            </a:r>
            <a:r>
              <a:rPr lang="cs-CZ" sz="2400"/>
              <a:t> je samozřejmě existence i jiných výrobních faktorů</a:t>
            </a:r>
          </a:p>
          <a:p>
            <a:pPr>
              <a:lnSpc>
                <a:spcPct val="90000"/>
              </a:lnSpc>
            </a:pPr>
            <a:r>
              <a:rPr lang="cs-CZ" sz="2400"/>
              <a:t>přeměna surovin na výrobky probíhá jako </a:t>
            </a:r>
            <a:r>
              <a:rPr lang="cs-CZ" sz="2400" b="1" i="1"/>
              <a:t>výrobní proces</a:t>
            </a:r>
            <a:r>
              <a:rPr lang="cs-CZ" sz="2400" i="1"/>
              <a:t> v podniku</a:t>
            </a:r>
            <a:r>
              <a:rPr lang="cs-CZ" sz="2400"/>
              <a:t> </a:t>
            </a:r>
          </a:p>
        </p:txBody>
      </p:sp>
      <p:sp>
        <p:nvSpPr>
          <p:cNvPr id="5" name="Zástupný symbol pro číslo snímku 5"/>
          <p:cNvSpPr>
            <a:spLocks noGrp="1"/>
          </p:cNvSpPr>
          <p:nvPr>
            <p:ph type="sldNum" sz="quarter" idx="12"/>
          </p:nvPr>
        </p:nvSpPr>
        <p:spPr/>
        <p:txBody>
          <a:bodyPr/>
          <a:lstStyle/>
          <a:p>
            <a:fld id="{A3EBBC8B-51A4-45DA-B28B-89D3FB8CFBAB}" type="slidenum">
              <a:rPr lang="sk-SK"/>
              <a:pPr/>
              <a:t>79</a:t>
            </a:fld>
            <a:endParaRPr lang="sk-SK"/>
          </a:p>
        </p:txBody>
      </p:sp>
    </p:spTree>
    <p:extLst>
      <p:ext uri="{BB962C8B-B14F-4D97-AF65-F5344CB8AC3E}">
        <p14:creationId xmlns:p14="http://schemas.microsoft.com/office/powerpoint/2010/main" val="3539691920"/>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Ekonomie</a:t>
            </a:r>
          </a:p>
        </p:txBody>
      </p:sp>
      <p:sp>
        <p:nvSpPr>
          <p:cNvPr id="3" name="Zástupný symbol pro obsah 2"/>
          <p:cNvSpPr>
            <a:spLocks noGrp="1"/>
          </p:cNvSpPr>
          <p:nvPr>
            <p:ph idx="1"/>
          </p:nvPr>
        </p:nvSpPr>
        <p:spPr/>
        <p:txBody>
          <a:bodyPr>
            <a:normAutofit lnSpcReduction="10000"/>
          </a:bodyPr>
          <a:lstStyle/>
          <a:p>
            <a:pPr marL="0" indent="0">
              <a:buNone/>
            </a:pPr>
            <a:r>
              <a:rPr lang="cs-CZ" sz="3225" i="1" dirty="0">
                <a:solidFill>
                  <a:schemeClr val="accent6"/>
                </a:solidFill>
              </a:rPr>
              <a:t>Co je tedy ekonomie ?</a:t>
            </a:r>
          </a:p>
          <a:p>
            <a:pPr marL="0" indent="0">
              <a:buNone/>
            </a:pPr>
            <a:r>
              <a:rPr lang="cs-CZ" sz="1950" i="1" dirty="0"/>
              <a:t>= společenská věda zabývající se výrobou, distribucí a spotřebou ekonomických zdrojů a způsoby jejich využití.</a:t>
            </a:r>
          </a:p>
          <a:p>
            <a:pPr marL="0" indent="0">
              <a:buNone/>
            </a:pPr>
            <a:endParaRPr lang="cs-CZ" sz="1950" i="1" dirty="0"/>
          </a:p>
          <a:p>
            <a:pPr marL="0" indent="0">
              <a:buNone/>
            </a:pPr>
            <a:r>
              <a:rPr lang="cs-CZ" sz="2325" dirty="0"/>
              <a:t>Pro ekonomii je typické:</a:t>
            </a:r>
          </a:p>
          <a:p>
            <a:pPr marL="728663" lvl="1" indent="-385763">
              <a:buFont typeface="+mj-lt"/>
              <a:buAutoNum type="arabicPeriod"/>
            </a:pPr>
            <a:r>
              <a:rPr lang="cs-CZ" sz="2100" dirty="0"/>
              <a:t>Zkoumat </a:t>
            </a:r>
            <a:r>
              <a:rPr lang="cs-CZ" sz="2100" dirty="0">
                <a:solidFill>
                  <a:srgbClr val="FF0000"/>
                </a:solidFill>
              </a:rPr>
              <a:t>lidské bytosti </a:t>
            </a:r>
            <a:r>
              <a:rPr lang="cs-CZ" sz="2100" dirty="0"/>
              <a:t>a jejich chování  =) a proto je to společenská věda (navazující na psychologii, antropologii, politologii, sociologii atd.)</a:t>
            </a:r>
          </a:p>
          <a:p>
            <a:pPr marL="728663" lvl="1" indent="-385763">
              <a:buFont typeface="+mj-lt"/>
              <a:buAutoNum type="arabicPeriod"/>
            </a:pPr>
            <a:r>
              <a:rPr lang="cs-CZ" sz="2100" dirty="0"/>
              <a:t>Zabývat se </a:t>
            </a:r>
            <a:r>
              <a:rPr lang="cs-CZ" sz="2100" dirty="0">
                <a:solidFill>
                  <a:schemeClr val="accent6">
                    <a:lumMod val="60000"/>
                    <a:lumOff val="40000"/>
                  </a:schemeClr>
                </a:solidFill>
              </a:rPr>
              <a:t>transformací</a:t>
            </a:r>
            <a:r>
              <a:rPr lang="cs-CZ" sz="2100" dirty="0"/>
              <a:t> =) a proto je to nauka o zdrojích a potřebách, vstupech a výstupech</a:t>
            </a:r>
          </a:p>
          <a:p>
            <a:pPr marL="728663" lvl="1" indent="-385763">
              <a:buFont typeface="+mj-lt"/>
              <a:buAutoNum type="arabicPeriod"/>
            </a:pPr>
            <a:r>
              <a:rPr lang="cs-CZ" sz="2100" dirty="0"/>
              <a:t>Zabývat se </a:t>
            </a:r>
            <a:r>
              <a:rPr lang="cs-CZ" sz="2100" dirty="0">
                <a:solidFill>
                  <a:srgbClr val="FFC000"/>
                </a:solidFill>
              </a:rPr>
              <a:t>alokací</a:t>
            </a:r>
            <a:r>
              <a:rPr lang="cs-CZ" sz="2100" dirty="0"/>
              <a:t> =) a proto se dotýká principů racionality</a:t>
            </a:r>
          </a:p>
          <a:p>
            <a:pPr marL="728663" lvl="1" indent="-385763">
              <a:buFont typeface="+mj-lt"/>
              <a:buAutoNum type="arabicPeriod"/>
            </a:pPr>
            <a:r>
              <a:rPr lang="cs-CZ" sz="2100" dirty="0"/>
              <a:t>Zkoumat </a:t>
            </a:r>
            <a:r>
              <a:rPr lang="cs-CZ" sz="2100" dirty="0">
                <a:solidFill>
                  <a:schemeClr val="accent1"/>
                </a:solidFill>
              </a:rPr>
              <a:t>lidské potřeby </a:t>
            </a:r>
            <a:r>
              <a:rPr lang="cs-CZ" sz="2100" dirty="0"/>
              <a:t>=) a proto směřuje k uspokojování potřeb (skrze statky a služby)</a:t>
            </a:r>
          </a:p>
          <a:p>
            <a:pPr marL="728663" lvl="1" indent="-385763">
              <a:buFont typeface="+mj-lt"/>
              <a:buAutoNum type="arabicPeriod"/>
            </a:pPr>
            <a:endParaRPr lang="cs-CZ" sz="2400" dirty="0"/>
          </a:p>
          <a:p>
            <a:pPr marL="728663" lvl="1" indent="-385763">
              <a:buFont typeface="+mj-lt"/>
              <a:buAutoNum type="arabicPeriod"/>
            </a:pPr>
            <a:endParaRPr lang="cs-CZ" dirty="0"/>
          </a:p>
        </p:txBody>
      </p:sp>
    </p:spTree>
    <p:extLst>
      <p:ext uri="{BB962C8B-B14F-4D97-AF65-F5344CB8AC3E}">
        <p14:creationId xmlns:p14="http://schemas.microsoft.com/office/powerpoint/2010/main" val="19436860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sk-SK" b="1"/>
              <a:t>Výroba</a:t>
            </a:r>
          </a:p>
        </p:txBody>
      </p:sp>
      <p:sp>
        <p:nvSpPr>
          <p:cNvPr id="106499" name="Rectangle 3"/>
          <p:cNvSpPr>
            <a:spLocks noGrp="1" noChangeArrowheads="1"/>
          </p:cNvSpPr>
          <p:nvPr>
            <p:ph idx="1"/>
          </p:nvPr>
        </p:nvSpPr>
        <p:spPr>
          <a:xfrm>
            <a:off x="539552" y="1196753"/>
            <a:ext cx="7918648" cy="5661248"/>
          </a:xfrm>
        </p:spPr>
        <p:txBody>
          <a:bodyPr>
            <a:normAutofit/>
          </a:bodyPr>
          <a:lstStyle/>
          <a:p>
            <a:pPr>
              <a:lnSpc>
                <a:spcPct val="80000"/>
              </a:lnSpc>
            </a:pPr>
            <a:r>
              <a:rPr lang="cs-CZ" sz="2400" b="1" i="1"/>
              <a:t>Výrobní proces</a:t>
            </a:r>
            <a:r>
              <a:rPr lang="cs-CZ" sz="2400"/>
              <a:t> se skládá z mnoha různých procesů, které působí ve vzájemné interakci :</a:t>
            </a:r>
            <a:endParaRPr lang="cs-CZ" sz="2400" b="1"/>
          </a:p>
          <a:p>
            <a:pPr>
              <a:lnSpc>
                <a:spcPct val="80000"/>
              </a:lnSpc>
              <a:buFontTx/>
              <a:buAutoNum type="arabicPeriod"/>
            </a:pPr>
            <a:r>
              <a:rPr lang="cs-CZ" sz="2400" b="1" i="1"/>
              <a:t>Řídící procesy</a:t>
            </a:r>
            <a:r>
              <a:rPr lang="cs-CZ" sz="2400"/>
              <a:t> – jedná se o systém procesů, které koordinují činnost jednotlivých faktorů ve výrobním procesy s cílem dosáhnout plánovanou hodnotu výstupů (např. počet pracovníků při výkonu operace, jejich vzájemná součinnost a postupnost jejich pracovních úkonů ve výrobě atd.)</a:t>
            </a:r>
            <a:endParaRPr lang="cs-CZ" sz="2400" b="1"/>
          </a:p>
          <a:p>
            <a:pPr>
              <a:lnSpc>
                <a:spcPct val="80000"/>
              </a:lnSpc>
              <a:buFontTx/>
              <a:buAutoNum type="arabicPeriod"/>
            </a:pPr>
            <a:r>
              <a:rPr lang="cs-CZ" sz="2400" b="1" i="1"/>
              <a:t>pracovní procesy</a:t>
            </a:r>
            <a:r>
              <a:rPr lang="cs-CZ" sz="2400"/>
              <a:t> – jedná se o systém procesů ve výrobě, které se uskutečňují jako důsledek přímé účasti človeka ve výrobním procesu (např. človek namontuje na karosérii auta kola, obuvník zatluče do podrážky hřebík apod.)</a:t>
            </a:r>
            <a:endParaRPr lang="cs-CZ" sz="2400" b="1"/>
          </a:p>
          <a:p>
            <a:pPr>
              <a:lnSpc>
                <a:spcPct val="80000"/>
              </a:lnSpc>
              <a:buFontTx/>
              <a:buAutoNum type="arabicPeriod"/>
            </a:pPr>
            <a:r>
              <a:rPr lang="cs-CZ" sz="2400" b="1" i="1"/>
              <a:t>automatické procesy</a:t>
            </a:r>
            <a:r>
              <a:rPr lang="cs-CZ" sz="2400"/>
              <a:t> – vykonávají se bez přímé účasti človeka</a:t>
            </a:r>
            <a:endParaRPr lang="cs-CZ" sz="2400" b="1"/>
          </a:p>
          <a:p>
            <a:pPr>
              <a:lnSpc>
                <a:spcPct val="80000"/>
              </a:lnSpc>
              <a:buFontTx/>
              <a:buAutoNum type="arabicPeriod"/>
            </a:pPr>
            <a:r>
              <a:rPr lang="cs-CZ" sz="2400" b="1" i="1"/>
              <a:t>přírodní procesy</a:t>
            </a:r>
            <a:r>
              <a:rPr lang="cs-CZ" sz="2400"/>
              <a:t> – ve výrobním procesu se využívají zákony přírody a působí přírodní síly – například kvašení při výrobe alkoholu </a:t>
            </a:r>
          </a:p>
        </p:txBody>
      </p:sp>
      <p:sp>
        <p:nvSpPr>
          <p:cNvPr id="5" name="Zástupný symbol pro číslo snímku 5"/>
          <p:cNvSpPr>
            <a:spLocks noGrp="1"/>
          </p:cNvSpPr>
          <p:nvPr>
            <p:ph type="sldNum" sz="quarter" idx="12"/>
          </p:nvPr>
        </p:nvSpPr>
        <p:spPr/>
        <p:txBody>
          <a:bodyPr/>
          <a:lstStyle/>
          <a:p>
            <a:fld id="{353C3CA2-5909-47E5-B331-502709ECCC41}" type="slidenum">
              <a:rPr lang="sk-SK"/>
              <a:pPr/>
              <a:t>80</a:t>
            </a:fld>
            <a:endParaRPr lang="sk-SK"/>
          </a:p>
        </p:txBody>
      </p:sp>
    </p:spTree>
    <p:extLst>
      <p:ext uri="{BB962C8B-B14F-4D97-AF65-F5344CB8AC3E}">
        <p14:creationId xmlns:p14="http://schemas.microsoft.com/office/powerpoint/2010/main" val="2758816472"/>
      </p:ext>
    </p:extLst>
  </p:cSld>
  <p:clrMapOvr>
    <a:masterClrMapping/>
  </p:clrMapOvr>
  <p:transition>
    <p:zoom/>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sk-SK" b="1"/>
              <a:t>Výroba</a:t>
            </a:r>
          </a:p>
        </p:txBody>
      </p:sp>
      <p:sp>
        <p:nvSpPr>
          <p:cNvPr id="107523" name="Rectangle 3"/>
          <p:cNvSpPr>
            <a:spLocks noGrp="1" noChangeArrowheads="1"/>
          </p:cNvSpPr>
          <p:nvPr>
            <p:ph idx="1"/>
          </p:nvPr>
        </p:nvSpPr>
        <p:spPr>
          <a:xfrm>
            <a:off x="457200" y="1151255"/>
            <a:ext cx="8412480" cy="4968875"/>
          </a:xfrm>
        </p:spPr>
        <p:txBody>
          <a:bodyPr>
            <a:normAutofit/>
          </a:bodyPr>
          <a:lstStyle/>
          <a:p>
            <a:pPr marL="381000" indent="-381000" algn="just">
              <a:lnSpc>
                <a:spcPct val="80000"/>
              </a:lnSpc>
            </a:pPr>
            <a:r>
              <a:rPr lang="cs-CZ" sz="2800" b="1" dirty="0"/>
              <a:t>podle použité technologie </a:t>
            </a:r>
            <a:r>
              <a:rPr lang="cs-CZ" sz="2800" dirty="0"/>
              <a:t>členíme výrobní proces na:</a:t>
            </a:r>
            <a:endParaRPr lang="cs-CZ" sz="2800" b="1" dirty="0"/>
          </a:p>
          <a:p>
            <a:pPr marL="381000" indent="-381000" algn="just">
              <a:lnSpc>
                <a:spcPct val="80000"/>
              </a:lnSpc>
              <a:buFontTx/>
              <a:buAutoNum type="arabicPeriod"/>
            </a:pPr>
            <a:r>
              <a:rPr lang="cs-CZ" sz="2800" b="1" i="1" dirty="0" err="1"/>
              <a:t>mechanicko</a:t>
            </a:r>
            <a:r>
              <a:rPr lang="cs-CZ" sz="2800" b="1" i="1" dirty="0"/>
              <a:t> – fyzikální</a:t>
            </a:r>
            <a:r>
              <a:rPr lang="cs-CZ" sz="2800" dirty="0"/>
              <a:t>, v rámci kterého látková podstata suroviny v procesu se </a:t>
            </a:r>
            <a:r>
              <a:rPr lang="cs-CZ" sz="2800" i="1" dirty="0"/>
              <a:t>nemění</a:t>
            </a:r>
            <a:r>
              <a:rPr lang="cs-CZ" sz="2800" dirty="0"/>
              <a:t>, mění se velikost, design, připadne kvalita výstupu (např. při výrobě obuvi se nemění podstata kůže, z které se boty vyrábějí; velikost obuvi, jejich design a kvalita ve vztahu k potřebám člověka budou určitě odlišné od balení surové kůže, které vstupuje do výrobního procesu</a:t>
            </a:r>
            <a:endParaRPr lang="cs-CZ" sz="2800" b="1" dirty="0"/>
          </a:p>
          <a:p>
            <a:pPr marL="381000" indent="-381000" algn="just">
              <a:lnSpc>
                <a:spcPct val="80000"/>
              </a:lnSpc>
              <a:buFontTx/>
              <a:buAutoNum type="arabicPeriod"/>
            </a:pPr>
            <a:r>
              <a:rPr lang="cs-CZ" sz="2800" b="1" i="1" dirty="0"/>
              <a:t>chemický</a:t>
            </a:r>
            <a:r>
              <a:rPr lang="cs-CZ" sz="2800" b="1" dirty="0"/>
              <a:t> – </a:t>
            </a:r>
            <a:r>
              <a:rPr lang="cs-CZ" sz="2800" dirty="0"/>
              <a:t>v tomto procesu se </a:t>
            </a:r>
            <a:r>
              <a:rPr lang="cs-CZ" sz="2800" i="1" dirty="0"/>
              <a:t>mění</a:t>
            </a:r>
            <a:r>
              <a:rPr lang="cs-CZ" sz="2800" dirty="0"/>
              <a:t> látková podstata vstupních surovin – např. výroba benzínu z ropy, výroba vína, výroba léků apod. </a:t>
            </a:r>
          </a:p>
        </p:txBody>
      </p:sp>
      <p:sp>
        <p:nvSpPr>
          <p:cNvPr id="5" name="Zástupný symbol pro číslo snímku 5"/>
          <p:cNvSpPr>
            <a:spLocks noGrp="1"/>
          </p:cNvSpPr>
          <p:nvPr>
            <p:ph type="sldNum" sz="quarter" idx="12"/>
          </p:nvPr>
        </p:nvSpPr>
        <p:spPr/>
        <p:txBody>
          <a:bodyPr/>
          <a:lstStyle/>
          <a:p>
            <a:fld id="{6C5772A0-D9C7-4C54-A924-628CD89C1172}" type="slidenum">
              <a:rPr lang="sk-SK"/>
              <a:pPr/>
              <a:t>81</a:t>
            </a:fld>
            <a:endParaRPr lang="sk-SK"/>
          </a:p>
        </p:txBody>
      </p:sp>
    </p:spTree>
    <p:extLst>
      <p:ext uri="{BB962C8B-B14F-4D97-AF65-F5344CB8AC3E}">
        <p14:creationId xmlns:p14="http://schemas.microsoft.com/office/powerpoint/2010/main" val="1227658738"/>
      </p:ext>
    </p:extLst>
  </p:cSld>
  <p:clrMapOvr>
    <a:masterClrMapping/>
  </p:clrMapOvr>
  <p:transition>
    <p:zoom/>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sk-SK" b="1"/>
              <a:t>Výroba</a:t>
            </a:r>
          </a:p>
        </p:txBody>
      </p:sp>
      <p:sp>
        <p:nvSpPr>
          <p:cNvPr id="111619" name="Rectangle 3"/>
          <p:cNvSpPr>
            <a:spLocks noGrp="1" noChangeArrowheads="1"/>
          </p:cNvSpPr>
          <p:nvPr>
            <p:ph idx="1"/>
          </p:nvPr>
        </p:nvSpPr>
        <p:spPr>
          <a:xfrm>
            <a:off x="683568" y="1340768"/>
            <a:ext cx="8229600" cy="5183857"/>
          </a:xfrm>
        </p:spPr>
        <p:txBody>
          <a:bodyPr>
            <a:normAutofit/>
          </a:bodyPr>
          <a:lstStyle/>
          <a:p>
            <a:pPr>
              <a:lnSpc>
                <a:spcPct val="90000"/>
              </a:lnSpc>
              <a:buFontTx/>
              <a:buNone/>
            </a:pPr>
            <a:r>
              <a:rPr lang="cs-CZ" sz="2800" i="1"/>
              <a:t>Členění </a:t>
            </a:r>
            <a:r>
              <a:rPr lang="cs-CZ" sz="2800"/>
              <a:t>výrobního procesu </a:t>
            </a:r>
            <a:r>
              <a:rPr lang="cs-CZ" sz="2800" b="1"/>
              <a:t>z hlediska výrobního programu</a:t>
            </a:r>
            <a:r>
              <a:rPr lang="cs-CZ" sz="2800"/>
              <a:t>:</a:t>
            </a:r>
            <a:endParaRPr lang="cs-CZ" sz="2800" b="1"/>
          </a:p>
          <a:p>
            <a:pPr>
              <a:lnSpc>
                <a:spcPct val="90000"/>
              </a:lnSpc>
            </a:pPr>
            <a:r>
              <a:rPr lang="cs-CZ" sz="2800" b="1" i="1"/>
              <a:t>hlavní výrobní program</a:t>
            </a:r>
            <a:r>
              <a:rPr lang="cs-CZ" sz="2800"/>
              <a:t> – tyto výrobky tvoří hlavní náplň výroby daného podniku</a:t>
            </a:r>
            <a:endParaRPr lang="cs-CZ" sz="2800" b="1"/>
          </a:p>
          <a:p>
            <a:pPr>
              <a:lnSpc>
                <a:spcPct val="90000"/>
              </a:lnSpc>
            </a:pPr>
            <a:r>
              <a:rPr lang="cs-CZ" sz="2800" b="1" i="1"/>
              <a:t>Vedlejší výrobní program</a:t>
            </a:r>
            <a:r>
              <a:rPr lang="cs-CZ" sz="2800"/>
              <a:t> – představuje výrobu polotovarů a náhradních dílů</a:t>
            </a:r>
            <a:endParaRPr lang="cs-CZ" sz="2800" b="1"/>
          </a:p>
          <a:p>
            <a:pPr>
              <a:lnSpc>
                <a:spcPct val="90000"/>
              </a:lnSpc>
            </a:pPr>
            <a:r>
              <a:rPr lang="cs-CZ" sz="2800" b="1" i="1"/>
              <a:t>přidružený výrobní program</a:t>
            </a:r>
            <a:r>
              <a:rPr lang="cs-CZ" sz="2800" b="1"/>
              <a:t> – </a:t>
            </a:r>
            <a:r>
              <a:rPr lang="cs-CZ" sz="2800"/>
              <a:t>představuje zpravidla odlišné zaměření v porovnání s hlavním výrobním programem (např. pridružená stavební výroba, podnik vyrábějíci nábytek šije autopotahy apod.)</a:t>
            </a:r>
          </a:p>
        </p:txBody>
      </p:sp>
      <p:sp>
        <p:nvSpPr>
          <p:cNvPr id="5" name="Zástupný symbol pro číslo snímku 5"/>
          <p:cNvSpPr>
            <a:spLocks noGrp="1"/>
          </p:cNvSpPr>
          <p:nvPr>
            <p:ph type="sldNum" sz="quarter" idx="12"/>
          </p:nvPr>
        </p:nvSpPr>
        <p:spPr/>
        <p:txBody>
          <a:bodyPr/>
          <a:lstStyle/>
          <a:p>
            <a:fld id="{E2238659-3BD7-41EE-A5D6-04005FCE57EC}" type="slidenum">
              <a:rPr lang="sk-SK"/>
              <a:pPr/>
              <a:t>82</a:t>
            </a:fld>
            <a:endParaRPr lang="sk-SK"/>
          </a:p>
        </p:txBody>
      </p:sp>
    </p:spTree>
    <p:extLst>
      <p:ext uri="{BB962C8B-B14F-4D97-AF65-F5344CB8AC3E}">
        <p14:creationId xmlns:p14="http://schemas.microsoft.com/office/powerpoint/2010/main" val="1740688149"/>
      </p:ext>
    </p:extLst>
  </p:cSld>
  <p:clrMapOvr>
    <a:masterClrMapping/>
  </p:clrMapOvr>
  <p:transition>
    <p:zo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sk-SK" b="1"/>
              <a:t>Výroba</a:t>
            </a:r>
          </a:p>
        </p:txBody>
      </p:sp>
      <p:sp>
        <p:nvSpPr>
          <p:cNvPr id="112643" name="Rectangle 3"/>
          <p:cNvSpPr>
            <a:spLocks noGrp="1" noChangeArrowheads="1"/>
          </p:cNvSpPr>
          <p:nvPr>
            <p:ph idx="1"/>
          </p:nvPr>
        </p:nvSpPr>
        <p:spPr>
          <a:xfrm>
            <a:off x="467544" y="1412776"/>
            <a:ext cx="8341176" cy="5256312"/>
          </a:xfrm>
        </p:spPr>
        <p:txBody>
          <a:bodyPr>
            <a:normAutofit/>
          </a:bodyPr>
          <a:lstStyle/>
          <a:p>
            <a:pPr algn="just">
              <a:lnSpc>
                <a:spcPct val="80000"/>
              </a:lnSpc>
              <a:buFontTx/>
              <a:buNone/>
            </a:pPr>
            <a:r>
              <a:rPr lang="cs-CZ" sz="2800"/>
              <a:t>Z hlediska </a:t>
            </a:r>
            <a:r>
              <a:rPr lang="cs-CZ" sz="2800" i="1"/>
              <a:t>počtu</a:t>
            </a:r>
            <a:r>
              <a:rPr lang="cs-CZ" sz="2800"/>
              <a:t> vyráběných výrobků členíme výrobu na: </a:t>
            </a:r>
            <a:endParaRPr lang="cs-CZ" sz="2800" b="1"/>
          </a:p>
          <a:p>
            <a:pPr algn="just">
              <a:lnSpc>
                <a:spcPct val="80000"/>
              </a:lnSpc>
            </a:pPr>
            <a:r>
              <a:rPr lang="cs-CZ" sz="2800" b="1" i="1"/>
              <a:t>hromadná výroba</a:t>
            </a:r>
            <a:r>
              <a:rPr lang="cs-CZ" sz="2800"/>
              <a:t> – podnik vyrábí výrobky ve velkém počtu (např. pečivo, pivo, kamenolom, těžba uhlí atd.), cena jednoho výrobku je nižší než při sériové výrobě v důsledku působení tzv. úspor z rozsahu</a:t>
            </a:r>
            <a:endParaRPr lang="cs-CZ" sz="2800" b="1"/>
          </a:p>
          <a:p>
            <a:pPr algn="just">
              <a:lnSpc>
                <a:spcPct val="80000"/>
              </a:lnSpc>
            </a:pPr>
            <a:r>
              <a:rPr lang="cs-CZ" sz="2800" b="1" i="1"/>
              <a:t>sériová výroba</a:t>
            </a:r>
            <a:r>
              <a:rPr lang="cs-CZ" sz="2800"/>
              <a:t> – podnik vyrábí výrobky v omezených množstvích (sériích), cena jednoho výrobku je nižší než v kusové výrobě</a:t>
            </a:r>
            <a:endParaRPr lang="cs-CZ" sz="2800" b="1"/>
          </a:p>
          <a:p>
            <a:pPr algn="just">
              <a:lnSpc>
                <a:spcPct val="80000"/>
              </a:lnSpc>
            </a:pPr>
            <a:r>
              <a:rPr lang="cs-CZ" sz="2800" b="1" i="1"/>
              <a:t>kusová výroba</a:t>
            </a:r>
            <a:r>
              <a:rPr lang="cs-CZ" sz="2800"/>
              <a:t> – podnik vyrábí výrobky v malých množstvích (kusoch), cena jednoho výrobku je vysoká</a:t>
            </a:r>
          </a:p>
        </p:txBody>
      </p:sp>
      <p:sp>
        <p:nvSpPr>
          <p:cNvPr id="5" name="Zástupný symbol pro číslo snímku 5"/>
          <p:cNvSpPr>
            <a:spLocks noGrp="1"/>
          </p:cNvSpPr>
          <p:nvPr>
            <p:ph type="sldNum" sz="quarter" idx="12"/>
          </p:nvPr>
        </p:nvSpPr>
        <p:spPr/>
        <p:txBody>
          <a:bodyPr/>
          <a:lstStyle/>
          <a:p>
            <a:fld id="{586BB26F-2855-4DD9-8538-612924AB46FA}" type="slidenum">
              <a:rPr lang="sk-SK"/>
              <a:pPr/>
              <a:t>83</a:t>
            </a:fld>
            <a:endParaRPr lang="sk-SK"/>
          </a:p>
        </p:txBody>
      </p:sp>
    </p:spTree>
    <p:extLst>
      <p:ext uri="{BB962C8B-B14F-4D97-AF65-F5344CB8AC3E}">
        <p14:creationId xmlns:p14="http://schemas.microsoft.com/office/powerpoint/2010/main" val="575835119"/>
      </p:ext>
    </p:extLst>
  </p:cSld>
  <p:clrMapOvr>
    <a:masterClrMapping/>
  </p:clrMapOvr>
  <p:transition>
    <p:zoom/>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sk-SK" b="1" dirty="0" err="1"/>
              <a:t>Prodej</a:t>
            </a:r>
            <a:endParaRPr lang="sk-SK" b="1" dirty="0"/>
          </a:p>
        </p:txBody>
      </p:sp>
      <p:sp>
        <p:nvSpPr>
          <p:cNvPr id="113667" name="Rectangle 3"/>
          <p:cNvSpPr>
            <a:spLocks noGrp="1" noChangeArrowheads="1"/>
          </p:cNvSpPr>
          <p:nvPr>
            <p:ph idx="1"/>
          </p:nvPr>
        </p:nvSpPr>
        <p:spPr>
          <a:xfrm>
            <a:off x="457200" y="1513840"/>
            <a:ext cx="8463280" cy="4612323"/>
          </a:xfrm>
        </p:spPr>
        <p:txBody>
          <a:bodyPr>
            <a:normAutofit fontScale="92500" lnSpcReduction="10000"/>
          </a:bodyPr>
          <a:lstStyle/>
          <a:p>
            <a:pPr algn="just">
              <a:lnSpc>
                <a:spcPct val="80000"/>
              </a:lnSpc>
            </a:pPr>
            <a:r>
              <a:rPr lang="cs-CZ" sz="2800" b="1"/>
              <a:t>prodej vyrobených výrobků a služeb </a:t>
            </a:r>
            <a:r>
              <a:rPr lang="cs-CZ" sz="2800"/>
              <a:t>představuje </a:t>
            </a:r>
            <a:r>
              <a:rPr lang="cs-CZ" sz="2800" i="1"/>
              <a:t>završení </a:t>
            </a:r>
            <a:r>
              <a:rPr lang="cs-CZ" sz="2800"/>
              <a:t>transformačního procesu</a:t>
            </a:r>
          </a:p>
          <a:p>
            <a:pPr algn="just">
              <a:lnSpc>
                <a:spcPct val="80000"/>
              </a:lnSpc>
            </a:pPr>
            <a:r>
              <a:rPr lang="cs-CZ" sz="2800"/>
              <a:t>v této fáze transformačného procesu podnik </a:t>
            </a:r>
            <a:r>
              <a:rPr lang="cs-CZ" sz="2800" i="1"/>
              <a:t>prodává svoje výrobky a služby</a:t>
            </a:r>
            <a:r>
              <a:rPr lang="cs-CZ" sz="2800"/>
              <a:t> za peníze, dosahuje výnosy z podnikatelské činnosti a tvoří zisk, čím se naplňují jeho základní cíle</a:t>
            </a:r>
          </a:p>
          <a:p>
            <a:pPr algn="just">
              <a:lnSpc>
                <a:spcPct val="80000"/>
              </a:lnSpc>
            </a:pPr>
            <a:r>
              <a:rPr lang="cs-CZ" sz="2800"/>
              <a:t>tato etapa a její úspěšné zvládnutí jsou velmi důležité pro zachování podniku v podmínkách roustoucí konkurence, kdy větším problémem je prodat výrobky a služby než je vyrobit</a:t>
            </a:r>
          </a:p>
          <a:p>
            <a:pPr algn="just">
              <a:lnSpc>
                <a:spcPct val="80000"/>
              </a:lnSpc>
            </a:pPr>
            <a:r>
              <a:rPr lang="cs-CZ" sz="2800"/>
              <a:t>v podmínkách tržního mechanismu v důsledku existující konkurence je </a:t>
            </a:r>
            <a:r>
              <a:rPr lang="cs-CZ" sz="2800" i="1"/>
              <a:t>dominantním trhem </a:t>
            </a:r>
            <a:r>
              <a:rPr lang="cs-CZ" sz="2800" b="1" i="1"/>
              <a:t>trh kupujícího</a:t>
            </a:r>
            <a:r>
              <a:rPr lang="cs-CZ" sz="2800"/>
              <a:t>, a proto je důležitým aspektem úspešnosti na trhu péče o zákazníka a jeho potřeby (Náš zákazník, náš pán.)</a:t>
            </a:r>
          </a:p>
          <a:p>
            <a:pPr algn="just">
              <a:lnSpc>
                <a:spcPct val="80000"/>
              </a:lnSpc>
            </a:pPr>
            <a:endParaRPr lang="cs-CZ" sz="2800"/>
          </a:p>
        </p:txBody>
      </p:sp>
      <p:sp>
        <p:nvSpPr>
          <p:cNvPr id="5" name="Zástupný symbol pro číslo snímku 5"/>
          <p:cNvSpPr>
            <a:spLocks noGrp="1"/>
          </p:cNvSpPr>
          <p:nvPr>
            <p:ph type="sldNum" sz="quarter" idx="12"/>
          </p:nvPr>
        </p:nvSpPr>
        <p:spPr/>
        <p:txBody>
          <a:bodyPr/>
          <a:lstStyle/>
          <a:p>
            <a:fld id="{4CBFE42F-A730-4F0E-9593-3E1EE3544731}" type="slidenum">
              <a:rPr lang="sk-SK"/>
              <a:pPr/>
              <a:t>84</a:t>
            </a:fld>
            <a:endParaRPr lang="sk-SK"/>
          </a:p>
        </p:txBody>
      </p:sp>
    </p:spTree>
    <p:extLst>
      <p:ext uri="{BB962C8B-B14F-4D97-AF65-F5344CB8AC3E}">
        <p14:creationId xmlns:p14="http://schemas.microsoft.com/office/powerpoint/2010/main" val="533337513"/>
      </p:ext>
    </p:extLst>
  </p:cSld>
  <p:clrMapOvr>
    <a:masterClrMapping/>
  </p:clrMapOvr>
  <p:transition>
    <p:zoom/>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5054"/>
            <a:ext cx="8229600" cy="1143000"/>
          </a:xfrm>
        </p:spPr>
        <p:txBody>
          <a:bodyPr>
            <a:normAutofit fontScale="90000"/>
          </a:bodyPr>
          <a:lstStyle/>
          <a:p>
            <a:r>
              <a:rPr lang="cs-CZ" dirty="0"/>
              <a:t>Organizování – podniková organizace</a:t>
            </a:r>
          </a:p>
        </p:txBody>
      </p:sp>
      <p:sp>
        <p:nvSpPr>
          <p:cNvPr id="3" name="Zástupný symbol pro obsah 2"/>
          <p:cNvSpPr>
            <a:spLocks noGrp="1"/>
          </p:cNvSpPr>
          <p:nvPr>
            <p:ph idx="1"/>
          </p:nvPr>
        </p:nvSpPr>
        <p:spPr/>
        <p:txBody>
          <a:bodyPr>
            <a:normAutofit fontScale="92500"/>
          </a:bodyPr>
          <a:lstStyle/>
          <a:p>
            <a:r>
              <a:rPr lang="cs-CZ" sz="2400" dirty="0"/>
              <a:t>Organizace – souhrnný pojem pro podnik či instituci, jako výraz pro určitý způsob vnitřního uspořádání podniku či instituce</a:t>
            </a:r>
          </a:p>
          <a:p>
            <a:endParaRPr lang="cs-CZ" sz="2400" dirty="0"/>
          </a:p>
          <a:p>
            <a:r>
              <a:rPr lang="cs-CZ" sz="2400" dirty="0"/>
              <a:t>Organizace v širším slova smyslu – zahrnující cílené spojení lidských i dalších ekonom. zdrojů, tzv. ekonomické organizace</a:t>
            </a:r>
          </a:p>
          <a:p>
            <a:endParaRPr lang="cs-CZ" sz="2400" dirty="0"/>
          </a:p>
          <a:p>
            <a:r>
              <a:rPr lang="cs-CZ" sz="2400" dirty="0"/>
              <a:t>Organizace v užším slova smyslu – hierarchicky řízené skupiny osob, vytvořené a fungující proto, aby mohlo být dosaženo určitých cílů</a:t>
            </a:r>
          </a:p>
          <a:p>
            <a:endParaRPr lang="cs-CZ" sz="2400" dirty="0"/>
          </a:p>
          <a:p>
            <a:r>
              <a:rPr lang="cs-CZ" sz="2400" dirty="0"/>
              <a:t>Organizování – shromáždění a koordinace lidských, finančních, fyzických, informačních a dalších zdrojů potřebných k dosažení cílů organizace.</a:t>
            </a:r>
          </a:p>
          <a:p>
            <a:endParaRPr lang="cs-CZ" sz="2400" dirty="0"/>
          </a:p>
          <a:p>
            <a:endParaRPr lang="cs-CZ" sz="2400" dirty="0"/>
          </a:p>
        </p:txBody>
      </p:sp>
    </p:spTree>
    <p:extLst>
      <p:ext uri="{BB962C8B-B14F-4D97-AF65-F5344CB8AC3E}">
        <p14:creationId xmlns:p14="http://schemas.microsoft.com/office/powerpoint/2010/main" val="9856958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Organizování – podniková organizace</a:t>
            </a:r>
          </a:p>
        </p:txBody>
      </p:sp>
      <p:sp>
        <p:nvSpPr>
          <p:cNvPr id="3" name="Zástupný symbol pro obsah 2"/>
          <p:cNvSpPr>
            <a:spLocks noGrp="1"/>
          </p:cNvSpPr>
          <p:nvPr>
            <p:ph idx="1"/>
          </p:nvPr>
        </p:nvSpPr>
        <p:spPr>
          <a:xfrm>
            <a:off x="287016" y="1635760"/>
            <a:ext cx="8856984" cy="4724008"/>
          </a:xfrm>
        </p:spPr>
        <p:txBody>
          <a:bodyPr>
            <a:normAutofit/>
          </a:bodyPr>
          <a:lstStyle/>
          <a:p>
            <a:pPr marL="0" indent="0">
              <a:buNone/>
            </a:pPr>
            <a:r>
              <a:rPr lang="cs-CZ" sz="2800" b="1" u="sng" dirty="0"/>
              <a:t>Podniková organizace</a:t>
            </a:r>
            <a:r>
              <a:rPr lang="cs-CZ" sz="2800" b="1" dirty="0"/>
              <a:t>:</a:t>
            </a:r>
          </a:p>
          <a:p>
            <a:r>
              <a:rPr lang="cs-CZ" sz="2800" dirty="0"/>
              <a:t>organizace jako celek, který plní funkce podniku,</a:t>
            </a:r>
          </a:p>
          <a:p>
            <a:r>
              <a:rPr lang="cs-CZ" sz="2800" dirty="0"/>
              <a:t>organizace jako míra uspořádání podniku,</a:t>
            </a:r>
          </a:p>
          <a:p>
            <a:r>
              <a:rPr lang="cs-CZ" sz="2800" dirty="0"/>
              <a:t>organizace jako cílevědomá činnost.</a:t>
            </a:r>
          </a:p>
          <a:p>
            <a:endParaRPr lang="cs-CZ" sz="2800" dirty="0"/>
          </a:p>
        </p:txBody>
      </p:sp>
    </p:spTree>
    <p:extLst>
      <p:ext uri="{BB962C8B-B14F-4D97-AF65-F5344CB8AC3E}">
        <p14:creationId xmlns:p14="http://schemas.microsoft.com/office/powerpoint/2010/main" val="22224453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Organizování – podniková organizace</a:t>
            </a:r>
          </a:p>
        </p:txBody>
      </p:sp>
      <p:sp>
        <p:nvSpPr>
          <p:cNvPr id="3" name="Zástupný symbol pro obsah 2"/>
          <p:cNvSpPr>
            <a:spLocks noGrp="1"/>
          </p:cNvSpPr>
          <p:nvPr>
            <p:ph idx="1"/>
          </p:nvPr>
        </p:nvSpPr>
        <p:spPr>
          <a:xfrm>
            <a:off x="179512" y="1230070"/>
            <a:ext cx="8856984" cy="5368850"/>
          </a:xfrm>
        </p:spPr>
        <p:txBody>
          <a:bodyPr>
            <a:normAutofit/>
          </a:bodyPr>
          <a:lstStyle/>
          <a:p>
            <a:pPr marL="0" indent="0">
              <a:buNone/>
            </a:pPr>
            <a:r>
              <a:rPr lang="cs-CZ" sz="2400" b="1" u="sng" dirty="0"/>
              <a:t>Organizační struktura  </a:t>
            </a:r>
          </a:p>
          <a:p>
            <a:r>
              <a:rPr lang="cs-CZ" sz="2400" dirty="0"/>
              <a:t>Různé </a:t>
            </a:r>
            <a:r>
              <a:rPr lang="cs-CZ" sz="2400" dirty="0" err="1"/>
              <a:t>org</a:t>
            </a:r>
            <a:r>
              <a:rPr lang="cs-CZ" sz="2400" dirty="0"/>
              <a:t>. systémy si vyžadují i různou </a:t>
            </a:r>
            <a:r>
              <a:rPr lang="cs-CZ" sz="2400" dirty="0" err="1"/>
              <a:t>org</a:t>
            </a:r>
            <a:r>
              <a:rPr lang="cs-CZ" sz="2400" dirty="0"/>
              <a:t>. strukturu </a:t>
            </a:r>
          </a:p>
          <a:p>
            <a:pPr lvl="1"/>
            <a:r>
              <a:rPr lang="cs-CZ" sz="2000" dirty="0"/>
              <a:t>způsob vnitřního rozdělení činností a pravomocí</a:t>
            </a:r>
          </a:p>
          <a:p>
            <a:r>
              <a:rPr lang="cs-CZ" sz="2400" dirty="0"/>
              <a:t>Důvodem organizování je nutnost dělby práce a omezenost rozpětí řízení.</a:t>
            </a:r>
          </a:p>
          <a:p>
            <a:r>
              <a:rPr lang="cs-CZ" sz="2400" dirty="0"/>
              <a:t>Při vytváření </a:t>
            </a:r>
            <a:r>
              <a:rPr lang="cs-CZ" sz="2400" dirty="0" err="1"/>
              <a:t>org</a:t>
            </a:r>
            <a:r>
              <a:rPr lang="cs-CZ" sz="2400" dirty="0"/>
              <a:t>. struktury se řídíme kritérii:</a:t>
            </a:r>
          </a:p>
          <a:p>
            <a:pPr lvl="1"/>
            <a:r>
              <a:rPr lang="cs-CZ" sz="1800" dirty="0"/>
              <a:t>typ výrobku nebo služby;</a:t>
            </a:r>
          </a:p>
          <a:p>
            <a:pPr lvl="1"/>
            <a:r>
              <a:rPr lang="cs-CZ" sz="1800" dirty="0"/>
              <a:t>charakter pracovního procesu a funkce, které ho mohou zajistit;</a:t>
            </a:r>
          </a:p>
          <a:p>
            <a:pPr lvl="1"/>
            <a:r>
              <a:rPr lang="cs-CZ" sz="1800" dirty="0"/>
              <a:t>potřebná specializace a kvantifikace;</a:t>
            </a:r>
          </a:p>
          <a:p>
            <a:pPr lvl="1"/>
            <a:r>
              <a:rPr lang="cs-CZ" sz="1800" dirty="0"/>
              <a:t>čas, který je zapotřebí pro zvládnutí činností;</a:t>
            </a:r>
          </a:p>
          <a:p>
            <a:pPr lvl="1"/>
            <a:r>
              <a:rPr lang="cs-CZ" sz="1800" dirty="0"/>
              <a:t>zákazník;</a:t>
            </a:r>
          </a:p>
          <a:p>
            <a:pPr lvl="1"/>
            <a:r>
              <a:rPr lang="cs-CZ" sz="1800" dirty="0"/>
              <a:t>místo.</a:t>
            </a:r>
          </a:p>
          <a:p>
            <a:r>
              <a:rPr lang="cs-CZ" sz="2400" dirty="0"/>
              <a:t>Kritéria se kombinují tak, aby byla nalezena optimální </a:t>
            </a:r>
            <a:r>
              <a:rPr lang="cs-CZ" sz="2400" dirty="0" err="1"/>
              <a:t>org</a:t>
            </a:r>
            <a:r>
              <a:rPr lang="cs-CZ" sz="2400" dirty="0"/>
              <a:t>. struktura a zajištěna koordinace činností.</a:t>
            </a:r>
          </a:p>
          <a:p>
            <a:endParaRPr lang="cs-CZ" sz="2400" dirty="0"/>
          </a:p>
        </p:txBody>
      </p:sp>
    </p:spTree>
    <p:extLst>
      <p:ext uri="{BB962C8B-B14F-4D97-AF65-F5344CB8AC3E}">
        <p14:creationId xmlns:p14="http://schemas.microsoft.com/office/powerpoint/2010/main" val="17110777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Organizování – podniková organizace</a:t>
            </a:r>
          </a:p>
        </p:txBody>
      </p:sp>
      <p:sp>
        <p:nvSpPr>
          <p:cNvPr id="3" name="Zástupný symbol pro obsah 2"/>
          <p:cNvSpPr>
            <a:spLocks noGrp="1"/>
          </p:cNvSpPr>
          <p:nvPr>
            <p:ph idx="1"/>
          </p:nvPr>
        </p:nvSpPr>
        <p:spPr>
          <a:xfrm>
            <a:off x="179512" y="1804416"/>
            <a:ext cx="8856984" cy="4936952"/>
          </a:xfrm>
        </p:spPr>
        <p:txBody>
          <a:bodyPr>
            <a:normAutofit/>
          </a:bodyPr>
          <a:lstStyle/>
          <a:p>
            <a:pPr marL="0" indent="0">
              <a:buNone/>
            </a:pPr>
            <a:r>
              <a:rPr lang="cs-CZ" sz="2800" b="1" u="sng" dirty="0"/>
              <a:t>Organizační struktura  </a:t>
            </a:r>
          </a:p>
          <a:p>
            <a:r>
              <a:rPr lang="cs-CZ" sz="2800" b="1" dirty="0"/>
              <a:t>Základní typy organizačních struktur z hlediska jejich vývoje</a:t>
            </a:r>
          </a:p>
          <a:p>
            <a:pPr lvl="1">
              <a:buFontTx/>
              <a:buChar char="-"/>
            </a:pPr>
            <a:r>
              <a:rPr lang="cs-CZ" sz="2000" b="1" dirty="0"/>
              <a:t>Klasické (funkcionální, divizní)</a:t>
            </a:r>
          </a:p>
          <a:p>
            <a:pPr lvl="1">
              <a:buFontTx/>
              <a:buChar char="-"/>
            </a:pPr>
            <a:r>
              <a:rPr lang="cs-CZ" sz="2000" b="1" dirty="0"/>
              <a:t>Moderní (</a:t>
            </a:r>
            <a:r>
              <a:rPr lang="cs-CZ" sz="2000" b="1" dirty="0" err="1"/>
              <a:t>org</a:t>
            </a:r>
            <a:r>
              <a:rPr lang="cs-CZ" sz="2000" b="1" dirty="0"/>
              <a:t>. struktury s pružnými prvky)</a:t>
            </a:r>
          </a:p>
          <a:p>
            <a:pPr lvl="1">
              <a:buFontTx/>
              <a:buChar char="-"/>
            </a:pPr>
            <a:r>
              <a:rPr lang="cs-CZ" sz="2000" b="1" dirty="0"/>
              <a:t>Moderní a netradiční  (podnikatelské jednotky, procesní,)</a:t>
            </a:r>
          </a:p>
          <a:p>
            <a:pPr>
              <a:buFontTx/>
              <a:buChar char="-"/>
            </a:pPr>
            <a:endParaRPr lang="cs-CZ" sz="2800" b="1" dirty="0"/>
          </a:p>
          <a:p>
            <a:r>
              <a:rPr lang="cs-CZ" sz="2800" dirty="0"/>
              <a:t>Struktura organizace může být určitou kombinací jednotlivých druhů struktur.</a:t>
            </a:r>
          </a:p>
          <a:p>
            <a:endParaRPr lang="cs-CZ" sz="2800" dirty="0"/>
          </a:p>
        </p:txBody>
      </p:sp>
    </p:spTree>
    <p:extLst>
      <p:ext uri="{BB962C8B-B14F-4D97-AF65-F5344CB8AC3E}">
        <p14:creationId xmlns:p14="http://schemas.microsoft.com/office/powerpoint/2010/main" val="28931930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731837"/>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Funkcionální struktura</a:t>
            </a:r>
          </a:p>
        </p:txBody>
      </p:sp>
      <p:sp>
        <p:nvSpPr>
          <p:cNvPr id="13316"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13317" name="Text Box 7"/>
          <p:cNvSpPr txBox="1">
            <a:spLocks noChangeArrowheads="1"/>
          </p:cNvSpPr>
          <p:nvPr/>
        </p:nvSpPr>
        <p:spPr bwMode="auto">
          <a:xfrm>
            <a:off x="519113" y="1576388"/>
            <a:ext cx="8253412"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200" b="1"/>
              <a:t>Organizační jednotky jsou vytvářeny k výkonu jednotlivých </a:t>
            </a:r>
          </a:p>
          <a:p>
            <a:pPr eaLnBrk="1" hangingPunct="1"/>
            <a:r>
              <a:rPr lang="cs-CZ" sz="2200" b="1"/>
              <a:t>odborně specializovaných výkonů např. vývoj, výroba,</a:t>
            </a:r>
          </a:p>
          <a:p>
            <a:pPr eaLnBrk="1" hangingPunct="1"/>
            <a:r>
              <a:rPr lang="cs-CZ" sz="2200" b="1"/>
              <a:t>prodej, finance, personální oblast </a:t>
            </a:r>
            <a:r>
              <a:rPr lang="en-US" sz="2200" b="1"/>
              <a:t>=</a:t>
            </a:r>
            <a:r>
              <a:rPr lang="cs-CZ" sz="2200" b="1"/>
              <a:t> </a:t>
            </a:r>
            <a:r>
              <a:rPr lang="en-US" sz="2200" b="1"/>
              <a:t>speciali</a:t>
            </a:r>
            <a:r>
              <a:rPr lang="cs-CZ" sz="2200" b="1"/>
              <a:t>z</a:t>
            </a:r>
            <a:r>
              <a:rPr lang="en-US" sz="2200" b="1"/>
              <a:t>ace na </a:t>
            </a:r>
            <a:r>
              <a:rPr lang="cs-CZ" sz="2200" b="1"/>
              <a:t>základě </a:t>
            </a:r>
          </a:p>
          <a:p>
            <a:pPr eaLnBrk="1" hangingPunct="1"/>
            <a:r>
              <a:rPr lang="cs-CZ" sz="2200" b="1"/>
              <a:t>funkcí</a:t>
            </a:r>
          </a:p>
          <a:p>
            <a:pPr eaLnBrk="1" hangingPunct="1"/>
            <a:endParaRPr lang="cs-CZ" sz="2200" b="1"/>
          </a:p>
          <a:p>
            <a:pPr eaLnBrk="1" hangingPunct="1"/>
            <a:r>
              <a:rPr lang="cs-CZ" sz="2200" b="1"/>
              <a:t>Funkce – jediná činnost častěji skupina vzájemně </a:t>
            </a:r>
          </a:p>
          <a:p>
            <a:pPr eaLnBrk="1" hangingPunct="1"/>
            <a:r>
              <a:rPr lang="cs-CZ" sz="2200" b="1"/>
              <a:t>spjatých a obdobných činností, spojených příbuznými </a:t>
            </a:r>
          </a:p>
          <a:p>
            <a:pPr eaLnBrk="1" hangingPunct="1"/>
            <a:r>
              <a:rPr lang="cs-CZ" sz="2200" b="1"/>
              <a:t>pracovními postupy</a:t>
            </a:r>
          </a:p>
          <a:p>
            <a:pPr eaLnBrk="1" hangingPunct="1"/>
            <a:endParaRPr lang="cs-CZ" sz="2200" b="1"/>
          </a:p>
          <a:p>
            <a:pPr eaLnBrk="1" hangingPunct="1"/>
            <a:r>
              <a:rPr lang="cs-CZ" sz="2200" b="1"/>
              <a:t>Nevýhoda – vysoký stupeň centralizace rozhodování a </a:t>
            </a:r>
          </a:p>
          <a:p>
            <a:pPr eaLnBrk="1" hangingPunct="1"/>
            <a:r>
              <a:rPr lang="cs-CZ" sz="2200" b="1"/>
              <a:t>omezená možnost koordinace funkcí na nižších úrovních </a:t>
            </a:r>
          </a:p>
          <a:p>
            <a:pPr eaLnBrk="1" hangingPunct="1"/>
            <a:r>
              <a:rPr lang="cs-CZ" sz="2200" b="1"/>
              <a:t>organizací</a:t>
            </a:r>
          </a:p>
          <a:p>
            <a:pPr eaLnBrk="1" hangingPunct="1"/>
            <a:endParaRPr lang="cs-CZ" sz="2200" b="1"/>
          </a:p>
        </p:txBody>
      </p:sp>
    </p:spTree>
    <p:extLst>
      <p:ext uri="{BB962C8B-B14F-4D97-AF65-F5344CB8AC3E}">
        <p14:creationId xmlns:p14="http://schemas.microsoft.com/office/powerpoint/2010/main" val="131371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1628775" y="1225153"/>
            <a:ext cx="6197829" cy="4407694"/>
          </a:xfrm>
          <a:prstGeom prst="rect">
            <a:avLst/>
          </a:prstGeom>
          <a:ln>
            <a:noFill/>
          </a:ln>
          <a:effectLst>
            <a:softEdge rad="112500"/>
          </a:effectLst>
        </p:spPr>
      </p:pic>
    </p:spTree>
    <p:extLst>
      <p:ext uri="{BB962C8B-B14F-4D97-AF65-F5344CB8AC3E}">
        <p14:creationId xmlns:p14="http://schemas.microsoft.com/office/powerpoint/2010/main" val="123142640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2611120" y="274638"/>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Funkcionální struktura</a:t>
            </a:r>
          </a:p>
        </p:txBody>
      </p:sp>
      <p:sp>
        <p:nvSpPr>
          <p:cNvPr id="14340"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14341" name="Text Box 5"/>
          <p:cNvSpPr txBox="1">
            <a:spLocks noChangeArrowheads="1"/>
          </p:cNvSpPr>
          <p:nvPr/>
        </p:nvSpPr>
        <p:spPr bwMode="auto">
          <a:xfrm>
            <a:off x="179512" y="836713"/>
            <a:ext cx="8928992"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000" b="1" dirty="0"/>
              <a:t>Problémy funkcionální organizace</a:t>
            </a:r>
          </a:p>
          <a:p>
            <a:pPr eaLnBrk="1" hangingPunct="1">
              <a:buFontTx/>
              <a:buChar char="-"/>
            </a:pPr>
            <a:r>
              <a:rPr lang="cs-CZ" sz="2000" dirty="0"/>
              <a:t>Stanovování cílů: cíle jsou formulovány z hlediska </a:t>
            </a:r>
          </a:p>
          <a:p>
            <a:pPr eaLnBrk="1" hangingPunct="1"/>
            <a:r>
              <a:rPr lang="cs-CZ" sz="2000" dirty="0"/>
              <a:t>jednotlivých funkcí a nikoli z celého podniku;</a:t>
            </a:r>
          </a:p>
          <a:p>
            <a:pPr eaLnBrk="1" hangingPunct="1">
              <a:buFontTx/>
              <a:buChar char="-"/>
            </a:pPr>
            <a:r>
              <a:rPr lang="cs-CZ" sz="2000" dirty="0"/>
              <a:t>Předávání z vyšších na nižší hierarchické úrovně;</a:t>
            </a:r>
          </a:p>
          <a:p>
            <a:pPr eaLnBrk="1" hangingPunct="1">
              <a:buFontTx/>
              <a:buChar char="-"/>
            </a:pPr>
            <a:r>
              <a:rPr lang="cs-CZ" sz="2000" dirty="0"/>
              <a:t>Vymezení pracovní náplně;</a:t>
            </a:r>
          </a:p>
          <a:p>
            <a:pPr eaLnBrk="1" hangingPunct="1">
              <a:buFontTx/>
              <a:buChar char="-"/>
            </a:pPr>
            <a:r>
              <a:rPr lang="cs-CZ" sz="2000" dirty="0"/>
              <a:t>Odpovědnost;</a:t>
            </a:r>
          </a:p>
          <a:p>
            <a:pPr eaLnBrk="1" hangingPunct="1">
              <a:buFontTx/>
              <a:buChar char="-"/>
            </a:pPr>
            <a:r>
              <a:rPr lang="cs-CZ" sz="2000" dirty="0"/>
              <a:t>Komunikace;</a:t>
            </a:r>
          </a:p>
          <a:p>
            <a:pPr eaLnBrk="1" hangingPunct="1">
              <a:buFontTx/>
              <a:buChar char="-"/>
            </a:pPr>
            <a:r>
              <a:rPr lang="cs-CZ" sz="2000" dirty="0"/>
              <a:t>Trvalé udržování starých struktur.</a:t>
            </a:r>
          </a:p>
          <a:p>
            <a:pPr eaLnBrk="1" hangingPunct="1"/>
            <a:endParaRPr lang="cs-CZ" sz="2000" dirty="0"/>
          </a:p>
          <a:p>
            <a:pPr eaLnBrk="1" hangingPunct="1"/>
            <a:r>
              <a:rPr lang="cs-CZ" sz="2000" dirty="0"/>
              <a:t>Plně funkcionální struktura funguje jestliže:</a:t>
            </a:r>
          </a:p>
          <a:p>
            <a:pPr eaLnBrk="1" hangingPunct="1">
              <a:buFontTx/>
              <a:buChar char="•"/>
            </a:pPr>
            <a:r>
              <a:rPr lang="cs-CZ" sz="2000" dirty="0"/>
              <a:t>Firma působí jen na několika málo místech;</a:t>
            </a:r>
          </a:p>
          <a:p>
            <a:pPr eaLnBrk="1" hangingPunct="1">
              <a:buFontTx/>
              <a:buChar char="•"/>
            </a:pPr>
            <a:r>
              <a:rPr lang="cs-CZ" sz="2000" dirty="0"/>
              <a:t>Vyrábí produkty, které jsou vzájemně příbuzné.</a:t>
            </a:r>
          </a:p>
          <a:p>
            <a:pPr eaLnBrk="1" hangingPunct="1">
              <a:buFontTx/>
              <a:buChar char="•"/>
            </a:pPr>
            <a:endParaRPr lang="cs-CZ" sz="2000" dirty="0"/>
          </a:p>
          <a:p>
            <a:pPr eaLnBrk="1" hangingPunct="1">
              <a:buFontTx/>
              <a:buChar char="-"/>
            </a:pPr>
            <a:endParaRPr lang="cs-CZ" sz="2000" dirty="0"/>
          </a:p>
          <a:p>
            <a:pPr eaLnBrk="1" hangingPunct="1">
              <a:buFontTx/>
              <a:buChar char="-"/>
            </a:pPr>
            <a:endParaRPr lang="cs-CZ" sz="2000" dirty="0"/>
          </a:p>
          <a:p>
            <a:pPr eaLnBrk="1" hangingPunct="1"/>
            <a:endParaRPr lang="cs-CZ" sz="2000" dirty="0"/>
          </a:p>
        </p:txBody>
      </p:sp>
      <p:pic>
        <p:nvPicPr>
          <p:cNvPr id="7" name="Picture 9" descr="http://www.procesy.cz/Temata/Organizacni-struktury-a-procesy-04.pn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771800" y="5013176"/>
            <a:ext cx="6697663"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9729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656686"/>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Divizní struktura</a:t>
            </a:r>
          </a:p>
        </p:txBody>
      </p:sp>
      <p:sp>
        <p:nvSpPr>
          <p:cNvPr id="16388"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16389" name="Text Box 5"/>
          <p:cNvSpPr txBox="1">
            <a:spLocks noChangeArrowheads="1"/>
          </p:cNvSpPr>
          <p:nvPr/>
        </p:nvSpPr>
        <p:spPr bwMode="auto">
          <a:xfrm>
            <a:off x="519113" y="1576388"/>
            <a:ext cx="8618537"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200" b="1"/>
              <a:t>Typ specializace podle objektu. Předpokládá specializaci </a:t>
            </a:r>
          </a:p>
          <a:p>
            <a:pPr eaLnBrk="1" hangingPunct="1"/>
            <a:r>
              <a:rPr lang="cs-CZ" sz="2200" b="1"/>
              <a:t>vytvořené org. jednotky na daný objekt, kterým může být </a:t>
            </a:r>
          </a:p>
          <a:p>
            <a:pPr eaLnBrk="1" hangingPunct="1"/>
            <a:r>
              <a:rPr lang="cs-CZ" sz="2200" b="1"/>
              <a:t>např. výrobek, trh, region, projekt. Vytváříme divize. </a:t>
            </a:r>
          </a:p>
          <a:p>
            <a:pPr eaLnBrk="1" hangingPunct="1"/>
            <a:endParaRPr lang="cs-CZ" sz="2200" b="1"/>
          </a:p>
          <a:p>
            <a:pPr eaLnBrk="1" hangingPunct="1"/>
            <a:r>
              <a:rPr lang="cs-CZ" sz="2200" b="1"/>
              <a:t>Cílem divizního uspořádání je:</a:t>
            </a:r>
          </a:p>
          <a:p>
            <a:pPr eaLnBrk="1" hangingPunct="1"/>
            <a:endParaRPr lang="cs-CZ" sz="2200" b="1"/>
          </a:p>
          <a:p>
            <a:pPr eaLnBrk="1" hangingPunct="1"/>
            <a:r>
              <a:rPr lang="cs-CZ" sz="2200" b="1"/>
              <a:t>- snížit zátěž nejvyššího vedení firmy na koordinaci jedl. funkcí;</a:t>
            </a:r>
          </a:p>
          <a:p>
            <a:pPr eaLnBrk="1" hangingPunct="1">
              <a:buFontTx/>
              <a:buChar char="-"/>
            </a:pPr>
            <a:r>
              <a:rPr lang="cs-CZ" sz="2200" b="1"/>
              <a:t> urychlit rozvoj firmy při pronikání na nové trhy;</a:t>
            </a:r>
          </a:p>
          <a:p>
            <a:pPr eaLnBrk="1" hangingPunct="1">
              <a:buFontTx/>
              <a:buChar char="-"/>
            </a:pPr>
            <a:r>
              <a:rPr lang="cs-CZ" sz="2200" b="1"/>
              <a:t> decentralizovat rozhodování  s cílem zvýšit jeho rychlost i </a:t>
            </a:r>
          </a:p>
          <a:p>
            <a:pPr eaLnBrk="1" hangingPunct="1"/>
            <a:r>
              <a:rPr lang="cs-CZ" sz="2200" b="1"/>
              <a:t>kvalitu a současně posílit motivaci na nižších úrovních.</a:t>
            </a:r>
          </a:p>
          <a:p>
            <a:pPr eaLnBrk="1" hangingPunct="1">
              <a:buFontTx/>
              <a:buChar char="-"/>
            </a:pPr>
            <a:endParaRPr lang="cs-CZ" sz="2200" b="1"/>
          </a:p>
          <a:p>
            <a:pPr eaLnBrk="1" hangingPunct="1"/>
            <a:endParaRPr lang="cs-CZ" sz="2200" b="1"/>
          </a:p>
        </p:txBody>
      </p:sp>
    </p:spTree>
    <p:extLst>
      <p:ext uri="{BB962C8B-B14F-4D97-AF65-F5344CB8AC3E}">
        <p14:creationId xmlns:p14="http://schemas.microsoft.com/office/powerpoint/2010/main" val="39078371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a:solidFill>
                  <a:schemeClr val="tx1"/>
                </a:solidFill>
              </a:rPr>
              <a:t>Divizní struktura</a:t>
            </a:r>
          </a:p>
        </p:txBody>
      </p:sp>
      <p:sp>
        <p:nvSpPr>
          <p:cNvPr id="17412"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17413" name="Text Box 5"/>
          <p:cNvSpPr txBox="1">
            <a:spLocks noChangeArrowheads="1"/>
          </p:cNvSpPr>
          <p:nvPr/>
        </p:nvSpPr>
        <p:spPr bwMode="auto">
          <a:xfrm>
            <a:off x="323526" y="620689"/>
            <a:ext cx="8640961"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b="1" dirty="0"/>
              <a:t>Výhody:</a:t>
            </a:r>
          </a:p>
          <a:p>
            <a:pPr eaLnBrk="1" hangingPunct="1">
              <a:buFontTx/>
              <a:buChar char="-"/>
            </a:pPr>
            <a:r>
              <a:rPr lang="cs-CZ" dirty="0"/>
              <a:t>Rychleji reaguje na změny tržních a ekonomických podmínek</a:t>
            </a:r>
          </a:p>
          <a:p>
            <a:pPr eaLnBrk="1" hangingPunct="1">
              <a:buFontTx/>
              <a:buChar char="-"/>
            </a:pPr>
            <a:r>
              <a:rPr lang="cs-CZ" dirty="0"/>
              <a:t>Je schopna lépe plánovat řešení nadcházejících situací</a:t>
            </a:r>
          </a:p>
          <a:p>
            <a:pPr eaLnBrk="1" hangingPunct="1">
              <a:buFontTx/>
              <a:buChar char="-"/>
            </a:pPr>
            <a:r>
              <a:rPr lang="cs-CZ" dirty="0"/>
              <a:t>Lepší předpoklady pro vztahy mezi zaměstnanci navzájem i mezi zaměstnanci a managementem</a:t>
            </a:r>
          </a:p>
          <a:p>
            <a:pPr eaLnBrk="1" hangingPunct="1">
              <a:buFontTx/>
              <a:buChar char="-"/>
            </a:pPr>
            <a:r>
              <a:rPr lang="cs-CZ" dirty="0"/>
              <a:t>Lepší informovanost a porozumění manažerským rozhodnutím</a:t>
            </a:r>
          </a:p>
          <a:p>
            <a:pPr eaLnBrk="1" hangingPunct="1">
              <a:buFontTx/>
              <a:buChar char="-"/>
            </a:pPr>
            <a:r>
              <a:rPr lang="cs-CZ" dirty="0"/>
              <a:t>Otevřenější komunikaci, vyšší zájem pracovníků na úspěchu organizace</a:t>
            </a:r>
          </a:p>
          <a:p>
            <a:pPr eaLnBrk="1" hangingPunct="1"/>
            <a:r>
              <a:rPr lang="cs-CZ" dirty="0"/>
              <a:t>Nevýhody:</a:t>
            </a:r>
          </a:p>
          <a:p>
            <a:pPr eaLnBrk="1" hangingPunct="1">
              <a:buFontTx/>
              <a:buChar char="-"/>
            </a:pPr>
            <a:r>
              <a:rPr lang="cs-CZ" dirty="0"/>
              <a:t>Mohou se stát nezávislé, že působí proti zájmům organizace</a:t>
            </a:r>
          </a:p>
          <a:p>
            <a:pPr eaLnBrk="1" hangingPunct="1">
              <a:buFontTx/>
              <a:buChar char="-"/>
            </a:pPr>
            <a:r>
              <a:rPr lang="cs-CZ" dirty="0"/>
              <a:t>Zvyšující administrativní náklady</a:t>
            </a:r>
          </a:p>
          <a:p>
            <a:pPr eaLnBrk="1" hangingPunct="1"/>
            <a:endParaRPr lang="cs-CZ" b="1" dirty="0"/>
          </a:p>
        </p:txBody>
      </p:sp>
      <p:sp>
        <p:nvSpPr>
          <p:cNvPr id="7" name="Text Box 5"/>
          <p:cNvSpPr txBox="1">
            <a:spLocks noChangeArrowheads="1"/>
          </p:cNvSpPr>
          <p:nvPr/>
        </p:nvSpPr>
        <p:spPr bwMode="auto">
          <a:xfrm>
            <a:off x="323526" y="3573016"/>
            <a:ext cx="5946884"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b="1" dirty="0"/>
              <a:t>Produktová </a:t>
            </a:r>
            <a:r>
              <a:rPr lang="cs-CZ" b="1" dirty="0" err="1"/>
              <a:t>org</a:t>
            </a:r>
            <a:r>
              <a:rPr lang="cs-CZ" b="1" dirty="0"/>
              <a:t>. struktura:</a:t>
            </a:r>
          </a:p>
          <a:p>
            <a:pPr eaLnBrk="1" hangingPunct="1">
              <a:buFontTx/>
              <a:buChar char="-"/>
            </a:pPr>
            <a:r>
              <a:rPr lang="cs-CZ" dirty="0"/>
              <a:t>Specializace na výrobu a prodej jednoho či několika </a:t>
            </a:r>
          </a:p>
          <a:p>
            <a:pPr eaLnBrk="1" hangingPunct="1"/>
            <a:r>
              <a:rPr lang="cs-CZ" dirty="0"/>
              <a:t>příbuzných výrobků</a:t>
            </a:r>
          </a:p>
          <a:p>
            <a:pPr eaLnBrk="1" hangingPunct="1">
              <a:buFontTx/>
              <a:buChar char="-"/>
            </a:pPr>
            <a:r>
              <a:rPr lang="cs-CZ" dirty="0"/>
              <a:t>př. Automobilové firmy</a:t>
            </a:r>
          </a:p>
          <a:p>
            <a:pPr eaLnBrk="1" hangingPunct="1"/>
            <a:endParaRPr lang="cs-CZ" dirty="0"/>
          </a:p>
          <a:p>
            <a:pPr eaLnBrk="1" hangingPunct="1"/>
            <a:r>
              <a:rPr lang="cs-CZ" b="1" dirty="0"/>
              <a:t>Zákaznická struktura </a:t>
            </a:r>
            <a:r>
              <a:rPr lang="cs-CZ" b="1" dirty="0" err="1"/>
              <a:t>org</a:t>
            </a:r>
            <a:r>
              <a:rPr lang="cs-CZ" b="1" dirty="0"/>
              <a:t>.:</a:t>
            </a:r>
          </a:p>
          <a:p>
            <a:pPr eaLnBrk="1" hangingPunct="1">
              <a:buFontTx/>
              <a:buChar char="-"/>
            </a:pPr>
            <a:r>
              <a:rPr lang="cs-CZ" dirty="0"/>
              <a:t>Vychází z povahy a potřeb jejích jednotlivých zákazníků</a:t>
            </a:r>
          </a:p>
          <a:p>
            <a:pPr eaLnBrk="1" hangingPunct="1">
              <a:buFontTx/>
              <a:buChar char="-"/>
            </a:pPr>
            <a:endParaRPr lang="cs-CZ" dirty="0"/>
          </a:p>
          <a:p>
            <a:pPr eaLnBrk="1" hangingPunct="1"/>
            <a:r>
              <a:rPr lang="cs-CZ" b="1" dirty="0"/>
              <a:t>Geografická struktura či specializace:</a:t>
            </a:r>
          </a:p>
          <a:p>
            <a:pPr eaLnBrk="1" hangingPunct="1"/>
            <a:r>
              <a:rPr lang="cs-CZ" dirty="0"/>
              <a:t>- Organizace je rozdělena na regionální bázi</a:t>
            </a:r>
          </a:p>
          <a:p>
            <a:pPr eaLnBrk="1" hangingPunct="1"/>
            <a:endParaRPr lang="cs-CZ" b="1" dirty="0"/>
          </a:p>
        </p:txBody>
      </p:sp>
    </p:spTree>
    <p:extLst>
      <p:ext uri="{BB962C8B-B14F-4D97-AF65-F5344CB8AC3E}">
        <p14:creationId xmlns:p14="http://schemas.microsoft.com/office/powerpoint/2010/main" val="13498630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731836"/>
            <a:ext cx="8229600" cy="873761"/>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latin typeface="Berlin CE" pitchFamily="2" charset="0"/>
              </a:rPr>
              <a:t>Divizní struktura</a:t>
            </a:r>
          </a:p>
        </p:txBody>
      </p:sp>
      <p:sp>
        <p:nvSpPr>
          <p:cNvPr id="19460"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19461" name="Rectangle 5"/>
          <p:cNvSpPr>
            <a:spLocks noChangeArrowheads="1"/>
          </p:cNvSpPr>
          <p:nvPr/>
        </p:nvSpPr>
        <p:spPr bwMode="auto">
          <a:xfrm>
            <a:off x="2376488" y="2506663"/>
            <a:ext cx="2238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cs-CZ" sz="1000">
                <a:solidFill>
                  <a:srgbClr val="788493"/>
                </a:solidFill>
                <a:latin typeface="Tahoma" pitchFamily="34" charset="0"/>
                <a:ea typeface="Times New Roman" pitchFamily="18" charset="0"/>
                <a:cs typeface="Tahoma" pitchFamily="34" charset="0"/>
              </a:rPr>
              <a:t> </a:t>
            </a:r>
            <a:endParaRPr lang="cs-CZ">
              <a:ea typeface="Times New Roman" pitchFamily="18" charset="0"/>
              <a:cs typeface="Tahoma" pitchFamily="34" charset="0"/>
            </a:endParaRPr>
          </a:p>
        </p:txBody>
      </p:sp>
      <p:sp>
        <p:nvSpPr>
          <p:cNvPr id="19462" name="Rectangle 8"/>
          <p:cNvSpPr>
            <a:spLocks noChangeArrowheads="1"/>
          </p:cNvSpPr>
          <p:nvPr/>
        </p:nvSpPr>
        <p:spPr bwMode="auto">
          <a:xfrm>
            <a:off x="2381250" y="2687638"/>
            <a:ext cx="2238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cs-CZ" sz="1000">
                <a:solidFill>
                  <a:srgbClr val="788493"/>
                </a:solidFill>
                <a:latin typeface="Tahoma" pitchFamily="34" charset="0"/>
                <a:ea typeface="Times New Roman" pitchFamily="18" charset="0"/>
                <a:cs typeface="Tahoma" pitchFamily="34" charset="0"/>
              </a:rPr>
              <a:t> </a:t>
            </a:r>
            <a:endParaRPr lang="cs-CZ">
              <a:ea typeface="Times New Roman" pitchFamily="18" charset="0"/>
              <a:cs typeface="Tahoma" pitchFamily="34" charset="0"/>
            </a:endParaRPr>
          </a:p>
        </p:txBody>
      </p:sp>
      <p:pic>
        <p:nvPicPr>
          <p:cNvPr id="19463" name="Picture 7" descr="http://www.procesy.cz/Temata/Organizacni-struktury-a-procesy-05.pn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00113" y="2205038"/>
            <a:ext cx="705643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obsah 1"/>
          <p:cNvSpPr>
            <a:spLocks noGrp="1"/>
          </p:cNvSpPr>
          <p:nvPr>
            <p:ph idx="1"/>
          </p:nvPr>
        </p:nvSpPr>
        <p:spPr/>
        <p:txBody>
          <a:bodyPr/>
          <a:lstStyle/>
          <a:p>
            <a:endParaRPr lang="cs-CZ"/>
          </a:p>
        </p:txBody>
      </p:sp>
    </p:spTree>
    <p:extLst>
      <p:ext uri="{BB962C8B-B14F-4D97-AF65-F5344CB8AC3E}">
        <p14:creationId xmlns:p14="http://schemas.microsoft.com/office/powerpoint/2010/main" val="13252701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731837"/>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a:solidFill>
                  <a:schemeClr val="tx1"/>
                </a:solidFill>
              </a:rPr>
              <a:t>Moderní  struktury</a:t>
            </a:r>
          </a:p>
        </p:txBody>
      </p:sp>
      <p:sp>
        <p:nvSpPr>
          <p:cNvPr id="20484"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20485" name="Text Box 5"/>
          <p:cNvSpPr txBox="1">
            <a:spLocks noChangeArrowheads="1"/>
          </p:cNvSpPr>
          <p:nvPr/>
        </p:nvSpPr>
        <p:spPr bwMode="auto">
          <a:xfrm>
            <a:off x="519113" y="1501775"/>
            <a:ext cx="8150225"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800" b="1"/>
              <a:t>Organizační struktura maticová</a:t>
            </a:r>
          </a:p>
          <a:p>
            <a:pPr eaLnBrk="1" hangingPunct="1"/>
            <a:r>
              <a:rPr lang="cs-CZ" sz="2200" b="1"/>
              <a:t>Formou smíšené org. struktury je </a:t>
            </a:r>
            <a:r>
              <a:rPr lang="cs-CZ" sz="2400" b="1"/>
              <a:t>maticová organizace.</a:t>
            </a:r>
          </a:p>
          <a:p>
            <a:pPr eaLnBrk="1" hangingPunct="1"/>
            <a:r>
              <a:rPr lang="cs-CZ" sz="2200" b="1"/>
              <a:t>Způsoby rozdělení práce v organizaci: funkcionální a </a:t>
            </a:r>
          </a:p>
          <a:p>
            <a:pPr eaLnBrk="1" hangingPunct="1"/>
            <a:r>
              <a:rPr lang="cs-CZ" sz="2200" b="1"/>
              <a:t>projektový (zákaznický či produktový).</a:t>
            </a:r>
          </a:p>
          <a:p>
            <a:pPr eaLnBrk="1" hangingPunct="1">
              <a:buFontTx/>
              <a:buChar char="-"/>
            </a:pPr>
            <a:r>
              <a:rPr lang="cs-CZ" sz="2200" b="1"/>
              <a:t>Je současně pružná, jelikož produktové a zákaznické týmy </a:t>
            </a:r>
          </a:p>
          <a:p>
            <a:pPr eaLnBrk="1" hangingPunct="1"/>
            <a:r>
              <a:rPr lang="cs-CZ" sz="2200" b="1"/>
              <a:t>mají dočasný charakter</a:t>
            </a:r>
          </a:p>
          <a:p>
            <a:pPr eaLnBrk="1" hangingPunct="1"/>
            <a:endParaRPr lang="cs-CZ" sz="2200" b="1"/>
          </a:p>
          <a:p>
            <a:pPr eaLnBrk="1" hangingPunct="1"/>
            <a:r>
              <a:rPr lang="cs-CZ" sz="2200" b="1"/>
              <a:t>Maticové uspořádání může nabývat dvou podob:</a:t>
            </a:r>
          </a:p>
          <a:p>
            <a:pPr eaLnBrk="1" hangingPunct="1">
              <a:buFontTx/>
              <a:buChar char="•"/>
            </a:pPr>
            <a:r>
              <a:rPr lang="cs-CZ" sz="2200" b="1"/>
              <a:t>Projektový manažer požádá o spolupráci na určitém úkolu </a:t>
            </a:r>
          </a:p>
          <a:p>
            <a:pPr eaLnBrk="1" hangingPunct="1"/>
            <a:r>
              <a:rPr lang="cs-CZ" sz="2200" b="1"/>
              <a:t>vedoucí jednotlivých oddělení.</a:t>
            </a:r>
          </a:p>
          <a:p>
            <a:pPr eaLnBrk="1" hangingPunct="1">
              <a:buFontTx/>
              <a:buChar char="•"/>
            </a:pPr>
            <a:r>
              <a:rPr lang="cs-CZ" sz="2200" b="1"/>
              <a:t>Projektový manažer přímo řídí pracovníky, kteří se práce </a:t>
            </a:r>
          </a:p>
          <a:p>
            <a:pPr eaLnBrk="1" hangingPunct="1"/>
            <a:r>
              <a:rPr lang="cs-CZ" sz="2200" b="1"/>
              <a:t>na projektu účastní.</a:t>
            </a:r>
          </a:p>
          <a:p>
            <a:pPr eaLnBrk="1" hangingPunct="1"/>
            <a:endParaRPr lang="cs-CZ" sz="2200" b="1"/>
          </a:p>
          <a:p>
            <a:pPr eaLnBrk="1" hangingPunct="1"/>
            <a:endParaRPr lang="cs-CZ" sz="2200" b="1"/>
          </a:p>
          <a:p>
            <a:pPr eaLnBrk="1" hangingPunct="1"/>
            <a:endParaRPr lang="cs-CZ" sz="2200" b="1"/>
          </a:p>
        </p:txBody>
      </p:sp>
      <p:sp>
        <p:nvSpPr>
          <p:cNvPr id="2" name="Zástupný symbol pro obsah 1"/>
          <p:cNvSpPr>
            <a:spLocks noGrp="1"/>
          </p:cNvSpPr>
          <p:nvPr>
            <p:ph idx="1"/>
          </p:nvPr>
        </p:nvSpPr>
        <p:spPr/>
        <p:txBody>
          <a:bodyPr/>
          <a:lstStyle/>
          <a:p>
            <a:endParaRPr lang="cs-CZ" dirty="0"/>
          </a:p>
        </p:txBody>
      </p:sp>
    </p:spTree>
    <p:extLst>
      <p:ext uri="{BB962C8B-B14F-4D97-AF65-F5344CB8AC3E}">
        <p14:creationId xmlns:p14="http://schemas.microsoft.com/office/powerpoint/2010/main" val="175820722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313184" y="664978"/>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a:solidFill>
                  <a:schemeClr val="tx1"/>
                </a:solidFill>
              </a:rPr>
              <a:t>Moderní  struktury</a:t>
            </a:r>
          </a:p>
        </p:txBody>
      </p:sp>
      <p:sp>
        <p:nvSpPr>
          <p:cNvPr id="21508"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21509" name="Text Box 5"/>
          <p:cNvSpPr txBox="1">
            <a:spLocks noChangeArrowheads="1"/>
          </p:cNvSpPr>
          <p:nvPr/>
        </p:nvSpPr>
        <p:spPr bwMode="auto">
          <a:xfrm>
            <a:off x="519113" y="1576388"/>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sz="2200" b="1"/>
          </a:p>
          <a:p>
            <a:pPr eaLnBrk="1" hangingPunct="1"/>
            <a:endParaRPr lang="cs-CZ" sz="2200" b="1"/>
          </a:p>
        </p:txBody>
      </p:sp>
      <p:sp>
        <p:nvSpPr>
          <p:cNvPr id="21510" name="Rectangle 7"/>
          <p:cNvSpPr>
            <a:spLocks noChangeArrowheads="1"/>
          </p:cNvSpPr>
          <p:nvPr/>
        </p:nvSpPr>
        <p:spPr bwMode="auto">
          <a:xfrm>
            <a:off x="2457450" y="1887538"/>
            <a:ext cx="263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cs-CZ" sz="1000">
                <a:solidFill>
                  <a:srgbClr val="788493"/>
                </a:solidFill>
                <a:latin typeface="Tahoma" pitchFamily="34" charset="0"/>
                <a:ea typeface="Times New Roman" pitchFamily="18" charset="0"/>
                <a:cs typeface="Tahoma" pitchFamily="34" charset="0"/>
              </a:rPr>
              <a:t>  </a:t>
            </a:r>
            <a:endParaRPr lang="cs-CZ">
              <a:ea typeface="Times New Roman" pitchFamily="18" charset="0"/>
              <a:cs typeface="Tahoma" pitchFamily="34" charset="0"/>
            </a:endParaRPr>
          </a:p>
        </p:txBody>
      </p:sp>
      <p:pic>
        <p:nvPicPr>
          <p:cNvPr id="21511" name="Picture 6" descr="http://www.procesy.cz/Temata/Organizacni-struktury-a-procesy-06.pn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16013" y="2132013"/>
            <a:ext cx="691197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Přímá spojnice se šipkou 2"/>
          <p:cNvCxnSpPr/>
          <p:nvPr/>
        </p:nvCxnSpPr>
        <p:spPr>
          <a:xfrm>
            <a:off x="4427984" y="3501008"/>
            <a:ext cx="28803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a:off x="4427984" y="4149080"/>
            <a:ext cx="28803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a:off x="4427984" y="4797152"/>
            <a:ext cx="28803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5940152" y="3573016"/>
            <a:ext cx="28803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a:off x="5940152" y="4149080"/>
            <a:ext cx="28803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a:off x="5957800" y="4797152"/>
            <a:ext cx="28803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Zástupný symbol pro obsah 4"/>
          <p:cNvSpPr>
            <a:spLocks noGrp="1"/>
          </p:cNvSpPr>
          <p:nvPr>
            <p:ph idx="1"/>
          </p:nvPr>
        </p:nvSpPr>
        <p:spPr/>
        <p:txBody>
          <a:bodyPr/>
          <a:lstStyle/>
          <a:p>
            <a:endParaRPr lang="cs-CZ"/>
          </a:p>
        </p:txBody>
      </p:sp>
    </p:spTree>
    <p:extLst>
      <p:ext uri="{BB962C8B-B14F-4D97-AF65-F5344CB8AC3E}">
        <p14:creationId xmlns:p14="http://schemas.microsoft.com/office/powerpoint/2010/main" val="7506294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519113" y="710819"/>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Moderní struktury</a:t>
            </a:r>
          </a:p>
        </p:txBody>
      </p:sp>
      <p:sp>
        <p:nvSpPr>
          <p:cNvPr id="22532"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22533" name="Text Box 5"/>
          <p:cNvSpPr txBox="1">
            <a:spLocks noChangeArrowheads="1"/>
          </p:cNvSpPr>
          <p:nvPr/>
        </p:nvSpPr>
        <p:spPr bwMode="auto">
          <a:xfrm>
            <a:off x="519113" y="1525588"/>
            <a:ext cx="8040687"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600" b="1" dirty="0"/>
              <a:t>Organizace založená na schopnostech</a:t>
            </a:r>
          </a:p>
          <a:p>
            <a:pPr eaLnBrk="1" hangingPunct="1"/>
            <a:endParaRPr lang="cs-CZ" sz="2200" b="1" dirty="0"/>
          </a:p>
          <a:p>
            <a:pPr eaLnBrk="1" hangingPunct="1"/>
            <a:r>
              <a:rPr lang="cs-CZ" sz="2200" b="1" dirty="0"/>
              <a:t>Základem jsou různé schopnosti pracovníků.</a:t>
            </a:r>
          </a:p>
          <a:p>
            <a:pPr eaLnBrk="1" hangingPunct="1"/>
            <a:r>
              <a:rPr lang="cs-CZ" sz="2200" b="1" dirty="0"/>
              <a:t>Hlavním cílem je podpořit rozvoj klíčových schopností, </a:t>
            </a:r>
          </a:p>
          <a:p>
            <a:pPr eaLnBrk="1" hangingPunct="1"/>
            <a:r>
              <a:rPr lang="cs-CZ" sz="2200" b="1" dirty="0"/>
              <a:t>kterými firma disponuje.</a:t>
            </a:r>
          </a:p>
          <a:p>
            <a:pPr eaLnBrk="1" hangingPunct="1"/>
            <a:endParaRPr lang="cs-CZ" sz="2200" b="1" dirty="0"/>
          </a:p>
          <a:p>
            <a:pPr eaLnBrk="1" hangingPunct="1"/>
            <a:r>
              <a:rPr lang="cs-CZ" sz="2200" b="1" dirty="0"/>
              <a:t>Je účelná při reakci (častá změna strategie) na neustále se </a:t>
            </a:r>
          </a:p>
          <a:p>
            <a:pPr eaLnBrk="1" hangingPunct="1"/>
            <a:r>
              <a:rPr lang="cs-CZ" sz="2200" b="1" dirty="0"/>
              <a:t>měnící okolí např. firmy poskytující specializované </a:t>
            </a:r>
          </a:p>
          <a:p>
            <a:pPr eaLnBrk="1" hangingPunct="1"/>
            <a:r>
              <a:rPr lang="cs-CZ" sz="2200" b="1" dirty="0"/>
              <a:t>profesionální služby (podnikové poradenství).</a:t>
            </a:r>
          </a:p>
          <a:p>
            <a:pPr eaLnBrk="1" hangingPunct="1"/>
            <a:endParaRPr lang="cs-CZ" sz="2200" b="1" dirty="0"/>
          </a:p>
        </p:txBody>
      </p:sp>
      <p:sp>
        <p:nvSpPr>
          <p:cNvPr id="2" name="Zástupný symbol pro obsah 1"/>
          <p:cNvSpPr>
            <a:spLocks noGrp="1"/>
          </p:cNvSpPr>
          <p:nvPr>
            <p:ph idx="1"/>
          </p:nvPr>
        </p:nvSpPr>
        <p:spPr/>
        <p:txBody>
          <a:bodyPr/>
          <a:lstStyle/>
          <a:p>
            <a:endParaRPr lang="cs-CZ"/>
          </a:p>
        </p:txBody>
      </p:sp>
    </p:spTree>
    <p:extLst>
      <p:ext uri="{BB962C8B-B14F-4D97-AF65-F5344CB8AC3E}">
        <p14:creationId xmlns:p14="http://schemas.microsoft.com/office/powerpoint/2010/main" val="22305455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731836"/>
            <a:ext cx="8229600" cy="685801"/>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Týmová organizace</a:t>
            </a:r>
          </a:p>
        </p:txBody>
      </p:sp>
      <p:sp>
        <p:nvSpPr>
          <p:cNvPr id="23556"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23557" name="Text Box 5"/>
          <p:cNvSpPr txBox="1">
            <a:spLocks noChangeArrowheads="1"/>
          </p:cNvSpPr>
          <p:nvPr/>
        </p:nvSpPr>
        <p:spPr bwMode="auto">
          <a:xfrm>
            <a:off x="457200" y="1476375"/>
            <a:ext cx="8583613"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Char char="-"/>
            </a:pPr>
            <a:r>
              <a:rPr lang="cs-CZ" sz="2400" b="1"/>
              <a:t>V rámci existující org. struktury  nebo určitá varianta </a:t>
            </a:r>
          </a:p>
          <a:p>
            <a:pPr eaLnBrk="1" hangingPunct="1"/>
            <a:r>
              <a:rPr lang="cs-CZ" sz="2400" b="1"/>
              <a:t>maticové</a:t>
            </a:r>
          </a:p>
          <a:p>
            <a:pPr eaLnBrk="1" hangingPunct="1"/>
            <a:endParaRPr lang="cs-CZ" sz="2400" b="1"/>
          </a:p>
          <a:p>
            <a:pPr eaLnBrk="1" hangingPunct="1">
              <a:buFontTx/>
              <a:buChar char="-"/>
            </a:pPr>
            <a:r>
              <a:rPr lang="cs-CZ" sz="2400" b="1"/>
              <a:t>Použita jako základní princip tvorby organizace přičemž </a:t>
            </a:r>
          </a:p>
          <a:p>
            <a:pPr eaLnBrk="1" hangingPunct="1"/>
            <a:r>
              <a:rPr lang="cs-CZ" sz="2400" b="1"/>
              <a:t>vzniká určitá hierarchie týmů z různých funkcionálních </a:t>
            </a:r>
          </a:p>
          <a:p>
            <a:pPr eaLnBrk="1" hangingPunct="1"/>
            <a:r>
              <a:rPr lang="cs-CZ" sz="2400" b="1"/>
              <a:t>útvarů.</a:t>
            </a:r>
          </a:p>
          <a:p>
            <a:pPr eaLnBrk="1" hangingPunct="1"/>
            <a:endParaRPr lang="cs-CZ" sz="2400" b="1"/>
          </a:p>
          <a:p>
            <a:pPr eaLnBrk="1" hangingPunct="1"/>
            <a:r>
              <a:rPr lang="cs-CZ" sz="2400" b="1"/>
              <a:t>Ekonomický význam týmů – náklady spojené s přenosem </a:t>
            </a:r>
          </a:p>
          <a:p>
            <a:pPr eaLnBrk="1" hangingPunct="1"/>
            <a:r>
              <a:rPr lang="cs-CZ" sz="2400" b="1"/>
              <a:t>informací mohou být sníženy vzhledem k  </a:t>
            </a:r>
          </a:p>
          <a:p>
            <a:pPr eaLnBrk="1" hangingPunct="1"/>
            <a:r>
              <a:rPr lang="cs-CZ" sz="2400" b="1"/>
              <a:t>intenzivní komunikaci.</a:t>
            </a:r>
          </a:p>
          <a:p>
            <a:pPr eaLnBrk="1" hangingPunct="1"/>
            <a:r>
              <a:rPr lang="cs-CZ" sz="2400" b="1"/>
              <a:t>Tým je zvláštní pracovní jednotka vytvářená ke </a:t>
            </a:r>
          </a:p>
          <a:p>
            <a:pPr eaLnBrk="1" hangingPunct="1"/>
            <a:r>
              <a:rPr lang="cs-CZ" sz="2400" b="1"/>
              <a:t>splnění určitého  cíle.</a:t>
            </a:r>
          </a:p>
        </p:txBody>
      </p:sp>
    </p:spTree>
    <p:extLst>
      <p:ext uri="{BB962C8B-B14F-4D97-AF65-F5344CB8AC3E}">
        <p14:creationId xmlns:p14="http://schemas.microsoft.com/office/powerpoint/2010/main" val="2346118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620110"/>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Moderní a netradiční </a:t>
            </a:r>
            <a:r>
              <a:rPr lang="cs-CZ" sz="3200" b="1" dirty="0" err="1">
                <a:solidFill>
                  <a:schemeClr val="tx1"/>
                </a:solidFill>
              </a:rPr>
              <a:t>org</a:t>
            </a:r>
            <a:r>
              <a:rPr lang="cs-CZ" sz="3200" b="1" dirty="0">
                <a:solidFill>
                  <a:schemeClr val="tx1"/>
                </a:solidFill>
              </a:rPr>
              <a:t>. struktury</a:t>
            </a:r>
          </a:p>
        </p:txBody>
      </p:sp>
      <p:sp>
        <p:nvSpPr>
          <p:cNvPr id="25604"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25605" name="Text Box 5"/>
          <p:cNvSpPr txBox="1">
            <a:spLocks noChangeArrowheads="1"/>
          </p:cNvSpPr>
          <p:nvPr/>
        </p:nvSpPr>
        <p:spPr bwMode="auto">
          <a:xfrm>
            <a:off x="519113" y="1501775"/>
            <a:ext cx="8509000"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800" b="1" dirty="0"/>
              <a:t>Procesní organizace</a:t>
            </a:r>
          </a:p>
          <a:p>
            <a:pPr eaLnBrk="1" hangingPunct="1"/>
            <a:r>
              <a:rPr lang="cs-CZ" sz="2200" b="1" dirty="0"/>
              <a:t>Základem tvorby </a:t>
            </a:r>
            <a:r>
              <a:rPr lang="cs-CZ" sz="2200" b="1" dirty="0" err="1"/>
              <a:t>org</a:t>
            </a:r>
            <a:r>
              <a:rPr lang="cs-CZ" sz="2200" b="1" dirty="0"/>
              <a:t>. jednotek jsou jednotlivé technologické</a:t>
            </a:r>
          </a:p>
          <a:p>
            <a:pPr eaLnBrk="1" hangingPunct="1"/>
            <a:r>
              <a:rPr lang="cs-CZ" sz="2200" b="1" dirty="0"/>
              <a:t>procesy či určité fáze výroby.</a:t>
            </a:r>
          </a:p>
          <a:p>
            <a:pPr eaLnBrk="1" hangingPunct="1"/>
            <a:endParaRPr lang="cs-CZ" sz="2200" b="1" dirty="0"/>
          </a:p>
          <a:p>
            <a:pPr eaLnBrk="1" hangingPunct="1"/>
            <a:r>
              <a:rPr lang="cs-CZ" sz="2200" b="1" dirty="0"/>
              <a:t>Širší uplatnění procesního rozdělení činností vede k procesně </a:t>
            </a:r>
          </a:p>
          <a:p>
            <a:pPr eaLnBrk="1" hangingPunct="1"/>
            <a:r>
              <a:rPr lang="cs-CZ" sz="2200" b="1" dirty="0"/>
              <a:t>založené organizaci. Základními stavebními kameny se </a:t>
            </a:r>
          </a:p>
          <a:p>
            <a:pPr eaLnBrk="1" hangingPunct="1"/>
            <a:r>
              <a:rPr lang="cs-CZ" sz="2200" b="1" dirty="0"/>
              <a:t>stávají procesy, které uspokojují požadavky zákazníků.</a:t>
            </a:r>
          </a:p>
          <a:p>
            <a:pPr eaLnBrk="1" hangingPunct="1"/>
            <a:endParaRPr lang="cs-CZ" sz="2200" b="1" dirty="0"/>
          </a:p>
          <a:p>
            <a:pPr eaLnBrk="1" hangingPunct="1"/>
            <a:r>
              <a:rPr lang="cs-CZ" sz="2200" b="1" dirty="0"/>
              <a:t>Tvorba vychází z procesního modelu zachycující hlavní </a:t>
            </a:r>
          </a:p>
          <a:p>
            <a:pPr eaLnBrk="1" hangingPunct="1"/>
            <a:r>
              <a:rPr lang="cs-CZ" sz="2200" b="1" dirty="0"/>
              <a:t>(klíčové) firemní procesy a jejich vzájemné vztahy.</a:t>
            </a:r>
          </a:p>
          <a:p>
            <a:pPr eaLnBrk="1" hangingPunct="1"/>
            <a:endParaRPr lang="cs-CZ" sz="2200" b="1" dirty="0"/>
          </a:p>
          <a:p>
            <a:pPr eaLnBrk="1" hangingPunct="1"/>
            <a:endParaRPr lang="cs-CZ" sz="2200" b="1" dirty="0"/>
          </a:p>
          <a:p>
            <a:pPr eaLnBrk="1" hangingPunct="1"/>
            <a:endParaRPr lang="cs-CZ" sz="2200" b="1" dirty="0"/>
          </a:p>
        </p:txBody>
      </p:sp>
      <p:sp>
        <p:nvSpPr>
          <p:cNvPr id="25606" name="Rectangle 7"/>
          <p:cNvSpPr>
            <a:spLocks noChangeArrowheads="1"/>
          </p:cNvSpPr>
          <p:nvPr/>
        </p:nvSpPr>
        <p:spPr bwMode="auto">
          <a:xfrm>
            <a:off x="0" y="0"/>
            <a:ext cx="2238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cs-CZ" sz="1000">
                <a:solidFill>
                  <a:srgbClr val="788493"/>
                </a:solidFill>
                <a:latin typeface="Tahoma" pitchFamily="34" charset="0"/>
                <a:ea typeface="Times New Roman" pitchFamily="18" charset="0"/>
                <a:cs typeface="Tahoma" pitchFamily="34" charset="0"/>
              </a:rPr>
              <a:t> </a:t>
            </a:r>
            <a:endParaRPr lang="cs-CZ">
              <a:ea typeface="Times New Roman" pitchFamily="18" charset="0"/>
              <a:cs typeface="Tahoma" pitchFamily="34" charset="0"/>
            </a:endParaRPr>
          </a:p>
        </p:txBody>
      </p:sp>
    </p:spTree>
    <p:extLst>
      <p:ext uri="{BB962C8B-B14F-4D97-AF65-F5344CB8AC3E}">
        <p14:creationId xmlns:p14="http://schemas.microsoft.com/office/powerpoint/2010/main" val="27199006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cs-CZ" b="1">
              <a:solidFill>
                <a:schemeClr val="tx1"/>
              </a:solidFill>
            </a:endParaRPr>
          </a:p>
        </p:txBody>
      </p:sp>
      <p:sp>
        <p:nvSpPr>
          <p:cNvPr id="26628"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pic>
        <p:nvPicPr>
          <p:cNvPr id="26629" name="Picture 6" descr="http://www.procesy.cz/Temata/Organizacni-struktury-a-procesy-07.pn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71550" y="2132856"/>
            <a:ext cx="712946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Přímá spojnice se šipkou 2"/>
          <p:cNvCxnSpPr/>
          <p:nvPr/>
        </p:nvCxnSpPr>
        <p:spPr>
          <a:xfrm>
            <a:off x="4283968" y="3573016"/>
            <a:ext cx="36004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a:off x="4285286" y="4293096"/>
            <a:ext cx="36004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a:off x="4309202" y="4941168"/>
            <a:ext cx="36004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a:off x="5940152" y="3584375"/>
            <a:ext cx="36004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a:off x="5937820" y="4239749"/>
            <a:ext cx="36004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5940152" y="4936908"/>
            <a:ext cx="36004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Zástupný symbol pro obsah 3"/>
          <p:cNvSpPr>
            <a:spLocks noGrp="1"/>
          </p:cNvSpPr>
          <p:nvPr>
            <p:ph idx="1"/>
          </p:nvPr>
        </p:nvSpPr>
        <p:spPr/>
        <p:txBody>
          <a:bodyPr/>
          <a:lstStyle/>
          <a:p>
            <a:endParaRPr lang="cs-CZ"/>
          </a:p>
        </p:txBody>
      </p:sp>
    </p:spTree>
    <p:extLst>
      <p:ext uri="{BB962C8B-B14F-4D97-AF65-F5344CB8AC3E}">
        <p14:creationId xmlns:p14="http://schemas.microsoft.com/office/powerpoint/2010/main" val="4027333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11354</TotalTime>
  <Words>10350</Words>
  <Application>Microsoft Office PowerPoint</Application>
  <PresentationFormat>Předvádění na obrazovce (4:3)</PresentationFormat>
  <Paragraphs>1932</Paragraphs>
  <Slides>152</Slides>
  <Notes>81</Notes>
  <HiddenSlides>0</HiddenSlides>
  <MMClips>0</MMClips>
  <ScaleCrop>false</ScaleCrop>
  <HeadingPairs>
    <vt:vector size="6" baseType="variant">
      <vt:variant>
        <vt:lpstr>Použitá písma</vt:lpstr>
      </vt:variant>
      <vt:variant>
        <vt:i4>11</vt:i4>
      </vt:variant>
      <vt:variant>
        <vt:lpstr>Motiv</vt:lpstr>
      </vt:variant>
      <vt:variant>
        <vt:i4>1</vt:i4>
      </vt:variant>
      <vt:variant>
        <vt:lpstr>Nadpisy snímků</vt:lpstr>
      </vt:variant>
      <vt:variant>
        <vt:i4>152</vt:i4>
      </vt:variant>
    </vt:vector>
  </HeadingPairs>
  <TitlesOfParts>
    <vt:vector size="164" baseType="lpstr">
      <vt:lpstr>Arial</vt:lpstr>
      <vt:lpstr>Arial Black</vt:lpstr>
      <vt:lpstr>Berlin CE</vt:lpstr>
      <vt:lpstr>Calibri</vt:lpstr>
      <vt:lpstr>Garamond</vt:lpstr>
      <vt:lpstr>Open Sans</vt:lpstr>
      <vt:lpstr>Tahoma</vt:lpstr>
      <vt:lpstr>Times New Roman</vt:lpstr>
      <vt:lpstr>Verdana</vt:lpstr>
      <vt:lpstr>Wingdings</vt:lpstr>
      <vt:lpstr>Wingdings 2</vt:lpstr>
      <vt:lpstr>Office Theme</vt:lpstr>
      <vt:lpstr>1. přednáška </vt:lpstr>
      <vt:lpstr>Témata XPE1 LS 2023/2024</vt:lpstr>
      <vt:lpstr>Prezentace aplikace PowerPoint</vt:lpstr>
      <vt:lpstr>Prezentace aplikace PowerPoint</vt:lpstr>
      <vt:lpstr>EKONOMIE vs. EKONOMIKA</vt:lpstr>
      <vt:lpstr>Ekonomie vs. ekonomika</vt:lpstr>
      <vt:lpstr>Ekonomika  x  Ekonomie   =           ≠   &gt;   &lt;</vt:lpstr>
      <vt:lpstr>Ekonomie</vt:lpstr>
      <vt:lpstr>Prezentace aplikace PowerPoint</vt:lpstr>
      <vt:lpstr>Ekonomika</vt:lpstr>
      <vt:lpstr>Hospodářské vědy</vt:lpstr>
      <vt:lpstr>Podniková ekonomie</vt:lpstr>
      <vt:lpstr>Podniková ekonomika</vt:lpstr>
      <vt:lpstr>Podniková ekonomika</vt:lpstr>
      <vt:lpstr>Podniková ekonomika</vt:lpstr>
      <vt:lpstr>Ekonomický princip</vt:lpstr>
      <vt:lpstr>Ekonomický princip</vt:lpstr>
      <vt:lpstr>Ekonomický princip</vt:lpstr>
      <vt:lpstr>Prezentace aplikace PowerPoint</vt:lpstr>
      <vt:lpstr>Transformační podnikový proces (TPP)</vt:lpstr>
      <vt:lpstr>Schéma všeobecného TPP</vt:lpstr>
      <vt:lpstr>Efektivnost</vt:lpstr>
      <vt:lpstr>Schéma všeobecného TPP z hlediska jeho základních činností</vt:lpstr>
      <vt:lpstr>Vstupy zabezpečované v rámci pořízení</vt:lpstr>
      <vt:lpstr>Národní hospodářství</vt:lpstr>
      <vt:lpstr>Prezentace aplikace PowerPoint</vt:lpstr>
      <vt:lpstr>Prezentace aplikace PowerPoint</vt:lpstr>
      <vt:lpstr>Prezentace aplikace PowerPoint</vt:lpstr>
      <vt:lpstr>Prezentace aplikace PowerPoint</vt:lpstr>
      <vt:lpstr>Národní hospodářství</vt:lpstr>
      <vt:lpstr>Prezentace aplikace PowerPoint</vt:lpstr>
      <vt:lpstr>Národní hospodářství</vt:lpstr>
      <vt:lpstr>Národní hospodářství</vt:lpstr>
      <vt:lpstr>Ziskový sektor</vt:lpstr>
      <vt:lpstr>Neziskový sektor</vt:lpstr>
      <vt:lpstr>Podnik - definice</vt:lpstr>
      <vt:lpstr>Podnik, podnikání</vt:lpstr>
      <vt:lpstr>Podnik, podnikání</vt:lpstr>
      <vt:lpstr>Cíle a okolí podniku</vt:lpstr>
      <vt:lpstr>Podnikové okolí</vt:lpstr>
      <vt:lpstr>Podnikové okolí</vt:lpstr>
      <vt:lpstr>Prezentace aplikace PowerPoint</vt:lpstr>
      <vt:lpstr>Podnikové okolí</vt:lpstr>
      <vt:lpstr>Podnikové okolí </vt:lpstr>
      <vt:lpstr>Podnikové okolí </vt:lpstr>
      <vt:lpstr>Možné zdroje posuzování okolí podniku</vt:lpstr>
      <vt:lpstr>Podnikové okolí </vt:lpstr>
      <vt:lpstr>Stakeholders  - zájmové skupiny</vt:lpstr>
      <vt:lpstr>Prezentace aplikace PowerPoint</vt:lpstr>
      <vt:lpstr>Cíle podniku</vt:lpstr>
      <vt:lpstr>Cíle podniku</vt:lpstr>
      <vt:lpstr>Cíle podniku</vt:lpstr>
      <vt:lpstr>Cíle podniku </vt:lpstr>
      <vt:lpstr>2.Cíle podniku </vt:lpstr>
      <vt:lpstr>Cíle podniku</vt:lpstr>
      <vt:lpstr>Cíle podniku</vt:lpstr>
      <vt:lpstr>Cíle podniku</vt:lpstr>
      <vt:lpstr>Cíle podniku</vt:lpstr>
      <vt:lpstr>Cíle podniku</vt:lpstr>
      <vt:lpstr>Cíle podniku</vt:lpstr>
      <vt:lpstr>Podnikové výrobní faktory</vt:lpstr>
      <vt:lpstr>Prezentace aplikace PowerPoint</vt:lpstr>
      <vt:lpstr>Národohospodářské faktory</vt:lpstr>
      <vt:lpstr>Národohospodářské faktory</vt:lpstr>
      <vt:lpstr>Národohospodářské faktory</vt:lpstr>
      <vt:lpstr>Podnikohospodářské výrobní faktory</vt:lpstr>
      <vt:lpstr>2.Podnikohospodářské výr.faktory</vt:lpstr>
      <vt:lpstr>2.Podnikohospodářské výr.faktory</vt:lpstr>
      <vt:lpstr>2.Podnikohospodářské výr.faktory</vt:lpstr>
      <vt:lpstr>2.Podnikohospodářské výr.faktory</vt:lpstr>
      <vt:lpstr>2.Podnikohospodářské výr.faktory </vt:lpstr>
      <vt:lpstr>Prezentace aplikace PowerPoint</vt:lpstr>
      <vt:lpstr>Transformační proces</vt:lpstr>
      <vt:lpstr>Transformační proces</vt:lpstr>
      <vt:lpstr>Nákup</vt:lpstr>
      <vt:lpstr>Výrobní proces v podniku</vt:lpstr>
      <vt:lpstr>Nákup</vt:lpstr>
      <vt:lpstr>Nákup</vt:lpstr>
      <vt:lpstr>Výroba</vt:lpstr>
      <vt:lpstr>Výroba</vt:lpstr>
      <vt:lpstr>Výroba</vt:lpstr>
      <vt:lpstr>Výroba</vt:lpstr>
      <vt:lpstr>Výroba</vt:lpstr>
      <vt:lpstr>Prodej</vt:lpstr>
      <vt:lpstr>Organizování – podniková organizace</vt:lpstr>
      <vt:lpstr>Organizování – podniková organizace</vt:lpstr>
      <vt:lpstr>Organizování – podniková organizace</vt:lpstr>
      <vt:lpstr>Organizování – podniková organizace</vt:lpstr>
      <vt:lpstr>Funkcionální struktura</vt:lpstr>
      <vt:lpstr>Funkcionální struktura</vt:lpstr>
      <vt:lpstr>Divizní struktura</vt:lpstr>
      <vt:lpstr>Divizní struktura</vt:lpstr>
      <vt:lpstr>Divizní struktura</vt:lpstr>
      <vt:lpstr>Moderní  struktury</vt:lpstr>
      <vt:lpstr>Moderní  struktury</vt:lpstr>
      <vt:lpstr>Moderní struktury</vt:lpstr>
      <vt:lpstr>Týmová organizace</vt:lpstr>
      <vt:lpstr>Moderní a netradiční org. struktury</vt:lpstr>
      <vt:lpstr>Prezentace aplikace PowerPoint</vt:lpstr>
      <vt:lpstr>Moderní a netradiční struktury</vt:lpstr>
      <vt:lpstr>Základní pojmy</vt:lpstr>
      <vt:lpstr>Organigramy organizačních struktur</vt:lpstr>
      <vt:lpstr>Základní pojmy</vt:lpstr>
      <vt:lpstr>Základní pojmy</vt:lpstr>
      <vt:lpstr>Základní pojmy</vt:lpstr>
      <vt:lpstr>PODNIKOVÁ EKONOMIKA</vt:lpstr>
      <vt:lpstr>OPAKOVÁNÍ: Podniková ekonomika</vt:lpstr>
      <vt:lpstr>Podnikání</vt:lpstr>
      <vt:lpstr>Podnikání</vt:lpstr>
      <vt:lpstr>Podnik - definice</vt:lpstr>
      <vt:lpstr>Podnik, podnikání</vt:lpstr>
      <vt:lpstr>Podnik, podnikání</vt:lpstr>
      <vt:lpstr>Mýty o podnikání</vt:lpstr>
      <vt:lpstr>Klasifikace podniků</vt:lpstr>
      <vt:lpstr>Klasifikace podniků</vt:lpstr>
      <vt:lpstr>Klasifikace podniků</vt:lpstr>
      <vt:lpstr>Prezentace aplikace PowerPoint</vt:lpstr>
      <vt:lpstr>Prezentace aplikace PowerPoint</vt:lpstr>
      <vt:lpstr>Sektory ekonomiky - trendy</vt:lpstr>
      <vt:lpstr>Prezentace aplikace PowerPoint</vt:lpstr>
      <vt:lpstr>Podíl zaměstnaných ve vybr. sektorech v roce 2002</vt:lpstr>
      <vt:lpstr>Prezentace aplikace PowerPoint</vt:lpstr>
      <vt:lpstr>Prezentace aplikace PowerPoint</vt:lpstr>
      <vt:lpstr>Prezentace aplikace PowerPoint</vt:lpstr>
      <vt:lpstr>Typologie podniku</vt:lpstr>
      <vt:lpstr>Definice výrobku, služeb</vt:lpstr>
      <vt:lpstr>Typologie podniku</vt:lpstr>
      <vt:lpstr>Typologie podniku</vt:lpstr>
      <vt:lpstr>Typologie podniku</vt:lpstr>
      <vt:lpstr>Prezentace aplikace PowerPoint</vt:lpstr>
      <vt:lpstr>Největší firmy světa pro rok 2015</vt:lpstr>
      <vt:lpstr>Největší firmy světa pro rok 2015</vt:lpstr>
      <vt:lpstr>Největší firmy světa – ranking 2019 (B $)</vt:lpstr>
      <vt:lpstr>Největší firmy světa – ranking 2021 (M $)</vt:lpstr>
      <vt:lpstr>Největší firmy světa pro rok 2015</vt:lpstr>
      <vt:lpstr>Největší firmy světa – ranking 2019</vt:lpstr>
      <vt:lpstr>Největší firmy dle tržní kapitalizace 2021</vt:lpstr>
      <vt:lpstr>V jakých zemích největší firmy světa sídlí?</vt:lpstr>
      <vt:lpstr>Prezentace aplikace PowerPoint</vt:lpstr>
      <vt:lpstr>Největší firmy v USA pro rok 2015</vt:lpstr>
      <vt:lpstr>Největší firmy v USA pro rok 2015</vt:lpstr>
      <vt:lpstr>Největší firmy v Evropě v roce 2015</vt:lpstr>
      <vt:lpstr>Největší firmy ve střední Evropě pro rok 2015 </vt:lpstr>
      <vt:lpstr>Největší firmy ve střední Evropě pro rok 2015 odvětví výrobní, těžba a zpracování ropy</vt:lpstr>
      <vt:lpstr>Top 10 in Manufacturing within Central Europe - 2014 in EUR million)</vt:lpstr>
      <vt:lpstr>10 nejvýznamnějších firem České republiky za rok 2014</vt:lpstr>
      <vt:lpstr>10 nejvýznamnějších firem České republiky 2018</vt:lpstr>
      <vt:lpstr>10 nejvýznamnějších firem České republiky za rok 2014</vt:lpstr>
      <vt:lpstr>10 nejvýznamnějších firem České republiky za rok 2014</vt:lpstr>
      <vt:lpstr>Tržby nejvýznamnějších českých firem 1994 – 2014 (mld. Kč)</vt:lpstr>
      <vt:lpstr>Podnik</vt:lpstr>
      <vt:lpstr>DĚKUJI ZA VAŠI POZORNOST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L9087</dc:creator>
  <cp:lastModifiedBy>Petr</cp:lastModifiedBy>
  <cp:revision>287</cp:revision>
  <dcterms:created xsi:type="dcterms:W3CDTF">2012-07-19T22:32:54Z</dcterms:created>
  <dcterms:modified xsi:type="dcterms:W3CDTF">2024-02-13T21:49:36Z</dcterms:modified>
</cp:coreProperties>
</file>