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0"/>
  </p:notesMasterIdLst>
  <p:sldIdLst>
    <p:sldId id="256" r:id="rId2"/>
    <p:sldId id="761" r:id="rId3"/>
    <p:sldId id="651" r:id="rId4"/>
    <p:sldId id="762" r:id="rId5"/>
    <p:sldId id="763" r:id="rId6"/>
    <p:sldId id="764" r:id="rId7"/>
    <p:sldId id="652" r:id="rId8"/>
    <p:sldId id="765" r:id="rId9"/>
    <p:sldId id="654" r:id="rId10"/>
    <p:sldId id="655" r:id="rId11"/>
    <p:sldId id="656" r:id="rId12"/>
    <p:sldId id="657" r:id="rId13"/>
    <p:sldId id="658" r:id="rId14"/>
    <p:sldId id="659" r:id="rId15"/>
    <p:sldId id="660" r:id="rId16"/>
    <p:sldId id="996" r:id="rId17"/>
    <p:sldId id="997" r:id="rId18"/>
    <p:sldId id="998" r:id="rId19"/>
    <p:sldId id="662" r:id="rId20"/>
    <p:sldId id="663" r:id="rId21"/>
    <p:sldId id="664" r:id="rId22"/>
    <p:sldId id="665" r:id="rId23"/>
    <p:sldId id="666" r:id="rId24"/>
    <p:sldId id="667" r:id="rId25"/>
    <p:sldId id="668" r:id="rId26"/>
    <p:sldId id="669" r:id="rId27"/>
    <p:sldId id="670" r:id="rId28"/>
    <p:sldId id="671" r:id="rId29"/>
    <p:sldId id="672" r:id="rId30"/>
    <p:sldId id="673" r:id="rId31"/>
    <p:sldId id="674" r:id="rId32"/>
    <p:sldId id="675" r:id="rId33"/>
    <p:sldId id="676" r:id="rId34"/>
    <p:sldId id="677" r:id="rId35"/>
    <p:sldId id="798" r:id="rId36"/>
    <p:sldId id="679" r:id="rId37"/>
    <p:sldId id="797" r:id="rId38"/>
    <p:sldId id="799" r:id="rId39"/>
    <p:sldId id="683" r:id="rId40"/>
    <p:sldId id="684" r:id="rId41"/>
    <p:sldId id="685" r:id="rId42"/>
    <p:sldId id="767" r:id="rId43"/>
    <p:sldId id="686" r:id="rId44"/>
    <p:sldId id="687" r:id="rId45"/>
    <p:sldId id="688" r:id="rId46"/>
    <p:sldId id="689" r:id="rId47"/>
    <p:sldId id="690" r:id="rId48"/>
    <p:sldId id="691" r:id="rId49"/>
    <p:sldId id="768" r:id="rId50"/>
    <p:sldId id="692" r:id="rId51"/>
    <p:sldId id="770" r:id="rId52"/>
    <p:sldId id="693" r:id="rId53"/>
    <p:sldId id="694" r:id="rId54"/>
    <p:sldId id="696" r:id="rId55"/>
    <p:sldId id="697" r:id="rId56"/>
    <p:sldId id="698" r:id="rId57"/>
    <p:sldId id="699" r:id="rId58"/>
    <p:sldId id="700" r:id="rId59"/>
    <p:sldId id="701" r:id="rId60"/>
    <p:sldId id="702" r:id="rId61"/>
    <p:sldId id="703" r:id="rId62"/>
    <p:sldId id="704" r:id="rId63"/>
    <p:sldId id="705" r:id="rId64"/>
    <p:sldId id="706" r:id="rId65"/>
    <p:sldId id="707" r:id="rId66"/>
    <p:sldId id="708" r:id="rId67"/>
    <p:sldId id="773" r:id="rId68"/>
    <p:sldId id="382" r:id="rId69"/>
    <p:sldId id="709" r:id="rId70"/>
    <p:sldId id="710" r:id="rId71"/>
    <p:sldId id="711" r:id="rId72"/>
    <p:sldId id="712" r:id="rId73"/>
    <p:sldId id="713" r:id="rId74"/>
    <p:sldId id="331" r:id="rId75"/>
    <p:sldId id="717" r:id="rId76"/>
    <p:sldId id="776" r:id="rId77"/>
    <p:sldId id="777" r:id="rId78"/>
    <p:sldId id="783" r:id="rId79"/>
    <p:sldId id="727" r:id="rId80"/>
    <p:sldId id="728" r:id="rId81"/>
    <p:sldId id="755" r:id="rId82"/>
    <p:sldId id="729" r:id="rId83"/>
    <p:sldId id="730" r:id="rId84"/>
    <p:sldId id="731" r:id="rId85"/>
    <p:sldId id="732" r:id="rId86"/>
    <p:sldId id="733" r:id="rId87"/>
    <p:sldId id="734" r:id="rId88"/>
    <p:sldId id="601" r:id="rId8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0202"/>
    <a:srgbClr val="D1020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29" autoAdjust="0"/>
    <p:restoredTop sz="95165" autoAdjust="0"/>
  </p:normalViewPr>
  <p:slideViewPr>
    <p:cSldViewPr snapToGrid="0" snapToObjects="1">
      <p:cViewPr varScale="1">
        <p:scale>
          <a:sx n="85" d="100"/>
          <a:sy n="85" d="100"/>
        </p:scale>
        <p:origin x="1397" y="53"/>
      </p:cViewPr>
      <p:guideLst>
        <p:guide orient="horz" pos="2160"/>
        <p:guide pos="2880"/>
      </p:guideLst>
    </p:cSldViewPr>
  </p:slideViewPr>
  <p:notesTextViewPr>
    <p:cViewPr>
      <p:scale>
        <a:sx n="3" d="2"/>
        <a:sy n="3" d="2"/>
      </p:scale>
      <p:origin x="0" y="0"/>
    </p:cViewPr>
  </p:notesTextViewPr>
  <p:sorterViewPr>
    <p:cViewPr>
      <p:scale>
        <a:sx n="125" d="100"/>
        <a:sy n="125" d="100"/>
      </p:scale>
      <p:origin x="0" y="-18258"/>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notesMaster" Target="notesMasters/notesMaster1.xml"/><Relationship Id="rId95" Type="http://schemas.microsoft.com/office/2016/11/relationships/changesInfo" Target="changesInfos/changesInfo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ovák Petr" userId="9be1e105-16c9-480c-82ec-5dc5434c3fb0" providerId="ADAL" clId="{29D3F811-F779-4BA9-BDFA-2048F968CCCA}"/>
    <pc:docChg chg="undo custSel addSld delSld modSld">
      <pc:chgData name="Novák Petr" userId="9be1e105-16c9-480c-82ec-5dc5434c3fb0" providerId="ADAL" clId="{29D3F811-F779-4BA9-BDFA-2048F968CCCA}" dt="2024-02-27T20:30:34.947" v="52" actId="47"/>
      <pc:docMkLst>
        <pc:docMk/>
      </pc:docMkLst>
      <pc:sldChg chg="modSp mod">
        <pc:chgData name="Novák Petr" userId="9be1e105-16c9-480c-82ec-5dc5434c3fb0" providerId="ADAL" clId="{29D3F811-F779-4BA9-BDFA-2048F968CCCA}" dt="2024-02-27T20:19:59.306" v="2" actId="113"/>
        <pc:sldMkLst>
          <pc:docMk/>
          <pc:sldMk cId="2133833932" sldId="652"/>
        </pc:sldMkLst>
        <pc:spChg chg="mod">
          <ac:chgData name="Novák Petr" userId="9be1e105-16c9-480c-82ec-5dc5434c3fb0" providerId="ADAL" clId="{29D3F811-F779-4BA9-BDFA-2048F968CCCA}" dt="2024-02-27T20:19:59.306" v="2" actId="113"/>
          <ac:spMkLst>
            <pc:docMk/>
            <pc:sldMk cId="2133833932" sldId="652"/>
            <ac:spMk id="8196" creationId="{00000000-0000-0000-0000-000000000000}"/>
          </ac:spMkLst>
        </pc:spChg>
      </pc:sldChg>
      <pc:sldChg chg="modSp mod">
        <pc:chgData name="Novák Petr" userId="9be1e105-16c9-480c-82ec-5dc5434c3fb0" providerId="ADAL" clId="{29D3F811-F779-4BA9-BDFA-2048F968CCCA}" dt="2024-02-27T20:20:53.553" v="5" actId="403"/>
        <pc:sldMkLst>
          <pc:docMk/>
          <pc:sldMk cId="3868963530" sldId="660"/>
        </pc:sldMkLst>
        <pc:spChg chg="mod">
          <ac:chgData name="Novák Petr" userId="9be1e105-16c9-480c-82ec-5dc5434c3fb0" providerId="ADAL" clId="{29D3F811-F779-4BA9-BDFA-2048F968CCCA}" dt="2024-02-27T20:20:49.549" v="3" actId="14100"/>
          <ac:spMkLst>
            <pc:docMk/>
            <pc:sldMk cId="3868963530" sldId="660"/>
            <ac:spMk id="16386" creationId="{00000000-0000-0000-0000-000000000000}"/>
          </ac:spMkLst>
        </pc:spChg>
        <pc:spChg chg="mod">
          <ac:chgData name="Novák Petr" userId="9be1e105-16c9-480c-82ec-5dc5434c3fb0" providerId="ADAL" clId="{29D3F811-F779-4BA9-BDFA-2048F968CCCA}" dt="2024-02-27T20:20:53.553" v="5" actId="403"/>
          <ac:spMkLst>
            <pc:docMk/>
            <pc:sldMk cId="3868963530" sldId="660"/>
            <ac:spMk id="16387" creationId="{00000000-0000-0000-0000-000000000000}"/>
          </ac:spMkLst>
        </pc:spChg>
      </pc:sldChg>
      <pc:sldChg chg="modSp mod">
        <pc:chgData name="Novák Petr" userId="9be1e105-16c9-480c-82ec-5dc5434c3fb0" providerId="ADAL" clId="{29D3F811-F779-4BA9-BDFA-2048F968CCCA}" dt="2024-02-27T20:22:07.699" v="10" actId="403"/>
        <pc:sldMkLst>
          <pc:docMk/>
          <pc:sldMk cId="2325130807" sldId="669"/>
        </pc:sldMkLst>
        <pc:spChg chg="mod">
          <ac:chgData name="Novák Petr" userId="9be1e105-16c9-480c-82ec-5dc5434c3fb0" providerId="ADAL" clId="{29D3F811-F779-4BA9-BDFA-2048F968CCCA}" dt="2024-02-27T20:22:07.699" v="10" actId="403"/>
          <ac:spMkLst>
            <pc:docMk/>
            <pc:sldMk cId="2325130807" sldId="669"/>
            <ac:spMk id="83973" creationId="{00000000-0000-0000-0000-000000000000}"/>
          </ac:spMkLst>
        </pc:spChg>
      </pc:sldChg>
      <pc:sldChg chg="modSp mod">
        <pc:chgData name="Novák Petr" userId="9be1e105-16c9-480c-82ec-5dc5434c3fb0" providerId="ADAL" clId="{29D3F811-F779-4BA9-BDFA-2048F968CCCA}" dt="2024-02-27T20:24:18.391" v="15" actId="20577"/>
        <pc:sldMkLst>
          <pc:docMk/>
          <pc:sldMk cId="2696275593" sldId="691"/>
        </pc:sldMkLst>
        <pc:spChg chg="mod">
          <ac:chgData name="Novák Petr" userId="9be1e105-16c9-480c-82ec-5dc5434c3fb0" providerId="ADAL" clId="{29D3F811-F779-4BA9-BDFA-2048F968CCCA}" dt="2024-02-27T20:24:18.391" v="15" actId="20577"/>
          <ac:spMkLst>
            <pc:docMk/>
            <pc:sldMk cId="2696275593" sldId="691"/>
            <ac:spMk id="48135" creationId="{00000000-0000-0000-0000-000000000000}"/>
          </ac:spMkLst>
        </pc:spChg>
      </pc:sldChg>
      <pc:sldChg chg="modSp mod">
        <pc:chgData name="Novák Petr" userId="9be1e105-16c9-480c-82ec-5dc5434c3fb0" providerId="ADAL" clId="{29D3F811-F779-4BA9-BDFA-2048F968CCCA}" dt="2024-02-27T20:25:12.341" v="20" actId="1076"/>
        <pc:sldMkLst>
          <pc:docMk/>
          <pc:sldMk cId="3842292451" sldId="694"/>
        </pc:sldMkLst>
        <pc:spChg chg="mod">
          <ac:chgData name="Novák Petr" userId="9be1e105-16c9-480c-82ec-5dc5434c3fb0" providerId="ADAL" clId="{29D3F811-F779-4BA9-BDFA-2048F968CCCA}" dt="2024-02-27T20:25:12.341" v="20" actId="1076"/>
          <ac:spMkLst>
            <pc:docMk/>
            <pc:sldMk cId="3842292451" sldId="694"/>
            <ac:spMk id="51202" creationId="{00000000-0000-0000-0000-000000000000}"/>
          </ac:spMkLst>
        </pc:spChg>
      </pc:sldChg>
      <pc:sldChg chg="modSp mod">
        <pc:chgData name="Novák Petr" userId="9be1e105-16c9-480c-82ec-5dc5434c3fb0" providerId="ADAL" clId="{29D3F811-F779-4BA9-BDFA-2048F968CCCA}" dt="2024-02-27T20:25:17.741" v="21" actId="113"/>
        <pc:sldMkLst>
          <pc:docMk/>
          <pc:sldMk cId="3156480792" sldId="696"/>
        </pc:sldMkLst>
        <pc:spChg chg="mod">
          <ac:chgData name="Novák Petr" userId="9be1e105-16c9-480c-82ec-5dc5434c3fb0" providerId="ADAL" clId="{29D3F811-F779-4BA9-BDFA-2048F968CCCA}" dt="2024-02-27T20:25:17.741" v="21" actId="113"/>
          <ac:spMkLst>
            <pc:docMk/>
            <pc:sldMk cId="3156480792" sldId="696"/>
            <ac:spMk id="53251" creationId="{00000000-0000-0000-0000-000000000000}"/>
          </ac:spMkLst>
        </pc:spChg>
      </pc:sldChg>
      <pc:sldChg chg="modSp mod">
        <pc:chgData name="Novák Petr" userId="9be1e105-16c9-480c-82ec-5dc5434c3fb0" providerId="ADAL" clId="{29D3F811-F779-4BA9-BDFA-2048F968CCCA}" dt="2024-02-27T20:25:29.143" v="22" actId="1076"/>
        <pc:sldMkLst>
          <pc:docMk/>
          <pc:sldMk cId="2394856814" sldId="699"/>
        </pc:sldMkLst>
        <pc:spChg chg="mod">
          <ac:chgData name="Novák Petr" userId="9be1e105-16c9-480c-82ec-5dc5434c3fb0" providerId="ADAL" clId="{29D3F811-F779-4BA9-BDFA-2048F968CCCA}" dt="2024-02-27T20:25:29.143" v="22" actId="1076"/>
          <ac:spMkLst>
            <pc:docMk/>
            <pc:sldMk cId="2394856814" sldId="699"/>
            <ac:spMk id="56322" creationId="{00000000-0000-0000-0000-000000000000}"/>
          </ac:spMkLst>
        </pc:spChg>
      </pc:sldChg>
      <pc:sldChg chg="modSp mod">
        <pc:chgData name="Novák Petr" userId="9be1e105-16c9-480c-82ec-5dc5434c3fb0" providerId="ADAL" clId="{29D3F811-F779-4BA9-BDFA-2048F968CCCA}" dt="2024-02-27T20:25:40.034" v="23" actId="1076"/>
        <pc:sldMkLst>
          <pc:docMk/>
          <pc:sldMk cId="2824852335" sldId="701"/>
        </pc:sldMkLst>
        <pc:spChg chg="mod">
          <ac:chgData name="Novák Petr" userId="9be1e105-16c9-480c-82ec-5dc5434c3fb0" providerId="ADAL" clId="{29D3F811-F779-4BA9-BDFA-2048F968CCCA}" dt="2024-02-27T20:25:40.034" v="23" actId="1076"/>
          <ac:spMkLst>
            <pc:docMk/>
            <pc:sldMk cId="2824852335" sldId="701"/>
            <ac:spMk id="44109" creationId="{00000000-0000-0000-0000-000000000000}"/>
          </ac:spMkLst>
        </pc:spChg>
      </pc:sldChg>
      <pc:sldChg chg="modSp mod">
        <pc:chgData name="Novák Petr" userId="9be1e105-16c9-480c-82ec-5dc5434c3fb0" providerId="ADAL" clId="{29D3F811-F779-4BA9-BDFA-2048F968CCCA}" dt="2024-02-27T20:26:05.218" v="28" actId="27636"/>
        <pc:sldMkLst>
          <pc:docMk/>
          <pc:sldMk cId="4166518166" sldId="705"/>
        </pc:sldMkLst>
        <pc:spChg chg="mod">
          <ac:chgData name="Novák Petr" userId="9be1e105-16c9-480c-82ec-5dc5434c3fb0" providerId="ADAL" clId="{29D3F811-F779-4BA9-BDFA-2048F968CCCA}" dt="2024-02-27T20:26:05.218" v="28" actId="27636"/>
          <ac:spMkLst>
            <pc:docMk/>
            <pc:sldMk cId="4166518166" sldId="705"/>
            <ac:spMk id="111618" creationId="{00000000-0000-0000-0000-000000000000}"/>
          </ac:spMkLst>
        </pc:spChg>
      </pc:sldChg>
      <pc:sldChg chg="modSp mod">
        <pc:chgData name="Novák Petr" userId="9be1e105-16c9-480c-82ec-5dc5434c3fb0" providerId="ADAL" clId="{29D3F811-F779-4BA9-BDFA-2048F968CCCA}" dt="2024-02-27T20:26:17.694" v="29" actId="113"/>
        <pc:sldMkLst>
          <pc:docMk/>
          <pc:sldMk cId="1059018363" sldId="707"/>
        </pc:sldMkLst>
        <pc:spChg chg="mod">
          <ac:chgData name="Novák Petr" userId="9be1e105-16c9-480c-82ec-5dc5434c3fb0" providerId="ADAL" clId="{29D3F811-F779-4BA9-BDFA-2048F968CCCA}" dt="2024-02-27T20:26:17.694" v="29" actId="113"/>
          <ac:spMkLst>
            <pc:docMk/>
            <pc:sldMk cId="1059018363" sldId="707"/>
            <ac:spMk id="64514" creationId="{00000000-0000-0000-0000-000000000000}"/>
          </ac:spMkLst>
        </pc:spChg>
      </pc:sldChg>
      <pc:sldChg chg="add del">
        <pc:chgData name="Novák Petr" userId="9be1e105-16c9-480c-82ec-5dc5434c3fb0" providerId="ADAL" clId="{29D3F811-F779-4BA9-BDFA-2048F968CCCA}" dt="2024-02-27T20:30:21.800" v="45" actId="47"/>
        <pc:sldMkLst>
          <pc:docMk/>
          <pc:sldMk cId="2181661941" sldId="734"/>
        </pc:sldMkLst>
      </pc:sldChg>
      <pc:sldChg chg="del">
        <pc:chgData name="Novák Petr" userId="9be1e105-16c9-480c-82ec-5dc5434c3fb0" providerId="ADAL" clId="{29D3F811-F779-4BA9-BDFA-2048F968CCCA}" dt="2024-02-27T20:29:54.557" v="31" actId="47"/>
        <pc:sldMkLst>
          <pc:docMk/>
          <pc:sldMk cId="1799845543" sldId="735"/>
        </pc:sldMkLst>
      </pc:sldChg>
      <pc:sldChg chg="del">
        <pc:chgData name="Novák Petr" userId="9be1e105-16c9-480c-82ec-5dc5434c3fb0" providerId="ADAL" clId="{29D3F811-F779-4BA9-BDFA-2048F968CCCA}" dt="2024-02-27T20:24:44.614" v="17" actId="47"/>
        <pc:sldMkLst>
          <pc:docMk/>
          <pc:sldMk cId="1500069434" sldId="736"/>
        </pc:sldMkLst>
      </pc:sldChg>
      <pc:sldChg chg="del">
        <pc:chgData name="Novák Petr" userId="9be1e105-16c9-480c-82ec-5dc5434c3fb0" providerId="ADAL" clId="{29D3F811-F779-4BA9-BDFA-2048F968CCCA}" dt="2024-02-27T20:29:58.772" v="33" actId="47"/>
        <pc:sldMkLst>
          <pc:docMk/>
          <pc:sldMk cId="3521210379" sldId="737"/>
        </pc:sldMkLst>
      </pc:sldChg>
      <pc:sldChg chg="del">
        <pc:chgData name="Novák Petr" userId="9be1e105-16c9-480c-82ec-5dc5434c3fb0" providerId="ADAL" clId="{29D3F811-F779-4BA9-BDFA-2048F968CCCA}" dt="2024-02-27T20:30:01.529" v="34" actId="47"/>
        <pc:sldMkLst>
          <pc:docMk/>
          <pc:sldMk cId="65586756" sldId="738"/>
        </pc:sldMkLst>
      </pc:sldChg>
      <pc:sldChg chg="del">
        <pc:chgData name="Novák Petr" userId="9be1e105-16c9-480c-82ec-5dc5434c3fb0" providerId="ADAL" clId="{29D3F811-F779-4BA9-BDFA-2048F968CCCA}" dt="2024-02-27T20:30:02.959" v="35" actId="47"/>
        <pc:sldMkLst>
          <pc:docMk/>
          <pc:sldMk cId="274818444" sldId="739"/>
        </pc:sldMkLst>
      </pc:sldChg>
      <pc:sldChg chg="del">
        <pc:chgData name="Novák Petr" userId="9be1e105-16c9-480c-82ec-5dc5434c3fb0" providerId="ADAL" clId="{29D3F811-F779-4BA9-BDFA-2048F968CCCA}" dt="2024-02-27T20:30:05.536" v="38" actId="47"/>
        <pc:sldMkLst>
          <pc:docMk/>
          <pc:sldMk cId="3403672597" sldId="740"/>
        </pc:sldMkLst>
      </pc:sldChg>
      <pc:sldChg chg="del">
        <pc:chgData name="Novák Petr" userId="9be1e105-16c9-480c-82ec-5dc5434c3fb0" providerId="ADAL" clId="{29D3F811-F779-4BA9-BDFA-2048F968CCCA}" dt="2024-02-27T20:30:29.144" v="46" actId="47"/>
        <pc:sldMkLst>
          <pc:docMk/>
          <pc:sldMk cId="4043866285" sldId="745"/>
        </pc:sldMkLst>
      </pc:sldChg>
      <pc:sldChg chg="del">
        <pc:chgData name="Novák Petr" userId="9be1e105-16c9-480c-82ec-5dc5434c3fb0" providerId="ADAL" clId="{29D3F811-F779-4BA9-BDFA-2048F968CCCA}" dt="2024-02-27T20:24:47.480" v="19" actId="47"/>
        <pc:sldMkLst>
          <pc:docMk/>
          <pc:sldMk cId="2200238853" sldId="748"/>
        </pc:sldMkLst>
      </pc:sldChg>
      <pc:sldChg chg="del">
        <pc:chgData name="Novák Petr" userId="9be1e105-16c9-480c-82ec-5dc5434c3fb0" providerId="ADAL" clId="{29D3F811-F779-4BA9-BDFA-2048F968CCCA}" dt="2024-02-27T20:30:30.161" v="47" actId="47"/>
        <pc:sldMkLst>
          <pc:docMk/>
          <pc:sldMk cId="3710817598" sldId="749"/>
        </pc:sldMkLst>
      </pc:sldChg>
      <pc:sldChg chg="del">
        <pc:chgData name="Novák Petr" userId="9be1e105-16c9-480c-82ec-5dc5434c3fb0" providerId="ADAL" clId="{29D3F811-F779-4BA9-BDFA-2048F968CCCA}" dt="2024-02-27T20:30:32.013" v="48" actId="47"/>
        <pc:sldMkLst>
          <pc:docMk/>
          <pc:sldMk cId="3075863029" sldId="750"/>
        </pc:sldMkLst>
      </pc:sldChg>
      <pc:sldChg chg="del">
        <pc:chgData name="Novák Petr" userId="9be1e105-16c9-480c-82ec-5dc5434c3fb0" providerId="ADAL" clId="{29D3F811-F779-4BA9-BDFA-2048F968CCCA}" dt="2024-02-27T20:30:33.923" v="50" actId="47"/>
        <pc:sldMkLst>
          <pc:docMk/>
          <pc:sldMk cId="2239680867" sldId="752"/>
        </pc:sldMkLst>
      </pc:sldChg>
      <pc:sldChg chg="del">
        <pc:chgData name="Novák Petr" userId="9be1e105-16c9-480c-82ec-5dc5434c3fb0" providerId="ADAL" clId="{29D3F811-F779-4BA9-BDFA-2048F968CCCA}" dt="2024-02-27T20:30:34.487" v="51" actId="47"/>
        <pc:sldMkLst>
          <pc:docMk/>
          <pc:sldMk cId="2340399592" sldId="753"/>
        </pc:sldMkLst>
      </pc:sldChg>
      <pc:sldChg chg="del">
        <pc:chgData name="Novák Petr" userId="9be1e105-16c9-480c-82ec-5dc5434c3fb0" providerId="ADAL" clId="{29D3F811-F779-4BA9-BDFA-2048F968CCCA}" dt="2024-02-27T20:30:34.947" v="52" actId="47"/>
        <pc:sldMkLst>
          <pc:docMk/>
          <pc:sldMk cId="2611896347" sldId="754"/>
        </pc:sldMkLst>
      </pc:sldChg>
      <pc:sldChg chg="del">
        <pc:chgData name="Novák Petr" userId="9be1e105-16c9-480c-82ec-5dc5434c3fb0" providerId="ADAL" clId="{29D3F811-F779-4BA9-BDFA-2048F968CCCA}" dt="2024-02-27T20:30:12.980" v="39" actId="47"/>
        <pc:sldMkLst>
          <pc:docMk/>
          <pc:sldMk cId="618876554" sldId="756"/>
        </pc:sldMkLst>
      </pc:sldChg>
      <pc:sldChg chg="modSp mod">
        <pc:chgData name="Novák Petr" userId="9be1e105-16c9-480c-82ec-5dc5434c3fb0" providerId="ADAL" clId="{29D3F811-F779-4BA9-BDFA-2048F968CCCA}" dt="2024-02-27T20:19:42.580" v="0" actId="115"/>
        <pc:sldMkLst>
          <pc:docMk/>
          <pc:sldMk cId="1133314443" sldId="763"/>
        </pc:sldMkLst>
        <pc:spChg chg="mod">
          <ac:chgData name="Novák Petr" userId="9be1e105-16c9-480c-82ec-5dc5434c3fb0" providerId="ADAL" clId="{29D3F811-F779-4BA9-BDFA-2048F968CCCA}" dt="2024-02-27T20:19:42.580" v="0" actId="115"/>
          <ac:spMkLst>
            <pc:docMk/>
            <pc:sldMk cId="1133314443" sldId="763"/>
            <ac:spMk id="3" creationId="{00000000-0000-0000-0000-000000000000}"/>
          </ac:spMkLst>
        </pc:spChg>
      </pc:sldChg>
      <pc:sldChg chg="modNotesTx">
        <pc:chgData name="Novák Petr" userId="9be1e105-16c9-480c-82ec-5dc5434c3fb0" providerId="ADAL" clId="{29D3F811-F779-4BA9-BDFA-2048F968CCCA}" dt="2024-02-27T20:23:35.175" v="11" actId="6549"/>
        <pc:sldMkLst>
          <pc:docMk/>
          <pc:sldMk cId="846293169" sldId="767"/>
        </pc:sldMkLst>
      </pc:sldChg>
      <pc:sldChg chg="modSp modAnim">
        <pc:chgData name="Novák Petr" userId="9be1e105-16c9-480c-82ec-5dc5434c3fb0" providerId="ADAL" clId="{29D3F811-F779-4BA9-BDFA-2048F968CCCA}" dt="2024-02-27T20:24:39.903" v="16" actId="6549"/>
        <pc:sldMkLst>
          <pc:docMk/>
          <pc:sldMk cId="3021285115" sldId="768"/>
        </pc:sldMkLst>
        <pc:spChg chg="mod">
          <ac:chgData name="Novák Petr" userId="9be1e105-16c9-480c-82ec-5dc5434c3fb0" providerId="ADAL" clId="{29D3F811-F779-4BA9-BDFA-2048F968CCCA}" dt="2024-02-27T20:24:39.903" v="16" actId="6549"/>
          <ac:spMkLst>
            <pc:docMk/>
            <pc:sldMk cId="3021285115" sldId="768"/>
            <ac:spMk id="104451" creationId="{00000000-0000-0000-0000-000000000000}"/>
          </ac:spMkLst>
        </pc:spChg>
      </pc:sldChg>
      <pc:sldChg chg="del">
        <pc:chgData name="Novák Petr" userId="9be1e105-16c9-480c-82ec-5dc5434c3fb0" providerId="ADAL" clId="{29D3F811-F779-4BA9-BDFA-2048F968CCCA}" dt="2024-02-27T20:24:45.600" v="18" actId="47"/>
        <pc:sldMkLst>
          <pc:docMk/>
          <pc:sldMk cId="2291714662" sldId="769"/>
        </pc:sldMkLst>
      </pc:sldChg>
      <pc:sldChg chg="del">
        <pc:chgData name="Novák Petr" userId="9be1e105-16c9-480c-82ec-5dc5434c3fb0" providerId="ADAL" clId="{29D3F811-F779-4BA9-BDFA-2048F968CCCA}" dt="2024-02-27T20:26:58.363" v="30" actId="47"/>
        <pc:sldMkLst>
          <pc:docMk/>
          <pc:sldMk cId="1706582184" sldId="774"/>
        </pc:sldMkLst>
      </pc:sldChg>
      <pc:sldChg chg="del">
        <pc:chgData name="Novák Petr" userId="9be1e105-16c9-480c-82ec-5dc5434c3fb0" providerId="ADAL" clId="{29D3F811-F779-4BA9-BDFA-2048F968CCCA}" dt="2024-02-27T20:29:57.641" v="32" actId="47"/>
        <pc:sldMkLst>
          <pc:docMk/>
          <pc:sldMk cId="2851991068" sldId="785"/>
        </pc:sldMkLst>
      </pc:sldChg>
      <pc:sldChg chg="del">
        <pc:chgData name="Novák Petr" userId="9be1e105-16c9-480c-82ec-5dc5434c3fb0" providerId="ADAL" clId="{29D3F811-F779-4BA9-BDFA-2048F968CCCA}" dt="2024-02-27T20:30:03.801" v="36" actId="47"/>
        <pc:sldMkLst>
          <pc:docMk/>
          <pc:sldMk cId="386707364" sldId="788"/>
        </pc:sldMkLst>
      </pc:sldChg>
      <pc:sldChg chg="del">
        <pc:chgData name="Novák Petr" userId="9be1e105-16c9-480c-82ec-5dc5434c3fb0" providerId="ADAL" clId="{29D3F811-F779-4BA9-BDFA-2048F968CCCA}" dt="2024-02-27T20:30:04.650" v="37" actId="47"/>
        <pc:sldMkLst>
          <pc:docMk/>
          <pc:sldMk cId="1170871994" sldId="789"/>
        </pc:sldMkLst>
      </pc:sldChg>
      <pc:sldChg chg="del">
        <pc:chgData name="Novák Petr" userId="9be1e105-16c9-480c-82ec-5dc5434c3fb0" providerId="ADAL" clId="{29D3F811-F779-4BA9-BDFA-2048F968CCCA}" dt="2024-02-27T20:30:13.772" v="40" actId="47"/>
        <pc:sldMkLst>
          <pc:docMk/>
          <pc:sldMk cId="2591392843" sldId="791"/>
        </pc:sldMkLst>
      </pc:sldChg>
      <pc:sldChg chg="del">
        <pc:chgData name="Novák Petr" userId="9be1e105-16c9-480c-82ec-5dc5434c3fb0" providerId="ADAL" clId="{29D3F811-F779-4BA9-BDFA-2048F968CCCA}" dt="2024-02-27T20:30:14.641" v="41" actId="47"/>
        <pc:sldMkLst>
          <pc:docMk/>
          <pc:sldMk cId="951689060" sldId="792"/>
        </pc:sldMkLst>
      </pc:sldChg>
      <pc:sldChg chg="del">
        <pc:chgData name="Novák Petr" userId="9be1e105-16c9-480c-82ec-5dc5434c3fb0" providerId="ADAL" clId="{29D3F811-F779-4BA9-BDFA-2048F968CCCA}" dt="2024-02-27T20:30:15.359" v="42" actId="47"/>
        <pc:sldMkLst>
          <pc:docMk/>
          <pc:sldMk cId="622456462" sldId="793"/>
        </pc:sldMkLst>
      </pc:sldChg>
      <pc:sldChg chg="del">
        <pc:chgData name="Novák Petr" userId="9be1e105-16c9-480c-82ec-5dc5434c3fb0" providerId="ADAL" clId="{29D3F811-F779-4BA9-BDFA-2048F968CCCA}" dt="2024-02-27T20:30:15.957" v="43" actId="47"/>
        <pc:sldMkLst>
          <pc:docMk/>
          <pc:sldMk cId="4108059237" sldId="794"/>
        </pc:sldMkLst>
      </pc:sldChg>
      <pc:sldChg chg="del">
        <pc:chgData name="Novák Petr" userId="9be1e105-16c9-480c-82ec-5dc5434c3fb0" providerId="ADAL" clId="{29D3F811-F779-4BA9-BDFA-2048F968CCCA}" dt="2024-02-27T20:30:33.078" v="49" actId="47"/>
        <pc:sldMkLst>
          <pc:docMk/>
          <pc:sldMk cId="971087625" sldId="800"/>
        </pc:sldMkLst>
      </pc:sldChg>
      <pc:sldChg chg="modNotesTx">
        <pc:chgData name="Novák Petr" userId="9be1e105-16c9-480c-82ec-5dc5434c3fb0" providerId="ADAL" clId="{29D3F811-F779-4BA9-BDFA-2048F968CCCA}" dt="2024-02-27T20:21:08.863" v="6" actId="6549"/>
        <pc:sldMkLst>
          <pc:docMk/>
          <pc:sldMk cId="964260672" sldId="996"/>
        </pc:sldMkLst>
      </pc:sldChg>
      <pc:sldChg chg="modNotesTx">
        <pc:chgData name="Novák Petr" userId="9be1e105-16c9-480c-82ec-5dc5434c3fb0" providerId="ADAL" clId="{29D3F811-F779-4BA9-BDFA-2048F968CCCA}" dt="2024-02-27T20:21:16.853" v="7" actId="6549"/>
        <pc:sldMkLst>
          <pc:docMk/>
          <pc:sldMk cId="3688895638" sldId="997"/>
        </pc:sldMkLst>
      </pc:sldChg>
      <pc:sldChg chg="modNotesTx">
        <pc:chgData name="Novák Petr" userId="9be1e105-16c9-480c-82ec-5dc5434c3fb0" providerId="ADAL" clId="{29D3F811-F779-4BA9-BDFA-2048F968CCCA}" dt="2024-02-27T20:21:22.459" v="8" actId="6549"/>
        <pc:sldMkLst>
          <pc:docMk/>
          <pc:sldMk cId="1799974368" sldId="998"/>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88D908-EEAD-4BA2-AE53-AC1C4C047B57}" type="doc">
      <dgm:prSet loTypeId="urn:microsoft.com/office/officeart/2005/8/layout/cycle5" loCatId="cycle" qsTypeId="urn:microsoft.com/office/officeart/2005/8/quickstyle/simple1" qsCatId="simple" csTypeId="urn:microsoft.com/office/officeart/2005/8/colors/accent0_2" csCatId="mainScheme" phldr="1"/>
      <dgm:spPr/>
      <dgm:t>
        <a:bodyPr/>
        <a:lstStyle/>
        <a:p>
          <a:endParaRPr lang="cs-CZ"/>
        </a:p>
      </dgm:t>
    </dgm:pt>
    <dgm:pt modelId="{A2412113-EE32-4B50-8168-D9E11D287DE3}">
      <dgm:prSet phldrT="[Text]" custT="1"/>
      <dgm:spPr/>
      <dgm:t>
        <a:bodyPr/>
        <a:lstStyle/>
        <a:p>
          <a:r>
            <a:rPr lang="cs-CZ" sz="1800" b="1" dirty="0">
              <a:solidFill>
                <a:schemeClr val="tx1"/>
              </a:solidFill>
            </a:rPr>
            <a:t>PENÍZE</a:t>
          </a:r>
        </a:p>
      </dgm:t>
    </dgm:pt>
    <dgm:pt modelId="{404F3AAC-D703-4179-994F-17149B580C94}" type="parTrans" cxnId="{E5D94BB2-D672-4FF5-89D5-F9EAF67999F4}">
      <dgm:prSet/>
      <dgm:spPr/>
      <dgm:t>
        <a:bodyPr/>
        <a:lstStyle/>
        <a:p>
          <a:endParaRPr lang="cs-CZ" sz="1800" b="1">
            <a:solidFill>
              <a:schemeClr val="tx1"/>
            </a:solidFill>
          </a:endParaRPr>
        </a:p>
      </dgm:t>
    </dgm:pt>
    <dgm:pt modelId="{A0486DCD-A079-4616-9542-C0F2996F27F3}" type="sibTrans" cxnId="{E5D94BB2-D672-4FF5-89D5-F9EAF67999F4}">
      <dgm:prSet/>
      <dgm:spPr/>
      <dgm:t>
        <a:bodyPr/>
        <a:lstStyle/>
        <a:p>
          <a:endParaRPr lang="cs-CZ" sz="1800" b="1">
            <a:solidFill>
              <a:schemeClr val="tx1"/>
            </a:solidFill>
          </a:endParaRPr>
        </a:p>
      </dgm:t>
    </dgm:pt>
    <dgm:pt modelId="{FF54E32D-F753-437B-8C03-80FC53021A27}">
      <dgm:prSet phldrT="[Text]" custT="1"/>
      <dgm:spPr/>
      <dgm:t>
        <a:bodyPr/>
        <a:lstStyle/>
        <a:p>
          <a:r>
            <a:rPr lang="cs-CZ" sz="1800" b="1" dirty="0">
              <a:solidFill>
                <a:schemeClr val="tx1"/>
              </a:solidFill>
            </a:rPr>
            <a:t>MATERIÁL</a:t>
          </a:r>
        </a:p>
      </dgm:t>
    </dgm:pt>
    <dgm:pt modelId="{333B3156-CEEB-4472-9424-57740FFA1213}" type="parTrans" cxnId="{9A1E6C48-DEAE-4F86-B1E7-9241475F0453}">
      <dgm:prSet/>
      <dgm:spPr/>
      <dgm:t>
        <a:bodyPr/>
        <a:lstStyle/>
        <a:p>
          <a:endParaRPr lang="cs-CZ" sz="1800" b="1">
            <a:solidFill>
              <a:schemeClr val="tx1"/>
            </a:solidFill>
          </a:endParaRPr>
        </a:p>
      </dgm:t>
    </dgm:pt>
    <dgm:pt modelId="{A5793BB6-DF21-4874-A196-10EBF289E223}" type="sibTrans" cxnId="{9A1E6C48-DEAE-4F86-B1E7-9241475F0453}">
      <dgm:prSet/>
      <dgm:spPr/>
      <dgm:t>
        <a:bodyPr/>
        <a:lstStyle/>
        <a:p>
          <a:endParaRPr lang="cs-CZ" sz="1800" b="1">
            <a:solidFill>
              <a:schemeClr val="tx1"/>
            </a:solidFill>
          </a:endParaRPr>
        </a:p>
      </dgm:t>
    </dgm:pt>
    <dgm:pt modelId="{428D51F9-DD45-490D-B89E-103221C6AECF}">
      <dgm:prSet phldrT="[Text]" custT="1"/>
      <dgm:spPr/>
      <dgm:t>
        <a:bodyPr/>
        <a:lstStyle/>
        <a:p>
          <a:r>
            <a:rPr lang="cs-CZ" sz="1800" b="1" dirty="0">
              <a:solidFill>
                <a:schemeClr val="tx1"/>
              </a:solidFill>
            </a:rPr>
            <a:t>ROZPRACOVANÁ VÝROBA</a:t>
          </a:r>
        </a:p>
      </dgm:t>
    </dgm:pt>
    <dgm:pt modelId="{0AB701E5-0FAA-48FD-B979-70FA07640D1F}" type="parTrans" cxnId="{2638975A-1735-4C81-B3C6-CF13C40382B7}">
      <dgm:prSet/>
      <dgm:spPr/>
      <dgm:t>
        <a:bodyPr/>
        <a:lstStyle/>
        <a:p>
          <a:endParaRPr lang="cs-CZ" sz="1800" b="1">
            <a:solidFill>
              <a:schemeClr val="tx1"/>
            </a:solidFill>
          </a:endParaRPr>
        </a:p>
      </dgm:t>
    </dgm:pt>
    <dgm:pt modelId="{EFD24780-8B12-4454-921B-FB72FA474BD7}" type="sibTrans" cxnId="{2638975A-1735-4C81-B3C6-CF13C40382B7}">
      <dgm:prSet/>
      <dgm:spPr/>
      <dgm:t>
        <a:bodyPr/>
        <a:lstStyle/>
        <a:p>
          <a:endParaRPr lang="cs-CZ" sz="1800" b="1">
            <a:solidFill>
              <a:schemeClr val="tx1"/>
            </a:solidFill>
          </a:endParaRPr>
        </a:p>
      </dgm:t>
    </dgm:pt>
    <dgm:pt modelId="{75D9741C-ECD7-4CC7-BE8E-3E9081AD9384}">
      <dgm:prSet phldrT="[Text]" custT="1"/>
      <dgm:spPr/>
      <dgm:t>
        <a:bodyPr/>
        <a:lstStyle/>
        <a:p>
          <a:r>
            <a:rPr lang="cs-CZ" sz="1800" b="1" dirty="0">
              <a:solidFill>
                <a:schemeClr val="tx1"/>
              </a:solidFill>
            </a:rPr>
            <a:t>HOTOVÉ VÝROBKY</a:t>
          </a:r>
        </a:p>
      </dgm:t>
    </dgm:pt>
    <dgm:pt modelId="{882C5680-7208-4261-A623-22C712C05B2E}" type="parTrans" cxnId="{9D0D6674-A08B-4987-A47C-95F40FE1E564}">
      <dgm:prSet/>
      <dgm:spPr/>
      <dgm:t>
        <a:bodyPr/>
        <a:lstStyle/>
        <a:p>
          <a:endParaRPr lang="cs-CZ" sz="1800" b="1">
            <a:solidFill>
              <a:schemeClr val="tx1"/>
            </a:solidFill>
          </a:endParaRPr>
        </a:p>
      </dgm:t>
    </dgm:pt>
    <dgm:pt modelId="{D8784964-CCBC-42DB-82E5-E8ED55EC78B4}" type="sibTrans" cxnId="{9D0D6674-A08B-4987-A47C-95F40FE1E564}">
      <dgm:prSet/>
      <dgm:spPr/>
      <dgm:t>
        <a:bodyPr/>
        <a:lstStyle/>
        <a:p>
          <a:endParaRPr lang="cs-CZ" sz="1800" b="1">
            <a:solidFill>
              <a:schemeClr val="tx1"/>
            </a:solidFill>
          </a:endParaRPr>
        </a:p>
      </dgm:t>
    </dgm:pt>
    <dgm:pt modelId="{9F839175-4DE0-4E59-A4BA-679C7188B571}">
      <dgm:prSet phldrT="[Text]" custT="1"/>
      <dgm:spPr/>
      <dgm:t>
        <a:bodyPr/>
        <a:lstStyle/>
        <a:p>
          <a:r>
            <a:rPr lang="cs-CZ" sz="1800" b="1" dirty="0">
              <a:solidFill>
                <a:schemeClr val="tx1"/>
              </a:solidFill>
            </a:rPr>
            <a:t>POHLEDÁVKY</a:t>
          </a:r>
        </a:p>
      </dgm:t>
    </dgm:pt>
    <dgm:pt modelId="{2721503D-B4EF-4700-A2DB-0F023912E850}" type="parTrans" cxnId="{46D3FE35-801B-4909-944E-60225B1EEBAA}">
      <dgm:prSet/>
      <dgm:spPr/>
      <dgm:t>
        <a:bodyPr/>
        <a:lstStyle/>
        <a:p>
          <a:endParaRPr lang="cs-CZ" sz="1800" b="1">
            <a:solidFill>
              <a:schemeClr val="tx1"/>
            </a:solidFill>
          </a:endParaRPr>
        </a:p>
      </dgm:t>
    </dgm:pt>
    <dgm:pt modelId="{A9950A79-AD9A-457E-853C-24870414FD6B}" type="sibTrans" cxnId="{46D3FE35-801B-4909-944E-60225B1EEBAA}">
      <dgm:prSet/>
      <dgm:spPr/>
      <dgm:t>
        <a:bodyPr/>
        <a:lstStyle/>
        <a:p>
          <a:endParaRPr lang="cs-CZ" sz="1800" b="1">
            <a:solidFill>
              <a:schemeClr val="tx1"/>
            </a:solidFill>
          </a:endParaRPr>
        </a:p>
      </dgm:t>
    </dgm:pt>
    <dgm:pt modelId="{26D06297-9CA4-482E-A1B9-C54CF7533DCA}" type="pres">
      <dgm:prSet presAssocID="{3788D908-EEAD-4BA2-AE53-AC1C4C047B57}" presName="cycle" presStyleCnt="0">
        <dgm:presLayoutVars>
          <dgm:dir/>
          <dgm:resizeHandles val="exact"/>
        </dgm:presLayoutVars>
      </dgm:prSet>
      <dgm:spPr/>
    </dgm:pt>
    <dgm:pt modelId="{43723D2A-B703-4BAD-A0D2-B1D03A53725C}" type="pres">
      <dgm:prSet presAssocID="{A2412113-EE32-4B50-8168-D9E11D287DE3}" presName="node" presStyleLbl="node1" presStyleIdx="0" presStyleCnt="5">
        <dgm:presLayoutVars>
          <dgm:bulletEnabled val="1"/>
        </dgm:presLayoutVars>
      </dgm:prSet>
      <dgm:spPr/>
    </dgm:pt>
    <dgm:pt modelId="{C215B1C9-6517-48AD-B094-D97E437AAABC}" type="pres">
      <dgm:prSet presAssocID="{A2412113-EE32-4B50-8168-D9E11D287DE3}" presName="spNode" presStyleCnt="0"/>
      <dgm:spPr/>
    </dgm:pt>
    <dgm:pt modelId="{4DC25B35-6826-48E3-94BD-90FF139355A6}" type="pres">
      <dgm:prSet presAssocID="{A0486DCD-A079-4616-9542-C0F2996F27F3}" presName="sibTrans" presStyleLbl="sibTrans1D1" presStyleIdx="0" presStyleCnt="5"/>
      <dgm:spPr/>
    </dgm:pt>
    <dgm:pt modelId="{F11D7391-852D-41FC-89B4-66A03273FFEC}" type="pres">
      <dgm:prSet presAssocID="{FF54E32D-F753-437B-8C03-80FC53021A27}" presName="node" presStyleLbl="node1" presStyleIdx="1" presStyleCnt="5">
        <dgm:presLayoutVars>
          <dgm:bulletEnabled val="1"/>
        </dgm:presLayoutVars>
      </dgm:prSet>
      <dgm:spPr/>
    </dgm:pt>
    <dgm:pt modelId="{275CC5C7-BA17-420F-99F9-964D946A96F7}" type="pres">
      <dgm:prSet presAssocID="{FF54E32D-F753-437B-8C03-80FC53021A27}" presName="spNode" presStyleCnt="0"/>
      <dgm:spPr/>
    </dgm:pt>
    <dgm:pt modelId="{B9403348-7746-4E9E-8E67-25FF06DEB8E2}" type="pres">
      <dgm:prSet presAssocID="{A5793BB6-DF21-4874-A196-10EBF289E223}" presName="sibTrans" presStyleLbl="sibTrans1D1" presStyleIdx="1" presStyleCnt="5"/>
      <dgm:spPr/>
    </dgm:pt>
    <dgm:pt modelId="{9CCB4116-5FF4-41B0-9A86-95BEED784F63}" type="pres">
      <dgm:prSet presAssocID="{428D51F9-DD45-490D-B89E-103221C6AECF}" presName="node" presStyleLbl="node1" presStyleIdx="2" presStyleCnt="5" custScaleX="145140" custRadScaleRad="108906" custRadScaleInc="-28772">
        <dgm:presLayoutVars>
          <dgm:bulletEnabled val="1"/>
        </dgm:presLayoutVars>
      </dgm:prSet>
      <dgm:spPr/>
    </dgm:pt>
    <dgm:pt modelId="{90900D49-CF45-4B3F-BE69-0C2DF18B4ACB}" type="pres">
      <dgm:prSet presAssocID="{428D51F9-DD45-490D-B89E-103221C6AECF}" presName="spNode" presStyleCnt="0"/>
      <dgm:spPr/>
    </dgm:pt>
    <dgm:pt modelId="{1DE68899-4035-490F-B133-5C1C7EBB38E6}" type="pres">
      <dgm:prSet presAssocID="{EFD24780-8B12-4454-921B-FB72FA474BD7}" presName="sibTrans" presStyleLbl="sibTrans1D1" presStyleIdx="2" presStyleCnt="5"/>
      <dgm:spPr/>
    </dgm:pt>
    <dgm:pt modelId="{AFC684E7-427A-4461-87F6-D861460DB006}" type="pres">
      <dgm:prSet presAssocID="{75D9741C-ECD7-4CC7-BE8E-3E9081AD9384}" presName="node" presStyleLbl="node1" presStyleIdx="3" presStyleCnt="5" custRadScaleRad="109453" custRadScaleInc="30052">
        <dgm:presLayoutVars>
          <dgm:bulletEnabled val="1"/>
        </dgm:presLayoutVars>
      </dgm:prSet>
      <dgm:spPr/>
    </dgm:pt>
    <dgm:pt modelId="{B9C7CC88-1A67-4F5C-B696-0BA82AA5219D}" type="pres">
      <dgm:prSet presAssocID="{75D9741C-ECD7-4CC7-BE8E-3E9081AD9384}" presName="spNode" presStyleCnt="0"/>
      <dgm:spPr/>
    </dgm:pt>
    <dgm:pt modelId="{3AB4B98D-18E0-4F7A-A6E9-5C50E504DEFA}" type="pres">
      <dgm:prSet presAssocID="{D8784964-CCBC-42DB-82E5-E8ED55EC78B4}" presName="sibTrans" presStyleLbl="sibTrans1D1" presStyleIdx="3" presStyleCnt="5"/>
      <dgm:spPr/>
    </dgm:pt>
    <dgm:pt modelId="{4C2F34CD-DA88-4B19-99E1-3601E0C69E1F}" type="pres">
      <dgm:prSet presAssocID="{9F839175-4DE0-4E59-A4BA-679C7188B571}" presName="node" presStyleLbl="node1" presStyleIdx="4" presStyleCnt="5" custScaleX="138582">
        <dgm:presLayoutVars>
          <dgm:bulletEnabled val="1"/>
        </dgm:presLayoutVars>
      </dgm:prSet>
      <dgm:spPr/>
    </dgm:pt>
    <dgm:pt modelId="{06EC16B7-223A-47DE-9DBB-967B1323B469}" type="pres">
      <dgm:prSet presAssocID="{9F839175-4DE0-4E59-A4BA-679C7188B571}" presName="spNode" presStyleCnt="0"/>
      <dgm:spPr/>
    </dgm:pt>
    <dgm:pt modelId="{82C90D3E-9722-48CA-8EA2-AFD25170C7C2}" type="pres">
      <dgm:prSet presAssocID="{A9950A79-AD9A-457E-853C-24870414FD6B}" presName="sibTrans" presStyleLbl="sibTrans1D1" presStyleIdx="4" presStyleCnt="5"/>
      <dgm:spPr/>
    </dgm:pt>
  </dgm:ptLst>
  <dgm:cxnLst>
    <dgm:cxn modelId="{46D3FE35-801B-4909-944E-60225B1EEBAA}" srcId="{3788D908-EEAD-4BA2-AE53-AC1C4C047B57}" destId="{9F839175-4DE0-4E59-A4BA-679C7188B571}" srcOrd="4" destOrd="0" parTransId="{2721503D-B4EF-4700-A2DB-0F023912E850}" sibTransId="{A9950A79-AD9A-457E-853C-24870414FD6B}"/>
    <dgm:cxn modelId="{6D7B6363-341D-403B-93AA-5E73B75C797D}" type="presOf" srcId="{428D51F9-DD45-490D-B89E-103221C6AECF}" destId="{9CCB4116-5FF4-41B0-9A86-95BEED784F63}" srcOrd="0" destOrd="0" presId="urn:microsoft.com/office/officeart/2005/8/layout/cycle5"/>
    <dgm:cxn modelId="{8A740348-93FC-428C-8F03-EAE25F0D8561}" type="presOf" srcId="{A9950A79-AD9A-457E-853C-24870414FD6B}" destId="{82C90D3E-9722-48CA-8EA2-AFD25170C7C2}" srcOrd="0" destOrd="0" presId="urn:microsoft.com/office/officeart/2005/8/layout/cycle5"/>
    <dgm:cxn modelId="{9A1E6C48-DEAE-4F86-B1E7-9241475F0453}" srcId="{3788D908-EEAD-4BA2-AE53-AC1C4C047B57}" destId="{FF54E32D-F753-437B-8C03-80FC53021A27}" srcOrd="1" destOrd="0" parTransId="{333B3156-CEEB-4472-9424-57740FFA1213}" sibTransId="{A5793BB6-DF21-4874-A196-10EBF289E223}"/>
    <dgm:cxn modelId="{9D0D6674-A08B-4987-A47C-95F40FE1E564}" srcId="{3788D908-EEAD-4BA2-AE53-AC1C4C047B57}" destId="{75D9741C-ECD7-4CC7-BE8E-3E9081AD9384}" srcOrd="3" destOrd="0" parTransId="{882C5680-7208-4261-A623-22C712C05B2E}" sibTransId="{D8784964-CCBC-42DB-82E5-E8ED55EC78B4}"/>
    <dgm:cxn modelId="{2638975A-1735-4C81-B3C6-CF13C40382B7}" srcId="{3788D908-EEAD-4BA2-AE53-AC1C4C047B57}" destId="{428D51F9-DD45-490D-B89E-103221C6AECF}" srcOrd="2" destOrd="0" parTransId="{0AB701E5-0FAA-48FD-B979-70FA07640D1F}" sibTransId="{EFD24780-8B12-4454-921B-FB72FA474BD7}"/>
    <dgm:cxn modelId="{6E1A4584-A37A-4F9D-ACEB-54980CBC99BD}" type="presOf" srcId="{A0486DCD-A079-4616-9542-C0F2996F27F3}" destId="{4DC25B35-6826-48E3-94BD-90FF139355A6}" srcOrd="0" destOrd="0" presId="urn:microsoft.com/office/officeart/2005/8/layout/cycle5"/>
    <dgm:cxn modelId="{87409C86-39F8-4F9C-BBA9-B7A02ACE780D}" type="presOf" srcId="{A2412113-EE32-4B50-8168-D9E11D287DE3}" destId="{43723D2A-B703-4BAD-A0D2-B1D03A53725C}" srcOrd="0" destOrd="0" presId="urn:microsoft.com/office/officeart/2005/8/layout/cycle5"/>
    <dgm:cxn modelId="{9D6DAC86-AC14-419A-88D0-9234D18E3E84}" type="presOf" srcId="{3788D908-EEAD-4BA2-AE53-AC1C4C047B57}" destId="{26D06297-9CA4-482E-A1B9-C54CF7533DCA}" srcOrd="0" destOrd="0" presId="urn:microsoft.com/office/officeart/2005/8/layout/cycle5"/>
    <dgm:cxn modelId="{AF98B28F-89BC-42BB-82AB-5B800FC555CC}" type="presOf" srcId="{A5793BB6-DF21-4874-A196-10EBF289E223}" destId="{B9403348-7746-4E9E-8E67-25FF06DEB8E2}" srcOrd="0" destOrd="0" presId="urn:microsoft.com/office/officeart/2005/8/layout/cycle5"/>
    <dgm:cxn modelId="{6265EE97-3554-49B0-9D95-E7815F3DE510}" type="presOf" srcId="{75D9741C-ECD7-4CC7-BE8E-3E9081AD9384}" destId="{AFC684E7-427A-4461-87F6-D861460DB006}" srcOrd="0" destOrd="0" presId="urn:microsoft.com/office/officeart/2005/8/layout/cycle5"/>
    <dgm:cxn modelId="{1EF5549D-5F9A-4F4D-8265-2063FA670C97}" type="presOf" srcId="{D8784964-CCBC-42DB-82E5-E8ED55EC78B4}" destId="{3AB4B98D-18E0-4F7A-A6E9-5C50E504DEFA}" srcOrd="0" destOrd="0" presId="urn:microsoft.com/office/officeart/2005/8/layout/cycle5"/>
    <dgm:cxn modelId="{E1B0BEA5-B114-45D4-A8A0-5134146EEB2B}" type="presOf" srcId="{9F839175-4DE0-4E59-A4BA-679C7188B571}" destId="{4C2F34CD-DA88-4B19-99E1-3601E0C69E1F}" srcOrd="0" destOrd="0" presId="urn:microsoft.com/office/officeart/2005/8/layout/cycle5"/>
    <dgm:cxn modelId="{E5D94BB2-D672-4FF5-89D5-F9EAF67999F4}" srcId="{3788D908-EEAD-4BA2-AE53-AC1C4C047B57}" destId="{A2412113-EE32-4B50-8168-D9E11D287DE3}" srcOrd="0" destOrd="0" parTransId="{404F3AAC-D703-4179-994F-17149B580C94}" sibTransId="{A0486DCD-A079-4616-9542-C0F2996F27F3}"/>
    <dgm:cxn modelId="{7769FDD3-739F-4C0D-A129-A637B0B801AD}" type="presOf" srcId="{FF54E32D-F753-437B-8C03-80FC53021A27}" destId="{F11D7391-852D-41FC-89B4-66A03273FFEC}" srcOrd="0" destOrd="0" presId="urn:microsoft.com/office/officeart/2005/8/layout/cycle5"/>
    <dgm:cxn modelId="{E49A3DED-3EEC-49FD-BD9C-E980AF89712B}" type="presOf" srcId="{EFD24780-8B12-4454-921B-FB72FA474BD7}" destId="{1DE68899-4035-490F-B133-5C1C7EBB38E6}" srcOrd="0" destOrd="0" presId="urn:microsoft.com/office/officeart/2005/8/layout/cycle5"/>
    <dgm:cxn modelId="{E41324E0-5745-41CF-B9EF-2019A5EE26DB}" type="presParOf" srcId="{26D06297-9CA4-482E-A1B9-C54CF7533DCA}" destId="{43723D2A-B703-4BAD-A0D2-B1D03A53725C}" srcOrd="0" destOrd="0" presId="urn:microsoft.com/office/officeart/2005/8/layout/cycle5"/>
    <dgm:cxn modelId="{05DA27C5-E0B8-4992-B9EB-9FCEFBFD8E89}" type="presParOf" srcId="{26D06297-9CA4-482E-A1B9-C54CF7533DCA}" destId="{C215B1C9-6517-48AD-B094-D97E437AAABC}" srcOrd="1" destOrd="0" presId="urn:microsoft.com/office/officeart/2005/8/layout/cycle5"/>
    <dgm:cxn modelId="{E822BB5C-3A9B-4296-9915-B5787393B8BE}" type="presParOf" srcId="{26D06297-9CA4-482E-A1B9-C54CF7533DCA}" destId="{4DC25B35-6826-48E3-94BD-90FF139355A6}" srcOrd="2" destOrd="0" presId="urn:microsoft.com/office/officeart/2005/8/layout/cycle5"/>
    <dgm:cxn modelId="{FFB71C96-7745-4AAF-BFB2-46250556037C}" type="presParOf" srcId="{26D06297-9CA4-482E-A1B9-C54CF7533DCA}" destId="{F11D7391-852D-41FC-89B4-66A03273FFEC}" srcOrd="3" destOrd="0" presId="urn:microsoft.com/office/officeart/2005/8/layout/cycle5"/>
    <dgm:cxn modelId="{C0EED9D2-D2DA-4183-A830-46934AE28862}" type="presParOf" srcId="{26D06297-9CA4-482E-A1B9-C54CF7533DCA}" destId="{275CC5C7-BA17-420F-99F9-964D946A96F7}" srcOrd="4" destOrd="0" presId="urn:microsoft.com/office/officeart/2005/8/layout/cycle5"/>
    <dgm:cxn modelId="{036B47C0-1941-4B3E-9913-F659A81653D3}" type="presParOf" srcId="{26D06297-9CA4-482E-A1B9-C54CF7533DCA}" destId="{B9403348-7746-4E9E-8E67-25FF06DEB8E2}" srcOrd="5" destOrd="0" presId="urn:microsoft.com/office/officeart/2005/8/layout/cycle5"/>
    <dgm:cxn modelId="{BDB55667-27D3-4F94-BED1-B4D8C37C6FE9}" type="presParOf" srcId="{26D06297-9CA4-482E-A1B9-C54CF7533DCA}" destId="{9CCB4116-5FF4-41B0-9A86-95BEED784F63}" srcOrd="6" destOrd="0" presId="urn:microsoft.com/office/officeart/2005/8/layout/cycle5"/>
    <dgm:cxn modelId="{27ECFD3E-87A2-417F-9F82-34CC2A14F1EF}" type="presParOf" srcId="{26D06297-9CA4-482E-A1B9-C54CF7533DCA}" destId="{90900D49-CF45-4B3F-BE69-0C2DF18B4ACB}" srcOrd="7" destOrd="0" presId="urn:microsoft.com/office/officeart/2005/8/layout/cycle5"/>
    <dgm:cxn modelId="{F46C4F6C-112E-477F-A347-BD51D7E7BBB2}" type="presParOf" srcId="{26D06297-9CA4-482E-A1B9-C54CF7533DCA}" destId="{1DE68899-4035-490F-B133-5C1C7EBB38E6}" srcOrd="8" destOrd="0" presId="urn:microsoft.com/office/officeart/2005/8/layout/cycle5"/>
    <dgm:cxn modelId="{BC79BBA9-0958-4903-96D4-050D9A5F9BC2}" type="presParOf" srcId="{26D06297-9CA4-482E-A1B9-C54CF7533DCA}" destId="{AFC684E7-427A-4461-87F6-D861460DB006}" srcOrd="9" destOrd="0" presId="urn:microsoft.com/office/officeart/2005/8/layout/cycle5"/>
    <dgm:cxn modelId="{728CCF55-3839-4B76-A582-8B32A82E1E41}" type="presParOf" srcId="{26D06297-9CA4-482E-A1B9-C54CF7533DCA}" destId="{B9C7CC88-1A67-4F5C-B696-0BA82AA5219D}" srcOrd="10" destOrd="0" presId="urn:microsoft.com/office/officeart/2005/8/layout/cycle5"/>
    <dgm:cxn modelId="{212AA37B-E450-446D-966F-9C144D5FE0EC}" type="presParOf" srcId="{26D06297-9CA4-482E-A1B9-C54CF7533DCA}" destId="{3AB4B98D-18E0-4F7A-A6E9-5C50E504DEFA}" srcOrd="11" destOrd="0" presId="urn:microsoft.com/office/officeart/2005/8/layout/cycle5"/>
    <dgm:cxn modelId="{CE34DAB2-2814-4B3B-B1E1-A7AF426D3074}" type="presParOf" srcId="{26D06297-9CA4-482E-A1B9-C54CF7533DCA}" destId="{4C2F34CD-DA88-4B19-99E1-3601E0C69E1F}" srcOrd="12" destOrd="0" presId="urn:microsoft.com/office/officeart/2005/8/layout/cycle5"/>
    <dgm:cxn modelId="{B999FD1B-53B3-4DF8-9E2E-9D608F10198F}" type="presParOf" srcId="{26D06297-9CA4-482E-A1B9-C54CF7533DCA}" destId="{06EC16B7-223A-47DE-9DBB-967B1323B469}" srcOrd="13" destOrd="0" presId="urn:microsoft.com/office/officeart/2005/8/layout/cycle5"/>
    <dgm:cxn modelId="{D1CC1BA4-8F3E-477B-973D-437D53FB3226}" type="presParOf" srcId="{26D06297-9CA4-482E-A1B9-C54CF7533DCA}" destId="{82C90D3E-9722-48CA-8EA2-AFD25170C7C2}" srcOrd="14" destOrd="0" presId="urn:microsoft.com/office/officeart/2005/8/layout/cycle5"/>
  </dgm:cxnLst>
  <dgm:bg>
    <a:noFill/>
  </dgm:bg>
  <dgm:whole>
    <a:ln w="38100">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723D2A-B703-4BAD-A0D2-B1D03A53725C}">
      <dsp:nvSpPr>
        <dsp:cNvPr id="0" name=""/>
        <dsp:cNvSpPr/>
      </dsp:nvSpPr>
      <dsp:spPr>
        <a:xfrm>
          <a:off x="3477996" y="1439"/>
          <a:ext cx="1565187" cy="1017371"/>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b="1" kern="1200" dirty="0">
              <a:solidFill>
                <a:schemeClr val="tx1"/>
              </a:solidFill>
            </a:rPr>
            <a:t>PENÍZE</a:t>
          </a:r>
        </a:p>
      </dsp:txBody>
      <dsp:txXfrm>
        <a:off x="3527660" y="51103"/>
        <a:ext cx="1465859" cy="918043"/>
      </dsp:txXfrm>
    </dsp:sp>
    <dsp:sp modelId="{4DC25B35-6826-48E3-94BD-90FF139355A6}">
      <dsp:nvSpPr>
        <dsp:cNvPr id="0" name=""/>
        <dsp:cNvSpPr/>
      </dsp:nvSpPr>
      <dsp:spPr>
        <a:xfrm>
          <a:off x="2228512" y="510125"/>
          <a:ext cx="4064154" cy="4064154"/>
        </a:xfrm>
        <a:custGeom>
          <a:avLst/>
          <a:gdLst/>
          <a:ahLst/>
          <a:cxnLst/>
          <a:rect l="0" t="0" r="0" b="0"/>
          <a:pathLst>
            <a:path>
              <a:moveTo>
                <a:pt x="3024225" y="258668"/>
              </a:moveTo>
              <a:arcTo wR="2032077" hR="2032077" stAng="17953511" swAng="1211418"/>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F11D7391-852D-41FC-89B4-66A03273FFEC}">
      <dsp:nvSpPr>
        <dsp:cNvPr id="0" name=""/>
        <dsp:cNvSpPr/>
      </dsp:nvSpPr>
      <dsp:spPr>
        <a:xfrm>
          <a:off x="5410617" y="1405570"/>
          <a:ext cx="1565187" cy="1017371"/>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b="1" kern="1200" dirty="0">
              <a:solidFill>
                <a:schemeClr val="tx1"/>
              </a:solidFill>
            </a:rPr>
            <a:t>MATERIÁL</a:t>
          </a:r>
        </a:p>
      </dsp:txBody>
      <dsp:txXfrm>
        <a:off x="5460281" y="1455234"/>
        <a:ext cx="1465859" cy="918043"/>
      </dsp:txXfrm>
    </dsp:sp>
    <dsp:sp modelId="{B9403348-7746-4E9E-8E67-25FF06DEB8E2}">
      <dsp:nvSpPr>
        <dsp:cNvPr id="0" name=""/>
        <dsp:cNvSpPr/>
      </dsp:nvSpPr>
      <dsp:spPr>
        <a:xfrm>
          <a:off x="2272170" y="826116"/>
          <a:ext cx="4064154" cy="4064154"/>
        </a:xfrm>
        <a:custGeom>
          <a:avLst/>
          <a:gdLst/>
          <a:ahLst/>
          <a:cxnLst/>
          <a:rect l="0" t="0" r="0" b="0"/>
          <a:pathLst>
            <a:path>
              <a:moveTo>
                <a:pt x="4055161" y="1841106"/>
              </a:moveTo>
              <a:arcTo wR="2032077" hR="2032077" stAng="21276449" swAng="1289331"/>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CCB4116-5FF4-41B0-9A86-95BEED784F63}">
      <dsp:nvSpPr>
        <dsp:cNvPr id="0" name=""/>
        <dsp:cNvSpPr/>
      </dsp:nvSpPr>
      <dsp:spPr>
        <a:xfrm>
          <a:off x="4631355" y="3654535"/>
          <a:ext cx="2271712" cy="1017371"/>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b="1" kern="1200" dirty="0">
              <a:solidFill>
                <a:schemeClr val="tx1"/>
              </a:solidFill>
            </a:rPr>
            <a:t>ROZPRACOVANÁ VÝROBA</a:t>
          </a:r>
        </a:p>
      </dsp:txBody>
      <dsp:txXfrm>
        <a:off x="4681019" y="3704199"/>
        <a:ext cx="2172384" cy="918043"/>
      </dsp:txXfrm>
    </dsp:sp>
    <dsp:sp modelId="{1DE68899-4035-490F-B133-5C1C7EBB38E6}">
      <dsp:nvSpPr>
        <dsp:cNvPr id="0" name=""/>
        <dsp:cNvSpPr/>
      </dsp:nvSpPr>
      <dsp:spPr>
        <a:xfrm>
          <a:off x="2205408" y="706171"/>
          <a:ext cx="4064154" cy="4064154"/>
        </a:xfrm>
        <a:custGeom>
          <a:avLst/>
          <a:gdLst/>
          <a:ahLst/>
          <a:cxnLst/>
          <a:rect l="0" t="0" r="0" b="0"/>
          <a:pathLst>
            <a:path>
              <a:moveTo>
                <a:pt x="2396653" y="4031183"/>
              </a:moveTo>
              <a:arcTo wR="2032077" hR="2032077" stAng="4779875" swAng="1405989"/>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FC684E7-427A-4461-87F6-D861460DB006}">
      <dsp:nvSpPr>
        <dsp:cNvPr id="0" name=""/>
        <dsp:cNvSpPr/>
      </dsp:nvSpPr>
      <dsp:spPr>
        <a:xfrm>
          <a:off x="1955094" y="3654535"/>
          <a:ext cx="1565187" cy="1017371"/>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b="1" kern="1200" dirty="0">
              <a:solidFill>
                <a:schemeClr val="tx1"/>
              </a:solidFill>
            </a:rPr>
            <a:t>HOTOVÉ VÝROBKY</a:t>
          </a:r>
        </a:p>
      </dsp:txBody>
      <dsp:txXfrm>
        <a:off x="2004758" y="3704199"/>
        <a:ext cx="1465859" cy="918043"/>
      </dsp:txXfrm>
    </dsp:sp>
    <dsp:sp modelId="{3AB4B98D-18E0-4F7A-A6E9-5C50E504DEFA}">
      <dsp:nvSpPr>
        <dsp:cNvPr id="0" name=""/>
        <dsp:cNvSpPr/>
      </dsp:nvSpPr>
      <dsp:spPr>
        <a:xfrm>
          <a:off x="2180376" y="846057"/>
          <a:ext cx="4064154" cy="4064154"/>
        </a:xfrm>
        <a:custGeom>
          <a:avLst/>
          <a:gdLst/>
          <a:ahLst/>
          <a:cxnLst/>
          <a:rect l="0" t="0" r="0" b="0"/>
          <a:pathLst>
            <a:path>
              <a:moveTo>
                <a:pt x="73839" y="2574885"/>
              </a:moveTo>
              <a:arcTo wR="2032077" hR="2032077" stAng="9870422" swAng="1288086"/>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4C2F34CD-DA88-4B19-99E1-3601E0C69E1F}">
      <dsp:nvSpPr>
        <dsp:cNvPr id="0" name=""/>
        <dsp:cNvSpPr/>
      </dsp:nvSpPr>
      <dsp:spPr>
        <a:xfrm>
          <a:off x="1243435" y="1405570"/>
          <a:ext cx="2169067" cy="1017371"/>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b="1" kern="1200" dirty="0">
              <a:solidFill>
                <a:schemeClr val="tx1"/>
              </a:solidFill>
            </a:rPr>
            <a:t>POHLEDÁVKY</a:t>
          </a:r>
        </a:p>
      </dsp:txBody>
      <dsp:txXfrm>
        <a:off x="1293099" y="1455234"/>
        <a:ext cx="2069739" cy="918043"/>
      </dsp:txXfrm>
    </dsp:sp>
    <dsp:sp modelId="{82C90D3E-9722-48CA-8EA2-AFD25170C7C2}">
      <dsp:nvSpPr>
        <dsp:cNvPr id="0" name=""/>
        <dsp:cNvSpPr/>
      </dsp:nvSpPr>
      <dsp:spPr>
        <a:xfrm>
          <a:off x="2228512" y="510125"/>
          <a:ext cx="4064154" cy="4064154"/>
        </a:xfrm>
        <a:custGeom>
          <a:avLst/>
          <a:gdLst/>
          <a:ahLst/>
          <a:cxnLst/>
          <a:rect l="0" t="0" r="0" b="0"/>
          <a:pathLst>
            <a:path>
              <a:moveTo>
                <a:pt x="488821" y="710071"/>
              </a:moveTo>
              <a:arcTo wR="2032077" hR="2032077" stAng="13235071" swAng="1211418"/>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86F3F0-7A13-4C4C-979E-BFE2397BEC54}" type="datetimeFigureOut">
              <a:rPr lang="cs-CZ" smtClean="0"/>
              <a:pPr/>
              <a:t>27.02.2024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FD5F38-733D-4687-9032-821AED1C8C0C}" type="slidenum">
              <a:rPr lang="cs-CZ" smtClean="0"/>
              <a:pPr/>
              <a:t>‹#›</a:t>
            </a:fld>
            <a:endParaRPr lang="cs-CZ"/>
          </a:p>
        </p:txBody>
      </p:sp>
    </p:spTree>
    <p:extLst>
      <p:ext uri="{BB962C8B-B14F-4D97-AF65-F5344CB8AC3E}">
        <p14:creationId xmlns:p14="http://schemas.microsoft.com/office/powerpoint/2010/main" val="3812820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DFD5F38-733D-4687-9032-821AED1C8C0C}" type="slidenum">
              <a:rPr lang="cs-CZ" smtClean="0"/>
              <a:pPr/>
              <a:t>1</a:t>
            </a:fld>
            <a:endParaRPr lang="cs-CZ"/>
          </a:p>
        </p:txBody>
      </p:sp>
    </p:spTree>
    <p:extLst>
      <p:ext uri="{BB962C8B-B14F-4D97-AF65-F5344CB8AC3E}">
        <p14:creationId xmlns:p14="http://schemas.microsoft.com/office/powerpoint/2010/main" val="1571934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FD3067FC-5B90-4293-B97F-74479B4E594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6384D64-92FB-404B-B891-4CC2A03A9FAB}" type="slidenum">
              <a:rPr lang="cs-CZ" altLang="cs-CZ" smtClean="0"/>
              <a:pPr>
                <a:spcBef>
                  <a:spcPct val="0"/>
                </a:spcBef>
              </a:pPr>
              <a:t>18</a:t>
            </a:fld>
            <a:endParaRPr lang="cs-CZ" altLang="cs-CZ"/>
          </a:p>
        </p:txBody>
      </p:sp>
      <p:sp>
        <p:nvSpPr>
          <p:cNvPr id="36867" name="Rectangle 2">
            <a:extLst>
              <a:ext uri="{FF2B5EF4-FFF2-40B4-BE49-F238E27FC236}">
                <a16:creationId xmlns:a16="http://schemas.microsoft.com/office/drawing/2014/main" id="{510C1A49-A19D-4D19-8F61-C7D1F3F58342}"/>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B7B5657B-85BC-4A9C-AA6F-F187997C22C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dirty="0">
              <a:latin typeface="Arial" panose="020B0604020202020204" pitchFamily="34" charset="0"/>
            </a:endParaRPr>
          </a:p>
        </p:txBody>
      </p:sp>
    </p:spTree>
    <p:extLst>
      <p:ext uri="{BB962C8B-B14F-4D97-AF65-F5344CB8AC3E}">
        <p14:creationId xmlns:p14="http://schemas.microsoft.com/office/powerpoint/2010/main" val="6369239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12A6B1D-D7F3-42A8-B075-335F2950FB24}" type="slidenum">
              <a:rPr lang="cs-CZ" altLang="cs-CZ" sz="1300"/>
              <a:pPr>
                <a:spcBef>
                  <a:spcPct val="0"/>
                </a:spcBef>
              </a:pPr>
              <a:t>24</a:t>
            </a:fld>
            <a:endParaRPr lang="cs-CZ" altLang="cs-CZ" sz="1300"/>
          </a:p>
        </p:txBody>
      </p:sp>
      <p:sp>
        <p:nvSpPr>
          <p:cNvPr id="100355" name="Rectangle 2"/>
          <p:cNvSpPr>
            <a:spLocks noGrp="1" noRot="1" noChangeAspect="1" noChangeArrowheads="1" noTextEdit="1"/>
          </p:cNvSpPr>
          <p:nvPr>
            <p:ph type="sldImg"/>
          </p:nvPr>
        </p:nvSpPr>
        <p:spPr>
          <a:xfrm>
            <a:off x="992188" y="768350"/>
            <a:ext cx="5114925" cy="3836988"/>
          </a:xfrm>
          <a:ln/>
        </p:spPr>
      </p:sp>
      <p:sp>
        <p:nvSpPr>
          <p:cNvPr id="10035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cs-CZ" altLang="cs-CZ" sz="1000"/>
              <a:t>pořízení (bez nákladů souvisejících s pořízením).</a:t>
            </a:r>
          </a:p>
        </p:txBody>
      </p:sp>
    </p:spTree>
    <p:extLst>
      <p:ext uri="{BB962C8B-B14F-4D97-AF65-F5344CB8AC3E}">
        <p14:creationId xmlns:p14="http://schemas.microsoft.com/office/powerpoint/2010/main" val="35058616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ECD0AB7-A089-4828-8988-3546FE3BE57A}" type="slidenum">
              <a:rPr lang="cs-CZ" altLang="cs-CZ" sz="1300"/>
              <a:pPr>
                <a:spcBef>
                  <a:spcPct val="0"/>
                </a:spcBef>
              </a:pPr>
              <a:t>31</a:t>
            </a:fld>
            <a:endParaRPr lang="cs-CZ" altLang="cs-CZ" sz="1300"/>
          </a:p>
        </p:txBody>
      </p:sp>
      <p:sp>
        <p:nvSpPr>
          <p:cNvPr id="101379" name="Rectangle 2"/>
          <p:cNvSpPr>
            <a:spLocks noGrp="1" noRot="1" noChangeAspect="1" noChangeArrowheads="1" noTextEdit="1"/>
          </p:cNvSpPr>
          <p:nvPr>
            <p:ph type="sldImg"/>
          </p:nvPr>
        </p:nvSpPr>
        <p:spPr>
          <a:xfrm>
            <a:off x="992188" y="768350"/>
            <a:ext cx="5114925" cy="3836988"/>
          </a:xfrm>
          <a:ln/>
        </p:spPr>
      </p:sp>
      <p:sp>
        <p:nvSpPr>
          <p:cNvPr id="10138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cs-CZ" altLang="cs-CZ" sz="900"/>
          </a:p>
        </p:txBody>
      </p:sp>
    </p:spTree>
    <p:extLst>
      <p:ext uri="{BB962C8B-B14F-4D97-AF65-F5344CB8AC3E}">
        <p14:creationId xmlns:p14="http://schemas.microsoft.com/office/powerpoint/2010/main" val="25334990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620C049-FEF8-429D-A687-78AD2AA2E3FF}" type="slidenum">
              <a:rPr lang="cs-CZ" altLang="cs-CZ" sz="1300"/>
              <a:pPr>
                <a:spcBef>
                  <a:spcPct val="0"/>
                </a:spcBef>
              </a:pPr>
              <a:t>32</a:t>
            </a:fld>
            <a:endParaRPr lang="cs-CZ" altLang="cs-CZ" sz="1300"/>
          </a:p>
        </p:txBody>
      </p:sp>
      <p:sp>
        <p:nvSpPr>
          <p:cNvPr id="102403" name="Rectangle 2"/>
          <p:cNvSpPr>
            <a:spLocks noGrp="1" noRot="1" noChangeAspect="1" noChangeArrowheads="1" noTextEdit="1"/>
          </p:cNvSpPr>
          <p:nvPr>
            <p:ph type="sldImg"/>
          </p:nvPr>
        </p:nvSpPr>
        <p:spPr>
          <a:xfrm>
            <a:off x="990600" y="765175"/>
            <a:ext cx="5118100" cy="3838575"/>
          </a:xfrm>
          <a:ln/>
        </p:spPr>
      </p:sp>
      <p:sp>
        <p:nvSpPr>
          <p:cNvPr id="102404" name="Rectangle 3"/>
          <p:cNvSpPr>
            <a:spLocks noGrp="1" noChangeArrowheads="1"/>
          </p:cNvSpPr>
          <p:nvPr>
            <p:ph type="body" idx="1"/>
          </p:nvPr>
        </p:nvSpPr>
        <p:spPr>
          <a:xfrm>
            <a:off x="709613" y="4860925"/>
            <a:ext cx="5680075" cy="4608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dirty="0">
              <a:cs typeface="Arial" panose="020B0604020202020204" pitchFamily="34" charset="0"/>
            </a:endParaRPr>
          </a:p>
        </p:txBody>
      </p:sp>
    </p:spTree>
    <p:extLst>
      <p:ext uri="{BB962C8B-B14F-4D97-AF65-F5344CB8AC3E}">
        <p14:creationId xmlns:p14="http://schemas.microsoft.com/office/powerpoint/2010/main" val="16062904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xfrm>
            <a:off x="992188" y="768350"/>
            <a:ext cx="5114925" cy="3836988"/>
          </a:xfrm>
          <a:ln/>
        </p:spPr>
      </p:sp>
      <p:sp>
        <p:nvSpPr>
          <p:cNvPr id="1034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dirty="0">
              <a:cs typeface="Arial" panose="020B0604020202020204" pitchFamily="34" charset="0"/>
            </a:endParaRPr>
          </a:p>
        </p:txBody>
      </p:sp>
    </p:spTree>
    <p:extLst>
      <p:ext uri="{BB962C8B-B14F-4D97-AF65-F5344CB8AC3E}">
        <p14:creationId xmlns:p14="http://schemas.microsoft.com/office/powerpoint/2010/main" val="25189805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Zástupný symbol pro obrázek snímku 1"/>
          <p:cNvSpPr>
            <a:spLocks noGrp="1" noRot="1" noChangeAspect="1" noTextEdit="1"/>
          </p:cNvSpPr>
          <p:nvPr>
            <p:ph type="sldImg"/>
          </p:nvPr>
        </p:nvSpPr>
        <p:spPr>
          <a:xfrm>
            <a:off x="992188" y="768350"/>
            <a:ext cx="5114925" cy="3836988"/>
          </a:xfrm>
          <a:ln/>
        </p:spPr>
      </p:sp>
      <p:sp>
        <p:nvSpPr>
          <p:cNvPr id="104451"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
        <p:nvSpPr>
          <p:cNvPr id="104452" name="Zástupný symbol pro číslo snímku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DE5C2B1-7BF4-48F5-BD26-005F289BAD01}" type="slidenum">
              <a:rPr lang="cs-CZ" altLang="cs-CZ" sz="1300"/>
              <a:pPr>
                <a:spcBef>
                  <a:spcPct val="0"/>
                </a:spcBef>
              </a:pPr>
              <a:t>34</a:t>
            </a:fld>
            <a:endParaRPr lang="cs-CZ" altLang="cs-CZ" sz="1300"/>
          </a:p>
        </p:txBody>
      </p:sp>
    </p:spTree>
    <p:extLst>
      <p:ext uri="{BB962C8B-B14F-4D97-AF65-F5344CB8AC3E}">
        <p14:creationId xmlns:p14="http://schemas.microsoft.com/office/powerpoint/2010/main" val="5962377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Zástupný symbol pro obrázek snímku 1"/>
          <p:cNvSpPr>
            <a:spLocks noGrp="1" noRot="1" noChangeAspect="1" noTextEdit="1"/>
          </p:cNvSpPr>
          <p:nvPr>
            <p:ph type="sldImg"/>
          </p:nvPr>
        </p:nvSpPr>
        <p:spPr>
          <a:xfrm>
            <a:off x="992188" y="768350"/>
            <a:ext cx="5114925" cy="3836988"/>
          </a:xfrm>
          <a:ln/>
        </p:spPr>
      </p:sp>
      <p:sp>
        <p:nvSpPr>
          <p:cNvPr id="105475"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
        <p:nvSpPr>
          <p:cNvPr id="105476" name="Zástupný symbol pro číslo snímku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93D1933-7AAF-4E77-9991-BAFDB9D11CAE}" type="slidenum">
              <a:rPr lang="cs-CZ" altLang="cs-CZ" sz="1300"/>
              <a:pPr>
                <a:spcBef>
                  <a:spcPct val="0"/>
                </a:spcBef>
              </a:pPr>
              <a:t>35</a:t>
            </a:fld>
            <a:endParaRPr lang="cs-CZ" altLang="cs-CZ" sz="1300"/>
          </a:p>
        </p:txBody>
      </p:sp>
    </p:spTree>
    <p:extLst>
      <p:ext uri="{BB962C8B-B14F-4D97-AF65-F5344CB8AC3E}">
        <p14:creationId xmlns:p14="http://schemas.microsoft.com/office/powerpoint/2010/main" val="5507949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Zástupný symbol pro obrázek snímku 1"/>
          <p:cNvSpPr>
            <a:spLocks noGrp="1" noRot="1" noChangeAspect="1" noTextEdit="1"/>
          </p:cNvSpPr>
          <p:nvPr>
            <p:ph type="sldImg"/>
          </p:nvPr>
        </p:nvSpPr>
        <p:spPr>
          <a:xfrm>
            <a:off x="992188" y="768350"/>
            <a:ext cx="5114925" cy="3836988"/>
          </a:xfrm>
          <a:ln/>
        </p:spPr>
      </p:sp>
      <p:sp>
        <p:nvSpPr>
          <p:cNvPr id="106499"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
        <p:nvSpPr>
          <p:cNvPr id="106500" name="Zástupný symbol pro číslo snímku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78E9177-11D3-48FA-B7C1-D17C65C3C54F}" type="slidenum">
              <a:rPr lang="cs-CZ" altLang="cs-CZ" sz="1300"/>
              <a:pPr>
                <a:spcBef>
                  <a:spcPct val="0"/>
                </a:spcBef>
              </a:pPr>
              <a:t>36</a:t>
            </a:fld>
            <a:endParaRPr lang="cs-CZ" altLang="cs-CZ" sz="1300"/>
          </a:p>
        </p:txBody>
      </p:sp>
    </p:spTree>
    <p:extLst>
      <p:ext uri="{BB962C8B-B14F-4D97-AF65-F5344CB8AC3E}">
        <p14:creationId xmlns:p14="http://schemas.microsoft.com/office/powerpoint/2010/main" val="2742704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Zástupný symbol pro obrázek snímku 1"/>
          <p:cNvSpPr>
            <a:spLocks noGrp="1" noRot="1" noChangeAspect="1" noTextEdit="1"/>
          </p:cNvSpPr>
          <p:nvPr>
            <p:ph type="sldImg"/>
          </p:nvPr>
        </p:nvSpPr>
        <p:spPr>
          <a:xfrm>
            <a:off x="992188" y="768350"/>
            <a:ext cx="5114925" cy="3836988"/>
          </a:xfrm>
          <a:ln/>
        </p:spPr>
      </p:sp>
      <p:sp>
        <p:nvSpPr>
          <p:cNvPr id="107523"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
        <p:nvSpPr>
          <p:cNvPr id="107524" name="Zástupný symbol pro číslo snímku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D442931-F1E5-4DAF-888F-973897823117}" type="slidenum">
              <a:rPr lang="cs-CZ" altLang="cs-CZ" sz="1300"/>
              <a:pPr>
                <a:spcBef>
                  <a:spcPct val="0"/>
                </a:spcBef>
              </a:pPr>
              <a:t>37</a:t>
            </a:fld>
            <a:endParaRPr lang="cs-CZ" altLang="cs-CZ" sz="1300"/>
          </a:p>
        </p:txBody>
      </p:sp>
    </p:spTree>
    <p:extLst>
      <p:ext uri="{BB962C8B-B14F-4D97-AF65-F5344CB8AC3E}">
        <p14:creationId xmlns:p14="http://schemas.microsoft.com/office/powerpoint/2010/main" val="29443893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Zástupný symbol pro obrázek snímku 1"/>
          <p:cNvSpPr>
            <a:spLocks noGrp="1" noRot="1" noChangeAspect="1" noTextEdit="1"/>
          </p:cNvSpPr>
          <p:nvPr>
            <p:ph type="sldImg"/>
          </p:nvPr>
        </p:nvSpPr>
        <p:spPr>
          <a:xfrm>
            <a:off x="992188" y="768350"/>
            <a:ext cx="5114925" cy="3836988"/>
          </a:xfrm>
          <a:ln/>
        </p:spPr>
      </p:sp>
      <p:sp>
        <p:nvSpPr>
          <p:cNvPr id="109571"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
        <p:nvSpPr>
          <p:cNvPr id="109572" name="Zástupný symbol pro číslo snímku 3"/>
          <p:cNvSpPr txBox="1">
            <a:spLocks noGrp="1"/>
          </p:cNvSpPr>
          <p:nvPr/>
        </p:nvSpPr>
        <p:spPr bwMode="auto">
          <a:xfrm>
            <a:off x="4021138" y="9721850"/>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906" tIns="47453" rIns="94906" bIns="47453"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D666482E-9FB7-4255-A800-3EC8EBB2FACB}" type="slidenum">
              <a:rPr lang="cs-CZ" altLang="cs-CZ" b="0"/>
              <a:pPr algn="r" eaLnBrk="1" hangingPunct="1">
                <a:spcBef>
                  <a:spcPct val="0"/>
                </a:spcBef>
              </a:pPr>
              <a:t>38</a:t>
            </a:fld>
            <a:endParaRPr lang="cs-CZ" altLang="cs-CZ" b="0"/>
          </a:p>
        </p:txBody>
      </p:sp>
    </p:spTree>
    <p:extLst>
      <p:ext uri="{BB962C8B-B14F-4D97-AF65-F5344CB8AC3E}">
        <p14:creationId xmlns:p14="http://schemas.microsoft.com/office/powerpoint/2010/main" val="15386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48AB4AE-2B90-4942-811F-915D61A5A664}" type="slidenum">
              <a:rPr lang="cs-CZ" altLang="cs-CZ" sz="1300"/>
              <a:pPr>
                <a:spcBef>
                  <a:spcPct val="0"/>
                </a:spcBef>
              </a:pPr>
              <a:t>3</a:t>
            </a:fld>
            <a:endParaRPr lang="cs-CZ" altLang="cs-CZ" sz="1300"/>
          </a:p>
        </p:txBody>
      </p:sp>
      <p:sp>
        <p:nvSpPr>
          <p:cNvPr id="94211" name="Rectangle 2"/>
          <p:cNvSpPr>
            <a:spLocks noGrp="1" noRot="1" noChangeAspect="1" noChangeArrowheads="1" noTextEdit="1"/>
          </p:cNvSpPr>
          <p:nvPr>
            <p:ph type="sldImg"/>
          </p:nvPr>
        </p:nvSpPr>
        <p:spPr>
          <a:xfrm>
            <a:off x="992188" y="768350"/>
            <a:ext cx="5114925" cy="3836988"/>
          </a:xfrm>
          <a:ln/>
        </p:spPr>
      </p:sp>
      <p:sp>
        <p:nvSpPr>
          <p:cNvPr id="9421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dirty="0"/>
          </a:p>
        </p:txBody>
      </p:sp>
    </p:spTree>
    <p:extLst>
      <p:ext uri="{BB962C8B-B14F-4D97-AF65-F5344CB8AC3E}">
        <p14:creationId xmlns:p14="http://schemas.microsoft.com/office/powerpoint/2010/main" val="5409078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069B8A8-74F7-40AD-BB53-ED1B4193FA34}" type="slidenum">
              <a:rPr lang="cs-CZ" altLang="cs-CZ" sz="1300"/>
              <a:pPr>
                <a:spcBef>
                  <a:spcPct val="0"/>
                </a:spcBef>
              </a:pPr>
              <a:t>40</a:t>
            </a:fld>
            <a:endParaRPr lang="cs-CZ" altLang="cs-CZ" sz="1300"/>
          </a:p>
        </p:txBody>
      </p:sp>
      <p:sp>
        <p:nvSpPr>
          <p:cNvPr id="110595" name="Rectangle 2"/>
          <p:cNvSpPr>
            <a:spLocks noGrp="1" noRot="1" noChangeAspect="1" noChangeArrowheads="1" noTextEdit="1"/>
          </p:cNvSpPr>
          <p:nvPr>
            <p:ph type="sldImg"/>
          </p:nvPr>
        </p:nvSpPr>
        <p:spPr>
          <a:xfrm>
            <a:off x="992188" y="768350"/>
            <a:ext cx="5114925" cy="3836988"/>
          </a:xfrm>
          <a:ln/>
        </p:spPr>
      </p:sp>
      <p:sp>
        <p:nvSpPr>
          <p:cNvPr id="11059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cs-CZ" altLang="cs-CZ" sz="900" dirty="0"/>
          </a:p>
        </p:txBody>
      </p:sp>
    </p:spTree>
    <p:extLst>
      <p:ext uri="{BB962C8B-B14F-4D97-AF65-F5344CB8AC3E}">
        <p14:creationId xmlns:p14="http://schemas.microsoft.com/office/powerpoint/2010/main" val="1341214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FD445FE-328F-4E7B-A811-45E6A4AA0BE0}" type="slidenum">
              <a:rPr lang="cs-CZ" altLang="cs-CZ" sz="1300"/>
              <a:pPr>
                <a:spcBef>
                  <a:spcPct val="0"/>
                </a:spcBef>
              </a:pPr>
              <a:t>41</a:t>
            </a:fld>
            <a:endParaRPr lang="cs-CZ" altLang="cs-CZ" sz="1300"/>
          </a:p>
        </p:txBody>
      </p:sp>
      <p:sp>
        <p:nvSpPr>
          <p:cNvPr id="111619" name="Rectangle 2"/>
          <p:cNvSpPr>
            <a:spLocks noGrp="1" noRot="1" noChangeAspect="1" noChangeArrowheads="1" noTextEdit="1"/>
          </p:cNvSpPr>
          <p:nvPr>
            <p:ph type="sldImg"/>
          </p:nvPr>
        </p:nvSpPr>
        <p:spPr>
          <a:xfrm>
            <a:off x="992188" y="768350"/>
            <a:ext cx="5114925" cy="3836988"/>
          </a:xfrm>
          <a:ln/>
        </p:spPr>
      </p:sp>
      <p:sp>
        <p:nvSpPr>
          <p:cNvPr id="11162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cs-CZ" altLang="cs-CZ" sz="900" dirty="0"/>
          </a:p>
        </p:txBody>
      </p:sp>
    </p:spTree>
    <p:extLst>
      <p:ext uri="{BB962C8B-B14F-4D97-AF65-F5344CB8AC3E}">
        <p14:creationId xmlns:p14="http://schemas.microsoft.com/office/powerpoint/2010/main" val="15627134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fld id="{AC6D6C3C-24CA-464E-943A-429C01B4F779}" type="slidenum">
              <a:rPr lang="cs-CZ" b="0" smtClean="0">
                <a:latin typeface="Arial" pitchFamily="34" charset="0"/>
              </a:rPr>
              <a:pPr eaLnBrk="1" hangingPunct="1"/>
              <a:t>42</a:t>
            </a:fld>
            <a:endParaRPr lang="cs-CZ" b="0">
              <a:latin typeface="Arial" pitchFamily="34" charset="0"/>
            </a:endParaRPr>
          </a:p>
        </p:txBody>
      </p:sp>
      <p:sp>
        <p:nvSpPr>
          <p:cNvPr id="140291" name="Rectangle 2"/>
          <p:cNvSpPr>
            <a:spLocks noGrp="1" noRot="1" noChangeAspect="1" noChangeArrowheads="1" noTextEdit="1"/>
          </p:cNvSpPr>
          <p:nvPr>
            <p:ph type="sldImg"/>
          </p:nvPr>
        </p:nvSpPr>
        <p:spPr>
          <a:ln/>
        </p:spPr>
      </p:sp>
      <p:sp>
        <p:nvSpPr>
          <p:cNvPr id="140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cs-CZ" sz="900" dirty="0">
              <a:latin typeface="Arial" pitchFamily="34" charset="0"/>
            </a:endParaRPr>
          </a:p>
        </p:txBody>
      </p:sp>
    </p:spTree>
    <p:extLst>
      <p:ext uri="{BB962C8B-B14F-4D97-AF65-F5344CB8AC3E}">
        <p14:creationId xmlns:p14="http://schemas.microsoft.com/office/powerpoint/2010/main" val="22931756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50C586B-D4D6-4F4C-8BA7-B48A3B9A6080}" type="slidenum">
              <a:rPr lang="cs-CZ" altLang="cs-CZ" sz="1300"/>
              <a:pPr>
                <a:spcBef>
                  <a:spcPct val="0"/>
                </a:spcBef>
              </a:pPr>
              <a:t>43</a:t>
            </a:fld>
            <a:endParaRPr lang="cs-CZ" altLang="cs-CZ" sz="1300"/>
          </a:p>
        </p:txBody>
      </p:sp>
      <p:sp>
        <p:nvSpPr>
          <p:cNvPr id="112643" name="Rectangle 2"/>
          <p:cNvSpPr>
            <a:spLocks noGrp="1" noRot="1" noChangeAspect="1" noChangeArrowheads="1" noTextEdit="1"/>
          </p:cNvSpPr>
          <p:nvPr>
            <p:ph type="sldImg"/>
          </p:nvPr>
        </p:nvSpPr>
        <p:spPr>
          <a:xfrm>
            <a:off x="992188" y="768350"/>
            <a:ext cx="5114925" cy="3836988"/>
          </a:xfrm>
          <a:ln/>
        </p:spPr>
      </p:sp>
      <p:sp>
        <p:nvSpPr>
          <p:cNvPr id="11264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Tree>
    <p:extLst>
      <p:ext uri="{BB962C8B-B14F-4D97-AF65-F5344CB8AC3E}">
        <p14:creationId xmlns:p14="http://schemas.microsoft.com/office/powerpoint/2010/main" val="28603743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Zástupný symbol pro obrázek snímku 1"/>
          <p:cNvSpPr>
            <a:spLocks noGrp="1" noRot="1" noChangeAspect="1" noTextEdit="1"/>
          </p:cNvSpPr>
          <p:nvPr>
            <p:ph type="sldImg"/>
          </p:nvPr>
        </p:nvSpPr>
        <p:spPr>
          <a:xfrm>
            <a:off x="992188" y="768350"/>
            <a:ext cx="5114925" cy="3836988"/>
          </a:xfrm>
          <a:ln/>
        </p:spPr>
      </p:sp>
      <p:sp>
        <p:nvSpPr>
          <p:cNvPr id="113667"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dirty="0"/>
          </a:p>
        </p:txBody>
      </p:sp>
      <p:sp>
        <p:nvSpPr>
          <p:cNvPr id="113668" name="Zástupný symbol pro číslo snímku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91F1546-BACD-4360-ADBB-A9BE41283F01}" type="slidenum">
              <a:rPr lang="cs-CZ" altLang="cs-CZ" sz="1300"/>
              <a:pPr>
                <a:spcBef>
                  <a:spcPct val="0"/>
                </a:spcBef>
              </a:pPr>
              <a:t>46</a:t>
            </a:fld>
            <a:endParaRPr lang="cs-CZ" altLang="cs-CZ" sz="1300"/>
          </a:p>
        </p:txBody>
      </p:sp>
    </p:spTree>
    <p:extLst>
      <p:ext uri="{BB962C8B-B14F-4D97-AF65-F5344CB8AC3E}">
        <p14:creationId xmlns:p14="http://schemas.microsoft.com/office/powerpoint/2010/main" val="4393374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477F965-74AC-4742-9595-40F82259DBAA}" type="slidenum">
              <a:rPr lang="cs-CZ" altLang="cs-CZ" sz="1300"/>
              <a:pPr>
                <a:spcBef>
                  <a:spcPct val="0"/>
                </a:spcBef>
              </a:pPr>
              <a:t>47</a:t>
            </a:fld>
            <a:endParaRPr lang="cs-CZ" altLang="cs-CZ" sz="1300"/>
          </a:p>
        </p:txBody>
      </p:sp>
      <p:sp>
        <p:nvSpPr>
          <p:cNvPr id="114691" name="Rectangle 2"/>
          <p:cNvSpPr>
            <a:spLocks noGrp="1" noRot="1" noChangeAspect="1" noChangeArrowheads="1" noTextEdit="1"/>
          </p:cNvSpPr>
          <p:nvPr>
            <p:ph type="sldImg"/>
          </p:nvPr>
        </p:nvSpPr>
        <p:spPr>
          <a:xfrm>
            <a:off x="992188" y="768350"/>
            <a:ext cx="5114925" cy="3836988"/>
          </a:xfrm>
          <a:ln/>
        </p:spPr>
      </p:sp>
      <p:sp>
        <p:nvSpPr>
          <p:cNvPr id="11469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Tree>
    <p:extLst>
      <p:ext uri="{BB962C8B-B14F-4D97-AF65-F5344CB8AC3E}">
        <p14:creationId xmlns:p14="http://schemas.microsoft.com/office/powerpoint/2010/main" val="9821652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Zástupný symbol pro obrázek snímku 1"/>
          <p:cNvSpPr>
            <a:spLocks noGrp="1" noRot="1" noChangeAspect="1" noTextEdit="1"/>
          </p:cNvSpPr>
          <p:nvPr>
            <p:ph type="sldImg"/>
          </p:nvPr>
        </p:nvSpPr>
        <p:spPr>
          <a:xfrm>
            <a:off x="992188" y="768350"/>
            <a:ext cx="5114925" cy="3836988"/>
          </a:xfrm>
          <a:ln/>
        </p:spPr>
      </p:sp>
      <p:sp>
        <p:nvSpPr>
          <p:cNvPr id="115715"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
        <p:nvSpPr>
          <p:cNvPr id="115716" name="Zástupný symbol pro číslo snímku 3"/>
          <p:cNvSpPr txBox="1">
            <a:spLocks noGrp="1"/>
          </p:cNvSpPr>
          <p:nvPr/>
        </p:nvSpPr>
        <p:spPr bwMode="auto">
          <a:xfrm>
            <a:off x="4021138" y="9721850"/>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906" tIns="47453" rIns="94906" bIns="47453"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ACBF44FC-6B29-48FF-B08B-FACF17F6E1BB}" type="slidenum">
              <a:rPr lang="cs-CZ" altLang="cs-CZ" b="0"/>
              <a:pPr algn="r" eaLnBrk="1" hangingPunct="1">
                <a:spcBef>
                  <a:spcPct val="0"/>
                </a:spcBef>
              </a:pPr>
              <a:t>48</a:t>
            </a:fld>
            <a:endParaRPr lang="cs-CZ" altLang="cs-CZ" b="0"/>
          </a:p>
        </p:txBody>
      </p:sp>
    </p:spTree>
    <p:extLst>
      <p:ext uri="{BB962C8B-B14F-4D97-AF65-F5344CB8AC3E}">
        <p14:creationId xmlns:p14="http://schemas.microsoft.com/office/powerpoint/2010/main" val="22721284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fld id="{F693A2A6-AFC8-4970-A48B-2683E178E515}" type="slidenum">
              <a:rPr lang="cs-CZ" b="0" smtClean="0">
                <a:latin typeface="Arial" pitchFamily="34" charset="0"/>
              </a:rPr>
              <a:pPr eaLnBrk="1" hangingPunct="1"/>
              <a:t>51</a:t>
            </a:fld>
            <a:endParaRPr lang="cs-CZ" b="0">
              <a:latin typeface="Arial" pitchFamily="34" charset="0"/>
            </a:endParaRPr>
          </a:p>
        </p:txBody>
      </p:sp>
      <p:sp>
        <p:nvSpPr>
          <p:cNvPr id="146435" name="Rectangle 2"/>
          <p:cNvSpPr>
            <a:spLocks noGrp="1" noRot="1" noChangeAspect="1" noChangeArrowheads="1" noTextEdit="1"/>
          </p:cNvSpPr>
          <p:nvPr>
            <p:ph type="sldImg"/>
          </p:nvPr>
        </p:nvSpPr>
        <p:spPr>
          <a:ln/>
        </p:spPr>
      </p:sp>
      <p:sp>
        <p:nvSpPr>
          <p:cNvPr id="146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atin typeface="Arial" pitchFamily="34" charset="0"/>
              </a:rPr>
              <a:t>souhrn všech věcí, peněz, pohledávek a jiných majetkových hodnot, které patří podnikateli a slouží k jeho podnikání.</a:t>
            </a:r>
          </a:p>
          <a:p>
            <a:pPr eaLnBrk="1" hangingPunct="1"/>
            <a:r>
              <a:rPr lang="cs-CZ" b="1" i="1">
                <a:latin typeface="Arial" pitchFamily="34" charset="0"/>
              </a:rPr>
              <a:t>Majetková struktura podniku </a:t>
            </a:r>
            <a:r>
              <a:rPr lang="cs-CZ">
                <a:latin typeface="Arial" pitchFamily="34" charset="0"/>
              </a:rPr>
              <a:t>(podíl jednotlivých majetkových součástí) je dána jednak odvětvím a typem podniku (v obchodním podniku převládají zásoby zboží, v atomové elektrárně investiční majetek), jednak finanční politikou podniku. Převažuje-li v podniku investiční majetek, hovoříme o podnicích investičně intenzivních (elektrárny, teplárny, doly). Převažuje-li oběžný majetek, hovoříme o podnicích provozně intenzivních (potravinářské podniky, obchodní podniky, banky).</a:t>
            </a:r>
          </a:p>
        </p:txBody>
      </p:sp>
    </p:spTree>
    <p:extLst>
      <p:ext uri="{BB962C8B-B14F-4D97-AF65-F5344CB8AC3E}">
        <p14:creationId xmlns:p14="http://schemas.microsoft.com/office/powerpoint/2010/main" val="25781187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Zástupný symbol pro obrázek snímku 1"/>
          <p:cNvSpPr>
            <a:spLocks noGrp="1" noRot="1" noChangeAspect="1" noTextEdit="1"/>
          </p:cNvSpPr>
          <p:nvPr>
            <p:ph type="sldImg"/>
          </p:nvPr>
        </p:nvSpPr>
        <p:spPr>
          <a:xfrm>
            <a:off x="992188" y="768350"/>
            <a:ext cx="5114925" cy="3836988"/>
          </a:xfrm>
          <a:ln/>
        </p:spPr>
      </p:sp>
      <p:sp>
        <p:nvSpPr>
          <p:cNvPr id="116739"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dirty="0"/>
          </a:p>
        </p:txBody>
      </p:sp>
      <p:sp>
        <p:nvSpPr>
          <p:cNvPr id="116740" name="Zástupný symbol pro číslo snímku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C568D34-9ABD-4C23-AA4F-233F0B21D413}" type="slidenum">
              <a:rPr lang="cs-CZ" altLang="cs-CZ" sz="1300"/>
              <a:pPr>
                <a:spcBef>
                  <a:spcPct val="0"/>
                </a:spcBef>
              </a:pPr>
              <a:t>52</a:t>
            </a:fld>
            <a:endParaRPr lang="cs-CZ" altLang="cs-CZ" sz="1300"/>
          </a:p>
        </p:txBody>
      </p:sp>
    </p:spTree>
    <p:extLst>
      <p:ext uri="{BB962C8B-B14F-4D97-AF65-F5344CB8AC3E}">
        <p14:creationId xmlns:p14="http://schemas.microsoft.com/office/powerpoint/2010/main" val="166750788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Zástupný symbol pro obrázek snímku 1"/>
          <p:cNvSpPr>
            <a:spLocks noGrp="1" noRot="1" noChangeAspect="1" noTextEdit="1"/>
          </p:cNvSpPr>
          <p:nvPr>
            <p:ph type="sldImg"/>
          </p:nvPr>
        </p:nvSpPr>
        <p:spPr>
          <a:xfrm>
            <a:off x="992188" y="768350"/>
            <a:ext cx="5114925" cy="3836988"/>
          </a:xfrm>
          <a:ln/>
        </p:spPr>
      </p:sp>
      <p:sp>
        <p:nvSpPr>
          <p:cNvPr id="117763"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endParaRPr lang="cs-CZ" altLang="cs-CZ" dirty="0"/>
          </a:p>
        </p:txBody>
      </p:sp>
      <p:sp>
        <p:nvSpPr>
          <p:cNvPr id="117764" name="Zástupný symbol pro číslo snímku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523956F-6E93-4396-B2FF-CACAB88683E3}" type="slidenum">
              <a:rPr lang="cs-CZ" altLang="cs-CZ" sz="1300"/>
              <a:pPr>
                <a:spcBef>
                  <a:spcPct val="0"/>
                </a:spcBef>
              </a:pPr>
              <a:t>53</a:t>
            </a:fld>
            <a:endParaRPr lang="cs-CZ" altLang="cs-CZ" sz="1300"/>
          </a:p>
        </p:txBody>
      </p:sp>
    </p:spTree>
    <p:extLst>
      <p:ext uri="{BB962C8B-B14F-4D97-AF65-F5344CB8AC3E}">
        <p14:creationId xmlns:p14="http://schemas.microsoft.com/office/powerpoint/2010/main" val="2782414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77F64A4-18A3-4A55-B042-64B52C160A95}" type="slidenum">
              <a:rPr lang="cs-CZ" altLang="cs-CZ" sz="1300"/>
              <a:pPr>
                <a:spcBef>
                  <a:spcPct val="0"/>
                </a:spcBef>
              </a:pPr>
              <a:t>7</a:t>
            </a:fld>
            <a:endParaRPr lang="cs-CZ" altLang="cs-CZ" sz="1300"/>
          </a:p>
        </p:txBody>
      </p:sp>
      <p:sp>
        <p:nvSpPr>
          <p:cNvPr id="95235" name="Rectangle 2"/>
          <p:cNvSpPr>
            <a:spLocks noGrp="1" noRot="1" noChangeAspect="1" noChangeArrowheads="1" noTextEdit="1"/>
          </p:cNvSpPr>
          <p:nvPr>
            <p:ph type="sldImg"/>
          </p:nvPr>
        </p:nvSpPr>
        <p:spPr>
          <a:xfrm>
            <a:off x="992188" y="768350"/>
            <a:ext cx="5114925" cy="3836988"/>
          </a:xfrm>
          <a:ln/>
        </p:spPr>
      </p:sp>
      <p:sp>
        <p:nvSpPr>
          <p:cNvPr id="9523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dirty="0"/>
          </a:p>
        </p:txBody>
      </p:sp>
    </p:spTree>
    <p:extLst>
      <p:ext uri="{BB962C8B-B14F-4D97-AF65-F5344CB8AC3E}">
        <p14:creationId xmlns:p14="http://schemas.microsoft.com/office/powerpoint/2010/main" val="36050983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Zástupný symbol pro obrázek snímku 1"/>
          <p:cNvSpPr>
            <a:spLocks noGrp="1" noRot="1" noChangeAspect="1" noTextEdit="1"/>
          </p:cNvSpPr>
          <p:nvPr>
            <p:ph type="sldImg"/>
          </p:nvPr>
        </p:nvSpPr>
        <p:spPr>
          <a:xfrm>
            <a:off x="992188" y="768350"/>
            <a:ext cx="5114925" cy="3836988"/>
          </a:xfrm>
          <a:ln/>
        </p:spPr>
      </p:sp>
      <p:sp>
        <p:nvSpPr>
          <p:cNvPr id="119811" name="Zástupný symbol pro poznámky 2"/>
          <p:cNvSpPr>
            <a:spLocks noGrp="1"/>
          </p:cNvSpPr>
          <p:nvPr>
            <p:ph type="body" idx="1"/>
          </p:nvPr>
        </p:nvSpPr>
        <p:spPr>
          <a:noFill/>
        </p:spPr>
        <p:txBody>
          <a:bodyPr/>
          <a:lstStyle/>
          <a:p>
            <a:endParaRPr lang="cs-CZ" altLang="cs-CZ"/>
          </a:p>
        </p:txBody>
      </p:sp>
      <p:sp>
        <p:nvSpPr>
          <p:cNvPr id="119812" name="Zástupný symbol pro číslo snímku 3"/>
          <p:cNvSpPr>
            <a:spLocks noGrp="1"/>
          </p:cNvSpPr>
          <p:nvPr>
            <p:ph type="sldNum" sz="quarter" idx="5"/>
          </p:nvPr>
        </p:nvSpPr>
        <p:spPr>
          <a:noFill/>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792A0B6-D2CA-4A5A-9289-E80C5B0EF1B2}" type="slidenum">
              <a:rPr lang="cs-CZ" altLang="cs-CZ" sz="1300"/>
              <a:pPr>
                <a:spcBef>
                  <a:spcPct val="0"/>
                </a:spcBef>
              </a:pPr>
              <a:t>56</a:t>
            </a:fld>
            <a:endParaRPr lang="cs-CZ" altLang="cs-CZ" sz="1300"/>
          </a:p>
        </p:txBody>
      </p:sp>
    </p:spTree>
    <p:extLst>
      <p:ext uri="{BB962C8B-B14F-4D97-AF65-F5344CB8AC3E}">
        <p14:creationId xmlns:p14="http://schemas.microsoft.com/office/powerpoint/2010/main" val="28301440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569F94B-6606-4C5E-8673-7DCB2521777D}" type="slidenum">
              <a:rPr lang="cs-CZ" altLang="cs-CZ" sz="1300"/>
              <a:pPr>
                <a:spcBef>
                  <a:spcPct val="0"/>
                </a:spcBef>
              </a:pPr>
              <a:t>59</a:t>
            </a:fld>
            <a:endParaRPr lang="cs-CZ" altLang="cs-CZ" sz="1300"/>
          </a:p>
        </p:txBody>
      </p:sp>
      <p:sp>
        <p:nvSpPr>
          <p:cNvPr id="120835" name="Rectangle 2"/>
          <p:cNvSpPr>
            <a:spLocks noGrp="1" noRot="1" noChangeAspect="1" noChangeArrowheads="1" noTextEdit="1"/>
          </p:cNvSpPr>
          <p:nvPr>
            <p:ph type="sldImg"/>
          </p:nvPr>
        </p:nvSpPr>
        <p:spPr>
          <a:xfrm>
            <a:off x="992188" y="768350"/>
            <a:ext cx="5114925" cy="3836988"/>
          </a:xfrm>
          <a:ln/>
        </p:spPr>
      </p:sp>
      <p:sp>
        <p:nvSpPr>
          <p:cNvPr id="12083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cs-CZ" altLang="cs-CZ" sz="1100"/>
          </a:p>
        </p:txBody>
      </p:sp>
    </p:spTree>
    <p:extLst>
      <p:ext uri="{BB962C8B-B14F-4D97-AF65-F5344CB8AC3E}">
        <p14:creationId xmlns:p14="http://schemas.microsoft.com/office/powerpoint/2010/main" val="10762984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99E4063-9ADC-42E8-9184-0A4DBBB27656}" type="slidenum">
              <a:rPr lang="cs-CZ" altLang="cs-CZ" sz="1300"/>
              <a:pPr>
                <a:spcBef>
                  <a:spcPct val="0"/>
                </a:spcBef>
              </a:pPr>
              <a:t>60</a:t>
            </a:fld>
            <a:endParaRPr lang="cs-CZ" altLang="cs-CZ" sz="1300"/>
          </a:p>
        </p:txBody>
      </p:sp>
      <p:sp>
        <p:nvSpPr>
          <p:cNvPr id="121859" name="Rectangle 2"/>
          <p:cNvSpPr>
            <a:spLocks noGrp="1" noRot="1" noChangeAspect="1" noChangeArrowheads="1" noTextEdit="1"/>
          </p:cNvSpPr>
          <p:nvPr>
            <p:ph type="sldImg"/>
          </p:nvPr>
        </p:nvSpPr>
        <p:spPr>
          <a:xfrm>
            <a:off x="992188" y="768350"/>
            <a:ext cx="5114925" cy="3836988"/>
          </a:xfrm>
          <a:ln/>
        </p:spPr>
      </p:sp>
      <p:sp>
        <p:nvSpPr>
          <p:cNvPr id="12186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cs-CZ" altLang="cs-CZ" sz="1100"/>
          </a:p>
        </p:txBody>
      </p:sp>
    </p:spTree>
    <p:extLst>
      <p:ext uri="{BB962C8B-B14F-4D97-AF65-F5344CB8AC3E}">
        <p14:creationId xmlns:p14="http://schemas.microsoft.com/office/powerpoint/2010/main" val="255466719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Zástupný symbol pro obrázek snímku 1"/>
          <p:cNvSpPr>
            <a:spLocks noGrp="1" noRot="1" noChangeAspect="1" noTextEdit="1"/>
          </p:cNvSpPr>
          <p:nvPr>
            <p:ph type="sldImg"/>
          </p:nvPr>
        </p:nvSpPr>
        <p:spPr>
          <a:ln/>
        </p:spPr>
      </p:sp>
      <p:sp>
        <p:nvSpPr>
          <p:cNvPr id="152579"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atin typeface="Arial" pitchFamily="34" charset="0"/>
              </a:rPr>
              <a:t>příklad str. 137, Synek</a:t>
            </a:r>
          </a:p>
        </p:txBody>
      </p:sp>
      <p:sp>
        <p:nvSpPr>
          <p:cNvPr id="152580"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fld id="{FF8B8F3A-6E27-4AE3-840B-F30DBA4E5D53}" type="slidenum">
              <a:rPr lang="cs-CZ" b="0" smtClean="0">
                <a:latin typeface="Arial" pitchFamily="34" charset="0"/>
              </a:rPr>
              <a:pPr eaLnBrk="1" hangingPunct="1"/>
              <a:t>76</a:t>
            </a:fld>
            <a:endParaRPr lang="cs-CZ" b="0">
              <a:latin typeface="Arial" pitchFamily="34" charset="0"/>
            </a:endParaRPr>
          </a:p>
        </p:txBody>
      </p:sp>
    </p:spTree>
    <p:extLst>
      <p:ext uri="{BB962C8B-B14F-4D97-AF65-F5344CB8AC3E}">
        <p14:creationId xmlns:p14="http://schemas.microsoft.com/office/powerpoint/2010/main" val="24875014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Zástupný symbol pro obrázek snímku 1"/>
          <p:cNvSpPr>
            <a:spLocks noGrp="1" noRot="1" noChangeAspect="1" noTextEdit="1"/>
          </p:cNvSpPr>
          <p:nvPr>
            <p:ph type="sldImg"/>
          </p:nvPr>
        </p:nvSpPr>
        <p:spPr>
          <a:ln/>
        </p:spPr>
      </p:sp>
      <p:sp>
        <p:nvSpPr>
          <p:cNvPr id="149507"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lnSpcReduction="10000"/>
          </a:bodyPr>
          <a:lstStyle/>
          <a:p>
            <a:pPr eaLnBrk="1" hangingPunct="1"/>
            <a:r>
              <a:rPr lang="cs-CZ" b="1" i="1" dirty="0">
                <a:latin typeface="Arial" pitchFamily="34" charset="0"/>
              </a:rPr>
              <a:t>Celková velikost podnikového kapitálu</a:t>
            </a:r>
            <a:r>
              <a:rPr lang="cs-CZ" dirty="0">
                <a:latin typeface="Arial" pitchFamily="34" charset="0"/>
              </a:rPr>
              <a:t> závisí na mnoha okolnostech, především na:</a:t>
            </a:r>
          </a:p>
          <a:p>
            <a:pPr eaLnBrk="1" hangingPunct="1"/>
            <a:r>
              <a:rPr lang="cs-CZ" dirty="0">
                <a:latin typeface="Arial" pitchFamily="34" charset="0"/>
              </a:rPr>
              <a:t>velikosti podniku, přičemž samotná velikost podniku by měla být optimální; obecně platí: čím větší podnik, tím větší kapitál vyžaduje,</a:t>
            </a:r>
          </a:p>
          <a:p>
            <a:pPr eaLnBrk="1" hangingPunct="1"/>
            <a:r>
              <a:rPr lang="cs-CZ" dirty="0">
                <a:latin typeface="Arial" pitchFamily="34" charset="0"/>
              </a:rPr>
              <a:t>stupni mechanizace, automatizace, robotizace (čím vyšší použití techniky, tím větší kapitál),</a:t>
            </a:r>
          </a:p>
          <a:p>
            <a:pPr eaLnBrk="1" hangingPunct="1"/>
            <a:r>
              <a:rPr lang="cs-CZ" dirty="0">
                <a:latin typeface="Arial" pitchFamily="34" charset="0"/>
              </a:rPr>
              <a:t>rychlosti obratu kapitálu (čím rychlejší obrat, tím menší kapitál),</a:t>
            </a:r>
          </a:p>
          <a:p>
            <a:pPr eaLnBrk="1" hangingPunct="1"/>
            <a:r>
              <a:rPr lang="cs-CZ" dirty="0">
                <a:latin typeface="Arial" pitchFamily="34" charset="0"/>
              </a:rPr>
              <a:t>organizaci odbytu (podnik s vlastní prodejní sítí vyžaduje vyšší kapitál než prodej přes obchodní podniky)aj.</a:t>
            </a:r>
          </a:p>
          <a:p>
            <a:pPr eaLnBrk="1" hangingPunct="1"/>
            <a:r>
              <a:rPr lang="cs-CZ" dirty="0">
                <a:latin typeface="Arial" pitchFamily="34" charset="0"/>
              </a:rPr>
              <a:t>Podnik by měl mít tolik kapitálu, kolik potřebuje. Má-li kapitálu více, je jeho využití nehospodárné; říkáme že podnik je </a:t>
            </a:r>
            <a:r>
              <a:rPr lang="cs-CZ" b="1" i="1" dirty="0">
                <a:latin typeface="Arial" pitchFamily="34" charset="0"/>
              </a:rPr>
              <a:t>překapitalizován. </a:t>
            </a:r>
            <a:r>
              <a:rPr lang="cs-CZ" dirty="0">
                <a:latin typeface="Arial" pitchFamily="34" charset="0"/>
              </a:rPr>
              <a:t>To u akciové společnosti znamená, že bylo emitováno více akciového kapitálu, než může být efektivně použito. Výsledkem potom je, že a.s. není s to vytvořit takový zisk, aby akcionáři dostali požadovanou míru dividend. Obvyklým ukazatelem překapitalizování podniku je poměr vlastního kapitálu a dlouhodobého majetku (stálých aktiv). Je-li tento poměr (podíl) větší než 1, hovoříme o překapitalizování.</a:t>
            </a:r>
          </a:p>
          <a:p>
            <a:pPr eaLnBrk="1" hangingPunct="1"/>
            <a:r>
              <a:rPr lang="cs-CZ" dirty="0">
                <a:latin typeface="Arial" pitchFamily="34" charset="0"/>
              </a:rPr>
              <a:t>Má-li kapitálu tak málo, že to způsobuje poruchy v chodu podniku říkáme, že podnik je </a:t>
            </a:r>
            <a:r>
              <a:rPr lang="cs-CZ" b="1" i="1" dirty="0" err="1">
                <a:latin typeface="Arial" pitchFamily="34" charset="0"/>
              </a:rPr>
              <a:t>podkapitalizován</a:t>
            </a:r>
            <a:r>
              <a:rPr lang="cs-CZ" b="1" i="1" dirty="0">
                <a:latin typeface="Arial" pitchFamily="34" charset="0"/>
              </a:rPr>
              <a:t>. </a:t>
            </a:r>
            <a:r>
              <a:rPr lang="cs-CZ" dirty="0">
                <a:latin typeface="Arial" pitchFamily="34" charset="0"/>
              </a:rPr>
              <a:t>K tomu často dochází v období expanze podniku, kdy podnik prudce rozšiřuje výrobu a prodej, čímž spontánně rostou jeho aktiva (zásoby, pohledávky i hmotný majetek), která nejsou kryta potřebnými finančními zdroji. Podnik se zadlužuje u svých dodavatelů a tímto krátkodobým cizím kapitálem je kryt i dlouhodobý majetek. Podnik se dostává do platební neschopnosti, což bývá začátkem jeho konce. Ukazatelem </a:t>
            </a:r>
            <a:r>
              <a:rPr lang="cs-CZ" dirty="0" err="1">
                <a:latin typeface="Arial" pitchFamily="34" charset="0"/>
              </a:rPr>
              <a:t>podkapitalizování</a:t>
            </a:r>
            <a:r>
              <a:rPr lang="cs-CZ" dirty="0">
                <a:latin typeface="Arial" pitchFamily="34" charset="0"/>
              </a:rPr>
              <a:t> může být poměr dlouhodobého majetku (stálých aktiv) k dlouhodobým zdrojům (dlouhodobým pasivům): je-li hodnota větší než 1, jsou stálá aktiva kryta i krátkodobými závazky a podnik je </a:t>
            </a:r>
            <a:r>
              <a:rPr lang="cs-CZ" dirty="0" err="1">
                <a:latin typeface="Arial" pitchFamily="34" charset="0"/>
              </a:rPr>
              <a:t>podkapitalizován</a:t>
            </a:r>
            <a:r>
              <a:rPr lang="cs-CZ" dirty="0">
                <a:latin typeface="Arial" pitchFamily="34" charset="0"/>
              </a:rPr>
              <a:t>.</a:t>
            </a:r>
          </a:p>
          <a:p>
            <a:endParaRPr lang="cs-CZ" dirty="0">
              <a:latin typeface="Arial" pitchFamily="34" charset="0"/>
            </a:endParaRPr>
          </a:p>
        </p:txBody>
      </p:sp>
      <p:sp>
        <p:nvSpPr>
          <p:cNvPr id="149508"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fld id="{73880E41-983E-4536-9C93-C9575448E26A}" type="slidenum">
              <a:rPr lang="cs-CZ" b="0" smtClean="0">
                <a:latin typeface="Arial" pitchFamily="34" charset="0"/>
              </a:rPr>
              <a:pPr eaLnBrk="1" hangingPunct="1"/>
              <a:t>81</a:t>
            </a:fld>
            <a:endParaRPr lang="cs-CZ" b="0">
              <a:latin typeface="Arial" pitchFamily="34" charset="0"/>
            </a:endParaRPr>
          </a:p>
        </p:txBody>
      </p:sp>
    </p:spTree>
    <p:extLst>
      <p:ext uri="{BB962C8B-B14F-4D97-AF65-F5344CB8AC3E}">
        <p14:creationId xmlns:p14="http://schemas.microsoft.com/office/powerpoint/2010/main" val="24821582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0DFD5F38-733D-4687-9032-821AED1C8C0C}" type="slidenum">
              <a:rPr lang="cs-CZ" smtClean="0"/>
              <a:pPr/>
              <a:t>88</a:t>
            </a:fld>
            <a:endParaRPr lang="cs-CZ"/>
          </a:p>
        </p:txBody>
      </p:sp>
    </p:spTree>
    <p:extLst>
      <p:ext uri="{BB962C8B-B14F-4D97-AF65-F5344CB8AC3E}">
        <p14:creationId xmlns:p14="http://schemas.microsoft.com/office/powerpoint/2010/main" val="42882170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73A142A-5DAC-4946-A7E9-F36904F00C68}" type="slidenum">
              <a:rPr lang="cs-CZ" altLang="cs-CZ" sz="1300"/>
              <a:pPr>
                <a:spcBef>
                  <a:spcPct val="0"/>
                </a:spcBef>
              </a:pPr>
              <a:t>9</a:t>
            </a:fld>
            <a:endParaRPr lang="cs-CZ" altLang="cs-CZ" sz="1300"/>
          </a:p>
        </p:txBody>
      </p:sp>
      <p:sp>
        <p:nvSpPr>
          <p:cNvPr id="96259" name="Rectangle 2"/>
          <p:cNvSpPr>
            <a:spLocks noGrp="1" noRot="1" noChangeAspect="1" noChangeArrowheads="1" noTextEdit="1"/>
          </p:cNvSpPr>
          <p:nvPr>
            <p:ph type="sldImg"/>
          </p:nvPr>
        </p:nvSpPr>
        <p:spPr>
          <a:xfrm>
            <a:off x="992188" y="768350"/>
            <a:ext cx="5114925" cy="3836988"/>
          </a:xfrm>
          <a:ln/>
        </p:spPr>
      </p:sp>
      <p:sp>
        <p:nvSpPr>
          <p:cNvPr id="9626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Tree>
    <p:extLst>
      <p:ext uri="{BB962C8B-B14F-4D97-AF65-F5344CB8AC3E}">
        <p14:creationId xmlns:p14="http://schemas.microsoft.com/office/powerpoint/2010/main" val="861556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4D8A18B-129C-48C6-AD7F-06637C251733}" type="slidenum">
              <a:rPr lang="cs-CZ" altLang="cs-CZ" sz="1300"/>
              <a:pPr>
                <a:spcBef>
                  <a:spcPct val="0"/>
                </a:spcBef>
              </a:pPr>
              <a:t>11</a:t>
            </a:fld>
            <a:endParaRPr lang="cs-CZ" altLang="cs-CZ" sz="1300"/>
          </a:p>
        </p:txBody>
      </p:sp>
      <p:sp>
        <p:nvSpPr>
          <p:cNvPr id="97283" name="Rectangle 2"/>
          <p:cNvSpPr>
            <a:spLocks noGrp="1" noRot="1" noChangeAspect="1" noChangeArrowheads="1" noTextEdit="1"/>
          </p:cNvSpPr>
          <p:nvPr>
            <p:ph type="sldImg"/>
          </p:nvPr>
        </p:nvSpPr>
        <p:spPr>
          <a:xfrm>
            <a:off x="992188" y="768350"/>
            <a:ext cx="5114925" cy="3836988"/>
          </a:xfrm>
          <a:ln/>
        </p:spPr>
      </p:sp>
      <p:sp>
        <p:nvSpPr>
          <p:cNvPr id="9728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Tree>
    <p:extLst>
      <p:ext uri="{BB962C8B-B14F-4D97-AF65-F5344CB8AC3E}">
        <p14:creationId xmlns:p14="http://schemas.microsoft.com/office/powerpoint/2010/main" val="15981466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1D740A6-9659-4AF5-AC2E-0268ABA52830}" type="slidenum">
              <a:rPr lang="cs-CZ" altLang="cs-CZ" sz="1300"/>
              <a:pPr>
                <a:spcBef>
                  <a:spcPct val="0"/>
                </a:spcBef>
              </a:pPr>
              <a:t>12</a:t>
            </a:fld>
            <a:endParaRPr lang="cs-CZ" altLang="cs-CZ" sz="1300"/>
          </a:p>
        </p:txBody>
      </p:sp>
      <p:sp>
        <p:nvSpPr>
          <p:cNvPr id="98307" name="Rectangle 2"/>
          <p:cNvSpPr>
            <a:spLocks noGrp="1" noRot="1" noChangeAspect="1" noChangeArrowheads="1" noTextEdit="1"/>
          </p:cNvSpPr>
          <p:nvPr>
            <p:ph type="sldImg"/>
          </p:nvPr>
        </p:nvSpPr>
        <p:spPr>
          <a:xfrm>
            <a:off x="992188" y="768350"/>
            <a:ext cx="5114925" cy="3836988"/>
          </a:xfrm>
          <a:ln/>
        </p:spPr>
      </p:sp>
      <p:sp>
        <p:nvSpPr>
          <p:cNvPr id="9830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dirty="0"/>
          </a:p>
        </p:txBody>
      </p:sp>
    </p:spTree>
    <p:extLst>
      <p:ext uri="{BB962C8B-B14F-4D97-AF65-F5344CB8AC3E}">
        <p14:creationId xmlns:p14="http://schemas.microsoft.com/office/powerpoint/2010/main" val="2120459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51E19C1-958E-447E-B0FF-2A2D25F77C63}" type="slidenum">
              <a:rPr lang="cs-CZ" altLang="cs-CZ" sz="1300"/>
              <a:pPr>
                <a:spcBef>
                  <a:spcPct val="0"/>
                </a:spcBef>
              </a:pPr>
              <a:t>15</a:t>
            </a:fld>
            <a:endParaRPr lang="cs-CZ" altLang="cs-CZ" sz="1300"/>
          </a:p>
        </p:txBody>
      </p:sp>
      <p:sp>
        <p:nvSpPr>
          <p:cNvPr id="99331" name="Rectangle 2"/>
          <p:cNvSpPr>
            <a:spLocks noGrp="1" noRot="1" noChangeAspect="1" noChangeArrowheads="1" noTextEdit="1"/>
          </p:cNvSpPr>
          <p:nvPr>
            <p:ph type="sldImg"/>
          </p:nvPr>
        </p:nvSpPr>
        <p:spPr>
          <a:xfrm>
            <a:off x="992188" y="768350"/>
            <a:ext cx="5114925" cy="3836988"/>
          </a:xfrm>
          <a:ln/>
        </p:spPr>
      </p:sp>
      <p:sp>
        <p:nvSpPr>
          <p:cNvPr id="9933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dirty="0"/>
          </a:p>
        </p:txBody>
      </p:sp>
    </p:spTree>
    <p:extLst>
      <p:ext uri="{BB962C8B-B14F-4D97-AF65-F5344CB8AC3E}">
        <p14:creationId xmlns:p14="http://schemas.microsoft.com/office/powerpoint/2010/main" val="536930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FD3067FC-5B90-4293-B97F-74479B4E594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6384D64-92FB-404B-B891-4CC2A03A9FAB}" type="slidenum">
              <a:rPr lang="cs-CZ" altLang="cs-CZ" smtClean="0"/>
              <a:pPr>
                <a:spcBef>
                  <a:spcPct val="0"/>
                </a:spcBef>
              </a:pPr>
              <a:t>16</a:t>
            </a:fld>
            <a:endParaRPr lang="cs-CZ" altLang="cs-CZ"/>
          </a:p>
        </p:txBody>
      </p:sp>
      <p:sp>
        <p:nvSpPr>
          <p:cNvPr id="36867" name="Rectangle 2">
            <a:extLst>
              <a:ext uri="{FF2B5EF4-FFF2-40B4-BE49-F238E27FC236}">
                <a16:creationId xmlns:a16="http://schemas.microsoft.com/office/drawing/2014/main" id="{510C1A49-A19D-4D19-8F61-C7D1F3F58342}"/>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B7B5657B-85BC-4A9C-AA6F-F187997C22C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dirty="0">
              <a:latin typeface="Arial" panose="020B0604020202020204" pitchFamily="34" charset="0"/>
            </a:endParaRPr>
          </a:p>
        </p:txBody>
      </p:sp>
    </p:spTree>
    <p:extLst>
      <p:ext uri="{BB962C8B-B14F-4D97-AF65-F5344CB8AC3E}">
        <p14:creationId xmlns:p14="http://schemas.microsoft.com/office/powerpoint/2010/main" val="4623254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FD3067FC-5B90-4293-B97F-74479B4E594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6384D64-92FB-404B-B891-4CC2A03A9FAB}" type="slidenum">
              <a:rPr lang="cs-CZ" altLang="cs-CZ" smtClean="0"/>
              <a:pPr>
                <a:spcBef>
                  <a:spcPct val="0"/>
                </a:spcBef>
              </a:pPr>
              <a:t>17</a:t>
            </a:fld>
            <a:endParaRPr lang="cs-CZ" altLang="cs-CZ"/>
          </a:p>
        </p:txBody>
      </p:sp>
      <p:sp>
        <p:nvSpPr>
          <p:cNvPr id="36867" name="Rectangle 2">
            <a:extLst>
              <a:ext uri="{FF2B5EF4-FFF2-40B4-BE49-F238E27FC236}">
                <a16:creationId xmlns:a16="http://schemas.microsoft.com/office/drawing/2014/main" id="{510C1A49-A19D-4D19-8F61-C7D1F3F58342}"/>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B7B5657B-85BC-4A9C-AA6F-F187997C22C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dirty="0">
              <a:latin typeface="Arial" panose="020B0604020202020204" pitchFamily="34" charset="0"/>
            </a:endParaRPr>
          </a:p>
        </p:txBody>
      </p:sp>
    </p:spTree>
    <p:extLst>
      <p:ext uri="{BB962C8B-B14F-4D97-AF65-F5344CB8AC3E}">
        <p14:creationId xmlns:p14="http://schemas.microsoft.com/office/powerpoint/2010/main" val="1564256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3638058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Obsah">
    <p:spTree>
      <p:nvGrpSpPr>
        <p:cNvPr id="1" name=""/>
        <p:cNvGrpSpPr/>
        <p:nvPr/>
      </p:nvGrpSpPr>
      <p:grpSpPr>
        <a:xfrm>
          <a:off x="0" y="0"/>
          <a:ext cx="0" cy="0"/>
          <a:chOff x="0" y="0"/>
          <a:chExt cx="0" cy="0"/>
        </a:xfrm>
      </p:grpSpPr>
      <p:sp>
        <p:nvSpPr>
          <p:cNvPr id="2" name="Zástupný symbol pro obsah 1"/>
          <p:cNvSpPr>
            <a:spLocks noGrp="1"/>
          </p:cNvSpPr>
          <p:nvPr>
            <p:ph/>
          </p:nvPr>
        </p:nvSpPr>
        <p:spPr>
          <a:xfrm>
            <a:off x="457200" y="115888"/>
            <a:ext cx="8435975" cy="6015037"/>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3" name="Zástupný symbol pro datum 2"/>
          <p:cNvSpPr>
            <a:spLocks noGrp="1"/>
          </p:cNvSpPr>
          <p:nvPr>
            <p:ph type="dt" sz="half" idx="10"/>
          </p:nvPr>
        </p:nvSpPr>
        <p:spPr/>
        <p:txBody>
          <a:bodyPr/>
          <a:lstStyle>
            <a:lvl1pPr>
              <a:defRPr/>
            </a:lvl1pPr>
          </a:lstStyle>
          <a:p>
            <a:pPr>
              <a:defRPr/>
            </a:pPr>
            <a:endParaRPr lang="cs-CZ"/>
          </a:p>
          <a:p>
            <a:pPr>
              <a:defRPr/>
            </a:pPr>
            <a:endParaRPr lang="cs-CZ"/>
          </a:p>
        </p:txBody>
      </p:sp>
      <p:sp>
        <p:nvSpPr>
          <p:cNvPr id="4" name="Zástupný symbol pro zápatí 3"/>
          <p:cNvSpPr>
            <a:spLocks noGrp="1"/>
          </p:cNvSpPr>
          <p:nvPr>
            <p:ph type="ftr" sz="quarter" idx="11"/>
          </p:nvPr>
        </p:nvSpPr>
        <p:spPr/>
        <p:txBody>
          <a:bodyPr/>
          <a:lstStyle>
            <a:lvl1pPr>
              <a:defRPr/>
            </a:lvl1pPr>
          </a:lstStyle>
          <a:p>
            <a:pPr>
              <a:defRPr/>
            </a:pPr>
            <a:endParaRPr lang="cs-CZ"/>
          </a:p>
        </p:txBody>
      </p:sp>
      <p:sp>
        <p:nvSpPr>
          <p:cNvPr id="5" name="Zástupný symbol pro číslo snímku 4"/>
          <p:cNvSpPr>
            <a:spLocks noGrp="1"/>
          </p:cNvSpPr>
          <p:nvPr>
            <p:ph type="sldNum" sz="quarter" idx="12"/>
          </p:nvPr>
        </p:nvSpPr>
        <p:spPr/>
        <p:txBody>
          <a:bodyPr/>
          <a:lstStyle>
            <a:lvl1pPr>
              <a:defRPr/>
            </a:lvl1pPr>
          </a:lstStyle>
          <a:p>
            <a:fld id="{9A56DF77-9D37-489C-8FC5-A636383AA943}" type="slidenum">
              <a:rPr lang="cs-CZ" altLang="cs-CZ"/>
              <a:pPr/>
              <a:t>‹#›</a:t>
            </a:fld>
            <a:endParaRPr lang="cs-CZ" altLang="cs-CZ"/>
          </a:p>
        </p:txBody>
      </p:sp>
    </p:spTree>
    <p:extLst>
      <p:ext uri="{BB962C8B-B14F-4D97-AF65-F5344CB8AC3E}">
        <p14:creationId xmlns:p14="http://schemas.microsoft.com/office/powerpoint/2010/main" val="1324616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468313" y="115888"/>
            <a:ext cx="8424862" cy="558800"/>
          </a:xfrm>
        </p:spPr>
        <p:txBody>
          <a:bodyPr/>
          <a:lstStyle/>
          <a:p>
            <a:r>
              <a:rPr lang="cs-CZ"/>
              <a:t>Klepnutím lze upravit styl předlohy nadpisů.</a:t>
            </a:r>
          </a:p>
        </p:txBody>
      </p:sp>
      <p:sp>
        <p:nvSpPr>
          <p:cNvPr id="3" name="Zástupný symbol pro tabulku 2"/>
          <p:cNvSpPr>
            <a:spLocks noGrp="1"/>
          </p:cNvSpPr>
          <p:nvPr>
            <p:ph type="tbl" idx="1"/>
          </p:nvPr>
        </p:nvSpPr>
        <p:spPr>
          <a:xfrm>
            <a:off x="457200" y="981075"/>
            <a:ext cx="8435975" cy="5149850"/>
          </a:xfrm>
        </p:spPr>
        <p:txBody>
          <a:bodyPr/>
          <a:lstStyle/>
          <a:p>
            <a:pPr lvl="0"/>
            <a:endParaRPr lang="cs-CZ" noProof="0"/>
          </a:p>
        </p:txBody>
      </p:sp>
      <p:sp>
        <p:nvSpPr>
          <p:cNvPr id="4" name="Rectangle 4"/>
          <p:cNvSpPr>
            <a:spLocks noGrp="1" noChangeArrowheads="1"/>
          </p:cNvSpPr>
          <p:nvPr>
            <p:ph type="dt" sz="half" idx="10"/>
          </p:nvPr>
        </p:nvSpPr>
        <p:spPr>
          <a:xfrm>
            <a:off x="107950" y="6381750"/>
            <a:ext cx="2133600" cy="476250"/>
          </a:xfrm>
        </p:spPr>
        <p:txBody>
          <a:bodyPr/>
          <a:lstStyle>
            <a:lvl1pPr>
              <a:defRPr/>
            </a:lvl1pPr>
          </a:lstStyle>
          <a:p>
            <a:pPr>
              <a:defRPr/>
            </a:pPr>
            <a:r>
              <a:rPr lang="en-US"/>
              <a:t>©</a:t>
            </a:r>
            <a:r>
              <a:rPr lang="cs-CZ"/>
              <a:t> Petr NOVÁK</a:t>
            </a:r>
          </a:p>
        </p:txBody>
      </p:sp>
      <p:sp>
        <p:nvSpPr>
          <p:cNvPr id="5" name="Rectangle 5"/>
          <p:cNvSpPr>
            <a:spLocks noGrp="1" noChangeArrowheads="1"/>
          </p:cNvSpPr>
          <p:nvPr>
            <p:ph type="ftr" sz="quarter" idx="11"/>
          </p:nvPr>
        </p:nvSpPr>
        <p:spPr>
          <a:xfrm>
            <a:off x="3124200" y="6245225"/>
            <a:ext cx="2895600" cy="476250"/>
          </a:xfrm>
        </p:spPr>
        <p:txBody>
          <a:bodyPr/>
          <a:lstStyle>
            <a:lvl1pPr>
              <a:defRPr/>
            </a:lvl1pPr>
          </a:lstStyle>
          <a:p>
            <a:pPr>
              <a:defRPr/>
            </a:pPr>
            <a:endParaRPr lang="cs-CZ"/>
          </a:p>
        </p:txBody>
      </p:sp>
      <p:sp>
        <p:nvSpPr>
          <p:cNvPr id="6" name="Rectangle 6"/>
          <p:cNvSpPr>
            <a:spLocks noGrp="1" noChangeArrowheads="1"/>
          </p:cNvSpPr>
          <p:nvPr>
            <p:ph type="sldNum" sz="quarter" idx="12"/>
          </p:nvPr>
        </p:nvSpPr>
        <p:spPr/>
        <p:txBody>
          <a:bodyPr/>
          <a:lstStyle>
            <a:lvl1pPr>
              <a:defRPr/>
            </a:lvl1pPr>
          </a:lstStyle>
          <a:p>
            <a:fld id="{A5ECF096-BE1A-4965-9AE3-5BD5C6DF166E}" type="slidenum">
              <a:rPr lang="cs-CZ" altLang="cs-CZ"/>
              <a:pPr/>
              <a:t>‹#›</a:t>
            </a:fld>
            <a:endParaRPr lang="cs-CZ" altLang="cs-CZ"/>
          </a:p>
        </p:txBody>
      </p:sp>
    </p:spTree>
    <p:extLst>
      <p:ext uri="{BB962C8B-B14F-4D97-AF65-F5344CB8AC3E}">
        <p14:creationId xmlns:p14="http://schemas.microsoft.com/office/powerpoint/2010/main" val="38525011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68313" y="115888"/>
            <a:ext cx="8424862" cy="5588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457200" y="981075"/>
            <a:ext cx="4141788" cy="514985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751388" y="981075"/>
            <a:ext cx="4141787" cy="514985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p:cNvSpPr>
            <a:spLocks noGrp="1" noChangeArrowheads="1"/>
          </p:cNvSpPr>
          <p:nvPr>
            <p:ph type="dt" sz="half" idx="10"/>
          </p:nvPr>
        </p:nvSpPr>
        <p:spPr>
          <a:xfrm>
            <a:off x="107950" y="6381750"/>
            <a:ext cx="2133600" cy="476250"/>
          </a:xfrm>
        </p:spPr>
        <p:txBody>
          <a:bodyPr/>
          <a:lstStyle>
            <a:lvl1pPr>
              <a:defRPr/>
            </a:lvl1pPr>
          </a:lstStyle>
          <a:p>
            <a:pPr>
              <a:defRPr/>
            </a:pPr>
            <a:r>
              <a:rPr lang="en-US"/>
              <a:t>©</a:t>
            </a:r>
            <a:r>
              <a:rPr lang="cs-CZ"/>
              <a:t> Petr NOVÁK</a:t>
            </a:r>
          </a:p>
        </p:txBody>
      </p:sp>
      <p:sp>
        <p:nvSpPr>
          <p:cNvPr id="6" name="Rectangle 5"/>
          <p:cNvSpPr>
            <a:spLocks noGrp="1" noChangeArrowheads="1"/>
          </p:cNvSpPr>
          <p:nvPr>
            <p:ph type="ftr" sz="quarter" idx="11"/>
          </p:nvPr>
        </p:nvSpPr>
        <p:spPr>
          <a:xfrm>
            <a:off x="3124200" y="6245225"/>
            <a:ext cx="2895600" cy="476250"/>
          </a:xfrm>
        </p:spPr>
        <p:txBody>
          <a:bodyPr/>
          <a:lstStyle>
            <a:lvl1pPr>
              <a:defRPr/>
            </a:lvl1pPr>
          </a:lstStyle>
          <a:p>
            <a:pPr>
              <a:defRPr/>
            </a:pPr>
            <a:endParaRPr lang="cs-CZ"/>
          </a:p>
        </p:txBody>
      </p:sp>
      <p:sp>
        <p:nvSpPr>
          <p:cNvPr id="7" name="Rectangle 6"/>
          <p:cNvSpPr>
            <a:spLocks noGrp="1" noChangeArrowheads="1"/>
          </p:cNvSpPr>
          <p:nvPr>
            <p:ph type="sldNum" sz="quarter" idx="12"/>
          </p:nvPr>
        </p:nvSpPr>
        <p:spPr/>
        <p:txBody>
          <a:bodyPr/>
          <a:lstStyle>
            <a:lvl1pPr>
              <a:defRPr/>
            </a:lvl1pPr>
          </a:lstStyle>
          <a:p>
            <a:fld id="{DF55ED47-3DAD-48EF-8F97-8A9ED572B75F}" type="slidenum">
              <a:rPr lang="cs-CZ" altLang="cs-CZ"/>
              <a:pPr/>
              <a:t>‹#›</a:t>
            </a:fld>
            <a:endParaRPr lang="cs-CZ" altLang="cs-CZ"/>
          </a:p>
        </p:txBody>
      </p:sp>
    </p:spTree>
    <p:extLst>
      <p:ext uri="{BB962C8B-B14F-4D97-AF65-F5344CB8AC3E}">
        <p14:creationId xmlns:p14="http://schemas.microsoft.com/office/powerpoint/2010/main" val="20755735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97093" y="116632"/>
            <a:ext cx="8229600" cy="748546"/>
          </a:xfrm>
        </p:spPr>
        <p:txBody>
          <a:bodyPr anchor="t"/>
          <a:lstStyle/>
          <a:p>
            <a:r>
              <a:rPr lang="cs-CZ"/>
              <a:t>Kliknutím lze upravit styl.</a:t>
            </a:r>
            <a:endParaRPr lang="cs-CZ" dirty="0"/>
          </a:p>
        </p:txBody>
      </p:sp>
      <p:sp>
        <p:nvSpPr>
          <p:cNvPr id="3" name="Zástupný symbol pro obsah 2"/>
          <p:cNvSpPr>
            <a:spLocks noGrp="1"/>
          </p:cNvSpPr>
          <p:nvPr>
            <p:ph idx="1"/>
          </p:nvPr>
        </p:nvSpPr>
        <p:spPr>
          <a:xfrm>
            <a:off x="467544" y="1080120"/>
            <a:ext cx="7416824" cy="4907440"/>
          </a:xfrm>
        </p:spPr>
        <p:txBody>
          <a:bodyPr/>
          <a:lstStyle>
            <a:lvl1pPr>
              <a:defRPr/>
            </a:lvl1pPr>
            <a:lvl2pPr>
              <a:defRPr/>
            </a:lvl2pPr>
            <a:lvl3pPr>
              <a:defRPr/>
            </a:lvl3pPr>
          </a:lstStyle>
          <a:p>
            <a:pPr lvl="0"/>
            <a:r>
              <a:rPr lang="cs-CZ"/>
              <a:t>Kliknutím lze upravit styly předlohy textu.</a:t>
            </a:r>
          </a:p>
          <a:p>
            <a:pPr lvl="1"/>
            <a:r>
              <a:rPr lang="cs-CZ"/>
              <a:t>Druhá úroveň</a:t>
            </a:r>
          </a:p>
          <a:p>
            <a:pPr lvl="2"/>
            <a:r>
              <a:rPr lang="cs-CZ"/>
              <a:t>Třetí úroveň</a:t>
            </a:r>
          </a:p>
        </p:txBody>
      </p:sp>
    </p:spTree>
    <p:extLst>
      <p:ext uri="{BB962C8B-B14F-4D97-AF65-F5344CB8AC3E}">
        <p14:creationId xmlns:p14="http://schemas.microsoft.com/office/powerpoint/2010/main" val="375177978"/>
      </p:ext>
    </p:extLst>
  </p:cSld>
  <p:clrMapOvr>
    <a:masterClrMapping/>
  </p:clrMapOvr>
  <p:transition spd="slow">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pPr/>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pPr/>
              <a:t>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pPr/>
              <a:t>2/27/2024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pPr/>
              <a:t>2/27/2024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pPr/>
              <a:t>2/27/2024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pPr/>
              <a:t>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pPr/>
              <a:t>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7"/>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pPr/>
              <a:t>2/27/2024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pPr/>
              <a:t>‹#›</a:t>
            </a:fld>
            <a:endParaRPr lang="en-US"/>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3" Type="http://schemas.openxmlformats.org/officeDocument/2006/relationships/hyperlink" Target="https://www.podnikatel.cz/zakony/zakon-c-586-1992-sb-o-danich-z-prijmu/" TargetMode="External"/><Relationship Id="rId2" Type="http://schemas.openxmlformats.org/officeDocument/2006/relationships/notesSlide" Target="../notesSlides/notesSlide9.xml"/><Relationship Id="rId1" Type="http://schemas.openxmlformats.org/officeDocument/2006/relationships/slideLayout" Target="../slideLayouts/slideLayout15.xml"/><Relationship Id="rId4" Type="http://schemas.openxmlformats.org/officeDocument/2006/relationships/hyperlink" Target="https://www.podnikatel.cz/zakony/zakon-c-563-1991-sb-o-ucetnictvi/"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notesSlide" Target="../notesSlides/notesSlide26.xml"/><Relationship Id="rId1" Type="http://schemas.openxmlformats.org/officeDocument/2006/relationships/slideLayout" Target="../slideLayouts/slideLayout7.xml"/><Relationship Id="rId6" Type="http://schemas.openxmlformats.org/officeDocument/2006/relationships/image" Target="../media/image7.wmf"/><Relationship Id="rId5" Type="http://schemas.openxmlformats.org/officeDocument/2006/relationships/oleObject" Target="../embeddings/oleObject3.bin"/><Relationship Id="rId10" Type="http://schemas.openxmlformats.org/officeDocument/2006/relationships/image" Target="../media/image9.wmf"/><Relationship Id="rId4" Type="http://schemas.openxmlformats.org/officeDocument/2006/relationships/image" Target="../media/image6.wmf"/><Relationship Id="rId9" Type="http://schemas.openxmlformats.org/officeDocument/2006/relationships/oleObject" Target="../embeddings/oleObject5.bin"/></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cs.wikipedia.org/wiki/V%C4%9Bc_(pr%C3%A1vo)"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P&#345;edn&#225;&#353;ky/Prezentace/SCH13.doc"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oleObject" Target="../embeddings/oleObject6.bin"/><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SCH11.doc"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1" y="2456597"/>
            <a:ext cx="7858124" cy="1917726"/>
          </a:xfrm>
        </p:spPr>
        <p:txBody>
          <a:bodyPr lIns="0" tIns="0" rIns="0" bIns="0" anchor="t" anchorCtr="0">
            <a:normAutofit fontScale="90000"/>
          </a:bodyPr>
          <a:lstStyle/>
          <a:p>
            <a:br>
              <a:rPr lang="cs-CZ" sz="3600" b="1" dirty="0">
                <a:solidFill>
                  <a:srgbClr val="FF0000"/>
                </a:solidFill>
              </a:rPr>
            </a:br>
            <a:r>
              <a:rPr lang="cs-CZ" sz="3600" b="1" dirty="0">
                <a:solidFill>
                  <a:srgbClr val="FF0000"/>
                </a:solidFill>
              </a:rPr>
              <a:t>XPE1 – Přednáška 3. – 5.</a:t>
            </a:r>
            <a:br>
              <a:rPr lang="cs-CZ" sz="3600" b="1" dirty="0">
                <a:solidFill>
                  <a:srgbClr val="FF0000"/>
                </a:solidFill>
              </a:rPr>
            </a:br>
            <a:r>
              <a:rPr lang="cs-CZ" altLang="cs-CZ" sz="3600" b="1" dirty="0">
                <a:solidFill>
                  <a:schemeClr val="tx2"/>
                </a:solidFill>
              </a:rPr>
              <a:t>Majetek a kapitál podniku</a:t>
            </a:r>
            <a:br>
              <a:rPr lang="cs-CZ" altLang="cs-CZ" sz="3600" b="1" dirty="0">
                <a:solidFill>
                  <a:schemeClr val="tx2"/>
                </a:solidFill>
              </a:rPr>
            </a:br>
            <a:br>
              <a:rPr lang="cs-CZ" sz="3200" b="1" dirty="0">
                <a:solidFill>
                  <a:srgbClr val="FF0000"/>
                </a:solidFill>
              </a:rPr>
            </a:br>
            <a:endParaRPr lang="cs-CZ" sz="3200" dirty="0">
              <a:solidFill>
                <a:srgbClr val="FF0000"/>
              </a:solidFill>
            </a:endParaRPr>
          </a:p>
        </p:txBody>
      </p:sp>
      <p:sp>
        <p:nvSpPr>
          <p:cNvPr id="4" name="Title 1"/>
          <p:cNvSpPr txBox="1">
            <a:spLocks/>
          </p:cNvSpPr>
          <p:nvPr/>
        </p:nvSpPr>
        <p:spPr>
          <a:xfrm>
            <a:off x="685801" y="3959994"/>
            <a:ext cx="7572374" cy="2078856"/>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cs-CZ" sz="1900" b="1" cap="all" dirty="0">
              <a:latin typeface="Arial" pitchFamily="34" charset="0"/>
              <a:cs typeface="Arial" pitchFamily="34" charset="0"/>
            </a:endParaRPr>
          </a:p>
          <a:p>
            <a:pPr algn="l"/>
            <a:endParaRPr lang="cs-CZ" sz="1800" b="1" cap="all" dirty="0">
              <a:latin typeface="Arial" pitchFamily="34" charset="0"/>
              <a:cs typeface="Arial" pitchFamily="34" charset="0"/>
            </a:endParaRPr>
          </a:p>
          <a:p>
            <a:pPr algn="l"/>
            <a:endParaRPr lang="en-US" sz="1800" b="1" dirty="0"/>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505200" y="-252708"/>
            <a:ext cx="8229600" cy="1143000"/>
          </a:xfrm>
        </p:spPr>
        <p:txBody>
          <a:bodyPr/>
          <a:lstStyle/>
          <a:p>
            <a:r>
              <a:rPr lang="cs-CZ" altLang="cs-CZ" sz="3200" b="1" dirty="0"/>
              <a:t>Majetek podniku</a:t>
            </a:r>
          </a:p>
        </p:txBody>
      </p:sp>
      <p:sp>
        <p:nvSpPr>
          <p:cNvPr id="11267"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11268" name="Zástupný symbol pro číslo snímku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B50B299B-BC36-446B-914F-B17ACCDB5BCB}" type="slidenum">
              <a:rPr lang="cs-CZ" altLang="cs-CZ" sz="800"/>
              <a:pPr>
                <a:spcBef>
                  <a:spcPct val="0"/>
                </a:spcBef>
                <a:buClrTx/>
                <a:buSzTx/>
                <a:buFontTx/>
                <a:buNone/>
              </a:pPr>
              <a:t>10</a:t>
            </a:fld>
            <a:endParaRPr lang="cs-CZ" altLang="cs-CZ" sz="800"/>
          </a:p>
        </p:txBody>
      </p:sp>
      <p:sp>
        <p:nvSpPr>
          <p:cNvPr id="11269" name="Rectangle 3"/>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11270" name="Rectangle 4"/>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graphicFrame>
        <p:nvGraphicFramePr>
          <p:cNvPr id="11271" name="Object 2"/>
          <p:cNvGraphicFramePr>
            <a:graphicFrameLocks noChangeAspect="1"/>
          </p:cNvGraphicFramePr>
          <p:nvPr>
            <p:extLst>
              <p:ext uri="{D42A27DB-BD31-4B8C-83A1-F6EECF244321}">
                <p14:modId xmlns:p14="http://schemas.microsoft.com/office/powerpoint/2010/main" val="3633181517"/>
              </p:ext>
            </p:extLst>
          </p:nvPr>
        </p:nvGraphicFramePr>
        <p:xfrm>
          <a:off x="0" y="137746"/>
          <a:ext cx="7127875" cy="6600825"/>
        </p:xfrm>
        <a:graphic>
          <a:graphicData uri="http://schemas.openxmlformats.org/presentationml/2006/ole">
            <mc:AlternateContent xmlns:mc="http://schemas.openxmlformats.org/markup-compatibility/2006">
              <mc:Choice xmlns:v="urn:schemas-microsoft-com:vml" Requires="v">
                <p:oleObj name="Visio" r:id="rId2" imgW="7058787" imgH="6758432" progId="Visio.Drawing.11">
                  <p:embed/>
                </p:oleObj>
              </mc:Choice>
              <mc:Fallback>
                <p:oleObj name="Visio" r:id="rId2" imgW="7058787" imgH="6758432" progId="Visio.Drawing.11">
                  <p:embed/>
                  <p:pic>
                    <p:nvPicPr>
                      <p:cNvPr id="11271"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37746"/>
                        <a:ext cx="7127875" cy="660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96518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636379"/>
            <a:ext cx="8229600" cy="1143000"/>
          </a:xfrm>
          <a:solidFill>
            <a:srgbClr val="FFFFFF">
              <a:alpha val="0"/>
            </a:srgbClr>
          </a:solidFill>
        </p:spPr>
        <p:txBody>
          <a:bodyPr anchor="t"/>
          <a:lstStyle/>
          <a:p>
            <a:pPr eaLnBrk="1" hangingPunct="1"/>
            <a:r>
              <a:rPr lang="cs-CZ" altLang="cs-CZ" sz="2900" b="1" dirty="0">
                <a:latin typeface="Berlin CE" pitchFamily="2" charset="0"/>
              </a:rPr>
              <a:t>1. Charakteristika majetku</a:t>
            </a:r>
          </a:p>
        </p:txBody>
      </p:sp>
      <p:sp>
        <p:nvSpPr>
          <p:cNvPr id="6" name="Zástupný symbol pro obsah 5"/>
          <p:cNvSpPr>
            <a:spLocks noGrp="1"/>
          </p:cNvSpPr>
          <p:nvPr>
            <p:ph idx="1"/>
          </p:nvPr>
        </p:nvSpPr>
        <p:spPr/>
        <p:txBody>
          <a:bodyPr/>
          <a:lstStyle/>
          <a:p>
            <a:pPr marL="609600" indent="-609600">
              <a:lnSpc>
                <a:spcPct val="80000"/>
              </a:lnSpc>
              <a:buFont typeface="Wingdings" panose="05000000000000000000" pitchFamily="2" charset="2"/>
              <a:buNone/>
              <a:defRPr/>
            </a:pPr>
            <a:r>
              <a:rPr lang="cs-CZ" sz="2200" dirty="0"/>
              <a:t>Majetek rozlišujeme:</a:t>
            </a:r>
          </a:p>
          <a:p>
            <a:pPr marL="609600" indent="-609600">
              <a:lnSpc>
                <a:spcPct val="80000"/>
              </a:lnSpc>
              <a:defRPr/>
            </a:pPr>
            <a:r>
              <a:rPr lang="cs-CZ" sz="2200" dirty="0"/>
              <a:t>z věcného hlediska:</a:t>
            </a:r>
          </a:p>
          <a:p>
            <a:pPr marL="1009650" lvl="1" indent="-609600">
              <a:lnSpc>
                <a:spcPct val="80000"/>
              </a:lnSpc>
              <a:defRPr/>
            </a:pPr>
            <a:r>
              <a:rPr lang="cs-CZ" sz="2200" b="1" dirty="0"/>
              <a:t>hmotný majetek</a:t>
            </a:r>
            <a:r>
              <a:rPr lang="cs-CZ" sz="2200" dirty="0"/>
              <a:t> (pozemky, stroje, budovy, zásoby hotových výrobků, zásoby surovin, …)</a:t>
            </a:r>
          </a:p>
          <a:p>
            <a:pPr marL="1009650" lvl="1" indent="-609600">
              <a:lnSpc>
                <a:spcPct val="80000"/>
              </a:lnSpc>
              <a:defRPr/>
            </a:pPr>
            <a:r>
              <a:rPr lang="cs-CZ" sz="2200" b="1" dirty="0"/>
              <a:t>finanční majetek </a:t>
            </a:r>
            <a:r>
              <a:rPr lang="cs-CZ" sz="2200" dirty="0"/>
              <a:t>(peníze v hotovosti i bezhotovostní)</a:t>
            </a:r>
          </a:p>
          <a:p>
            <a:pPr marL="1009650" lvl="1" indent="-609600">
              <a:lnSpc>
                <a:spcPct val="80000"/>
              </a:lnSpc>
              <a:defRPr/>
            </a:pPr>
            <a:r>
              <a:rPr lang="cs-CZ" sz="2200" dirty="0"/>
              <a:t>Nehmotný majetek - v podobě práv (licence, patenty, koncese, autorská a vydavatelská práva, vlastnictví cenných papírů, …)</a:t>
            </a:r>
          </a:p>
          <a:p>
            <a:pPr marL="609600" indent="-609600">
              <a:lnSpc>
                <a:spcPct val="80000"/>
              </a:lnSpc>
              <a:defRPr/>
            </a:pPr>
            <a:r>
              <a:rPr lang="cs-CZ" sz="2200" dirty="0"/>
              <a:t>dle likvidnosti (vázanosti v hospodářské činnosti):</a:t>
            </a:r>
          </a:p>
          <a:p>
            <a:pPr marL="1009650" lvl="1" indent="-609600">
              <a:lnSpc>
                <a:spcPct val="80000"/>
              </a:lnSpc>
              <a:defRPr/>
            </a:pPr>
            <a:r>
              <a:rPr lang="cs-CZ" sz="2200" dirty="0"/>
              <a:t>dlouhodobý majetek</a:t>
            </a:r>
          </a:p>
          <a:p>
            <a:pPr marL="1009650" lvl="1" indent="-609600">
              <a:lnSpc>
                <a:spcPct val="80000"/>
              </a:lnSpc>
              <a:defRPr/>
            </a:pPr>
            <a:r>
              <a:rPr lang="cs-CZ" sz="2200" dirty="0"/>
              <a:t>krátkodobý majetek – </a:t>
            </a:r>
            <a:r>
              <a:rPr lang="cs-CZ" sz="2200" dirty="0" err="1"/>
              <a:t>majetek</a:t>
            </a:r>
            <a:r>
              <a:rPr lang="cs-CZ" sz="2200" dirty="0"/>
              <a:t> vyznačující se likvidností v době kratší než jeden rok</a:t>
            </a:r>
          </a:p>
          <a:p>
            <a:pPr>
              <a:defRPr/>
            </a:pPr>
            <a:endParaRPr lang="cs-CZ" sz="2200" dirty="0"/>
          </a:p>
        </p:txBody>
      </p:sp>
      <p:sp>
        <p:nvSpPr>
          <p:cNvPr id="12292" name="Text Box 57"/>
          <p:cNvSpPr txBox="1">
            <a:spLocks noChangeArrowheads="1"/>
          </p:cNvSpPr>
          <p:nvPr/>
        </p:nvSpPr>
        <p:spPr bwMode="auto">
          <a:xfrm>
            <a:off x="233997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Tree>
    <p:extLst>
      <p:ext uri="{BB962C8B-B14F-4D97-AF65-F5344CB8AC3E}">
        <p14:creationId xmlns:p14="http://schemas.microsoft.com/office/powerpoint/2010/main" val="2358184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49275" y="546126"/>
            <a:ext cx="8229600" cy="760160"/>
          </a:xfrm>
          <a:solidFill>
            <a:srgbClr val="FFFFFF">
              <a:alpha val="0"/>
            </a:srgbClr>
          </a:solidFill>
        </p:spPr>
        <p:txBody>
          <a:bodyPr anchor="t"/>
          <a:lstStyle/>
          <a:p>
            <a:pPr eaLnBrk="1" hangingPunct="1"/>
            <a:r>
              <a:rPr lang="cs-CZ" altLang="cs-CZ" sz="2900" b="1">
                <a:latin typeface="Berlin CE" pitchFamily="2" charset="0"/>
              </a:rPr>
              <a:t>Dlouhodobý majetek</a:t>
            </a:r>
          </a:p>
        </p:txBody>
      </p:sp>
      <p:sp>
        <p:nvSpPr>
          <p:cNvPr id="13315" name="Text Box 4"/>
          <p:cNvSpPr txBox="1">
            <a:spLocks noChangeArrowheads="1"/>
          </p:cNvSpPr>
          <p:nvPr/>
        </p:nvSpPr>
        <p:spPr bwMode="auto">
          <a:xfrm>
            <a:off x="233997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latin typeface="Arial" panose="020B0604020202020204" pitchFamily="34" charset="0"/>
            </a:endParaRPr>
          </a:p>
        </p:txBody>
      </p:sp>
      <p:sp>
        <p:nvSpPr>
          <p:cNvPr id="13316" name="Text Box 5"/>
          <p:cNvSpPr txBox="1">
            <a:spLocks noChangeArrowheads="1"/>
          </p:cNvSpPr>
          <p:nvPr/>
        </p:nvSpPr>
        <p:spPr bwMode="auto">
          <a:xfrm>
            <a:off x="457200" y="1530350"/>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latin typeface="Arial" panose="020B0604020202020204" pitchFamily="34" charset="0"/>
            </a:endParaRPr>
          </a:p>
          <a:p>
            <a:pPr eaLnBrk="1" hangingPunct="1">
              <a:spcBef>
                <a:spcPct val="0"/>
              </a:spcBef>
              <a:buClrTx/>
              <a:buSzTx/>
              <a:buFontTx/>
              <a:buNone/>
            </a:pPr>
            <a:endParaRPr lang="cs-CZ" altLang="cs-CZ" sz="2400">
              <a:latin typeface="Arial" panose="020B0604020202020204" pitchFamily="34" charset="0"/>
            </a:endParaRPr>
          </a:p>
        </p:txBody>
      </p:sp>
      <p:sp>
        <p:nvSpPr>
          <p:cNvPr id="13317" name="Text Box 7"/>
          <p:cNvSpPr txBox="1">
            <a:spLocks noChangeArrowheads="1"/>
          </p:cNvSpPr>
          <p:nvPr/>
        </p:nvSpPr>
        <p:spPr bwMode="auto">
          <a:xfrm>
            <a:off x="549275" y="1530350"/>
            <a:ext cx="7640638"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r>
              <a:rPr lang="cs-CZ" altLang="cs-CZ" sz="2400" u="sng">
                <a:latin typeface="Arial" panose="020B0604020202020204" pitchFamily="34" charset="0"/>
              </a:rPr>
              <a:t>Dlouhodobý (dříve fixní, stálý) majetek:</a:t>
            </a:r>
          </a:p>
          <a:p>
            <a:pPr eaLnBrk="1" hangingPunct="1">
              <a:spcBef>
                <a:spcPct val="0"/>
              </a:spcBef>
              <a:buClrTx/>
              <a:buSzTx/>
              <a:buFontTx/>
              <a:buChar char="•"/>
            </a:pPr>
            <a:r>
              <a:rPr lang="cs-CZ" altLang="cs-CZ" sz="2400">
                <a:latin typeface="Arial" panose="020B0604020202020204" pitchFamily="34" charset="0"/>
              </a:rPr>
              <a:t>hmotná aktiva (dlouhodobý hmotný majetek),</a:t>
            </a:r>
          </a:p>
          <a:p>
            <a:pPr eaLnBrk="1" hangingPunct="1">
              <a:spcBef>
                <a:spcPct val="0"/>
              </a:spcBef>
              <a:buClrTx/>
              <a:buSzTx/>
              <a:buFontTx/>
              <a:buChar char="•"/>
            </a:pPr>
            <a:r>
              <a:rPr lang="cs-CZ" altLang="cs-CZ" sz="2400">
                <a:latin typeface="Arial" panose="020B0604020202020204" pitchFamily="34" charset="0"/>
              </a:rPr>
              <a:t>nehmotná aktiva (dlouhodobý nehmotný majetek),</a:t>
            </a:r>
          </a:p>
          <a:p>
            <a:pPr eaLnBrk="1" hangingPunct="1">
              <a:spcBef>
                <a:spcPct val="0"/>
              </a:spcBef>
              <a:buClrTx/>
              <a:buSzTx/>
              <a:buFontTx/>
              <a:buChar char="•"/>
            </a:pPr>
            <a:r>
              <a:rPr lang="cs-CZ" altLang="cs-CZ" sz="2400">
                <a:latin typeface="Arial" panose="020B0604020202020204" pitchFamily="34" charset="0"/>
              </a:rPr>
              <a:t>finanční aktiva (dlouhodobý finanční majetek).</a:t>
            </a:r>
          </a:p>
          <a:p>
            <a:pPr eaLnBrk="1" hangingPunct="1">
              <a:spcBef>
                <a:spcPct val="0"/>
              </a:spcBef>
              <a:buClrTx/>
              <a:buSzTx/>
              <a:buFontTx/>
              <a:buNone/>
            </a:pPr>
            <a:endParaRPr lang="cs-CZ" altLang="cs-CZ" sz="2400">
              <a:latin typeface="Arial" panose="020B0604020202020204" pitchFamily="34" charset="0"/>
            </a:endParaRPr>
          </a:p>
          <a:p>
            <a:pPr eaLnBrk="1" hangingPunct="1">
              <a:spcBef>
                <a:spcPct val="0"/>
              </a:spcBef>
              <a:buClrTx/>
              <a:buSzTx/>
              <a:buFontTx/>
              <a:buNone/>
            </a:pPr>
            <a:r>
              <a:rPr lang="cs-CZ" altLang="cs-CZ" sz="2400" u="sng">
                <a:latin typeface="Arial" panose="020B0604020202020204" pitchFamily="34" charset="0"/>
              </a:rPr>
              <a:t>Charakteristické rysy DM:</a:t>
            </a:r>
          </a:p>
          <a:p>
            <a:pPr eaLnBrk="1" hangingPunct="1">
              <a:spcBef>
                <a:spcPct val="0"/>
              </a:spcBef>
              <a:buClrTx/>
              <a:buSzTx/>
              <a:buFontTx/>
              <a:buChar char="•"/>
            </a:pPr>
            <a:r>
              <a:rPr lang="cs-CZ" altLang="cs-CZ" sz="2400">
                <a:latin typeface="Arial" panose="020B0604020202020204" pitchFamily="34" charset="0"/>
              </a:rPr>
              <a:t>stálost;</a:t>
            </a:r>
          </a:p>
          <a:p>
            <a:pPr eaLnBrk="1" hangingPunct="1">
              <a:spcBef>
                <a:spcPct val="0"/>
              </a:spcBef>
              <a:buClrTx/>
              <a:buSzTx/>
              <a:buFontTx/>
              <a:buChar char="•"/>
            </a:pPr>
            <a:r>
              <a:rPr lang="cs-CZ" altLang="cs-CZ" sz="2400">
                <a:latin typeface="Arial" panose="020B0604020202020204" pitchFamily="34" charset="0"/>
              </a:rPr>
              <a:t>dlouhodobost;</a:t>
            </a:r>
          </a:p>
          <a:p>
            <a:pPr eaLnBrk="1" hangingPunct="1">
              <a:spcBef>
                <a:spcPct val="0"/>
              </a:spcBef>
              <a:buClrTx/>
              <a:buSzTx/>
              <a:buFontTx/>
              <a:buChar char="•"/>
            </a:pPr>
            <a:r>
              <a:rPr lang="cs-CZ" altLang="cs-CZ" sz="2400">
                <a:latin typeface="Arial" panose="020B0604020202020204" pitchFamily="34" charset="0"/>
              </a:rPr>
              <a:t>postupná spotřeba (opotřebování);</a:t>
            </a:r>
          </a:p>
          <a:p>
            <a:pPr eaLnBrk="1" hangingPunct="1">
              <a:spcBef>
                <a:spcPct val="0"/>
              </a:spcBef>
              <a:buClrTx/>
              <a:buSzTx/>
              <a:buFontTx/>
              <a:buChar char="•"/>
            </a:pPr>
            <a:r>
              <a:rPr lang="cs-CZ" altLang="cs-CZ" sz="2400">
                <a:latin typeface="Arial" panose="020B0604020202020204" pitchFamily="34" charset="0"/>
              </a:rPr>
              <a:t>stanovení výše jeho ceny (limit ceny).</a:t>
            </a:r>
          </a:p>
          <a:p>
            <a:pPr eaLnBrk="1" hangingPunct="1">
              <a:spcBef>
                <a:spcPct val="0"/>
              </a:spcBef>
              <a:buClrTx/>
              <a:buSzTx/>
              <a:buFontTx/>
              <a:buNone/>
            </a:pPr>
            <a:endParaRPr lang="cs-CZ" altLang="cs-CZ" sz="2400">
              <a:latin typeface="Arial" panose="020B0604020202020204" pitchFamily="34" charset="0"/>
            </a:endParaRPr>
          </a:p>
        </p:txBody>
      </p:sp>
    </p:spTree>
    <p:extLst>
      <p:ext uri="{BB962C8B-B14F-4D97-AF65-F5344CB8AC3E}">
        <p14:creationId xmlns:p14="http://schemas.microsoft.com/office/powerpoint/2010/main" val="901769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cs-CZ" altLang="cs-CZ" sz="3200"/>
              <a:t>Pojmy</a:t>
            </a:r>
          </a:p>
        </p:txBody>
      </p:sp>
      <p:sp>
        <p:nvSpPr>
          <p:cNvPr id="14339" name="Rectangle 3"/>
          <p:cNvSpPr>
            <a:spLocks noGrp="1" noChangeArrowheads="1"/>
          </p:cNvSpPr>
          <p:nvPr>
            <p:ph idx="1"/>
          </p:nvPr>
        </p:nvSpPr>
        <p:spPr/>
        <p:txBody>
          <a:bodyPr/>
          <a:lstStyle/>
          <a:p>
            <a:pPr>
              <a:lnSpc>
                <a:spcPct val="90000"/>
              </a:lnSpc>
            </a:pPr>
            <a:r>
              <a:rPr lang="cs-CZ" altLang="cs-CZ" sz="2400" b="1"/>
              <a:t>Majetek podniku</a:t>
            </a:r>
            <a:r>
              <a:rPr lang="cs-CZ" altLang="cs-CZ" sz="2400"/>
              <a:t> - souhrn všech věcí, peněz, pohledávek a jiných majetkových hodnot, které patří podnikateli a slouží k jeho podnikání</a:t>
            </a:r>
          </a:p>
          <a:p>
            <a:pPr>
              <a:lnSpc>
                <a:spcPct val="90000"/>
              </a:lnSpc>
            </a:pPr>
            <a:r>
              <a:rPr lang="cs-CZ" altLang="cs-CZ" sz="2400" b="1"/>
              <a:t>Rozvaha</a:t>
            </a:r>
            <a:r>
              <a:rPr lang="cs-CZ" altLang="cs-CZ" sz="2400"/>
              <a:t> - Účetní výkaz, který ukazuje stav všech aktiv a pasiv podniku v kterémkoliv okamžiku. </a:t>
            </a:r>
          </a:p>
          <a:p>
            <a:pPr>
              <a:lnSpc>
                <a:spcPct val="90000"/>
              </a:lnSpc>
            </a:pPr>
            <a:r>
              <a:rPr lang="cs-CZ" altLang="cs-CZ" sz="2400" b="1"/>
              <a:t>Aktiva</a:t>
            </a:r>
            <a:r>
              <a:rPr lang="cs-CZ" altLang="cs-CZ" sz="2400"/>
              <a:t> - jsou vlastnictvím podniku. Mohou to být stálá aktiva, která podnik zakoupil k dlouhodobému používání, nebo oběžná aktiva, která se při normálním průběhu podnikání promění v hotovost (zásoby, pohledávky). Soubor hospodářských prostředků vyjádřených v penězích</a:t>
            </a:r>
          </a:p>
          <a:p>
            <a:pPr>
              <a:lnSpc>
                <a:spcPct val="90000"/>
              </a:lnSpc>
            </a:pPr>
            <a:r>
              <a:rPr lang="cs-CZ" altLang="cs-CZ" sz="2400" b="1"/>
              <a:t>Stálá aktiva</a:t>
            </a:r>
            <a:r>
              <a:rPr lang="cs-CZ" altLang="cs-CZ" sz="2400"/>
              <a:t> – majetek slouží podniku po delší dobu, má povahu hmotnou, nehmotnou nebo finanční</a:t>
            </a:r>
          </a:p>
        </p:txBody>
      </p:sp>
      <p:sp>
        <p:nvSpPr>
          <p:cNvPr id="14340"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14341" name="Zástupný symbol pro číslo snímku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ED32B7B6-D2A6-411A-BE87-BCE22F58BB25}" type="slidenum">
              <a:rPr lang="cs-CZ" altLang="cs-CZ" sz="800"/>
              <a:pPr>
                <a:spcBef>
                  <a:spcPct val="0"/>
                </a:spcBef>
                <a:buClrTx/>
                <a:buSzTx/>
                <a:buFontTx/>
                <a:buNone/>
              </a:pPr>
              <a:t>13</a:t>
            </a:fld>
            <a:endParaRPr lang="cs-CZ" altLang="cs-CZ" sz="800"/>
          </a:p>
        </p:txBody>
      </p:sp>
    </p:spTree>
    <p:extLst>
      <p:ext uri="{BB962C8B-B14F-4D97-AF65-F5344CB8AC3E}">
        <p14:creationId xmlns:p14="http://schemas.microsoft.com/office/powerpoint/2010/main" val="3753475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altLang="cs-CZ" sz="3200"/>
              <a:t>Pojmy</a:t>
            </a:r>
          </a:p>
        </p:txBody>
      </p:sp>
      <p:sp>
        <p:nvSpPr>
          <p:cNvPr id="15363" name="Rectangle 3"/>
          <p:cNvSpPr>
            <a:spLocks noGrp="1" noChangeArrowheads="1"/>
          </p:cNvSpPr>
          <p:nvPr>
            <p:ph idx="1"/>
          </p:nvPr>
        </p:nvSpPr>
        <p:spPr/>
        <p:txBody>
          <a:bodyPr/>
          <a:lstStyle/>
          <a:p>
            <a:pPr>
              <a:spcBef>
                <a:spcPct val="0"/>
              </a:spcBef>
            </a:pPr>
            <a:r>
              <a:rPr lang="cs-CZ" altLang="cs-CZ" sz="2400" b="1"/>
              <a:t>Hmotná aktiva (DM hmotný)</a:t>
            </a:r>
            <a:r>
              <a:rPr lang="cs-CZ" altLang="cs-CZ" sz="2400"/>
              <a:t> - mají reálnou hodnotu, což je možné si ověřit. Hmotná stálá aktiva mají fyzikální vlastnosti – stroje, pozemky, motorová vozidla, atd. </a:t>
            </a:r>
          </a:p>
          <a:p>
            <a:pPr>
              <a:spcBef>
                <a:spcPct val="0"/>
              </a:spcBef>
            </a:pPr>
            <a:r>
              <a:rPr lang="cs-CZ" altLang="cs-CZ" sz="2400" b="1"/>
              <a:t>Nehmotná aktiva</a:t>
            </a:r>
            <a:r>
              <a:rPr lang="cs-CZ" altLang="cs-CZ" sz="2400"/>
              <a:t> </a:t>
            </a:r>
            <a:r>
              <a:rPr lang="cs-CZ" altLang="cs-CZ" sz="2400" b="1"/>
              <a:t>(DM nehmotný)</a:t>
            </a:r>
            <a:r>
              <a:rPr lang="cs-CZ" altLang="cs-CZ" sz="2400"/>
              <a:t> – patenty, licence, autorská a vydavatelská práva, software, goodwill</a:t>
            </a:r>
          </a:p>
          <a:p>
            <a:pPr>
              <a:spcBef>
                <a:spcPct val="0"/>
              </a:spcBef>
            </a:pPr>
            <a:r>
              <a:rPr lang="cs-CZ" altLang="cs-CZ" sz="2400" b="1"/>
              <a:t>Finanční aktiva</a:t>
            </a:r>
            <a:r>
              <a:rPr lang="cs-CZ" altLang="cs-CZ" sz="2400"/>
              <a:t> – finanční účasti (podíly) v jiných podnicích, cenné papíry dlouhodobé povahy atd.</a:t>
            </a:r>
          </a:p>
          <a:p>
            <a:pPr>
              <a:spcBef>
                <a:spcPct val="0"/>
              </a:spcBef>
            </a:pPr>
            <a:r>
              <a:rPr lang="cs-CZ" altLang="cs-CZ" sz="2400" b="1"/>
              <a:t>Oběžná aktiva (OA nebo OM)</a:t>
            </a:r>
            <a:r>
              <a:rPr lang="cs-CZ" altLang="cs-CZ" sz="2400"/>
              <a:t> - Aktiva, která se při normálním průběhu podnikání přeměňují na peníze. Obvykle sem počítáme zásoby, pohledávky, zůstatky na bankovním účtu a peněžní hotovost. </a:t>
            </a:r>
          </a:p>
        </p:txBody>
      </p:sp>
      <p:sp>
        <p:nvSpPr>
          <p:cNvPr id="15364"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15365" name="Zástupný symbol pro číslo snímku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077A2D0E-2E78-402D-9BF4-53E130584F48}" type="slidenum">
              <a:rPr lang="cs-CZ" altLang="cs-CZ" sz="800"/>
              <a:pPr>
                <a:spcBef>
                  <a:spcPct val="0"/>
                </a:spcBef>
                <a:buClrTx/>
                <a:buSzTx/>
                <a:buFontTx/>
                <a:buNone/>
              </a:pPr>
              <a:t>14</a:t>
            </a:fld>
            <a:endParaRPr lang="cs-CZ" altLang="cs-CZ" sz="800"/>
          </a:p>
        </p:txBody>
      </p:sp>
    </p:spTree>
    <p:extLst>
      <p:ext uri="{BB962C8B-B14F-4D97-AF65-F5344CB8AC3E}">
        <p14:creationId xmlns:p14="http://schemas.microsoft.com/office/powerpoint/2010/main" val="23569801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595312"/>
            <a:ext cx="8229600" cy="822326"/>
          </a:xfrm>
          <a:solidFill>
            <a:srgbClr val="FFFFFF">
              <a:alpha val="0"/>
            </a:srgbClr>
          </a:solidFill>
        </p:spPr>
        <p:txBody>
          <a:bodyPr anchor="t"/>
          <a:lstStyle/>
          <a:p>
            <a:pPr eaLnBrk="1" hangingPunct="1"/>
            <a:r>
              <a:rPr lang="cs-CZ" altLang="cs-CZ" sz="2900" b="1" dirty="0">
                <a:latin typeface="Berlin CE" pitchFamily="2" charset="0"/>
              </a:rPr>
              <a:t>Dlouhodobý majetek</a:t>
            </a:r>
          </a:p>
        </p:txBody>
      </p:sp>
      <p:sp>
        <p:nvSpPr>
          <p:cNvPr id="16387" name="Zástupný symbol pro obsah 6"/>
          <p:cNvSpPr>
            <a:spLocks noGrp="1"/>
          </p:cNvSpPr>
          <p:nvPr>
            <p:ph idx="1"/>
          </p:nvPr>
        </p:nvSpPr>
        <p:spPr>
          <a:xfrm>
            <a:off x="457200" y="1203768"/>
            <a:ext cx="8229600" cy="4922396"/>
          </a:xfrm>
        </p:spPr>
        <p:txBody>
          <a:bodyPr>
            <a:normAutofit/>
          </a:bodyPr>
          <a:lstStyle/>
          <a:p>
            <a:pPr>
              <a:buFont typeface="Wingdings" panose="05000000000000000000" pitchFamily="2" charset="2"/>
              <a:buNone/>
            </a:pPr>
            <a:r>
              <a:rPr lang="cs-CZ" altLang="cs-CZ" sz="2400" b="1" u="sng" dirty="0"/>
              <a:t>Charakteristické rysy DM:</a:t>
            </a:r>
          </a:p>
          <a:p>
            <a:r>
              <a:rPr lang="cs-CZ" altLang="cs-CZ" sz="2400" dirty="0"/>
              <a:t>stálost;</a:t>
            </a:r>
          </a:p>
          <a:p>
            <a:r>
              <a:rPr lang="cs-CZ" altLang="cs-CZ" sz="2400" dirty="0"/>
              <a:t>Dlouhodobost - ve firmě má být používán déle než 1 rok. Jeho hodnota se postupně přenáší na nové výrobky. Při používání se dlouhodobý majetek</a:t>
            </a:r>
            <a:r>
              <a:rPr lang="cs-CZ" altLang="cs-CZ" sz="2400" b="1" dirty="0"/>
              <a:t> opotřebovává</a:t>
            </a:r>
            <a:endParaRPr lang="cs-CZ" altLang="cs-CZ" sz="2400" dirty="0"/>
          </a:p>
          <a:p>
            <a:r>
              <a:rPr lang="cs-CZ" altLang="cs-CZ" sz="2400" dirty="0"/>
              <a:t>postupná spotřeba (opotřebování);</a:t>
            </a:r>
          </a:p>
          <a:p>
            <a:pPr lvl="1">
              <a:lnSpc>
                <a:spcPct val="90000"/>
              </a:lnSpc>
            </a:pPr>
            <a:r>
              <a:rPr lang="cs-CZ" altLang="cs-CZ" sz="2400" b="1" dirty="0"/>
              <a:t>morálně</a:t>
            </a:r>
            <a:r>
              <a:rPr lang="cs-CZ" altLang="cs-CZ" sz="2400" dirty="0"/>
              <a:t> (dlouhodobý majetek zastarává, na trhu jsou modernější, výkonnější stroje, software, apod.)</a:t>
            </a:r>
            <a:endParaRPr lang="cs-CZ" altLang="cs-CZ" sz="2400" b="1" dirty="0"/>
          </a:p>
          <a:p>
            <a:pPr lvl="1">
              <a:lnSpc>
                <a:spcPct val="90000"/>
              </a:lnSpc>
            </a:pPr>
            <a:r>
              <a:rPr lang="cs-CZ" altLang="cs-CZ" sz="2400" b="1" dirty="0"/>
              <a:t>fyzicky</a:t>
            </a:r>
            <a:r>
              <a:rPr lang="cs-CZ" altLang="cs-CZ" sz="2400" dirty="0"/>
              <a:t> (opotřebení součástek, koroze, poškození používáním apod.)</a:t>
            </a:r>
          </a:p>
          <a:p>
            <a:endParaRPr lang="cs-CZ" altLang="cs-CZ" sz="2400" dirty="0"/>
          </a:p>
          <a:p>
            <a:r>
              <a:rPr lang="cs-CZ" altLang="cs-CZ" sz="2400" dirty="0"/>
              <a:t>stanovení min. výše jeho ceny (limit ceny).</a:t>
            </a:r>
          </a:p>
          <a:p>
            <a:pPr>
              <a:buFont typeface="Wingdings" panose="05000000000000000000" pitchFamily="2" charset="2"/>
              <a:buNone/>
            </a:pPr>
            <a:endParaRPr lang="cs-CZ" altLang="cs-CZ" sz="2400" dirty="0"/>
          </a:p>
          <a:p>
            <a:endParaRPr lang="cs-CZ" altLang="cs-CZ" sz="2400" dirty="0"/>
          </a:p>
          <a:p>
            <a:endParaRPr lang="cs-CZ" altLang="cs-CZ" sz="2400" dirty="0"/>
          </a:p>
          <a:p>
            <a:endParaRPr lang="cs-CZ" altLang="cs-CZ" sz="2400" dirty="0"/>
          </a:p>
        </p:txBody>
      </p:sp>
      <p:sp>
        <p:nvSpPr>
          <p:cNvPr id="16388" name="Text Box 4"/>
          <p:cNvSpPr txBox="1">
            <a:spLocks noChangeArrowheads="1"/>
          </p:cNvSpPr>
          <p:nvPr/>
        </p:nvSpPr>
        <p:spPr bwMode="auto">
          <a:xfrm>
            <a:off x="233997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16389" name="Text Box 5"/>
          <p:cNvSpPr txBox="1">
            <a:spLocks noChangeArrowheads="1"/>
          </p:cNvSpPr>
          <p:nvPr/>
        </p:nvSpPr>
        <p:spPr bwMode="auto">
          <a:xfrm>
            <a:off x="457200" y="1530350"/>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p>
          <a:p>
            <a:pPr eaLnBrk="1" hangingPunct="1">
              <a:spcBef>
                <a:spcPct val="0"/>
              </a:spcBef>
              <a:buClrTx/>
              <a:buSzTx/>
              <a:buFontTx/>
              <a:buNone/>
            </a:pPr>
            <a:endParaRPr lang="cs-CZ" altLang="cs-CZ" sz="2400"/>
          </a:p>
        </p:txBody>
      </p:sp>
    </p:spTree>
    <p:extLst>
      <p:ext uri="{BB962C8B-B14F-4D97-AF65-F5344CB8AC3E}">
        <p14:creationId xmlns:p14="http://schemas.microsoft.com/office/powerpoint/2010/main" val="3868963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08DA9159-3CF1-4F74-BAD3-7280DE6448B9}"/>
              </a:ext>
            </a:extLst>
          </p:cNvPr>
          <p:cNvSpPr>
            <a:spLocks noGrp="1" noChangeArrowheads="1"/>
          </p:cNvSpPr>
          <p:nvPr>
            <p:ph type="title"/>
          </p:nvPr>
        </p:nvSpPr>
        <p:spPr>
          <a:xfrm>
            <a:off x="467544" y="490905"/>
            <a:ext cx="8229600" cy="748546"/>
          </a:xfrm>
          <a:solidFill>
            <a:srgbClr val="FFFFFF">
              <a:alpha val="0"/>
            </a:srgbClr>
          </a:solidFill>
        </p:spPr>
        <p:txBody>
          <a:bodyPr anchor="t"/>
          <a:lstStyle/>
          <a:p>
            <a:pPr eaLnBrk="1" hangingPunct="1"/>
            <a:r>
              <a:rPr lang="cs-CZ" altLang="cs-CZ" sz="2900" b="1" dirty="0">
                <a:latin typeface="Berlin CE"/>
              </a:rPr>
              <a:t>Dlouhodobý majetek</a:t>
            </a:r>
          </a:p>
        </p:txBody>
      </p:sp>
      <p:sp>
        <p:nvSpPr>
          <p:cNvPr id="35843" name="Zástupný symbol pro obsah 6">
            <a:extLst>
              <a:ext uri="{FF2B5EF4-FFF2-40B4-BE49-F238E27FC236}">
                <a16:creationId xmlns:a16="http://schemas.microsoft.com/office/drawing/2014/main" id="{F377F6EF-F0B1-40AF-A778-6F451386F42F}"/>
              </a:ext>
            </a:extLst>
          </p:cNvPr>
          <p:cNvSpPr>
            <a:spLocks noGrp="1" noChangeArrowheads="1"/>
          </p:cNvSpPr>
          <p:nvPr>
            <p:ph idx="1"/>
          </p:nvPr>
        </p:nvSpPr>
        <p:spPr>
          <a:xfrm>
            <a:off x="467543" y="1080119"/>
            <a:ext cx="8419979" cy="5116285"/>
          </a:xfrm>
        </p:spPr>
        <p:txBody>
          <a:bodyPr>
            <a:normAutofit/>
          </a:bodyPr>
          <a:lstStyle/>
          <a:p>
            <a:pPr>
              <a:buFont typeface="Wingdings" panose="05000000000000000000" pitchFamily="2" charset="2"/>
              <a:buNone/>
            </a:pPr>
            <a:r>
              <a:rPr lang="cs-CZ" altLang="cs-CZ" sz="2000" b="1" u="sng" dirty="0"/>
              <a:t>Charakteristické rysy DM:</a:t>
            </a:r>
          </a:p>
          <a:p>
            <a:r>
              <a:rPr lang="cs-CZ" altLang="cs-CZ" sz="1800" b="1" dirty="0">
                <a:latin typeface="Arial" panose="020B0604020202020204" pitchFamily="34" charset="0"/>
              </a:rPr>
              <a:t>Hmotný </a:t>
            </a:r>
          </a:p>
          <a:p>
            <a:pPr lvl="2"/>
            <a:r>
              <a:rPr lang="cs-CZ" altLang="cs-CZ" sz="1800" dirty="0">
                <a:latin typeface="Arial" panose="020B0604020202020204" pitchFamily="34" charset="0"/>
              </a:rPr>
              <a:t>doba použitelnosti  </a:t>
            </a:r>
            <a:r>
              <a:rPr lang="cs-CZ" altLang="cs-CZ" sz="1800" b="1" dirty="0">
                <a:latin typeface="Arial" panose="020B0604020202020204" pitchFamily="34" charset="0"/>
              </a:rPr>
              <a:t>&gt;1 rok</a:t>
            </a:r>
          </a:p>
          <a:p>
            <a:pPr lvl="2"/>
            <a:r>
              <a:rPr lang="cs-CZ" altLang="cs-CZ" sz="1800" dirty="0">
                <a:latin typeface="Arial" panose="020B0604020202020204" pitchFamily="34" charset="0"/>
              </a:rPr>
              <a:t>pořizovací cena 	</a:t>
            </a:r>
            <a:r>
              <a:rPr lang="cs-CZ" altLang="cs-CZ" sz="1800" b="1" dirty="0">
                <a:solidFill>
                  <a:srgbClr val="FF0000"/>
                </a:solidFill>
                <a:latin typeface="Arial" panose="020B0604020202020204" pitchFamily="34" charset="0"/>
              </a:rPr>
              <a:t>&gt; 80 000 Kč (dříve 40 000 Kč)</a:t>
            </a:r>
          </a:p>
          <a:p>
            <a:r>
              <a:rPr lang="cs-CZ" altLang="cs-CZ" sz="1800" b="1" dirty="0">
                <a:latin typeface="Arial" panose="020B0604020202020204" pitchFamily="34" charset="0"/>
              </a:rPr>
              <a:t>Nehmotný </a:t>
            </a:r>
          </a:p>
          <a:p>
            <a:pPr lvl="2"/>
            <a:r>
              <a:rPr lang="cs-CZ" altLang="cs-CZ" sz="1800" dirty="0">
                <a:latin typeface="Arial" panose="020B0604020202020204" pitchFamily="34" charset="0"/>
              </a:rPr>
              <a:t>doba použitelnosti          	   </a:t>
            </a:r>
            <a:r>
              <a:rPr lang="en-US" altLang="cs-CZ" sz="1800" b="1" dirty="0">
                <a:latin typeface="Arial" panose="020B0604020202020204" pitchFamily="34" charset="0"/>
              </a:rPr>
              <a:t>&gt; 1 </a:t>
            </a:r>
            <a:r>
              <a:rPr lang="en-US" altLang="cs-CZ" sz="1800" b="1" dirty="0" err="1">
                <a:latin typeface="Arial" panose="020B0604020202020204" pitchFamily="34" charset="0"/>
              </a:rPr>
              <a:t>rok</a:t>
            </a:r>
            <a:endParaRPr lang="cs-CZ" altLang="cs-CZ" sz="1800" b="1" dirty="0">
              <a:latin typeface="Arial" panose="020B0604020202020204" pitchFamily="34" charset="0"/>
            </a:endParaRPr>
          </a:p>
          <a:p>
            <a:pPr lvl="2"/>
            <a:r>
              <a:rPr lang="cs-CZ" altLang="cs-CZ" sz="1800" dirty="0">
                <a:latin typeface="Arial" panose="020B0604020202020204" pitchFamily="34" charset="0"/>
              </a:rPr>
              <a:t>vždy když je pořizovací cena </a:t>
            </a:r>
            <a:r>
              <a:rPr lang="en-US" altLang="cs-CZ" sz="1800" b="1" dirty="0">
                <a:latin typeface="Arial" panose="020B0604020202020204" pitchFamily="34" charset="0"/>
              </a:rPr>
              <a:t>&gt; 60 000 K</a:t>
            </a:r>
            <a:r>
              <a:rPr lang="cs-CZ" altLang="cs-CZ" sz="1800" dirty="0">
                <a:latin typeface="Arial" panose="020B0604020202020204" pitchFamily="34" charset="0"/>
              </a:rPr>
              <a:t>č, jinak dle ocenění úč. Jednotkou (</a:t>
            </a:r>
            <a:r>
              <a:rPr lang="cs-CZ" altLang="cs-CZ" sz="1800" b="1" dirty="0">
                <a:latin typeface="Arial" panose="020B0604020202020204" pitchFamily="34" charset="0"/>
              </a:rPr>
              <a:t>platilo do konce roku 2020</a:t>
            </a:r>
            <a:r>
              <a:rPr lang="cs-CZ" altLang="cs-CZ" sz="1800" dirty="0">
                <a:latin typeface="Arial" panose="020B0604020202020204" pitchFamily="34" charset="0"/>
              </a:rPr>
              <a:t>)</a:t>
            </a:r>
          </a:p>
          <a:p>
            <a:pPr lvl="2"/>
            <a:r>
              <a:rPr lang="cs-CZ" sz="1800" dirty="0"/>
              <a:t>Nehmotný majetek </a:t>
            </a:r>
            <a:r>
              <a:rPr lang="cs-CZ" sz="1800" b="1" dirty="0"/>
              <a:t>pořízený od 1. 1. 2021 </a:t>
            </a:r>
            <a:r>
              <a:rPr lang="cs-CZ" sz="1800" dirty="0"/>
              <a:t>již není majetkem, ze kterého se musí povinně počítat daňové odpisy (dle zákona o dani z příjmu).</a:t>
            </a:r>
            <a:endParaRPr lang="cs-CZ" altLang="cs-CZ" sz="1800" dirty="0">
              <a:latin typeface="Arial" panose="020B0604020202020204" pitchFamily="34" charset="0"/>
            </a:endParaRPr>
          </a:p>
          <a:p>
            <a:r>
              <a:rPr lang="cs-CZ" altLang="cs-CZ" sz="1800" b="1" dirty="0">
                <a:latin typeface="Arial" panose="020B0604020202020204" pitchFamily="34" charset="0"/>
              </a:rPr>
              <a:t>Finanční </a:t>
            </a:r>
          </a:p>
          <a:p>
            <a:pPr lvl="2"/>
            <a:r>
              <a:rPr lang="cs-CZ" altLang="cs-CZ" sz="1800" dirty="0">
                <a:latin typeface="Arial" panose="020B0604020202020204" pitchFamily="34" charset="0"/>
              </a:rPr>
              <a:t>půjčky poskytnuté účetní jednotkou podnikům ve skupině a ostatní půjčky s dobou splatnosti delší než jeden rok (např. vklad tichého společníka do společnosti),</a:t>
            </a:r>
          </a:p>
          <a:p>
            <a:pPr lvl="2"/>
            <a:r>
              <a:rPr lang="cs-CZ" altLang="cs-CZ" sz="1800" dirty="0">
                <a:latin typeface="Arial" panose="020B0604020202020204" pitchFamily="34" charset="0"/>
              </a:rPr>
              <a:t>dlouhodobé cenné papíry a podíly </a:t>
            </a:r>
          </a:p>
          <a:p>
            <a:pPr>
              <a:buFont typeface="Wingdings" panose="05000000000000000000" pitchFamily="2" charset="2"/>
              <a:buNone/>
            </a:pPr>
            <a:endParaRPr lang="cs-CZ" altLang="cs-CZ" sz="1600" dirty="0"/>
          </a:p>
          <a:p>
            <a:endParaRPr lang="cs-CZ" altLang="cs-CZ" sz="1600" dirty="0"/>
          </a:p>
          <a:p>
            <a:endParaRPr lang="cs-CZ" altLang="cs-CZ" sz="1600" dirty="0"/>
          </a:p>
          <a:p>
            <a:endParaRPr lang="cs-CZ" altLang="cs-CZ" sz="1600" dirty="0"/>
          </a:p>
        </p:txBody>
      </p:sp>
      <p:sp>
        <p:nvSpPr>
          <p:cNvPr id="35844" name="Text Box 4">
            <a:extLst>
              <a:ext uri="{FF2B5EF4-FFF2-40B4-BE49-F238E27FC236}">
                <a16:creationId xmlns:a16="http://schemas.microsoft.com/office/drawing/2014/main" id="{8FB3FEBB-4FBF-4E1D-977A-DC92968062CF}"/>
              </a:ext>
            </a:extLst>
          </p:cNvPr>
          <p:cNvSpPr txBox="1">
            <a:spLocks noChangeArrowheads="1"/>
          </p:cNvSpPr>
          <p:nvPr/>
        </p:nvSpPr>
        <p:spPr bwMode="auto">
          <a:xfrm>
            <a:off x="233997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5845" name="Text Box 5">
            <a:extLst>
              <a:ext uri="{FF2B5EF4-FFF2-40B4-BE49-F238E27FC236}">
                <a16:creationId xmlns:a16="http://schemas.microsoft.com/office/drawing/2014/main" id="{03DF6B55-E480-47ED-9B76-49334FA5BA64}"/>
              </a:ext>
            </a:extLst>
          </p:cNvPr>
          <p:cNvSpPr txBox="1">
            <a:spLocks noChangeArrowheads="1"/>
          </p:cNvSpPr>
          <p:nvPr/>
        </p:nvSpPr>
        <p:spPr bwMode="auto">
          <a:xfrm>
            <a:off x="467544" y="1504950"/>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p>
          <a:p>
            <a:pPr eaLnBrk="1" hangingPunct="1">
              <a:spcBef>
                <a:spcPct val="0"/>
              </a:spcBef>
              <a:buClrTx/>
              <a:buSzTx/>
              <a:buFontTx/>
              <a:buNone/>
            </a:pPr>
            <a:endParaRPr lang="cs-CZ" altLang="cs-CZ" sz="2400"/>
          </a:p>
        </p:txBody>
      </p:sp>
    </p:spTree>
    <p:extLst>
      <p:ext uri="{BB962C8B-B14F-4D97-AF65-F5344CB8AC3E}">
        <p14:creationId xmlns:p14="http://schemas.microsoft.com/office/powerpoint/2010/main" val="964260672"/>
      </p:ext>
    </p:extLst>
  </p:cSld>
  <p:clrMapOvr>
    <a:masterClrMapping/>
  </p:clrMapOvr>
  <p:transition spd="slow" advTm="180647">
    <p:comb/>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08DA9159-3CF1-4F74-BAD3-7280DE6448B9}"/>
              </a:ext>
            </a:extLst>
          </p:cNvPr>
          <p:cNvSpPr>
            <a:spLocks noGrp="1" noChangeArrowheads="1"/>
          </p:cNvSpPr>
          <p:nvPr>
            <p:ph type="title"/>
          </p:nvPr>
        </p:nvSpPr>
        <p:spPr>
          <a:xfrm>
            <a:off x="446856" y="490905"/>
            <a:ext cx="8229600" cy="748546"/>
          </a:xfrm>
          <a:solidFill>
            <a:srgbClr val="FFFFFF">
              <a:alpha val="0"/>
            </a:srgbClr>
          </a:solidFill>
        </p:spPr>
        <p:txBody>
          <a:bodyPr anchor="t"/>
          <a:lstStyle/>
          <a:p>
            <a:pPr eaLnBrk="1" hangingPunct="1"/>
            <a:r>
              <a:rPr lang="cs-CZ" altLang="cs-CZ" sz="2900" b="1" dirty="0">
                <a:latin typeface="Berlin CE"/>
              </a:rPr>
              <a:t>Dlouhodobý nehmotný majetek</a:t>
            </a:r>
          </a:p>
        </p:txBody>
      </p:sp>
      <p:sp>
        <p:nvSpPr>
          <p:cNvPr id="35843" name="Zástupný symbol pro obsah 6">
            <a:extLst>
              <a:ext uri="{FF2B5EF4-FFF2-40B4-BE49-F238E27FC236}">
                <a16:creationId xmlns:a16="http://schemas.microsoft.com/office/drawing/2014/main" id="{F377F6EF-F0B1-40AF-A778-6F451386F42F}"/>
              </a:ext>
            </a:extLst>
          </p:cNvPr>
          <p:cNvSpPr>
            <a:spLocks noGrp="1" noChangeArrowheads="1"/>
          </p:cNvSpPr>
          <p:nvPr>
            <p:ph idx="1"/>
          </p:nvPr>
        </p:nvSpPr>
        <p:spPr>
          <a:xfrm>
            <a:off x="278780" y="1080119"/>
            <a:ext cx="8608742" cy="5198017"/>
          </a:xfrm>
        </p:spPr>
        <p:txBody>
          <a:bodyPr>
            <a:normAutofit/>
          </a:bodyPr>
          <a:lstStyle/>
          <a:p>
            <a:pPr algn="just"/>
            <a:r>
              <a:rPr lang="cs-CZ" sz="2400" dirty="0"/>
              <a:t>Novela </a:t>
            </a:r>
            <a:r>
              <a:rPr lang="cs-CZ" sz="2400" dirty="0">
                <a:hlinkClick r:id="rId3"/>
              </a:rPr>
              <a:t>zákona o daních z příjmů</a:t>
            </a:r>
            <a:r>
              <a:rPr lang="cs-CZ" sz="2400" dirty="0"/>
              <a:t> sice zrušila od </a:t>
            </a:r>
            <a:r>
              <a:rPr lang="cs-CZ" sz="2400" b="1" dirty="0"/>
              <a:t>1.1. 2021 </a:t>
            </a:r>
            <a:r>
              <a:rPr lang="cs-CZ" sz="2400" dirty="0"/>
              <a:t>vymezení nehmotného majetku a s ním související daňové odpisy nehmotného majetku, ale </a:t>
            </a:r>
            <a:r>
              <a:rPr lang="cs-CZ" sz="2400" dirty="0">
                <a:hlinkClick r:id="rId4"/>
              </a:rPr>
              <a:t>zákon o účetnictví</a:t>
            </a:r>
            <a:r>
              <a:rPr lang="cs-CZ" sz="2400" dirty="0"/>
              <a:t> stále pojem nehmotného majetku a jeho odpisování obsahuje. </a:t>
            </a:r>
          </a:p>
          <a:p>
            <a:pPr algn="just"/>
            <a:r>
              <a:rPr lang="cs-CZ" sz="2400" dirty="0"/>
              <a:t>Nehmotný majetek je definovaný ve vyhlášce k zákonu o účetnictví jako „</a:t>
            </a:r>
            <a:r>
              <a:rPr lang="cs-CZ" sz="2400" i="1" dirty="0"/>
              <a:t>nehmotné výsledky vývoje, software, ocenitelná práva a goodwill </a:t>
            </a:r>
            <a:r>
              <a:rPr lang="cs-CZ" sz="2400" b="1" i="1" dirty="0"/>
              <a:t>s dobou použitelnosti delší než jeden rok a od výše ocenění určené účetní jednotkou</a:t>
            </a:r>
            <a:r>
              <a:rPr lang="cs-CZ" sz="2400" i="1" dirty="0"/>
              <a:t>, s výjimkou goodwillu, a při splnění podmínek dále stanovených a při splnění povinností stanovených zákonem, zejména </a:t>
            </a:r>
            <a:r>
              <a:rPr lang="cs-CZ" sz="2400" b="1" i="1" dirty="0"/>
              <a:t>respektováním principu významnosti</a:t>
            </a:r>
            <a:r>
              <a:rPr lang="cs-CZ" sz="2400" i="1" dirty="0"/>
              <a:t> a věrného a poctivého zobrazení majetku. Dále obsahuje povolenky na emise a preferenční limity“.</a:t>
            </a:r>
            <a:r>
              <a:rPr lang="cs-CZ" sz="2400" dirty="0"/>
              <a:t> </a:t>
            </a:r>
            <a:endParaRPr lang="cs-CZ" altLang="cs-CZ" sz="2400" dirty="0"/>
          </a:p>
          <a:p>
            <a:pPr algn="just"/>
            <a:endParaRPr lang="cs-CZ" altLang="cs-CZ" sz="2400" dirty="0"/>
          </a:p>
        </p:txBody>
      </p:sp>
      <p:sp>
        <p:nvSpPr>
          <p:cNvPr id="35844" name="Text Box 4">
            <a:extLst>
              <a:ext uri="{FF2B5EF4-FFF2-40B4-BE49-F238E27FC236}">
                <a16:creationId xmlns:a16="http://schemas.microsoft.com/office/drawing/2014/main" id="{8FB3FEBB-4FBF-4E1D-977A-DC92968062CF}"/>
              </a:ext>
            </a:extLst>
          </p:cNvPr>
          <p:cNvSpPr txBox="1">
            <a:spLocks noChangeArrowheads="1"/>
          </p:cNvSpPr>
          <p:nvPr/>
        </p:nvSpPr>
        <p:spPr bwMode="auto">
          <a:xfrm>
            <a:off x="233997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5845" name="Text Box 5">
            <a:extLst>
              <a:ext uri="{FF2B5EF4-FFF2-40B4-BE49-F238E27FC236}">
                <a16:creationId xmlns:a16="http://schemas.microsoft.com/office/drawing/2014/main" id="{03DF6B55-E480-47ED-9B76-49334FA5BA64}"/>
              </a:ext>
            </a:extLst>
          </p:cNvPr>
          <p:cNvSpPr txBox="1">
            <a:spLocks noChangeArrowheads="1"/>
          </p:cNvSpPr>
          <p:nvPr/>
        </p:nvSpPr>
        <p:spPr bwMode="auto">
          <a:xfrm>
            <a:off x="467544" y="1504950"/>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p>
          <a:p>
            <a:pPr eaLnBrk="1" hangingPunct="1">
              <a:spcBef>
                <a:spcPct val="0"/>
              </a:spcBef>
              <a:buClrTx/>
              <a:buSzTx/>
              <a:buFontTx/>
              <a:buNone/>
            </a:pPr>
            <a:endParaRPr lang="cs-CZ" altLang="cs-CZ" sz="2400"/>
          </a:p>
        </p:txBody>
      </p:sp>
    </p:spTree>
    <p:extLst>
      <p:ext uri="{BB962C8B-B14F-4D97-AF65-F5344CB8AC3E}">
        <p14:creationId xmlns:p14="http://schemas.microsoft.com/office/powerpoint/2010/main" val="3688895638"/>
      </p:ext>
    </p:extLst>
  </p:cSld>
  <p:clrMapOvr>
    <a:masterClrMapping/>
  </p:clrMapOvr>
  <p:transition spd="slow" advTm="180647">
    <p:comb/>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08DA9159-3CF1-4F74-BAD3-7280DE6448B9}"/>
              </a:ext>
            </a:extLst>
          </p:cNvPr>
          <p:cNvSpPr>
            <a:spLocks noGrp="1" noChangeArrowheads="1"/>
          </p:cNvSpPr>
          <p:nvPr>
            <p:ph type="title"/>
          </p:nvPr>
        </p:nvSpPr>
        <p:spPr>
          <a:xfrm>
            <a:off x="497093" y="490905"/>
            <a:ext cx="8229600" cy="748546"/>
          </a:xfrm>
          <a:solidFill>
            <a:srgbClr val="FFFFFF">
              <a:alpha val="0"/>
            </a:srgbClr>
          </a:solidFill>
        </p:spPr>
        <p:txBody>
          <a:bodyPr anchor="t"/>
          <a:lstStyle/>
          <a:p>
            <a:pPr eaLnBrk="1" hangingPunct="1"/>
            <a:r>
              <a:rPr lang="cs-CZ" altLang="cs-CZ" sz="2900" b="1" dirty="0">
                <a:latin typeface="Berlin CE"/>
              </a:rPr>
              <a:t>Dlouhodobý nehmotný majetek</a:t>
            </a:r>
          </a:p>
        </p:txBody>
      </p:sp>
      <p:sp>
        <p:nvSpPr>
          <p:cNvPr id="35843" name="Zástupný symbol pro obsah 6">
            <a:extLst>
              <a:ext uri="{FF2B5EF4-FFF2-40B4-BE49-F238E27FC236}">
                <a16:creationId xmlns:a16="http://schemas.microsoft.com/office/drawing/2014/main" id="{F377F6EF-F0B1-40AF-A778-6F451386F42F}"/>
              </a:ext>
            </a:extLst>
          </p:cNvPr>
          <p:cNvSpPr>
            <a:spLocks noGrp="1" noChangeArrowheads="1"/>
          </p:cNvSpPr>
          <p:nvPr>
            <p:ph idx="1"/>
          </p:nvPr>
        </p:nvSpPr>
        <p:spPr>
          <a:xfrm>
            <a:off x="179512" y="1038729"/>
            <a:ext cx="8856984" cy="5501917"/>
          </a:xfrm>
        </p:spPr>
        <p:txBody>
          <a:bodyPr>
            <a:normAutofit/>
          </a:bodyPr>
          <a:lstStyle/>
          <a:p>
            <a:pPr marL="0" indent="0">
              <a:buNone/>
            </a:pPr>
            <a:r>
              <a:rPr lang="cs-CZ" sz="2400" b="1" dirty="0"/>
              <a:t>Jak to bude od roku 2021?</a:t>
            </a:r>
          </a:p>
          <a:p>
            <a:r>
              <a:rPr lang="cs-CZ" sz="2000" dirty="0"/>
              <a:t>Z hlediska zákona o účetnictví zůstává vše tak, jak tomu bylo doposud. Nově však </a:t>
            </a:r>
            <a:r>
              <a:rPr lang="cs-CZ" sz="2000" b="1" dirty="0"/>
              <a:t>vychází daňové odpisy nehmotného majetku</a:t>
            </a:r>
            <a:r>
              <a:rPr lang="cs-CZ" sz="2000" dirty="0"/>
              <a:t> ze zákona o účetnictví, resp. </a:t>
            </a:r>
            <a:r>
              <a:rPr lang="cs-CZ" sz="2000" b="1" dirty="0"/>
              <a:t>z interní směrnice účetní jednotky</a:t>
            </a:r>
            <a:r>
              <a:rPr lang="cs-CZ" sz="2000" dirty="0"/>
              <a:t>. Účetní jednotka má ve svých směrnicích stanoveno, jakým způsobem odpisuje nehmotný majetek, a od roku 2021 budou tyto odpisy daňově uznatelným nákladem ve smyslu § 24 odst. 2 písm. v).  Odpisy nehmotného majetku je možné stanovit rozdílně pro různé druhy majetku a nelze je přerušit.</a:t>
            </a:r>
          </a:p>
          <a:p>
            <a:r>
              <a:rPr lang="cs-CZ" sz="2000" dirty="0"/>
              <a:t>U majetku zařazeného do užívání před účinností novely bude účetní jednotka pokračovat v daňovém odpisování dle původního znění zákona, a to včetně případného provedeného technického zhodnocení na tomto majetku. Nová pravidla pro daňové odpisy </a:t>
            </a:r>
            <a:r>
              <a:rPr lang="cs-CZ" sz="2000" b="1" dirty="0"/>
              <a:t>lze použít zpětně již pro rok 2020</a:t>
            </a:r>
            <a:r>
              <a:rPr lang="cs-CZ" sz="2000" dirty="0"/>
              <a:t>, a to u majetku, který byl zařazen do užívání od 1. 1. 2020.</a:t>
            </a:r>
          </a:p>
          <a:p>
            <a:r>
              <a:rPr lang="cs-CZ" sz="2000" dirty="0"/>
              <a:t>Výhodu mají ovšem podnikatelé, kteří nevedou účetnictví, ale evidují svoje příjmy a výdaje formou </a:t>
            </a:r>
            <a:r>
              <a:rPr lang="cs-CZ" sz="2000" b="1" dirty="0"/>
              <a:t>daňové evidence</a:t>
            </a:r>
            <a:r>
              <a:rPr lang="cs-CZ" sz="2000" dirty="0"/>
              <a:t>. V takovém případě je výdaj na pořízení nehmotného majetku daňovým nákladem ihned.</a:t>
            </a:r>
          </a:p>
          <a:p>
            <a:endParaRPr lang="cs-CZ" altLang="cs-CZ" sz="1400" dirty="0"/>
          </a:p>
        </p:txBody>
      </p:sp>
      <p:sp>
        <p:nvSpPr>
          <p:cNvPr id="35844" name="Text Box 4">
            <a:extLst>
              <a:ext uri="{FF2B5EF4-FFF2-40B4-BE49-F238E27FC236}">
                <a16:creationId xmlns:a16="http://schemas.microsoft.com/office/drawing/2014/main" id="{8FB3FEBB-4FBF-4E1D-977A-DC92968062CF}"/>
              </a:ext>
            </a:extLst>
          </p:cNvPr>
          <p:cNvSpPr txBox="1">
            <a:spLocks noChangeArrowheads="1"/>
          </p:cNvSpPr>
          <p:nvPr/>
        </p:nvSpPr>
        <p:spPr bwMode="auto">
          <a:xfrm>
            <a:off x="233997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5845" name="Text Box 5">
            <a:extLst>
              <a:ext uri="{FF2B5EF4-FFF2-40B4-BE49-F238E27FC236}">
                <a16:creationId xmlns:a16="http://schemas.microsoft.com/office/drawing/2014/main" id="{03DF6B55-E480-47ED-9B76-49334FA5BA64}"/>
              </a:ext>
            </a:extLst>
          </p:cNvPr>
          <p:cNvSpPr txBox="1">
            <a:spLocks noChangeArrowheads="1"/>
          </p:cNvSpPr>
          <p:nvPr/>
        </p:nvSpPr>
        <p:spPr bwMode="auto">
          <a:xfrm>
            <a:off x="467544" y="1504950"/>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p>
          <a:p>
            <a:pPr eaLnBrk="1" hangingPunct="1">
              <a:spcBef>
                <a:spcPct val="0"/>
              </a:spcBef>
              <a:buClrTx/>
              <a:buSzTx/>
              <a:buFontTx/>
              <a:buNone/>
            </a:pPr>
            <a:endParaRPr lang="cs-CZ" altLang="cs-CZ" sz="2400"/>
          </a:p>
        </p:txBody>
      </p:sp>
    </p:spTree>
    <p:extLst>
      <p:ext uri="{BB962C8B-B14F-4D97-AF65-F5344CB8AC3E}">
        <p14:creationId xmlns:p14="http://schemas.microsoft.com/office/powerpoint/2010/main" val="1799974368"/>
      </p:ext>
    </p:extLst>
  </p:cSld>
  <p:clrMapOvr>
    <a:masterClrMapping/>
  </p:clrMapOvr>
  <p:transition spd="slow" advTm="180647">
    <p:comb/>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p:txBody>
          <a:bodyPr/>
          <a:lstStyle/>
          <a:p>
            <a:r>
              <a:rPr lang="cs-CZ" altLang="cs-CZ"/>
              <a:t>Dlouhodobý hmotný majetek</a:t>
            </a:r>
          </a:p>
        </p:txBody>
      </p:sp>
      <p:sp>
        <p:nvSpPr>
          <p:cNvPr id="3" name="Zástupný symbol pro obsah 2"/>
          <p:cNvSpPr>
            <a:spLocks noGrp="1"/>
          </p:cNvSpPr>
          <p:nvPr>
            <p:ph idx="1"/>
          </p:nvPr>
        </p:nvSpPr>
        <p:spPr/>
        <p:txBody>
          <a:bodyPr/>
          <a:lstStyle/>
          <a:p>
            <a:pPr marL="609600" indent="-609600">
              <a:lnSpc>
                <a:spcPct val="80000"/>
              </a:lnSpc>
              <a:buFont typeface="Wingdings" panose="05000000000000000000" pitchFamily="2" charset="2"/>
              <a:buNone/>
              <a:defRPr/>
            </a:pPr>
            <a:r>
              <a:rPr lang="cs-CZ" sz="2200" b="1" dirty="0">
                <a:latin typeface="Arial" charset="0"/>
              </a:rPr>
              <a:t>V praxi rozlišován na:</a:t>
            </a:r>
          </a:p>
          <a:p>
            <a:pPr marL="609600" indent="-609600">
              <a:lnSpc>
                <a:spcPct val="80000"/>
              </a:lnSpc>
              <a:defRPr/>
            </a:pPr>
            <a:endParaRPr lang="cs-CZ" sz="2200" b="1" dirty="0">
              <a:latin typeface="Arial" charset="0"/>
            </a:endParaRPr>
          </a:p>
          <a:p>
            <a:pPr marL="609600" indent="-609600">
              <a:lnSpc>
                <a:spcPct val="80000"/>
              </a:lnSpc>
              <a:defRPr/>
            </a:pPr>
            <a:r>
              <a:rPr lang="cs-CZ" sz="2200" b="1" dirty="0">
                <a:solidFill>
                  <a:srgbClr val="0000FF"/>
                </a:solidFill>
                <a:latin typeface="Arial" charset="0"/>
              </a:rPr>
              <a:t>movitý majetek</a:t>
            </a:r>
            <a:r>
              <a:rPr lang="cs-CZ" sz="2200" b="1" dirty="0">
                <a:latin typeface="Arial" charset="0"/>
              </a:rPr>
              <a:t> – </a:t>
            </a:r>
            <a:r>
              <a:rPr lang="cs-CZ" sz="2200" b="1" dirty="0" err="1">
                <a:latin typeface="Arial" charset="0"/>
              </a:rPr>
              <a:t>majetek</a:t>
            </a:r>
            <a:r>
              <a:rPr lang="cs-CZ" sz="2200" b="1" dirty="0">
                <a:latin typeface="Arial" charset="0"/>
              </a:rPr>
              <a:t>, který lze přemisťovat, např. stroje, inventář, předměty z drahých kovů,  umělecká díla, …</a:t>
            </a:r>
          </a:p>
          <a:p>
            <a:pPr marL="609600" indent="-609600">
              <a:lnSpc>
                <a:spcPct val="80000"/>
              </a:lnSpc>
              <a:defRPr/>
            </a:pPr>
            <a:endParaRPr lang="cs-CZ" sz="2200" b="1" dirty="0">
              <a:latin typeface="Arial" charset="0"/>
            </a:endParaRPr>
          </a:p>
          <a:p>
            <a:pPr marL="609600" indent="-609600">
              <a:lnSpc>
                <a:spcPct val="80000"/>
              </a:lnSpc>
              <a:defRPr/>
            </a:pPr>
            <a:r>
              <a:rPr lang="cs-CZ" sz="2200" b="1" dirty="0">
                <a:solidFill>
                  <a:srgbClr val="0000FF"/>
                </a:solidFill>
                <a:latin typeface="Arial" charset="0"/>
              </a:rPr>
              <a:t>nemovitý majetek</a:t>
            </a:r>
            <a:r>
              <a:rPr lang="cs-CZ" sz="2200" b="1" dirty="0">
                <a:latin typeface="Arial" charset="0"/>
              </a:rPr>
              <a:t> – např. budovy, stavby, pozemky, …</a:t>
            </a:r>
          </a:p>
          <a:p>
            <a:pPr marL="609600" indent="-609600">
              <a:lnSpc>
                <a:spcPct val="80000"/>
              </a:lnSpc>
              <a:defRPr/>
            </a:pPr>
            <a:endParaRPr lang="cs-CZ" sz="2200" b="1" dirty="0">
              <a:latin typeface="Arial" charset="0"/>
            </a:endParaRPr>
          </a:p>
          <a:p>
            <a:pPr marL="609600" indent="-609600">
              <a:lnSpc>
                <a:spcPct val="80000"/>
              </a:lnSpc>
              <a:defRPr/>
            </a:pPr>
            <a:r>
              <a:rPr lang="cs-CZ" sz="2200" b="1" dirty="0">
                <a:solidFill>
                  <a:srgbClr val="0000FF"/>
                </a:solidFill>
                <a:latin typeface="Arial" charset="0"/>
              </a:rPr>
              <a:t>pěstitelské celky trvalých porostů</a:t>
            </a:r>
            <a:r>
              <a:rPr lang="cs-CZ" sz="2200" b="1" dirty="0">
                <a:latin typeface="Arial" charset="0"/>
              </a:rPr>
              <a:t> s dobou plodnosti  delší než 3 roky – sady, vinice, …</a:t>
            </a:r>
          </a:p>
          <a:p>
            <a:pPr marL="609600" indent="-609600">
              <a:lnSpc>
                <a:spcPct val="80000"/>
              </a:lnSpc>
              <a:defRPr/>
            </a:pPr>
            <a:endParaRPr lang="cs-CZ" sz="2200" b="1" dirty="0">
              <a:latin typeface="Arial" charset="0"/>
            </a:endParaRPr>
          </a:p>
          <a:p>
            <a:pPr marL="609600" indent="-609600">
              <a:lnSpc>
                <a:spcPct val="80000"/>
              </a:lnSpc>
              <a:defRPr/>
            </a:pPr>
            <a:r>
              <a:rPr lang="cs-CZ" sz="2200" b="1" dirty="0">
                <a:solidFill>
                  <a:srgbClr val="0000FF"/>
                </a:solidFill>
                <a:latin typeface="Arial" charset="0"/>
              </a:rPr>
              <a:t>zvířata základního stáda a tažná zvířata</a:t>
            </a:r>
            <a:r>
              <a:rPr lang="cs-CZ" sz="2200" b="1" dirty="0">
                <a:latin typeface="Arial" charset="0"/>
              </a:rPr>
              <a:t> – plemenná zvířata, která jsou v chovu podniku po dobu delší než 4 roky</a:t>
            </a:r>
          </a:p>
          <a:p>
            <a:pPr>
              <a:defRPr/>
            </a:pPr>
            <a:endParaRPr lang="cs-CZ" sz="2200" dirty="0"/>
          </a:p>
        </p:txBody>
      </p:sp>
    </p:spTree>
    <p:extLst>
      <p:ext uri="{BB962C8B-B14F-4D97-AF65-F5344CB8AC3E}">
        <p14:creationId xmlns:p14="http://schemas.microsoft.com/office/powerpoint/2010/main" val="27501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Základní otázky</a:t>
            </a:r>
          </a:p>
        </p:txBody>
      </p:sp>
      <p:sp>
        <p:nvSpPr>
          <p:cNvPr id="3" name="Zástupný symbol pro obsah 2"/>
          <p:cNvSpPr>
            <a:spLocks noGrp="1"/>
          </p:cNvSpPr>
          <p:nvPr>
            <p:ph idx="1"/>
          </p:nvPr>
        </p:nvSpPr>
        <p:spPr/>
        <p:txBody>
          <a:bodyPr/>
          <a:lstStyle/>
          <a:p>
            <a:r>
              <a:rPr lang="cs-CZ" dirty="0"/>
              <a:t>Co si představujete pod pojmem MAJETEK podniku?</a:t>
            </a:r>
          </a:p>
          <a:p>
            <a:r>
              <a:rPr lang="cs-CZ" dirty="0"/>
              <a:t>Co si představujete pod pojmem KAPITÁL?</a:t>
            </a:r>
          </a:p>
          <a:p>
            <a:r>
              <a:rPr lang="cs-CZ" dirty="0"/>
              <a:t>Co si představujete pod pojmem JMĚNÍ?</a:t>
            </a:r>
          </a:p>
          <a:p>
            <a:r>
              <a:rPr lang="cs-CZ" dirty="0"/>
              <a:t>Co to znamená vytvořit ve firmě (např. s.r.o.) ZÁKLADNÍ KAPITÁL?</a:t>
            </a:r>
          </a:p>
        </p:txBody>
      </p:sp>
    </p:spTree>
    <p:extLst>
      <p:ext uri="{BB962C8B-B14F-4D97-AF65-F5344CB8AC3E}">
        <p14:creationId xmlns:p14="http://schemas.microsoft.com/office/powerpoint/2010/main" val="13575826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p:txBody>
          <a:bodyPr/>
          <a:lstStyle/>
          <a:p>
            <a:r>
              <a:rPr lang="cs-CZ" altLang="cs-CZ"/>
              <a:t>Dlouhodobý nehmotný majetek</a:t>
            </a:r>
          </a:p>
        </p:txBody>
      </p:sp>
      <p:sp>
        <p:nvSpPr>
          <p:cNvPr id="3" name="Zástupný symbol pro obsah 2"/>
          <p:cNvSpPr>
            <a:spLocks noGrp="1"/>
          </p:cNvSpPr>
          <p:nvPr>
            <p:ph idx="1"/>
          </p:nvPr>
        </p:nvSpPr>
        <p:spPr/>
        <p:txBody>
          <a:bodyPr/>
          <a:lstStyle/>
          <a:p>
            <a:pPr marL="609600" indent="-609600">
              <a:lnSpc>
                <a:spcPct val="90000"/>
              </a:lnSpc>
              <a:defRPr/>
            </a:pPr>
            <a:r>
              <a:rPr lang="cs-CZ" dirty="0">
                <a:latin typeface="Arial" charset="0"/>
              </a:rPr>
              <a:t>licence, patenty, autorská a vydavatelská práva, </a:t>
            </a:r>
            <a:r>
              <a:rPr lang="cs-CZ" dirty="0" err="1">
                <a:latin typeface="Arial" charset="0"/>
              </a:rPr>
              <a:t>know</a:t>
            </a:r>
            <a:r>
              <a:rPr lang="cs-CZ" dirty="0">
                <a:latin typeface="Arial" charset="0"/>
              </a:rPr>
              <a:t>-</a:t>
            </a:r>
            <a:r>
              <a:rPr lang="cs-CZ" dirty="0" err="1">
                <a:latin typeface="Arial" charset="0"/>
              </a:rPr>
              <a:t>how</a:t>
            </a:r>
            <a:r>
              <a:rPr lang="cs-CZ" dirty="0">
                <a:latin typeface="Arial" charset="0"/>
              </a:rPr>
              <a:t>, software, goodwill (tj. dobré jméno firmy), značka</a:t>
            </a:r>
          </a:p>
          <a:p>
            <a:pPr>
              <a:defRPr/>
            </a:pPr>
            <a:endParaRPr lang="cs-CZ" dirty="0"/>
          </a:p>
        </p:txBody>
      </p:sp>
    </p:spTree>
    <p:extLst>
      <p:ext uri="{BB962C8B-B14F-4D97-AF65-F5344CB8AC3E}">
        <p14:creationId xmlns:p14="http://schemas.microsoft.com/office/powerpoint/2010/main" val="26093304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p:txBody>
          <a:bodyPr/>
          <a:lstStyle/>
          <a:p>
            <a:r>
              <a:rPr lang="cs-CZ" altLang="cs-CZ"/>
              <a:t>Finanční majetek (aktiva)</a:t>
            </a:r>
          </a:p>
        </p:txBody>
      </p:sp>
      <p:sp>
        <p:nvSpPr>
          <p:cNvPr id="3" name="Zástupný symbol pro obsah 2"/>
          <p:cNvSpPr>
            <a:spLocks noGrp="1"/>
          </p:cNvSpPr>
          <p:nvPr>
            <p:ph idx="1"/>
          </p:nvPr>
        </p:nvSpPr>
        <p:spPr/>
        <p:txBody>
          <a:bodyPr/>
          <a:lstStyle/>
          <a:p>
            <a:pPr marL="609600" indent="-609600">
              <a:defRPr/>
            </a:pPr>
            <a:r>
              <a:rPr lang="cs-CZ" sz="2200" dirty="0">
                <a:latin typeface="Arial" charset="0"/>
              </a:rPr>
              <a:t>cenné papíry a vklady, např. státní dluhopisy, obligace, vkladové listy, hypoteční zástavní listy, aj.</a:t>
            </a:r>
          </a:p>
          <a:p>
            <a:pPr marL="609600" indent="-609600">
              <a:defRPr/>
            </a:pPr>
            <a:endParaRPr lang="cs-CZ" sz="2200" dirty="0">
              <a:latin typeface="Arial" charset="0"/>
            </a:endParaRPr>
          </a:p>
          <a:p>
            <a:pPr marL="609600" indent="-609600">
              <a:defRPr/>
            </a:pPr>
            <a:r>
              <a:rPr lang="cs-CZ" sz="2200" dirty="0">
                <a:latin typeface="Arial" charset="0"/>
              </a:rPr>
              <a:t>finanční účasti podniku v jiných podnicích prostřednictvím nákupu akcií jiných podniků, případně podílů v dalších společnostech</a:t>
            </a:r>
          </a:p>
          <a:p>
            <a:pPr marL="609600" indent="-609600">
              <a:defRPr/>
            </a:pPr>
            <a:endParaRPr lang="cs-CZ" sz="2200" dirty="0">
              <a:latin typeface="Arial" charset="0"/>
            </a:endParaRPr>
          </a:p>
          <a:p>
            <a:pPr marL="609600" indent="-609600">
              <a:defRPr/>
            </a:pPr>
            <a:r>
              <a:rPr lang="cs-CZ" sz="2200" dirty="0">
                <a:latin typeface="Arial" charset="0"/>
              </a:rPr>
              <a:t>ostatní finanční majetek:</a:t>
            </a:r>
          </a:p>
          <a:p>
            <a:pPr marL="1009650" lvl="1" indent="-609600">
              <a:defRPr/>
            </a:pPr>
            <a:r>
              <a:rPr lang="cs-CZ" sz="2200" dirty="0">
                <a:latin typeface="Arial" charset="0"/>
              </a:rPr>
              <a:t>dlouhodobé půjčky a úvěry jiným subjektům,</a:t>
            </a:r>
          </a:p>
          <a:p>
            <a:pPr marL="1009650" lvl="1" indent="-609600">
              <a:defRPr/>
            </a:pPr>
            <a:r>
              <a:rPr lang="cs-CZ" sz="2200" dirty="0">
                <a:latin typeface="Arial" charset="0"/>
              </a:rPr>
              <a:t>určité druhy hmotného majetku pořízené za účelem uložení volných peněžních prostředků, např. umělecká díla, sbírky, předměty z drahých kovů, pozemky, aj.</a:t>
            </a:r>
          </a:p>
          <a:p>
            <a:pPr>
              <a:defRPr/>
            </a:pPr>
            <a:endParaRPr lang="cs-CZ" sz="2200" dirty="0"/>
          </a:p>
        </p:txBody>
      </p:sp>
    </p:spTree>
    <p:extLst>
      <p:ext uri="{BB962C8B-B14F-4D97-AF65-F5344CB8AC3E}">
        <p14:creationId xmlns:p14="http://schemas.microsoft.com/office/powerpoint/2010/main" val="35637835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p:txBody>
          <a:bodyPr/>
          <a:lstStyle/>
          <a:p>
            <a:r>
              <a:rPr lang="cs-CZ" altLang="cs-CZ"/>
              <a:t>Dlouhodobý majetek - pořízení</a:t>
            </a:r>
          </a:p>
        </p:txBody>
      </p:sp>
      <p:sp>
        <p:nvSpPr>
          <p:cNvPr id="21507" name="Zástupný symbol pro obsah 2"/>
          <p:cNvSpPr>
            <a:spLocks noGrp="1"/>
          </p:cNvSpPr>
          <p:nvPr>
            <p:ph idx="1"/>
          </p:nvPr>
        </p:nvSpPr>
        <p:spPr/>
        <p:txBody>
          <a:bodyPr/>
          <a:lstStyle/>
          <a:p>
            <a:r>
              <a:rPr lang="cs-CZ" altLang="cs-CZ" b="1" u="sng"/>
              <a:t>Pořízení DHM:</a:t>
            </a:r>
          </a:p>
          <a:p>
            <a:pPr lvl="1"/>
            <a:r>
              <a:rPr lang="cs-CZ" altLang="cs-CZ" b="1"/>
              <a:t>nákup</a:t>
            </a:r>
          </a:p>
          <a:p>
            <a:pPr lvl="1"/>
            <a:r>
              <a:rPr lang="cs-CZ" altLang="cs-CZ" b="1"/>
              <a:t>vlastní výroba</a:t>
            </a:r>
          </a:p>
          <a:p>
            <a:pPr lvl="1"/>
            <a:r>
              <a:rPr lang="cs-CZ" altLang="cs-CZ" b="1"/>
              <a:t>darování</a:t>
            </a:r>
          </a:p>
          <a:p>
            <a:pPr lvl="1"/>
            <a:r>
              <a:rPr lang="cs-CZ" altLang="cs-CZ" b="1"/>
              <a:t>převod z osobního majetku podnikatele</a:t>
            </a:r>
          </a:p>
          <a:p>
            <a:pPr lvl="1"/>
            <a:r>
              <a:rPr lang="cs-CZ" altLang="cs-CZ" b="1"/>
              <a:t>vklad majetku společníky</a:t>
            </a:r>
          </a:p>
          <a:p>
            <a:pPr lvl="1"/>
            <a:r>
              <a:rPr lang="cs-CZ" altLang="cs-CZ" b="1"/>
              <a:t>nové zjištění</a:t>
            </a:r>
          </a:p>
          <a:p>
            <a:pPr lvl="1"/>
            <a:r>
              <a:rPr lang="cs-CZ" altLang="cs-CZ" b="1"/>
              <a:t>finanční leasing</a:t>
            </a:r>
          </a:p>
          <a:p>
            <a:endParaRPr lang="cs-CZ" altLang="cs-CZ"/>
          </a:p>
        </p:txBody>
      </p:sp>
    </p:spTree>
    <p:extLst>
      <p:ext uri="{BB962C8B-B14F-4D97-AF65-F5344CB8AC3E}">
        <p14:creationId xmlns:p14="http://schemas.microsoft.com/office/powerpoint/2010/main" val="1834816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a:xfrm>
            <a:off x="457200" y="455508"/>
            <a:ext cx="8229600" cy="1143000"/>
          </a:xfrm>
        </p:spPr>
        <p:txBody>
          <a:bodyPr>
            <a:normAutofit/>
          </a:bodyPr>
          <a:lstStyle/>
          <a:p>
            <a:r>
              <a:rPr lang="cs-CZ" altLang="cs-CZ" sz="3600" b="1" dirty="0">
                <a:latin typeface="Berlin CE" pitchFamily="2" charset="0"/>
              </a:rPr>
              <a:t>Dlouhodobý majetek - oceňování</a:t>
            </a:r>
            <a:endParaRPr lang="cs-CZ" altLang="cs-CZ" sz="3600" dirty="0"/>
          </a:p>
        </p:txBody>
      </p:sp>
      <p:sp>
        <p:nvSpPr>
          <p:cNvPr id="3" name="Zástupný symbol pro obsah 2"/>
          <p:cNvSpPr>
            <a:spLocks noGrp="1"/>
          </p:cNvSpPr>
          <p:nvPr>
            <p:ph idx="1"/>
          </p:nvPr>
        </p:nvSpPr>
        <p:spPr>
          <a:xfrm>
            <a:off x="0" y="1358900"/>
            <a:ext cx="9144000" cy="6223401"/>
          </a:xfrm>
        </p:spPr>
        <p:txBody>
          <a:bodyPr>
            <a:normAutofit/>
          </a:bodyPr>
          <a:lstStyle/>
          <a:p>
            <a:pPr marL="609600" indent="-609600">
              <a:lnSpc>
                <a:spcPct val="90000"/>
              </a:lnSpc>
              <a:spcBef>
                <a:spcPts val="0"/>
              </a:spcBef>
              <a:buFont typeface="Wingdings" panose="05000000000000000000" pitchFamily="2" charset="2"/>
              <a:buNone/>
              <a:defRPr/>
            </a:pPr>
            <a:r>
              <a:rPr lang="cs-CZ" sz="2000" b="1" dirty="0">
                <a:latin typeface="Arial" pitchFamily="34" charset="0"/>
                <a:cs typeface="Arial" pitchFamily="34" charset="0"/>
              </a:rPr>
              <a:t>Způsoby oceňování majetku v ČR (dle zákona o účetnictví)</a:t>
            </a:r>
          </a:p>
          <a:p>
            <a:pPr>
              <a:lnSpc>
                <a:spcPct val="80000"/>
              </a:lnSpc>
              <a:spcBef>
                <a:spcPts val="0"/>
              </a:spcBef>
              <a:defRPr/>
            </a:pPr>
            <a:r>
              <a:rPr lang="cs-CZ" sz="2000" b="1" dirty="0">
                <a:solidFill>
                  <a:srgbClr val="FF0000"/>
                </a:solidFill>
                <a:latin typeface="Arial" pitchFamily="34" charset="0"/>
                <a:cs typeface="Arial" pitchFamily="34" charset="0"/>
              </a:rPr>
              <a:t>Cena pořízení </a:t>
            </a:r>
            <a:r>
              <a:rPr lang="cs-CZ" sz="2000" b="1" dirty="0">
                <a:latin typeface="Arial" charset="0"/>
              </a:rPr>
              <a:t>– </a:t>
            </a:r>
            <a:r>
              <a:rPr lang="cs-CZ" sz="2000" dirty="0"/>
              <a:t>cena, kterou můžeme označit jako nominální (např. samotná cena stroje, zařízení, výrobní linky, a to tedy bez dopravy, instalace apod.)</a:t>
            </a:r>
            <a:endParaRPr lang="cs-CZ" sz="2000" b="1" dirty="0">
              <a:latin typeface="Arial" charset="0"/>
            </a:endParaRPr>
          </a:p>
          <a:p>
            <a:pPr eaLnBrk="1" hangingPunct="1">
              <a:lnSpc>
                <a:spcPct val="80000"/>
              </a:lnSpc>
              <a:spcBef>
                <a:spcPts val="0"/>
              </a:spcBef>
              <a:defRPr/>
            </a:pPr>
            <a:r>
              <a:rPr lang="cs-CZ" sz="2000" b="1" dirty="0">
                <a:solidFill>
                  <a:srgbClr val="FF0000"/>
                </a:solidFill>
                <a:latin typeface="Arial" pitchFamily="34" charset="0"/>
                <a:cs typeface="Arial" pitchFamily="34" charset="0"/>
              </a:rPr>
              <a:t>pořizovací cena </a:t>
            </a:r>
            <a:r>
              <a:rPr lang="cs-CZ" sz="2000" dirty="0">
                <a:latin typeface="Arial" pitchFamily="34" charset="0"/>
                <a:cs typeface="Arial" pitchFamily="34" charset="0"/>
              </a:rPr>
              <a:t>– cena, za kterou si podnik obstaral dlouhodobý majetek. Pořizovací cena (PC) vyjadřuje skutečné náklady podniku, které souvisí s pořízením dlouhodobého majetku.</a:t>
            </a:r>
            <a:endParaRPr lang="cs-CZ" sz="2000" b="1" i="1" dirty="0">
              <a:latin typeface="Arial" pitchFamily="34" charset="0"/>
              <a:cs typeface="Arial" pitchFamily="34" charset="0"/>
            </a:endParaRPr>
          </a:p>
          <a:p>
            <a:pPr eaLnBrk="1" hangingPunct="1">
              <a:lnSpc>
                <a:spcPct val="80000"/>
              </a:lnSpc>
              <a:spcBef>
                <a:spcPts val="0"/>
              </a:spcBef>
              <a:buFont typeface="Wingdings" panose="05000000000000000000" pitchFamily="2" charset="2"/>
              <a:buNone/>
              <a:defRPr/>
            </a:pPr>
            <a:r>
              <a:rPr lang="cs-CZ" sz="2000" b="1" i="1" dirty="0">
                <a:latin typeface="Arial" pitchFamily="34" charset="0"/>
                <a:cs typeface="Arial" pitchFamily="34" charset="0"/>
              </a:rPr>
              <a:t>	PC = </a:t>
            </a:r>
            <a:r>
              <a:rPr lang="cs-CZ" sz="2000" b="1" i="1" dirty="0" err="1">
                <a:latin typeface="Arial" pitchFamily="34" charset="0"/>
                <a:cs typeface="Arial" pitchFamily="34" charset="0"/>
              </a:rPr>
              <a:t>Kc</a:t>
            </a:r>
            <a:r>
              <a:rPr lang="cs-CZ" sz="2000" b="1" i="1" dirty="0">
                <a:latin typeface="Arial" pitchFamily="34" charset="0"/>
                <a:cs typeface="Arial" pitchFamily="34" charset="0"/>
              </a:rPr>
              <a:t> + Σ N</a:t>
            </a:r>
            <a:endParaRPr lang="cs-CZ" sz="2000" dirty="0">
              <a:latin typeface="Arial" pitchFamily="34" charset="0"/>
              <a:cs typeface="Arial" pitchFamily="34" charset="0"/>
            </a:endParaRPr>
          </a:p>
          <a:p>
            <a:pPr>
              <a:lnSpc>
                <a:spcPct val="80000"/>
              </a:lnSpc>
              <a:spcBef>
                <a:spcPts val="0"/>
              </a:spcBef>
              <a:defRPr/>
            </a:pPr>
            <a:r>
              <a:rPr lang="cs-CZ" sz="2000" b="1" dirty="0">
                <a:solidFill>
                  <a:srgbClr val="FF0000"/>
                </a:solidFill>
                <a:latin typeface="Arial" pitchFamily="34" charset="0"/>
                <a:cs typeface="Arial" pitchFamily="34" charset="0"/>
              </a:rPr>
              <a:t>reprodukční pořizovací cena</a:t>
            </a:r>
            <a:r>
              <a:rPr lang="cs-CZ" sz="2000" b="1" dirty="0">
                <a:latin typeface="Arial" pitchFamily="34" charset="0"/>
                <a:cs typeface="Arial" pitchFamily="34" charset="0"/>
              </a:rPr>
              <a:t> - </a:t>
            </a:r>
            <a:r>
              <a:rPr lang="cs-CZ" sz="2000" dirty="0">
                <a:latin typeface="Arial" pitchFamily="34" charset="0"/>
                <a:cs typeface="Arial" pitchFamily="34" charset="0"/>
              </a:rPr>
              <a:t>použije se v případech, kdy firma nemá od majetku doklad o jeho hodnotě. (např. při vkladu majetku z osobního vlastnictví do podnikání - odpisy se pak dělají z této ceny </a:t>
            </a:r>
            <a:r>
              <a:rPr lang="cs-CZ" sz="2000" b="1" i="1" dirty="0">
                <a:latin typeface="Arial" pitchFamily="34" charset="0"/>
                <a:cs typeface="Arial" pitchFamily="34" charset="0"/>
              </a:rPr>
              <a:t>- </a:t>
            </a:r>
            <a:r>
              <a:rPr lang="cs-CZ" sz="2000" b="1" dirty="0">
                <a:latin typeface="Arial" pitchFamily="34" charset="0"/>
                <a:cs typeface="Arial" pitchFamily="34" charset="0"/>
              </a:rPr>
              <a:t>cena, za kterou by byl majetek pořízen v době, kdy se o něm účtuje-darovaný majetek, bezplatně nabytý majetek)</a:t>
            </a:r>
          </a:p>
          <a:p>
            <a:pPr marL="609600" indent="-609600">
              <a:spcBef>
                <a:spcPts val="0"/>
              </a:spcBef>
              <a:defRPr/>
            </a:pPr>
            <a:r>
              <a:rPr lang="cs-CZ" sz="2000" b="1" dirty="0">
                <a:solidFill>
                  <a:srgbClr val="FF0000"/>
                </a:solidFill>
                <a:latin typeface="Arial" pitchFamily="34" charset="0"/>
                <a:cs typeface="Arial" pitchFamily="34" charset="0"/>
              </a:rPr>
              <a:t>vlastní náklady</a:t>
            </a:r>
          </a:p>
          <a:p>
            <a:pPr marL="609600" indent="-609600">
              <a:spcBef>
                <a:spcPts val="0"/>
              </a:spcBef>
              <a:defRPr/>
            </a:pPr>
            <a:r>
              <a:rPr lang="cs-CZ" sz="2000" b="1" dirty="0">
                <a:latin typeface="Arial" pitchFamily="34" charset="0"/>
                <a:cs typeface="Arial" pitchFamily="34" charset="0"/>
              </a:rPr>
              <a:t>reálná hodnota (od 1.1.2002)</a:t>
            </a:r>
            <a:r>
              <a:rPr lang="cs-CZ" sz="2000" b="1" dirty="0">
                <a:solidFill>
                  <a:srgbClr val="0000FF"/>
                </a:solidFill>
                <a:latin typeface="Arial" pitchFamily="34" charset="0"/>
                <a:cs typeface="Arial" pitchFamily="34" charset="0"/>
              </a:rPr>
              <a:t> </a:t>
            </a:r>
          </a:p>
          <a:p>
            <a:pPr eaLnBrk="1" hangingPunct="1">
              <a:lnSpc>
                <a:spcPct val="80000"/>
              </a:lnSpc>
              <a:spcBef>
                <a:spcPts val="0"/>
              </a:spcBef>
              <a:buFont typeface="Wingdings" panose="05000000000000000000" pitchFamily="2" charset="2"/>
              <a:buNone/>
              <a:defRPr/>
            </a:pPr>
            <a:endParaRPr lang="cs-CZ" sz="2000" b="1" i="1" dirty="0">
              <a:latin typeface="Arial" pitchFamily="34" charset="0"/>
              <a:cs typeface="Arial" pitchFamily="34" charset="0"/>
            </a:endParaRPr>
          </a:p>
          <a:p>
            <a:pPr eaLnBrk="1" hangingPunct="1">
              <a:lnSpc>
                <a:spcPct val="80000"/>
              </a:lnSpc>
              <a:spcBef>
                <a:spcPts val="0"/>
              </a:spcBef>
              <a:defRPr/>
            </a:pPr>
            <a:r>
              <a:rPr lang="cs-CZ" sz="2000" b="1" i="1" dirty="0">
                <a:latin typeface="Arial" pitchFamily="34" charset="0"/>
                <a:cs typeface="Arial" pitchFamily="34" charset="0"/>
              </a:rPr>
              <a:t>Dlouhodobý nehmotný majetek</a:t>
            </a:r>
            <a:r>
              <a:rPr lang="cs-CZ" sz="2000" dirty="0">
                <a:latin typeface="Arial" pitchFamily="34" charset="0"/>
                <a:cs typeface="Arial" pitchFamily="34" charset="0"/>
              </a:rPr>
              <a:t> – oceňujeme stejně jako dlouhodobý hmotný majetek.</a:t>
            </a:r>
            <a:endParaRPr lang="cs-CZ" sz="2000" b="1" i="1" dirty="0">
              <a:latin typeface="Arial" pitchFamily="34" charset="0"/>
              <a:cs typeface="Arial" pitchFamily="34" charset="0"/>
            </a:endParaRPr>
          </a:p>
          <a:p>
            <a:pPr eaLnBrk="1" hangingPunct="1">
              <a:lnSpc>
                <a:spcPct val="80000"/>
              </a:lnSpc>
              <a:spcBef>
                <a:spcPts val="0"/>
              </a:spcBef>
              <a:defRPr/>
            </a:pPr>
            <a:r>
              <a:rPr lang="cs-CZ" sz="2000" b="1" i="1" dirty="0">
                <a:latin typeface="Arial" pitchFamily="34" charset="0"/>
                <a:cs typeface="Arial" pitchFamily="34" charset="0"/>
              </a:rPr>
              <a:t>Dlouhodobý finanční majetek</a:t>
            </a:r>
            <a:r>
              <a:rPr lang="cs-CZ" sz="2000" dirty="0">
                <a:latin typeface="Arial" pitchFamily="34" charset="0"/>
                <a:cs typeface="Arial" pitchFamily="34" charset="0"/>
              </a:rPr>
              <a:t> – oceňujeme zásadně cenou pořízení (bez nákladů souvisejících s pořízením).</a:t>
            </a:r>
          </a:p>
        </p:txBody>
      </p:sp>
    </p:spTree>
    <p:extLst>
      <p:ext uri="{BB962C8B-B14F-4D97-AF65-F5344CB8AC3E}">
        <p14:creationId xmlns:p14="http://schemas.microsoft.com/office/powerpoint/2010/main" val="28579376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4"/>
          <p:cNvSpPr txBox="1">
            <a:spLocks noChangeArrowheads="1"/>
          </p:cNvSpPr>
          <p:nvPr/>
        </p:nvSpPr>
        <p:spPr bwMode="auto">
          <a:xfrm>
            <a:off x="519113"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23555" name="Text Box 5"/>
          <p:cNvSpPr txBox="1">
            <a:spLocks noChangeArrowheads="1"/>
          </p:cNvSpPr>
          <p:nvPr/>
        </p:nvSpPr>
        <p:spPr bwMode="auto">
          <a:xfrm>
            <a:off x="611188" y="13779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p>
        </p:txBody>
      </p:sp>
      <p:sp>
        <p:nvSpPr>
          <p:cNvPr id="23556" name="Text Box 6"/>
          <p:cNvSpPr txBox="1">
            <a:spLocks noChangeArrowheads="1"/>
          </p:cNvSpPr>
          <p:nvPr/>
        </p:nvSpPr>
        <p:spPr bwMode="auto">
          <a:xfrm>
            <a:off x="709613" y="1493838"/>
            <a:ext cx="5356225"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600"/>
          </a:p>
          <a:p>
            <a:pPr eaLnBrk="1" hangingPunct="1">
              <a:spcBef>
                <a:spcPct val="0"/>
              </a:spcBef>
              <a:buClrTx/>
              <a:buSzTx/>
              <a:buFontTx/>
              <a:buNone/>
            </a:pPr>
            <a:r>
              <a:rPr lang="cs-CZ" altLang="cs-CZ" sz="2600"/>
              <a:t> </a:t>
            </a:r>
          </a:p>
          <a:p>
            <a:pPr eaLnBrk="1" hangingPunct="1">
              <a:spcBef>
                <a:spcPct val="0"/>
              </a:spcBef>
              <a:buClrTx/>
              <a:buSzTx/>
              <a:buFontTx/>
              <a:buNone/>
            </a:pPr>
            <a:endParaRPr lang="cs-CZ" altLang="cs-CZ" sz="2600"/>
          </a:p>
        </p:txBody>
      </p:sp>
      <p:graphicFrame>
        <p:nvGraphicFramePr>
          <p:cNvPr id="7" name="Tabulka 6"/>
          <p:cNvGraphicFramePr>
            <a:graphicFrameLocks noGrp="1"/>
          </p:cNvGraphicFramePr>
          <p:nvPr/>
        </p:nvGraphicFramePr>
        <p:xfrm>
          <a:off x="611188" y="1412875"/>
          <a:ext cx="8191500" cy="4143376"/>
        </p:xfrm>
        <a:graphic>
          <a:graphicData uri="http://schemas.openxmlformats.org/drawingml/2006/table">
            <a:tbl>
              <a:tblPr/>
              <a:tblGrid>
                <a:gridCol w="4096496">
                  <a:extLst>
                    <a:ext uri="{9D8B030D-6E8A-4147-A177-3AD203B41FA5}">
                      <a16:colId xmlns:a16="http://schemas.microsoft.com/office/drawing/2014/main" val="20000"/>
                    </a:ext>
                  </a:extLst>
                </a:gridCol>
                <a:gridCol w="4095004">
                  <a:extLst>
                    <a:ext uri="{9D8B030D-6E8A-4147-A177-3AD203B41FA5}">
                      <a16:colId xmlns:a16="http://schemas.microsoft.com/office/drawing/2014/main" val="20001"/>
                    </a:ext>
                  </a:extLst>
                </a:gridCol>
              </a:tblGrid>
              <a:tr h="3969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dirty="0">
                          <a:ln>
                            <a:noFill/>
                          </a:ln>
                          <a:solidFill>
                            <a:schemeClr val="tx1"/>
                          </a:solidFill>
                          <a:effectLst/>
                          <a:latin typeface="Arial" charset="0"/>
                          <a:cs typeface="Arial" charset="0"/>
                        </a:rPr>
                        <a:t>Majetek, závazky</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dirty="0">
                          <a:ln>
                            <a:noFill/>
                          </a:ln>
                          <a:solidFill>
                            <a:schemeClr val="tx1"/>
                          </a:solidFill>
                          <a:effectLst/>
                          <a:latin typeface="Arial" charset="0"/>
                          <a:cs typeface="Arial" charset="0"/>
                        </a:rPr>
                        <a:t>Ocenění</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6942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dirty="0">
                          <a:ln>
                            <a:noFill/>
                          </a:ln>
                          <a:solidFill>
                            <a:schemeClr val="tx1"/>
                          </a:solidFill>
                          <a:effectLst/>
                          <a:latin typeface="Arial" charset="0"/>
                          <a:cs typeface="Arial" charset="0"/>
                        </a:rPr>
                        <a:t>Hmotný majetek</a:t>
                      </a:r>
                      <a:r>
                        <a:rPr kumimoji="0" lang="cs-CZ" sz="1800" b="0" i="0" u="none" strike="noStrike" cap="none" normalizeH="0" baseline="0" dirty="0">
                          <a:ln>
                            <a:noFill/>
                          </a:ln>
                          <a:solidFill>
                            <a:schemeClr val="tx1"/>
                          </a:solidFill>
                          <a:effectLst/>
                          <a:latin typeface="Arial" charset="0"/>
                          <a:cs typeface="Arial" charset="0"/>
                        </a:rPr>
                        <a:t> (kromě zásob)</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dirty="0">
                          <a:ln>
                            <a:noFill/>
                          </a:ln>
                          <a:solidFill>
                            <a:schemeClr val="tx1"/>
                          </a:solidFill>
                          <a:effectLst/>
                          <a:latin typeface="Arial" charset="0"/>
                          <a:cs typeface="Arial" charset="0"/>
                        </a:rPr>
                        <a:t>Nehmotný majetek</a:t>
                      </a:r>
                      <a:r>
                        <a:rPr kumimoji="0" lang="cs-CZ" sz="1800" b="0" i="0" u="none" strike="noStrike" cap="none" normalizeH="0" baseline="0" dirty="0">
                          <a:ln>
                            <a:noFill/>
                          </a:ln>
                          <a:solidFill>
                            <a:schemeClr val="tx1"/>
                          </a:solidFill>
                          <a:effectLst/>
                          <a:latin typeface="Arial" charset="0"/>
                          <a:cs typeface="Arial" charset="0"/>
                        </a:rPr>
                        <a:t> (kromě pohledávek)</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cs typeface="Arial" charset="0"/>
                      </a:endParaRP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53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a:ln>
                            <a:noFill/>
                          </a:ln>
                          <a:solidFill>
                            <a:schemeClr val="tx1"/>
                          </a:solidFill>
                          <a:effectLst/>
                          <a:latin typeface="Arial" charset="0"/>
                          <a:cs typeface="Arial" charset="0"/>
                        </a:rPr>
                        <a:t>- nakoupený</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a:ln>
                            <a:noFill/>
                          </a:ln>
                          <a:solidFill>
                            <a:schemeClr val="tx1"/>
                          </a:solidFill>
                          <a:effectLst/>
                          <a:latin typeface="Arial" charset="0"/>
                          <a:cs typeface="Arial" charset="0"/>
                        </a:rPr>
                        <a:t>Pořizovací cenou</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69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a:ln>
                            <a:noFill/>
                          </a:ln>
                          <a:solidFill>
                            <a:schemeClr val="tx1"/>
                          </a:solidFill>
                          <a:effectLst/>
                          <a:latin typeface="Arial" charset="0"/>
                          <a:cs typeface="Arial" charset="0"/>
                        </a:rPr>
                        <a:t>- vytvořený vlastní činností</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a:ln>
                            <a:noFill/>
                          </a:ln>
                          <a:solidFill>
                            <a:schemeClr val="tx1"/>
                          </a:solidFill>
                          <a:effectLst/>
                          <a:latin typeface="Arial" charset="0"/>
                          <a:cs typeface="Arial" charset="0"/>
                        </a:rPr>
                        <a:t>Vlastními náklady</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69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a:ln>
                            <a:noFill/>
                          </a:ln>
                          <a:solidFill>
                            <a:schemeClr val="tx1"/>
                          </a:solidFill>
                          <a:effectLst/>
                          <a:latin typeface="Arial" charset="0"/>
                          <a:cs typeface="Arial" charset="0"/>
                        </a:rPr>
                        <a:t>- ostatní</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a:ln>
                            <a:noFill/>
                          </a:ln>
                          <a:solidFill>
                            <a:schemeClr val="tx1"/>
                          </a:solidFill>
                          <a:effectLst/>
                          <a:latin typeface="Arial" charset="0"/>
                          <a:cs typeface="Arial" charset="0"/>
                        </a:rPr>
                        <a:t>Reprodukční pořizovací cenou</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969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a:ln>
                            <a:noFill/>
                          </a:ln>
                          <a:solidFill>
                            <a:schemeClr val="tx1"/>
                          </a:solidFill>
                          <a:effectLst/>
                          <a:latin typeface="Arial" charset="0"/>
                          <a:cs typeface="Arial" charset="0"/>
                        </a:rPr>
                        <a:t>Zásoby</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cs typeface="Arial" charset="0"/>
                      </a:endParaRP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969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a:ln>
                            <a:noFill/>
                          </a:ln>
                          <a:solidFill>
                            <a:schemeClr val="tx1"/>
                          </a:solidFill>
                          <a:effectLst/>
                          <a:latin typeface="Arial" charset="0"/>
                          <a:cs typeface="Arial" charset="0"/>
                        </a:rPr>
                        <a:t>- nakoupené</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a:ln>
                            <a:noFill/>
                          </a:ln>
                          <a:solidFill>
                            <a:schemeClr val="tx1"/>
                          </a:solidFill>
                          <a:effectLst/>
                          <a:latin typeface="Arial" charset="0"/>
                          <a:cs typeface="Arial" charset="0"/>
                        </a:rPr>
                        <a:t>Pořizovací cenou</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969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a:ln>
                            <a:noFill/>
                          </a:ln>
                          <a:solidFill>
                            <a:schemeClr val="tx1"/>
                          </a:solidFill>
                          <a:effectLst/>
                          <a:latin typeface="Arial" charset="0"/>
                          <a:cs typeface="Arial" charset="0"/>
                        </a:rPr>
                        <a:t>- vytvořené vlastní činností</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a:ln>
                            <a:noFill/>
                          </a:ln>
                          <a:solidFill>
                            <a:schemeClr val="tx1"/>
                          </a:solidFill>
                          <a:effectLst/>
                          <a:latin typeface="Arial" charset="0"/>
                          <a:cs typeface="Arial" charset="0"/>
                        </a:rPr>
                        <a:t>Vlastními náklady</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969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a:ln>
                            <a:noFill/>
                          </a:ln>
                          <a:solidFill>
                            <a:schemeClr val="tx1"/>
                          </a:solidFill>
                          <a:effectLst/>
                          <a:latin typeface="Arial" charset="0"/>
                          <a:cs typeface="Arial" charset="0"/>
                        </a:rPr>
                        <a:t>- ostatní</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a:ln>
                            <a:noFill/>
                          </a:ln>
                          <a:solidFill>
                            <a:schemeClr val="tx1"/>
                          </a:solidFill>
                          <a:effectLst/>
                          <a:latin typeface="Arial" charset="0"/>
                          <a:cs typeface="Arial" charset="0"/>
                        </a:rPr>
                        <a:t>Reprodukční pořizovací cenou</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10" name="Nadpis 1"/>
          <p:cNvSpPr txBox="1">
            <a:spLocks/>
          </p:cNvSpPr>
          <p:nvPr/>
        </p:nvSpPr>
        <p:spPr bwMode="auto">
          <a:xfrm>
            <a:off x="795338" y="558426"/>
            <a:ext cx="8424862" cy="558800"/>
          </a:xfrm>
          <a:prstGeom prst="rect">
            <a:avLst/>
          </a:prstGeom>
          <a:noFill/>
          <a:ln w="9525">
            <a:noFill/>
            <a:miter lim="800000"/>
            <a:headEnd/>
            <a:tailEnd/>
          </a:ln>
        </p:spPr>
        <p:txBody>
          <a:bodyPr anchor="b"/>
          <a:lstStyle/>
          <a:p>
            <a:pPr algn="ctr">
              <a:defRPr/>
            </a:pPr>
            <a:r>
              <a:rPr lang="cs-CZ" sz="3600" kern="0" dirty="0">
                <a:latin typeface="Berlin CE"/>
                <a:ea typeface="+mj-ea"/>
                <a:cs typeface="+mj-cs"/>
              </a:rPr>
              <a:t>Dlouhodobý majetek - oceňování</a:t>
            </a:r>
            <a:endParaRPr lang="cs-CZ" sz="3600" b="0" kern="0" dirty="0">
              <a:latin typeface="+mj-lt"/>
              <a:ea typeface="+mj-ea"/>
              <a:cs typeface="+mj-cs"/>
            </a:endParaRPr>
          </a:p>
        </p:txBody>
      </p:sp>
    </p:spTree>
    <p:extLst>
      <p:ext uri="{BB962C8B-B14F-4D97-AF65-F5344CB8AC3E}">
        <p14:creationId xmlns:p14="http://schemas.microsoft.com/office/powerpoint/2010/main" val="22554468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p:txBody>
          <a:bodyPr/>
          <a:lstStyle/>
          <a:p>
            <a:r>
              <a:rPr lang="cs-CZ" altLang="cs-CZ"/>
              <a:t>Dlouhodobý majetek - opotřebení</a:t>
            </a:r>
          </a:p>
        </p:txBody>
      </p:sp>
      <p:sp>
        <p:nvSpPr>
          <p:cNvPr id="24579" name="Zástupný symbol pro obsah 2"/>
          <p:cNvSpPr>
            <a:spLocks noGrp="1"/>
          </p:cNvSpPr>
          <p:nvPr>
            <p:ph idx="1"/>
          </p:nvPr>
        </p:nvSpPr>
        <p:spPr>
          <a:xfrm>
            <a:off x="251210" y="1647930"/>
            <a:ext cx="8713404" cy="4733820"/>
          </a:xfrm>
        </p:spPr>
        <p:txBody>
          <a:bodyPr/>
          <a:lstStyle/>
          <a:p>
            <a:pPr algn="just"/>
            <a:r>
              <a:rPr lang="cs-CZ" altLang="cs-CZ" dirty="0"/>
              <a:t>Pořízení majetku = výdaj (závazek)</a:t>
            </a:r>
          </a:p>
          <a:p>
            <a:pPr algn="just"/>
            <a:r>
              <a:rPr lang="cs-CZ" altLang="cs-CZ" dirty="0"/>
              <a:t>Pořídím-li majetek dlouhodobé povahy, nevstupuje do nákladů firmy ihned, ale dochází k postupnému opotřebení používáním, postupně také vznikají výnosy a proto se také </a:t>
            </a:r>
            <a:r>
              <a:rPr lang="cs-CZ" altLang="cs-CZ" b="1" dirty="0"/>
              <a:t>hodnota DHM přenáší postupně ve formě odpisů do nákladů.</a:t>
            </a:r>
          </a:p>
        </p:txBody>
      </p:sp>
    </p:spTree>
    <p:extLst>
      <p:ext uri="{BB962C8B-B14F-4D97-AF65-F5344CB8AC3E}">
        <p14:creationId xmlns:p14="http://schemas.microsoft.com/office/powerpoint/2010/main" val="16189938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cs-CZ" altLang="cs-CZ" sz="2800" b="1"/>
              <a:t>DLOUHODOBÝ MAJETEK</a:t>
            </a:r>
            <a:r>
              <a:rPr lang="cs-CZ" altLang="cs-CZ" sz="2800"/>
              <a:t> </a:t>
            </a:r>
          </a:p>
        </p:txBody>
      </p:sp>
      <p:sp>
        <p:nvSpPr>
          <p:cNvPr id="83973" name="Rectangle 5"/>
          <p:cNvSpPr>
            <a:spLocks noGrp="1" noChangeArrowheads="1"/>
          </p:cNvSpPr>
          <p:nvPr>
            <p:ph idx="1"/>
          </p:nvPr>
        </p:nvSpPr>
        <p:spPr>
          <a:xfrm>
            <a:off x="250825" y="1180618"/>
            <a:ext cx="8785225" cy="5488469"/>
          </a:xfrm>
        </p:spPr>
        <p:txBody>
          <a:bodyPr/>
          <a:lstStyle/>
          <a:p>
            <a:pPr algn="ctr">
              <a:lnSpc>
                <a:spcPct val="90000"/>
              </a:lnSpc>
              <a:buFont typeface="Wingdings" panose="05000000000000000000" pitchFamily="2" charset="2"/>
              <a:buNone/>
              <a:defRPr/>
            </a:pPr>
            <a:r>
              <a:rPr lang="cs-CZ" sz="2400" b="1" dirty="0"/>
              <a:t>	</a:t>
            </a:r>
            <a:r>
              <a:rPr lang="cs-CZ" sz="2800" b="1" i="1" u="sng" dirty="0">
                <a:effectLst>
                  <a:outerShdw blurRad="38100" dist="38100" dir="2700000" algn="tl">
                    <a:srgbClr val="C0C0C0"/>
                  </a:outerShdw>
                </a:effectLst>
              </a:rPr>
              <a:t>Odpisy hmotného a nehmotného majetku</a:t>
            </a:r>
            <a:r>
              <a:rPr lang="cs-CZ" sz="2800" dirty="0"/>
              <a:t> </a:t>
            </a:r>
            <a:endParaRPr lang="cs-CZ" sz="2400" dirty="0"/>
          </a:p>
          <a:p>
            <a:pPr algn="ctr">
              <a:lnSpc>
                <a:spcPct val="90000"/>
              </a:lnSpc>
              <a:buFont typeface="Wingdings" panose="05000000000000000000" pitchFamily="2" charset="2"/>
              <a:buNone/>
              <a:defRPr/>
            </a:pPr>
            <a:endParaRPr lang="cs-CZ" sz="2400" dirty="0"/>
          </a:p>
          <a:p>
            <a:pPr eaLnBrk="1" hangingPunct="1">
              <a:lnSpc>
                <a:spcPct val="80000"/>
              </a:lnSpc>
              <a:defRPr/>
            </a:pPr>
            <a:r>
              <a:rPr lang="cs-CZ" sz="2400" b="1" i="1" dirty="0">
                <a:latin typeface="Arial" pitchFamily="34" charset="0"/>
              </a:rPr>
              <a:t>Rozsah ročních odpisů</a:t>
            </a:r>
            <a:r>
              <a:rPr lang="cs-CZ" sz="2400" dirty="0">
                <a:latin typeface="Arial" pitchFamily="34" charset="0"/>
              </a:rPr>
              <a:t> závisí od metody odepisování. </a:t>
            </a:r>
          </a:p>
          <a:p>
            <a:pPr eaLnBrk="1" hangingPunct="1">
              <a:lnSpc>
                <a:spcPct val="80000"/>
              </a:lnSpc>
              <a:defRPr/>
            </a:pPr>
            <a:endParaRPr lang="cs-CZ" sz="2400" dirty="0">
              <a:latin typeface="Arial" pitchFamily="34" charset="0"/>
            </a:endParaRPr>
          </a:p>
          <a:p>
            <a:pPr eaLnBrk="1" hangingPunct="1">
              <a:lnSpc>
                <a:spcPct val="80000"/>
              </a:lnSpc>
              <a:defRPr/>
            </a:pPr>
            <a:r>
              <a:rPr lang="cs-CZ" sz="2400" dirty="0">
                <a:latin typeface="Arial" pitchFamily="34" charset="0"/>
              </a:rPr>
              <a:t>Odepisování se vykonává buď v závislosti na </a:t>
            </a:r>
            <a:r>
              <a:rPr lang="cs-CZ" sz="2400" b="1" i="1" dirty="0">
                <a:latin typeface="Arial" pitchFamily="34" charset="0"/>
              </a:rPr>
              <a:t>čase</a:t>
            </a:r>
            <a:r>
              <a:rPr lang="cs-CZ" sz="2400" dirty="0">
                <a:latin typeface="Arial" pitchFamily="34" charset="0"/>
              </a:rPr>
              <a:t> nebo podle </a:t>
            </a:r>
            <a:r>
              <a:rPr lang="cs-CZ" sz="2400" b="1" i="1" dirty="0">
                <a:latin typeface="Arial" pitchFamily="34" charset="0"/>
              </a:rPr>
              <a:t>výkonů </a:t>
            </a:r>
            <a:r>
              <a:rPr lang="cs-CZ" sz="2400" dirty="0">
                <a:latin typeface="Arial" pitchFamily="34" charset="0"/>
              </a:rPr>
              <a:t>(</a:t>
            </a:r>
            <a:r>
              <a:rPr lang="cs-CZ" sz="2400" dirty="0"/>
              <a:t>nejčastěji pro formy-např. lisovací, speciální nástroje-vysekávací atd.</a:t>
            </a:r>
            <a:r>
              <a:rPr lang="cs-CZ" sz="2400" dirty="0">
                <a:latin typeface="Arial" pitchFamily="34" charset="0"/>
              </a:rPr>
              <a:t>) Převládá </a:t>
            </a:r>
            <a:r>
              <a:rPr lang="cs-CZ" sz="2400" b="1" i="1" dirty="0">
                <a:latin typeface="Arial" pitchFamily="34" charset="0"/>
              </a:rPr>
              <a:t>časové odepisování.</a:t>
            </a:r>
            <a:r>
              <a:rPr lang="cs-CZ" sz="2400" dirty="0">
                <a:latin typeface="Arial" pitchFamily="34" charset="0"/>
              </a:rPr>
              <a:t> </a:t>
            </a:r>
          </a:p>
          <a:p>
            <a:pPr eaLnBrk="1" hangingPunct="1">
              <a:lnSpc>
                <a:spcPct val="80000"/>
              </a:lnSpc>
              <a:defRPr/>
            </a:pPr>
            <a:endParaRPr lang="cs-CZ" sz="2400" dirty="0">
              <a:latin typeface="Arial" pitchFamily="34" charset="0"/>
            </a:endParaRPr>
          </a:p>
          <a:p>
            <a:pPr eaLnBrk="1" hangingPunct="1">
              <a:lnSpc>
                <a:spcPct val="80000"/>
              </a:lnSpc>
              <a:defRPr/>
            </a:pPr>
            <a:r>
              <a:rPr lang="cs-CZ" sz="2400" dirty="0">
                <a:latin typeface="Arial" pitchFamily="34" charset="0"/>
              </a:rPr>
              <a:t>Výšku ročních </a:t>
            </a:r>
            <a:r>
              <a:rPr lang="cs-CZ" sz="2400" b="1" dirty="0">
                <a:latin typeface="Arial" pitchFamily="34" charset="0"/>
              </a:rPr>
              <a:t>daňových</a:t>
            </a:r>
            <a:r>
              <a:rPr lang="cs-CZ" sz="2400" dirty="0">
                <a:latin typeface="Arial" pitchFamily="34" charset="0"/>
              </a:rPr>
              <a:t> odpisů určuje </a:t>
            </a:r>
            <a:r>
              <a:rPr lang="cs-CZ" sz="2400" b="1" dirty="0">
                <a:latin typeface="Arial" pitchFamily="34" charset="0"/>
              </a:rPr>
              <a:t>zákon o dani z příjmu.</a:t>
            </a:r>
            <a:r>
              <a:rPr lang="cs-CZ" sz="2400" dirty="0">
                <a:latin typeface="Arial" pitchFamily="34" charset="0"/>
              </a:rPr>
              <a:t> </a:t>
            </a:r>
          </a:p>
        </p:txBody>
      </p:sp>
      <p:sp>
        <p:nvSpPr>
          <p:cNvPr id="25604"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25605" name="Rectangle 3"/>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25606" name="Rectangle 4"/>
          <p:cNvSpPr>
            <a:spLocks noChangeArrowheads="1"/>
          </p:cNvSpPr>
          <p:nvPr/>
        </p:nvSpPr>
        <p:spPr bwMode="auto">
          <a:xfrm>
            <a:off x="0" y="5492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Tree>
    <p:extLst>
      <p:ext uri="{BB962C8B-B14F-4D97-AF65-F5344CB8AC3E}">
        <p14:creationId xmlns:p14="http://schemas.microsoft.com/office/powerpoint/2010/main" val="23251308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cs-CZ" altLang="cs-CZ" sz="2800" b="1"/>
              <a:t>DLOUHODOBÝ MAJETEK</a:t>
            </a:r>
            <a:r>
              <a:rPr lang="cs-CZ" altLang="cs-CZ" sz="2800"/>
              <a:t> </a:t>
            </a:r>
          </a:p>
        </p:txBody>
      </p:sp>
      <p:sp>
        <p:nvSpPr>
          <p:cNvPr id="83973" name="Rectangle 5"/>
          <p:cNvSpPr>
            <a:spLocks noGrp="1" noChangeArrowheads="1"/>
          </p:cNvSpPr>
          <p:nvPr>
            <p:ph idx="1"/>
          </p:nvPr>
        </p:nvSpPr>
        <p:spPr>
          <a:xfrm>
            <a:off x="179388" y="1125415"/>
            <a:ext cx="8999537" cy="5732585"/>
          </a:xfrm>
        </p:spPr>
        <p:txBody>
          <a:bodyPr>
            <a:normAutofit/>
          </a:bodyPr>
          <a:lstStyle/>
          <a:p>
            <a:pPr algn="ctr">
              <a:lnSpc>
                <a:spcPct val="90000"/>
              </a:lnSpc>
              <a:buFont typeface="Wingdings" panose="05000000000000000000" pitchFamily="2" charset="2"/>
              <a:buNone/>
              <a:defRPr/>
            </a:pPr>
            <a:r>
              <a:rPr lang="cs-CZ" sz="2100" b="1" dirty="0"/>
              <a:t>	</a:t>
            </a:r>
            <a:r>
              <a:rPr lang="cs-CZ" sz="2100" b="1" i="1" u="sng" dirty="0">
                <a:effectLst>
                  <a:outerShdw blurRad="38100" dist="38100" dir="2700000" algn="tl">
                    <a:srgbClr val="C0C0C0"/>
                  </a:outerShdw>
                </a:effectLst>
              </a:rPr>
              <a:t>Odpisy hmotného a nehmotného majetku</a:t>
            </a:r>
            <a:r>
              <a:rPr lang="cs-CZ" sz="2100" dirty="0"/>
              <a:t> </a:t>
            </a:r>
          </a:p>
          <a:p>
            <a:pPr eaLnBrk="1" hangingPunct="1">
              <a:lnSpc>
                <a:spcPct val="80000"/>
              </a:lnSpc>
              <a:defRPr/>
            </a:pPr>
            <a:endParaRPr lang="cs-CZ" sz="2100" dirty="0">
              <a:latin typeface="Arial" pitchFamily="34" charset="0"/>
            </a:endParaRPr>
          </a:p>
          <a:p>
            <a:pPr marL="0" indent="0" eaLnBrk="1" hangingPunct="1">
              <a:lnSpc>
                <a:spcPct val="80000"/>
              </a:lnSpc>
              <a:buFont typeface="Wingdings" panose="05000000000000000000" pitchFamily="2" charset="2"/>
              <a:buNone/>
              <a:defRPr/>
            </a:pPr>
            <a:r>
              <a:rPr lang="cs-CZ" sz="2100" dirty="0">
                <a:latin typeface="Arial" pitchFamily="34" charset="0"/>
              </a:rPr>
              <a:t>Z hlediska metodického rozlišujeme odpisy:</a:t>
            </a:r>
            <a:endParaRPr lang="cs-CZ" sz="2100" b="1" i="1" dirty="0">
              <a:latin typeface="Arial" pitchFamily="34" charset="0"/>
            </a:endParaRPr>
          </a:p>
          <a:p>
            <a:pPr eaLnBrk="1" hangingPunct="1">
              <a:lnSpc>
                <a:spcPct val="80000"/>
              </a:lnSpc>
              <a:defRPr/>
            </a:pPr>
            <a:r>
              <a:rPr lang="cs-CZ" sz="2100" b="1" i="1" dirty="0">
                <a:latin typeface="Arial" pitchFamily="34" charset="0"/>
              </a:rPr>
              <a:t>daňové </a:t>
            </a:r>
            <a:r>
              <a:rPr lang="cs-CZ" sz="2100" dirty="0">
                <a:latin typeface="Arial" pitchFamily="34" charset="0"/>
              </a:rPr>
              <a:t>– odpisy jako náklad snižují zdaňovaný zisk, stát stanovuje závazné pravidla pro výpočet odpisů, které musí podnik respektovat v daňovém přiznání. </a:t>
            </a:r>
            <a:endParaRPr lang="cs-CZ" sz="2100" b="1" i="1" dirty="0">
              <a:latin typeface="Arial" pitchFamily="34" charset="0"/>
            </a:endParaRPr>
          </a:p>
          <a:p>
            <a:pPr eaLnBrk="1" hangingPunct="1">
              <a:lnSpc>
                <a:spcPct val="80000"/>
              </a:lnSpc>
              <a:defRPr/>
            </a:pPr>
            <a:r>
              <a:rPr lang="cs-CZ" sz="2100" b="1" i="1" dirty="0">
                <a:latin typeface="Arial" pitchFamily="34" charset="0"/>
              </a:rPr>
              <a:t>účetní</a:t>
            </a:r>
            <a:r>
              <a:rPr lang="cs-CZ" sz="2100" dirty="0">
                <a:latin typeface="Arial" pitchFamily="34" charset="0"/>
              </a:rPr>
              <a:t> – podnik může při výpočtech ročních odpisů vycházet i z jiných odpisových metod, než povoluje zákon o dani z příjmu. V účetních odpisech nemusí podnik respektovat stanovené doby odepisování a zrychlení odepisování DM se dosahuje zkrácením doby odepisování. V účetních odpisech se uplatňuje princip zachování nominálního peněžního objemu majetkové podstaty podniku. </a:t>
            </a:r>
            <a:endParaRPr lang="cs-CZ" sz="2100" b="1" i="1" dirty="0">
              <a:latin typeface="Arial" pitchFamily="34" charset="0"/>
            </a:endParaRPr>
          </a:p>
          <a:p>
            <a:pPr eaLnBrk="1" hangingPunct="1">
              <a:lnSpc>
                <a:spcPct val="80000"/>
              </a:lnSpc>
              <a:defRPr/>
            </a:pPr>
            <a:r>
              <a:rPr lang="cs-CZ" sz="2100" b="1" i="1" dirty="0">
                <a:latin typeface="Arial" pitchFamily="34" charset="0"/>
              </a:rPr>
              <a:t>kalkulační</a:t>
            </a:r>
            <a:r>
              <a:rPr lang="cs-CZ" sz="2100" dirty="0">
                <a:latin typeface="Arial" pitchFamily="34" charset="0"/>
              </a:rPr>
              <a:t> – jsou odpisy, které sledují zachování majetkové podstaty podniku (trvalou reprodukční schopnost) při rostoucích cenách dlouhodobého majetku, bez nutnosti získat další dodatečné zdroje. Při tomto přístupu při stanovení odpisů nevycházíme z původní pořizovací ceny, ale </a:t>
            </a:r>
            <a:r>
              <a:rPr lang="cs-CZ" sz="2100" b="1" dirty="0">
                <a:latin typeface="Arial" pitchFamily="34" charset="0"/>
              </a:rPr>
              <a:t>z budoucí reprodukční pořizovací ceny dlouhodobého majetku.</a:t>
            </a:r>
            <a:r>
              <a:rPr lang="cs-CZ" sz="2100" dirty="0">
                <a:latin typeface="Arial" pitchFamily="34" charset="0"/>
              </a:rPr>
              <a:t> </a:t>
            </a:r>
          </a:p>
        </p:txBody>
      </p:sp>
      <p:sp>
        <p:nvSpPr>
          <p:cNvPr id="26628"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26629" name="Rectangle 3"/>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26630" name="Rectangle 4"/>
          <p:cNvSpPr>
            <a:spLocks noChangeArrowheads="1"/>
          </p:cNvSpPr>
          <p:nvPr/>
        </p:nvSpPr>
        <p:spPr bwMode="auto">
          <a:xfrm>
            <a:off x="0" y="5492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Tree>
    <p:extLst>
      <p:ext uri="{BB962C8B-B14F-4D97-AF65-F5344CB8AC3E}">
        <p14:creationId xmlns:p14="http://schemas.microsoft.com/office/powerpoint/2010/main" val="17572545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Zástupný symbol pro číslo snímku 5"/>
          <p:cNvSpPr>
            <a:spLocks noGrp="1"/>
          </p:cNvSpPr>
          <p:nvPr>
            <p:ph type="sldNum" sz="quarter" idx="12"/>
          </p:nvPr>
        </p:nvSpPr>
        <p:spPr>
          <a:noFill/>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EA39468B-BB2D-4C31-BB2C-C3A1D84F2B32}" type="slidenum">
              <a:rPr lang="cs-CZ" altLang="cs-CZ" sz="800"/>
              <a:pPr>
                <a:spcBef>
                  <a:spcPct val="0"/>
                </a:spcBef>
                <a:buClrTx/>
                <a:buSzTx/>
                <a:buFontTx/>
                <a:buNone/>
              </a:pPr>
              <a:t>28</a:t>
            </a:fld>
            <a:endParaRPr lang="cs-CZ" altLang="cs-CZ" sz="800"/>
          </a:p>
        </p:txBody>
      </p:sp>
      <p:sp>
        <p:nvSpPr>
          <p:cNvPr id="27651" name="Rectangle 2"/>
          <p:cNvSpPr>
            <a:spLocks noGrp="1" noChangeArrowheads="1"/>
          </p:cNvSpPr>
          <p:nvPr>
            <p:ph type="title"/>
          </p:nvPr>
        </p:nvSpPr>
        <p:spPr>
          <a:xfrm>
            <a:off x="468312" y="359569"/>
            <a:ext cx="8207375" cy="719138"/>
          </a:xfrm>
        </p:spPr>
        <p:txBody>
          <a:bodyPr/>
          <a:lstStyle/>
          <a:p>
            <a:r>
              <a:rPr lang="cs-CZ" altLang="cs-CZ" sz="2400" b="1"/>
              <a:t>DLOUHODOBÝ MAJETEK</a:t>
            </a:r>
            <a:r>
              <a:rPr lang="cs-CZ" altLang="cs-CZ" sz="2400"/>
              <a:t> </a:t>
            </a:r>
            <a:r>
              <a:rPr lang="cs-CZ" altLang="cs-CZ" sz="2800" b="1"/>
              <a:t>- odpisy</a:t>
            </a:r>
          </a:p>
        </p:txBody>
      </p:sp>
      <p:sp>
        <p:nvSpPr>
          <p:cNvPr id="27652" name="Rectangle 3"/>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27653" name="Rectangle 5"/>
          <p:cNvSpPr>
            <a:spLocks noGrp="1" noChangeArrowheads="1"/>
          </p:cNvSpPr>
          <p:nvPr>
            <p:ph type="body" idx="1"/>
          </p:nvPr>
        </p:nvSpPr>
        <p:spPr>
          <a:xfrm>
            <a:off x="287338" y="908050"/>
            <a:ext cx="8569325" cy="5761038"/>
          </a:xfrm>
          <a:noFill/>
          <a:extLst>
            <a:ext uri="{AF507438-7753-43E0-B8FC-AC1667EBCBE1}">
              <a14:hiddenEffects xmlns:a14="http://schemas.microsoft.com/office/drawing/2010/main">
                <a:effectLst>
                  <a:outerShdw dist="35921" dir="2700000" algn="ctr" rotWithShape="0">
                    <a:schemeClr val="bg1"/>
                  </a:outerShdw>
                </a:effectLst>
              </a14:hiddenEffects>
            </a:ext>
          </a:extLst>
        </p:spPr>
        <p:txBody>
          <a:bodyPr/>
          <a:lstStyle/>
          <a:p>
            <a:pPr>
              <a:lnSpc>
                <a:spcPct val="90000"/>
              </a:lnSpc>
              <a:buFont typeface="Wingdings" panose="05000000000000000000" pitchFamily="2" charset="2"/>
              <a:buNone/>
            </a:pPr>
            <a:r>
              <a:rPr lang="cs-CZ" altLang="cs-CZ" sz="2400"/>
              <a:t>Odpisy:</a:t>
            </a:r>
            <a:endParaRPr lang="cs-CZ" altLang="cs-CZ" sz="2400" b="1"/>
          </a:p>
          <a:p>
            <a:pPr>
              <a:lnSpc>
                <a:spcPct val="90000"/>
              </a:lnSpc>
            </a:pPr>
            <a:r>
              <a:rPr lang="cs-CZ" altLang="cs-CZ" b="1"/>
              <a:t>účetní odpisy</a:t>
            </a:r>
            <a:r>
              <a:rPr lang="cs-CZ" altLang="cs-CZ"/>
              <a:t> - pro svou vlastní potřebu si je stanovuje úč. jednotka sama tak, aby objektivně vystihla míru opotřebení DM. Firma je může ztotožnit s odpisy daňovými </a:t>
            </a:r>
          </a:p>
          <a:p>
            <a:pPr lvl="1">
              <a:lnSpc>
                <a:spcPct val="90000"/>
              </a:lnSpc>
            </a:pPr>
            <a:endParaRPr lang="cs-CZ" altLang="cs-CZ" b="1"/>
          </a:p>
          <a:p>
            <a:pPr>
              <a:lnSpc>
                <a:spcPct val="90000"/>
              </a:lnSpc>
            </a:pPr>
            <a:r>
              <a:rPr lang="cs-CZ" altLang="cs-CZ" b="1"/>
              <a:t>Daňové odpisy</a:t>
            </a:r>
            <a:r>
              <a:rPr lang="cs-CZ" altLang="cs-CZ"/>
              <a:t> lze počítat dvěma </a:t>
            </a:r>
            <a:r>
              <a:rPr lang="cs-CZ" altLang="cs-CZ" b="1"/>
              <a:t>metodami:</a:t>
            </a:r>
            <a:endParaRPr lang="cs-CZ" altLang="cs-CZ"/>
          </a:p>
          <a:p>
            <a:pPr lvl="2">
              <a:lnSpc>
                <a:spcPct val="90000"/>
              </a:lnSpc>
            </a:pPr>
            <a:r>
              <a:rPr lang="cs-CZ" altLang="cs-CZ" sz="2400"/>
              <a:t> </a:t>
            </a:r>
            <a:r>
              <a:rPr lang="cs-CZ" altLang="cs-CZ" sz="2400" b="1"/>
              <a:t>rovnoměrné odepisování</a:t>
            </a:r>
            <a:r>
              <a:rPr lang="cs-CZ" altLang="cs-CZ" sz="2400"/>
              <a:t>, </a:t>
            </a:r>
          </a:p>
          <a:p>
            <a:pPr lvl="2">
              <a:lnSpc>
                <a:spcPct val="90000"/>
              </a:lnSpc>
            </a:pPr>
            <a:r>
              <a:rPr lang="cs-CZ" altLang="cs-CZ" sz="2400"/>
              <a:t> </a:t>
            </a:r>
            <a:r>
              <a:rPr lang="cs-CZ" altLang="cs-CZ" sz="2400" b="1"/>
              <a:t>zrychlené odepisování</a:t>
            </a:r>
            <a:r>
              <a:rPr lang="cs-CZ" altLang="cs-CZ" sz="2400"/>
              <a:t>. </a:t>
            </a:r>
          </a:p>
          <a:p>
            <a:pPr>
              <a:lnSpc>
                <a:spcPct val="90000"/>
              </a:lnSpc>
            </a:pPr>
            <a:r>
              <a:rPr lang="cs-CZ" altLang="cs-CZ" sz="2400"/>
              <a:t>Jednu z uvedených metod si firma u každého DM zvolí a pak ji musí dodržet po celou dobu odepisování.</a:t>
            </a:r>
          </a:p>
          <a:p>
            <a:pPr>
              <a:lnSpc>
                <a:spcPct val="90000"/>
              </a:lnSpc>
              <a:buFont typeface="Wingdings" panose="05000000000000000000" pitchFamily="2" charset="2"/>
              <a:buNone/>
            </a:pPr>
            <a:endParaRPr lang="cs-CZ" altLang="cs-CZ" sz="2400"/>
          </a:p>
        </p:txBody>
      </p:sp>
    </p:spTree>
    <p:extLst>
      <p:ext uri="{BB962C8B-B14F-4D97-AF65-F5344CB8AC3E}">
        <p14:creationId xmlns:p14="http://schemas.microsoft.com/office/powerpoint/2010/main" val="23889103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cs-CZ" altLang="cs-CZ" sz="2800" b="1"/>
              <a:t>DLOUHODOBÝ MAJETEK</a:t>
            </a:r>
            <a:r>
              <a:rPr lang="cs-CZ" altLang="cs-CZ" sz="2800"/>
              <a:t> </a:t>
            </a:r>
          </a:p>
        </p:txBody>
      </p:sp>
      <p:sp>
        <p:nvSpPr>
          <p:cNvPr id="83973" name="Rectangle 5"/>
          <p:cNvSpPr>
            <a:spLocks noGrp="1" noChangeArrowheads="1"/>
          </p:cNvSpPr>
          <p:nvPr>
            <p:ph idx="1"/>
          </p:nvPr>
        </p:nvSpPr>
        <p:spPr/>
        <p:txBody>
          <a:bodyPr>
            <a:normAutofit fontScale="92500"/>
          </a:bodyPr>
          <a:lstStyle/>
          <a:p>
            <a:pPr algn="ctr">
              <a:lnSpc>
                <a:spcPct val="90000"/>
              </a:lnSpc>
              <a:buFont typeface="Wingdings" panose="05000000000000000000" pitchFamily="2" charset="2"/>
              <a:buNone/>
              <a:defRPr/>
            </a:pPr>
            <a:r>
              <a:rPr lang="cs-CZ" sz="2200" b="1" dirty="0"/>
              <a:t>	</a:t>
            </a:r>
            <a:r>
              <a:rPr lang="cs-CZ" sz="2200" b="1" i="1" u="sng" dirty="0">
                <a:effectLst>
                  <a:outerShdw blurRad="38100" dist="38100" dir="2700000" algn="tl">
                    <a:srgbClr val="C0C0C0"/>
                  </a:outerShdw>
                </a:effectLst>
              </a:rPr>
              <a:t>Odpisy hmotného a nehmotného majetku</a:t>
            </a:r>
            <a:r>
              <a:rPr lang="cs-CZ" sz="2200" dirty="0"/>
              <a:t> </a:t>
            </a:r>
          </a:p>
          <a:p>
            <a:pPr algn="ctr">
              <a:lnSpc>
                <a:spcPct val="90000"/>
              </a:lnSpc>
              <a:buFont typeface="Wingdings" panose="05000000000000000000" pitchFamily="2" charset="2"/>
              <a:buNone/>
              <a:defRPr/>
            </a:pPr>
            <a:endParaRPr lang="cs-CZ" sz="2200" dirty="0"/>
          </a:p>
          <a:p>
            <a:pPr>
              <a:lnSpc>
                <a:spcPct val="90000"/>
              </a:lnSpc>
              <a:defRPr/>
            </a:pPr>
            <a:r>
              <a:rPr lang="cs-CZ" sz="2200" dirty="0"/>
              <a:t>Odpisy mají pro firmu funkci:</a:t>
            </a:r>
          </a:p>
          <a:p>
            <a:pPr lvl="1">
              <a:lnSpc>
                <a:spcPct val="90000"/>
              </a:lnSpc>
              <a:defRPr/>
            </a:pPr>
            <a:r>
              <a:rPr lang="cs-CZ" sz="2200" b="1" dirty="0"/>
              <a:t>zdrojovou </a:t>
            </a:r>
            <a:r>
              <a:rPr lang="cs-CZ" sz="2200" dirty="0"/>
              <a:t>(odpisy jsou zdrojem pro budoucí nákup nového stroje za opotřebený), </a:t>
            </a:r>
            <a:endParaRPr lang="cs-CZ" sz="2200" b="1" dirty="0"/>
          </a:p>
          <a:p>
            <a:pPr lvl="1">
              <a:lnSpc>
                <a:spcPct val="90000"/>
              </a:lnSpc>
              <a:defRPr/>
            </a:pPr>
            <a:r>
              <a:rPr lang="cs-CZ" sz="2200" b="1" dirty="0"/>
              <a:t>nákladovou </a:t>
            </a:r>
            <a:r>
              <a:rPr lang="cs-CZ" sz="2200" dirty="0"/>
              <a:t>(pouze prostřednictvím odpisů se hodnota DM přenáší postupně do nákladů firmy. Firma nesmí dát do nákladů jednorázově vstupní cenu DM, tak jako to udělá u oběžného majetku). </a:t>
            </a:r>
          </a:p>
          <a:p>
            <a:pPr>
              <a:lnSpc>
                <a:spcPct val="90000"/>
              </a:lnSpc>
              <a:defRPr/>
            </a:pPr>
            <a:r>
              <a:rPr lang="cs-CZ" sz="2200" dirty="0"/>
              <a:t>Funkce odpisů pro stát</a:t>
            </a:r>
          </a:p>
          <a:p>
            <a:pPr lvl="1" algn="just">
              <a:lnSpc>
                <a:spcPct val="90000"/>
              </a:lnSpc>
              <a:defRPr/>
            </a:pPr>
            <a:r>
              <a:rPr lang="cs-CZ" sz="2200" b="1" dirty="0"/>
              <a:t>fiskální</a:t>
            </a:r>
            <a:r>
              <a:rPr lang="cs-CZ" sz="2200" dirty="0"/>
              <a:t> – výše odpisů má v konečném důsledku vliv na státní rozpočet, neboť odpisy ovlivňují daňový základ firmy a tím také odvod daní,</a:t>
            </a:r>
          </a:p>
          <a:p>
            <a:pPr lvl="1" algn="just">
              <a:lnSpc>
                <a:spcPct val="90000"/>
              </a:lnSpc>
              <a:defRPr/>
            </a:pPr>
            <a:r>
              <a:rPr lang="cs-CZ" sz="2200" b="1" dirty="0"/>
              <a:t>rozvojová</a:t>
            </a:r>
            <a:r>
              <a:rPr lang="cs-CZ" sz="2200" dirty="0"/>
              <a:t> – stát má zájem na obnově technologií firem, čímž podporuje konkurenceschopnost podnikatelských subjektů.</a:t>
            </a:r>
          </a:p>
        </p:txBody>
      </p:sp>
      <p:sp>
        <p:nvSpPr>
          <p:cNvPr id="28676"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28677" name="Rectangle 3"/>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28678" name="Rectangle 4"/>
          <p:cNvSpPr>
            <a:spLocks noChangeArrowheads="1"/>
          </p:cNvSpPr>
          <p:nvPr/>
        </p:nvSpPr>
        <p:spPr bwMode="auto">
          <a:xfrm>
            <a:off x="0" y="5492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Tree>
    <p:extLst>
      <p:ext uri="{BB962C8B-B14F-4D97-AF65-F5344CB8AC3E}">
        <p14:creationId xmlns:p14="http://schemas.microsoft.com/office/powerpoint/2010/main" val="181001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57"/>
          <p:cNvSpPr txBox="1">
            <a:spLocks noChangeArrowheads="1"/>
          </p:cNvSpPr>
          <p:nvPr/>
        </p:nvSpPr>
        <p:spPr bwMode="auto">
          <a:xfrm>
            <a:off x="233997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7173" name="Obdélník 5"/>
          <p:cNvSpPr>
            <a:spLocks noChangeArrowheads="1"/>
          </p:cNvSpPr>
          <p:nvPr/>
        </p:nvSpPr>
        <p:spPr bwMode="auto">
          <a:xfrm>
            <a:off x="0" y="1066678"/>
            <a:ext cx="8820150" cy="5632450"/>
          </a:xfrm>
          <a:prstGeom prst="rect">
            <a:avLst/>
          </a:prstGeom>
          <a:noFill/>
          <a:ln w="9525">
            <a:noFill/>
            <a:miter lim="800000"/>
            <a:headEnd/>
            <a:tailEnd/>
          </a:ln>
        </p:spPr>
        <p:txBody>
          <a:bodyPr>
            <a:spAutoFit/>
          </a:bodyPr>
          <a:lstStyle/>
          <a:p>
            <a:pPr marL="609600" indent="-609600" eaLnBrk="1" hangingPunct="1">
              <a:defRPr/>
            </a:pPr>
            <a:r>
              <a:rPr lang="cs-CZ" sz="2400" dirty="0"/>
              <a:t>Definice: </a:t>
            </a:r>
          </a:p>
          <a:p>
            <a:pPr marL="342900" indent="-342900" eaLnBrk="1" hangingPunct="1">
              <a:buFont typeface="Arial" pitchFamily="34" charset="0"/>
              <a:buChar char="•"/>
              <a:defRPr/>
            </a:pPr>
            <a:r>
              <a:rPr lang="cs-CZ" sz="2400" b="1" dirty="0">
                <a:latin typeface="Arial" pitchFamily="34" charset="0"/>
              </a:rPr>
              <a:t>souhrn všech věcí, peněz, pohledávek a jiných majetkových hodnot, které </a:t>
            </a:r>
            <a:r>
              <a:rPr lang="cs-CZ" sz="2400" b="1" u="sng" dirty="0">
                <a:latin typeface="Arial" pitchFamily="34" charset="0"/>
              </a:rPr>
              <a:t>patří podnikateli </a:t>
            </a:r>
            <a:r>
              <a:rPr lang="cs-CZ" sz="2400" b="1" dirty="0">
                <a:latin typeface="Arial" pitchFamily="34" charset="0"/>
              </a:rPr>
              <a:t>a </a:t>
            </a:r>
            <a:r>
              <a:rPr lang="cs-CZ" sz="2400" b="1" u="sng" dirty="0">
                <a:latin typeface="Arial" pitchFamily="34" charset="0"/>
              </a:rPr>
              <a:t>slouží k jeho podnikání</a:t>
            </a:r>
            <a:r>
              <a:rPr lang="cs-CZ" sz="2400" b="1" dirty="0">
                <a:latin typeface="Arial" pitchFamily="34" charset="0"/>
              </a:rPr>
              <a:t>.</a:t>
            </a:r>
          </a:p>
          <a:p>
            <a:pPr eaLnBrk="1" hangingPunct="1">
              <a:defRPr/>
            </a:pPr>
            <a:endParaRPr lang="cs-CZ" sz="2400" i="1" dirty="0">
              <a:latin typeface="Arial" pitchFamily="34" charset="0"/>
            </a:endParaRPr>
          </a:p>
          <a:p>
            <a:pPr marL="342900" indent="-342900" eaLnBrk="1" hangingPunct="1">
              <a:buFont typeface="Wingdings" pitchFamily="2" charset="2"/>
              <a:buChar char="Ø"/>
              <a:defRPr/>
            </a:pPr>
            <a:r>
              <a:rPr lang="cs-CZ" sz="2400" i="1" dirty="0">
                <a:latin typeface="Arial" pitchFamily="34" charset="0"/>
              </a:rPr>
              <a:t>Majetková struktura podniku </a:t>
            </a:r>
            <a:r>
              <a:rPr lang="cs-CZ" sz="2400" b="0" dirty="0">
                <a:latin typeface="Arial" pitchFamily="34" charset="0"/>
              </a:rPr>
              <a:t>(podíl jednotlivých majetkových součástí) je dána jednak odvětvím a typem podniku (v obchodním podniku převládají zásoby zboží, v atomové elektrárně investiční majetek), jednak finanční politikou podniku. </a:t>
            </a:r>
          </a:p>
          <a:p>
            <a:pPr marL="342900" indent="-342900" eaLnBrk="1" hangingPunct="1">
              <a:buFont typeface="Wingdings" pitchFamily="2" charset="2"/>
              <a:buChar char="Ø"/>
              <a:defRPr/>
            </a:pPr>
            <a:r>
              <a:rPr lang="cs-CZ" sz="2400" b="0" dirty="0">
                <a:latin typeface="Arial" pitchFamily="34" charset="0"/>
              </a:rPr>
              <a:t>Převažuje-li v podniku investiční (dlouhodobý) majetek, hovoříme o podnicích </a:t>
            </a:r>
            <a:r>
              <a:rPr lang="cs-CZ" sz="2400" dirty="0">
                <a:latin typeface="Arial" pitchFamily="34" charset="0"/>
              </a:rPr>
              <a:t>investičně intenzivních </a:t>
            </a:r>
            <a:r>
              <a:rPr lang="cs-CZ" sz="2400" b="0" dirty="0">
                <a:latin typeface="Arial" pitchFamily="34" charset="0"/>
              </a:rPr>
              <a:t>(elektrárny, teplárny, doly). Převažuje-li oběžný majetek, hovoříme o podnicích </a:t>
            </a:r>
            <a:r>
              <a:rPr lang="cs-CZ" sz="2400" dirty="0">
                <a:latin typeface="Arial" pitchFamily="34" charset="0"/>
              </a:rPr>
              <a:t>provozně intenzivních </a:t>
            </a:r>
            <a:r>
              <a:rPr lang="cs-CZ" sz="2400" b="0" dirty="0">
                <a:latin typeface="Arial" pitchFamily="34" charset="0"/>
              </a:rPr>
              <a:t>(potravinářské podniky, obchodní podniky, banky). </a:t>
            </a:r>
            <a:endParaRPr lang="cs-CZ" sz="2400" dirty="0"/>
          </a:p>
        </p:txBody>
      </p:sp>
      <p:sp>
        <p:nvSpPr>
          <p:cNvPr id="7172" name="Nadpis 1"/>
          <p:cNvSpPr>
            <a:spLocks noGrp="1"/>
          </p:cNvSpPr>
          <p:nvPr>
            <p:ph type="title"/>
          </p:nvPr>
        </p:nvSpPr>
        <p:spPr>
          <a:xfrm>
            <a:off x="1090246" y="274638"/>
            <a:ext cx="8229600" cy="1143000"/>
          </a:xfrm>
        </p:spPr>
        <p:txBody>
          <a:bodyPr>
            <a:normAutofit/>
          </a:bodyPr>
          <a:lstStyle/>
          <a:p>
            <a:r>
              <a:rPr lang="cs-CZ" altLang="cs-CZ" sz="3600" b="1" dirty="0"/>
              <a:t>Základní charakteristiky majetku</a:t>
            </a:r>
          </a:p>
        </p:txBody>
      </p:sp>
    </p:spTree>
    <p:extLst>
      <p:ext uri="{BB962C8B-B14F-4D97-AF65-F5344CB8AC3E}">
        <p14:creationId xmlns:p14="http://schemas.microsoft.com/office/powerpoint/2010/main" val="1617156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cs-CZ" altLang="cs-CZ" sz="2800" b="1"/>
              <a:t>DLOUHODOBÝ MAJETEK</a:t>
            </a:r>
            <a:r>
              <a:rPr lang="cs-CZ" altLang="cs-CZ" sz="2800"/>
              <a:t> </a:t>
            </a:r>
          </a:p>
        </p:txBody>
      </p:sp>
      <p:sp>
        <p:nvSpPr>
          <p:cNvPr id="79877" name="Rectangle 5"/>
          <p:cNvSpPr>
            <a:spLocks noGrp="1" noChangeArrowheads="1"/>
          </p:cNvSpPr>
          <p:nvPr>
            <p:ph idx="1"/>
          </p:nvPr>
        </p:nvSpPr>
        <p:spPr>
          <a:xfrm>
            <a:off x="160774" y="1155559"/>
            <a:ext cx="8670489" cy="5369065"/>
          </a:xfrm>
        </p:spPr>
        <p:txBody>
          <a:bodyPr/>
          <a:lstStyle/>
          <a:p>
            <a:pPr algn="ctr">
              <a:lnSpc>
                <a:spcPct val="90000"/>
              </a:lnSpc>
              <a:buFont typeface="Wingdings" panose="05000000000000000000" pitchFamily="2" charset="2"/>
              <a:buNone/>
              <a:defRPr/>
            </a:pPr>
            <a:r>
              <a:rPr lang="cs-CZ" sz="2000" b="1" dirty="0"/>
              <a:t>	</a:t>
            </a:r>
            <a:r>
              <a:rPr lang="cs-CZ" sz="2400" b="1" i="1" u="sng" dirty="0">
                <a:effectLst>
                  <a:outerShdw blurRad="38100" dist="38100" dir="2700000" algn="tl">
                    <a:srgbClr val="C0C0C0"/>
                  </a:outerShdw>
                </a:effectLst>
              </a:rPr>
              <a:t>Odpisy hmotného a nehmotného majetku</a:t>
            </a:r>
            <a:r>
              <a:rPr lang="cs-CZ" sz="2400" dirty="0"/>
              <a:t> </a:t>
            </a:r>
          </a:p>
          <a:p>
            <a:pPr>
              <a:lnSpc>
                <a:spcPct val="90000"/>
              </a:lnSpc>
              <a:defRPr/>
            </a:pPr>
            <a:r>
              <a:rPr lang="cs-CZ" sz="2000" dirty="0"/>
              <a:t>Pořízení dlouhodobého majetku</a:t>
            </a:r>
            <a:r>
              <a:rPr lang="cs-CZ" sz="2000" b="1" dirty="0"/>
              <a:t> není nákladem, ale pouze výdaj. Do nákladů vstupuje ve formě odpisů, jako vyjádření postupné spotřeby tohoto zařízení </a:t>
            </a:r>
            <a:r>
              <a:rPr lang="cs-CZ" sz="2000" dirty="0"/>
              <a:t>(každý rok určitá částka),</a:t>
            </a:r>
            <a:endParaRPr lang="cs-CZ" sz="2000" b="1" dirty="0"/>
          </a:p>
          <a:p>
            <a:pPr>
              <a:lnSpc>
                <a:spcPct val="90000"/>
              </a:lnSpc>
              <a:defRPr/>
            </a:pPr>
            <a:r>
              <a:rPr lang="cs-CZ" sz="2000" dirty="0"/>
              <a:t>vyjadřují morální i fyzické zastarávání dlouhodobého majetku - odpis je </a:t>
            </a:r>
            <a:r>
              <a:rPr lang="cs-CZ" sz="2000" b="1" dirty="0"/>
              <a:t>hodnota</a:t>
            </a:r>
            <a:r>
              <a:rPr lang="cs-CZ" sz="2000" dirty="0"/>
              <a:t> ročního </a:t>
            </a:r>
            <a:r>
              <a:rPr lang="cs-CZ" sz="2000" b="1" dirty="0"/>
              <a:t>opotřebení</a:t>
            </a:r>
            <a:r>
              <a:rPr lang="cs-CZ" sz="2000" dirty="0"/>
              <a:t> DM,</a:t>
            </a:r>
          </a:p>
          <a:p>
            <a:pPr>
              <a:lnSpc>
                <a:spcPct val="90000"/>
              </a:lnSpc>
              <a:defRPr/>
            </a:pPr>
            <a:r>
              <a:rPr lang="cs-CZ" sz="2000" b="1" dirty="0">
                <a:latin typeface="Arial" charset="0"/>
              </a:rPr>
              <a:t>Zabezpečují tvorbu zdrojů na opětovné pořízení nových prostředků</a:t>
            </a:r>
          </a:p>
          <a:p>
            <a:pPr>
              <a:lnSpc>
                <a:spcPct val="90000"/>
              </a:lnSpc>
              <a:defRPr/>
            </a:pPr>
            <a:r>
              <a:rPr lang="cs-CZ" sz="2000" dirty="0"/>
              <a:t>snižování pořizovací ceny stálých aktiv o odpisy, které se tak stávají součástí nákladů,</a:t>
            </a:r>
          </a:p>
          <a:p>
            <a:pPr>
              <a:lnSpc>
                <a:spcPct val="90000"/>
              </a:lnSpc>
              <a:defRPr/>
            </a:pPr>
            <a:r>
              <a:rPr lang="cs-CZ" sz="2000" dirty="0"/>
              <a:t>odepisování je </a:t>
            </a:r>
            <a:r>
              <a:rPr lang="cs-CZ" sz="2000" b="1" dirty="0"/>
              <a:t>postupné přenášení vstupní ceny</a:t>
            </a:r>
            <a:r>
              <a:rPr lang="cs-CZ" sz="2000" dirty="0"/>
              <a:t> DM </a:t>
            </a:r>
            <a:r>
              <a:rPr lang="cs-CZ" sz="2000" b="1" dirty="0"/>
              <a:t>do nákladů</a:t>
            </a:r>
            <a:r>
              <a:rPr lang="cs-CZ" sz="2000" dirty="0"/>
              <a:t> firmy celkový souhrn odpisů nazýváme </a:t>
            </a:r>
            <a:r>
              <a:rPr lang="cs-CZ" sz="2000" b="1" i="1" dirty="0"/>
              <a:t>oprávky </a:t>
            </a:r>
            <a:r>
              <a:rPr lang="cs-CZ" sz="2000" i="1" dirty="0"/>
              <a:t>(</a:t>
            </a:r>
            <a:r>
              <a:rPr lang="cs-CZ" sz="2000" dirty="0"/>
              <a:t>hodnota všech odpisu za uplynulou dobu odepisování)</a:t>
            </a:r>
          </a:p>
          <a:p>
            <a:pPr>
              <a:lnSpc>
                <a:spcPct val="90000"/>
              </a:lnSpc>
              <a:defRPr/>
            </a:pPr>
            <a:r>
              <a:rPr lang="cs-CZ" sz="2000" dirty="0"/>
              <a:t>majetek v rozvaze rozdělen na brutto, korekce (oprávky), netto (brutto – korekce)</a:t>
            </a:r>
          </a:p>
          <a:p>
            <a:pPr>
              <a:lnSpc>
                <a:spcPct val="90000"/>
              </a:lnSpc>
              <a:defRPr/>
            </a:pPr>
            <a:r>
              <a:rPr lang="cs-CZ" sz="2000" b="1" dirty="0"/>
              <a:t>Zůstatková cena majetku = Pořizovací cena – oprávky</a:t>
            </a:r>
            <a:endParaRPr lang="cs-CZ" sz="2000" dirty="0"/>
          </a:p>
        </p:txBody>
      </p:sp>
      <p:sp>
        <p:nvSpPr>
          <p:cNvPr id="29700"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29701" name="Rectangle 3"/>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Tree>
    <p:extLst>
      <p:ext uri="{BB962C8B-B14F-4D97-AF65-F5344CB8AC3E}">
        <p14:creationId xmlns:p14="http://schemas.microsoft.com/office/powerpoint/2010/main" val="953393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692150"/>
            <a:ext cx="8229600" cy="1143000"/>
          </a:xfrm>
          <a:solidFill>
            <a:srgbClr val="FFFFFF">
              <a:alpha val="0"/>
            </a:srgbClr>
          </a:solidFill>
        </p:spPr>
        <p:txBody>
          <a:bodyPr anchor="t"/>
          <a:lstStyle/>
          <a:p>
            <a:pPr eaLnBrk="1" hangingPunct="1"/>
            <a:r>
              <a:rPr lang="cs-CZ" altLang="cs-CZ" sz="2600" b="1" dirty="0">
                <a:latin typeface="Berlin CE" pitchFamily="2" charset="0"/>
              </a:rPr>
              <a:t>Dlouhodobý majetek – odepisovaný, neodepisovaný </a:t>
            </a:r>
          </a:p>
        </p:txBody>
      </p:sp>
      <p:sp>
        <p:nvSpPr>
          <p:cNvPr id="30723" name="Text Box 4"/>
          <p:cNvSpPr txBox="1">
            <a:spLocks noChangeArrowheads="1"/>
          </p:cNvSpPr>
          <p:nvPr/>
        </p:nvSpPr>
        <p:spPr bwMode="auto">
          <a:xfrm>
            <a:off x="519113"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0724" name="Text Box 5"/>
          <p:cNvSpPr txBox="1">
            <a:spLocks noChangeArrowheads="1"/>
          </p:cNvSpPr>
          <p:nvPr/>
        </p:nvSpPr>
        <p:spPr bwMode="auto">
          <a:xfrm>
            <a:off x="611188" y="13779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p>
        </p:txBody>
      </p:sp>
      <p:sp>
        <p:nvSpPr>
          <p:cNvPr id="7" name="Zástupný symbol pro obsah 6"/>
          <p:cNvSpPr>
            <a:spLocks noGrp="1"/>
          </p:cNvSpPr>
          <p:nvPr>
            <p:ph idx="1"/>
          </p:nvPr>
        </p:nvSpPr>
        <p:spPr>
          <a:xfrm>
            <a:off x="200968" y="1417638"/>
            <a:ext cx="8763646" cy="5106987"/>
          </a:xfrm>
        </p:spPr>
        <p:txBody>
          <a:bodyPr/>
          <a:lstStyle/>
          <a:p>
            <a:pPr marL="609600" indent="-609600">
              <a:defRPr/>
            </a:pPr>
            <a:r>
              <a:rPr lang="cs-CZ" sz="2200" b="1" dirty="0">
                <a:latin typeface="Arial" charset="0"/>
              </a:rPr>
              <a:t>Odepisovaný dlouhodobý majetek</a:t>
            </a:r>
          </a:p>
          <a:p>
            <a:pPr marL="1009650" lvl="1" indent="-609600">
              <a:defRPr/>
            </a:pPr>
            <a:r>
              <a:rPr lang="cs-CZ" sz="2200" dirty="0">
                <a:latin typeface="Arial" charset="0"/>
              </a:rPr>
              <a:t>budovy vč. příslušenství</a:t>
            </a:r>
          </a:p>
          <a:p>
            <a:pPr marL="1009650" lvl="1" indent="-609600">
              <a:defRPr/>
            </a:pPr>
            <a:r>
              <a:rPr lang="cs-CZ" sz="2200" dirty="0">
                <a:latin typeface="Arial" charset="0"/>
              </a:rPr>
              <a:t>ostatní stavební objekty</a:t>
            </a:r>
          </a:p>
          <a:p>
            <a:pPr marL="1009650" lvl="1" indent="-609600">
              <a:defRPr/>
            </a:pPr>
            <a:r>
              <a:rPr lang="cs-CZ" sz="2200" dirty="0">
                <a:latin typeface="Arial" charset="0"/>
              </a:rPr>
              <a:t>stroje, přístroje a zařízení</a:t>
            </a:r>
          </a:p>
          <a:p>
            <a:pPr marL="1009650" lvl="1" indent="-609600">
              <a:defRPr/>
            </a:pPr>
            <a:r>
              <a:rPr lang="cs-CZ" sz="2200" dirty="0">
                <a:latin typeface="Arial" charset="0"/>
              </a:rPr>
              <a:t>dopravní prostředky</a:t>
            </a:r>
          </a:p>
          <a:p>
            <a:pPr marL="1009650" lvl="1" indent="-609600">
              <a:defRPr/>
            </a:pPr>
            <a:r>
              <a:rPr lang="cs-CZ" sz="2200" dirty="0">
                <a:latin typeface="Arial" charset="0"/>
              </a:rPr>
              <a:t>inventář</a:t>
            </a:r>
          </a:p>
          <a:p>
            <a:pPr marL="1009650" lvl="1" indent="-609600">
              <a:defRPr/>
            </a:pPr>
            <a:r>
              <a:rPr lang="cs-CZ" sz="2200" dirty="0">
                <a:latin typeface="Arial" charset="0"/>
              </a:rPr>
              <a:t>trvalé porosty</a:t>
            </a:r>
          </a:p>
          <a:p>
            <a:pPr marL="1009650" lvl="1" indent="-609600">
              <a:defRPr/>
            </a:pPr>
            <a:r>
              <a:rPr lang="cs-CZ" sz="2200" dirty="0">
                <a:latin typeface="Arial" charset="0"/>
              </a:rPr>
              <a:t>základní stádo a tažná zvířata</a:t>
            </a:r>
          </a:p>
          <a:p>
            <a:pPr marL="609600" indent="-609600">
              <a:defRPr/>
            </a:pPr>
            <a:r>
              <a:rPr lang="cs-CZ" sz="2200" b="1" dirty="0">
                <a:latin typeface="Arial" charset="0"/>
              </a:rPr>
              <a:t>Neodepisovaný dlouhodobý hmotný majetek</a:t>
            </a:r>
          </a:p>
          <a:p>
            <a:pPr marL="1009650" lvl="1" indent="-609600">
              <a:buFont typeface="Wingdings" panose="05000000000000000000" pitchFamily="2" charset="2"/>
              <a:buNone/>
              <a:defRPr/>
            </a:pPr>
            <a:r>
              <a:rPr lang="cs-CZ" sz="2200" b="1" dirty="0">
                <a:latin typeface="Arial" charset="0"/>
              </a:rPr>
              <a:t>(dlouhodobým používáním se neznehodnocuje)</a:t>
            </a:r>
          </a:p>
          <a:p>
            <a:pPr marL="1009650" lvl="1" indent="-609600">
              <a:defRPr/>
            </a:pPr>
            <a:r>
              <a:rPr lang="cs-CZ" sz="2200" dirty="0">
                <a:latin typeface="Arial" charset="0"/>
              </a:rPr>
              <a:t>pozemky</a:t>
            </a:r>
          </a:p>
          <a:p>
            <a:pPr marL="1009650" lvl="1" indent="-609600">
              <a:defRPr/>
            </a:pPr>
            <a:r>
              <a:rPr lang="cs-CZ" sz="2200" dirty="0">
                <a:latin typeface="Arial" charset="0"/>
              </a:rPr>
              <a:t>umělecká díla, zlato, sbírky</a:t>
            </a:r>
          </a:p>
          <a:p>
            <a:pPr marL="609600" indent="-609600">
              <a:defRPr/>
            </a:pPr>
            <a:endParaRPr lang="cs-CZ" sz="2200" b="1" dirty="0">
              <a:latin typeface="Arial" charset="0"/>
            </a:endParaRPr>
          </a:p>
          <a:p>
            <a:pPr lvl="2">
              <a:defRPr/>
            </a:pPr>
            <a:endParaRPr lang="cs-CZ" sz="2200" b="1" dirty="0">
              <a:effectLst>
                <a:outerShdw blurRad="38100" dist="38100" dir="2700000" algn="tl">
                  <a:srgbClr val="C0C0C0"/>
                </a:outerShdw>
              </a:effectLst>
              <a:latin typeface="Arial" charset="0"/>
            </a:endParaRPr>
          </a:p>
          <a:p>
            <a:pPr lvl="2">
              <a:defRPr/>
            </a:pPr>
            <a:endParaRPr lang="cs-CZ" sz="2200" b="1" dirty="0">
              <a:effectLst>
                <a:outerShdw blurRad="38100" dist="38100" dir="2700000" algn="tl">
                  <a:srgbClr val="C0C0C0"/>
                </a:outerShdw>
              </a:effectLst>
              <a:latin typeface="Arial" charset="0"/>
            </a:endParaRPr>
          </a:p>
          <a:p>
            <a:pPr lvl="2">
              <a:defRPr/>
            </a:pPr>
            <a:endParaRPr lang="cs-CZ" sz="2200" b="1" dirty="0">
              <a:effectLst>
                <a:outerShdw blurRad="38100" dist="38100" dir="2700000" algn="tl">
                  <a:srgbClr val="C0C0C0"/>
                </a:outerShdw>
              </a:effectLst>
              <a:latin typeface="Arial" charset="0"/>
            </a:endParaRPr>
          </a:p>
          <a:p>
            <a:pPr lvl="2">
              <a:defRPr/>
            </a:pPr>
            <a:endParaRPr lang="cs-CZ" sz="2200" b="1" dirty="0">
              <a:effectLst>
                <a:outerShdw blurRad="38100" dist="38100" dir="2700000" algn="tl">
                  <a:srgbClr val="C0C0C0"/>
                </a:outerShdw>
              </a:effectLst>
              <a:latin typeface="Arial" charset="0"/>
            </a:endParaRPr>
          </a:p>
          <a:p>
            <a:pPr lvl="2">
              <a:defRPr/>
            </a:pPr>
            <a:endParaRPr lang="cs-CZ" sz="2200" b="1" dirty="0">
              <a:effectLst>
                <a:outerShdw blurRad="38100" dist="38100" dir="2700000" algn="tl">
                  <a:srgbClr val="C0C0C0"/>
                </a:outerShdw>
              </a:effectLst>
              <a:latin typeface="Arial" charset="0"/>
            </a:endParaRPr>
          </a:p>
          <a:p>
            <a:pPr>
              <a:defRPr/>
            </a:pPr>
            <a:endParaRPr lang="cs-CZ" sz="2200" dirty="0"/>
          </a:p>
        </p:txBody>
      </p:sp>
    </p:spTree>
    <p:extLst>
      <p:ext uri="{BB962C8B-B14F-4D97-AF65-F5344CB8AC3E}">
        <p14:creationId xmlns:p14="http://schemas.microsoft.com/office/powerpoint/2010/main" val="35622612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6"/>
          <p:cNvSpPr>
            <a:spLocks noChangeArrowheads="1"/>
          </p:cNvSpPr>
          <p:nvPr/>
        </p:nvSpPr>
        <p:spPr bwMode="auto">
          <a:xfrm>
            <a:off x="439956" y="472272"/>
            <a:ext cx="8424862"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ctr" eaLnBrk="1" hangingPunct="1">
              <a:spcBef>
                <a:spcPct val="0"/>
              </a:spcBef>
              <a:buClrTx/>
              <a:buSzTx/>
              <a:buFontTx/>
              <a:buNone/>
            </a:pPr>
            <a:r>
              <a:rPr lang="cs-CZ" altLang="cs-CZ" b="1" dirty="0">
                <a:latin typeface="Garamond" panose="02020404030301010803" pitchFamily="18" charset="0"/>
              </a:rPr>
              <a:t>DLOUHODOBÝ MAJETEK - Odpisy</a:t>
            </a:r>
          </a:p>
        </p:txBody>
      </p:sp>
      <p:sp>
        <p:nvSpPr>
          <p:cNvPr id="31747" name="Rectangle 41"/>
          <p:cNvSpPr>
            <a:spLocks noGrp="1" noChangeArrowheads="1"/>
          </p:cNvSpPr>
          <p:nvPr>
            <p:ph type="body" idx="1"/>
          </p:nvPr>
        </p:nvSpPr>
        <p:spPr>
          <a:xfrm>
            <a:off x="160774" y="1507252"/>
            <a:ext cx="8983226" cy="5350747"/>
          </a:xfrm>
        </p:spPr>
        <p:txBody>
          <a:bodyPr/>
          <a:lstStyle/>
          <a:p>
            <a:pPr>
              <a:lnSpc>
                <a:spcPct val="80000"/>
              </a:lnSpc>
            </a:pPr>
            <a:r>
              <a:rPr lang="cs-CZ" altLang="cs-CZ" sz="2200" b="1" dirty="0"/>
              <a:t>Hmotný majetek </a:t>
            </a:r>
          </a:p>
          <a:p>
            <a:pPr lvl="1">
              <a:lnSpc>
                <a:spcPct val="80000"/>
              </a:lnSpc>
            </a:pPr>
            <a:r>
              <a:rPr lang="cs-CZ" altLang="cs-CZ" sz="2200" dirty="0"/>
              <a:t>uplatňují se především roční (časové) odpisy</a:t>
            </a:r>
          </a:p>
          <a:p>
            <a:pPr lvl="1">
              <a:lnSpc>
                <a:spcPct val="80000"/>
              </a:lnSpc>
            </a:pPr>
            <a:r>
              <a:rPr lang="cs-CZ" altLang="cs-CZ" sz="2200" dirty="0"/>
              <a:t>v roce pořízení se uplatňuje do účetnictví celý roční daňový odpis bez ohledu na to, který měsíc byl majetek zařazen do užívání</a:t>
            </a:r>
          </a:p>
          <a:p>
            <a:pPr lvl="1">
              <a:lnSpc>
                <a:spcPct val="80000"/>
              </a:lnSpc>
            </a:pPr>
            <a:r>
              <a:rPr lang="cs-CZ" altLang="cs-CZ" sz="2200" dirty="0"/>
              <a:t>odepisování lze také přerušit a následující období navázat na předcházející</a:t>
            </a:r>
          </a:p>
          <a:p>
            <a:pPr>
              <a:lnSpc>
                <a:spcPct val="80000"/>
              </a:lnSpc>
            </a:pPr>
            <a:r>
              <a:rPr lang="cs-CZ" altLang="cs-CZ" sz="2200" b="1" dirty="0"/>
              <a:t>Nehmotný majetek</a:t>
            </a:r>
          </a:p>
          <a:p>
            <a:pPr lvl="1">
              <a:lnSpc>
                <a:spcPct val="80000"/>
              </a:lnSpc>
            </a:pPr>
            <a:r>
              <a:rPr lang="cs-CZ" altLang="cs-CZ" sz="2200" dirty="0"/>
              <a:t>uplatňují se především měsíční (časové) odpisy</a:t>
            </a:r>
          </a:p>
          <a:p>
            <a:pPr lvl="1">
              <a:lnSpc>
                <a:spcPct val="80000"/>
              </a:lnSpc>
            </a:pPr>
            <a:r>
              <a:rPr lang="cs-CZ" altLang="cs-CZ" sz="2200" dirty="0"/>
              <a:t>odepisování začíná měsíc následující po měsíci zařazení do užívání</a:t>
            </a:r>
          </a:p>
        </p:txBody>
      </p:sp>
    </p:spTree>
    <p:extLst>
      <p:ext uri="{BB962C8B-B14F-4D97-AF65-F5344CB8AC3E}">
        <p14:creationId xmlns:p14="http://schemas.microsoft.com/office/powerpoint/2010/main" val="21835239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854985" y="216372"/>
            <a:ext cx="8424862" cy="558800"/>
          </a:xfrm>
        </p:spPr>
        <p:txBody>
          <a:bodyPr/>
          <a:lstStyle/>
          <a:p>
            <a:r>
              <a:rPr lang="cs-CZ" altLang="cs-CZ" sz="2800" b="1" dirty="0"/>
              <a:t>DLOUHODOBÝ MAJETEK</a:t>
            </a:r>
          </a:p>
        </p:txBody>
      </p:sp>
      <p:graphicFrame>
        <p:nvGraphicFramePr>
          <p:cNvPr id="99379" name="Group 51"/>
          <p:cNvGraphicFramePr>
            <a:graphicFrameLocks noGrp="1"/>
          </p:cNvGraphicFramePr>
          <p:nvPr>
            <p:ph idx="1"/>
          </p:nvPr>
        </p:nvGraphicFramePr>
        <p:xfrm>
          <a:off x="457200" y="981075"/>
          <a:ext cx="8435975" cy="5775326"/>
        </p:xfrm>
        <a:graphic>
          <a:graphicData uri="http://schemas.openxmlformats.org/drawingml/2006/table">
            <a:tbl>
              <a:tblPr/>
              <a:tblGrid>
                <a:gridCol w="1738313">
                  <a:extLst>
                    <a:ext uri="{9D8B030D-6E8A-4147-A177-3AD203B41FA5}">
                      <a16:colId xmlns:a16="http://schemas.microsoft.com/office/drawing/2014/main" val="20000"/>
                    </a:ext>
                  </a:extLst>
                </a:gridCol>
                <a:gridCol w="4608512">
                  <a:extLst>
                    <a:ext uri="{9D8B030D-6E8A-4147-A177-3AD203B41FA5}">
                      <a16:colId xmlns:a16="http://schemas.microsoft.com/office/drawing/2014/main" val="20001"/>
                    </a:ext>
                  </a:extLst>
                </a:gridCol>
                <a:gridCol w="2089150">
                  <a:extLst>
                    <a:ext uri="{9D8B030D-6E8A-4147-A177-3AD203B41FA5}">
                      <a16:colId xmlns:a16="http://schemas.microsoft.com/office/drawing/2014/main" val="20002"/>
                    </a:ext>
                  </a:extLst>
                </a:gridCol>
              </a:tblGrid>
              <a:tr h="823050">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400" b="1" i="0" u="none" strike="noStrike" cap="none" normalizeH="0" baseline="0">
                          <a:ln>
                            <a:noFill/>
                          </a:ln>
                          <a:solidFill>
                            <a:schemeClr val="tx1"/>
                          </a:solidFill>
                          <a:effectLst/>
                          <a:latin typeface="Verdana" pitchFamily="34" charset="0"/>
                        </a:rPr>
                        <a:t>odpisová skupina</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400" b="1" i="0" u="none" strike="noStrike" cap="none" normalizeH="0" baseline="0">
                          <a:ln>
                            <a:noFill/>
                          </a:ln>
                          <a:solidFill>
                            <a:schemeClr val="tx1"/>
                          </a:solidFill>
                          <a:effectLst/>
                          <a:latin typeface="Verdana" pitchFamily="34" charset="0"/>
                        </a:rPr>
                        <a:t>příklad</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400" b="1" i="0" u="none" strike="noStrike" cap="none" normalizeH="0" baseline="0">
                          <a:ln>
                            <a:noFill/>
                          </a:ln>
                          <a:solidFill>
                            <a:schemeClr val="tx1"/>
                          </a:solidFill>
                          <a:effectLst/>
                          <a:latin typeface="Verdana" pitchFamily="34" charset="0"/>
                        </a:rPr>
                        <a:t>doba odpisování</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33506">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1</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zemědělské stroje, kancelářské stroje, počítače, jízdní kola</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3 roky</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05951">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2</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osobní a nákladní automobily, motocykly, většina pracovních strojů</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5 let</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05951">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3</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ocelové konstrukce, lodě, lokomotivy a některý kolejový vozový park</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10 let</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36681">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4</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věže, stožáry, komíny, některé budovy ze dřeva a plastů</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20 let</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33506">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5</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dálnice, silnice, tunely, nádrže, byty a nebytové prostory</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30 let</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36681">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6</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budovy hotelů, obchodních domů, muzea, knihovny, školy</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50 let</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761249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Zástupný symbol pro číslo snímku 6"/>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BFEF7EB2-52E4-4E6D-913F-21F9285172CD}" type="slidenum">
              <a:rPr lang="cs-CZ" altLang="cs-CZ" sz="800"/>
              <a:pPr>
                <a:spcBef>
                  <a:spcPct val="0"/>
                </a:spcBef>
                <a:buClrTx/>
                <a:buSzTx/>
                <a:buFontTx/>
                <a:buNone/>
              </a:pPr>
              <a:t>34</a:t>
            </a:fld>
            <a:endParaRPr lang="cs-CZ" altLang="cs-CZ" sz="800"/>
          </a:p>
        </p:txBody>
      </p:sp>
      <p:sp>
        <p:nvSpPr>
          <p:cNvPr id="33795" name="Rectangle 2"/>
          <p:cNvSpPr>
            <a:spLocks noGrp="1" noChangeArrowheads="1"/>
          </p:cNvSpPr>
          <p:nvPr>
            <p:ph type="title"/>
          </p:nvPr>
        </p:nvSpPr>
        <p:spPr>
          <a:xfrm>
            <a:off x="539750" y="-171450"/>
            <a:ext cx="8229600" cy="792163"/>
          </a:xfrm>
        </p:spPr>
        <p:txBody>
          <a:bodyPr/>
          <a:lstStyle/>
          <a:p>
            <a:pPr eaLnBrk="1" hangingPunct="1"/>
            <a:r>
              <a:rPr lang="cs-CZ" altLang="cs-CZ" sz="2400" b="1" dirty="0"/>
              <a:t>DLOUHODOBÝ MAJETEK</a:t>
            </a:r>
            <a:r>
              <a:rPr lang="cs-CZ" altLang="cs-CZ" sz="2400" dirty="0"/>
              <a:t> </a:t>
            </a:r>
          </a:p>
        </p:txBody>
      </p:sp>
      <p:sp>
        <p:nvSpPr>
          <p:cNvPr id="33796" name="Rectangle 3"/>
          <p:cNvSpPr>
            <a:spLocks noGrp="1" noChangeArrowheads="1"/>
          </p:cNvSpPr>
          <p:nvPr>
            <p:ph type="body" sz="half" idx="1"/>
          </p:nvPr>
        </p:nvSpPr>
        <p:spPr>
          <a:xfrm>
            <a:off x="611188" y="908050"/>
            <a:ext cx="8281987" cy="1873250"/>
          </a:xfrm>
        </p:spPr>
        <p:txBody>
          <a:bodyPr>
            <a:normAutofit fontScale="92500" lnSpcReduction="10000"/>
          </a:bodyPr>
          <a:lstStyle/>
          <a:p>
            <a:pPr algn="ctr" eaLnBrk="1" hangingPunct="1">
              <a:lnSpc>
                <a:spcPct val="90000"/>
              </a:lnSpc>
              <a:buFont typeface="Wingdings" panose="05000000000000000000" pitchFamily="2" charset="2"/>
              <a:buNone/>
            </a:pPr>
            <a:r>
              <a:rPr lang="cs-CZ" altLang="cs-CZ" sz="2000" b="1" dirty="0"/>
              <a:t>	</a:t>
            </a:r>
            <a:r>
              <a:rPr lang="cs-CZ" altLang="cs-CZ" sz="2000" b="1" u="sng" dirty="0"/>
              <a:t>Odpisy hmotného majetku</a:t>
            </a:r>
            <a:r>
              <a:rPr lang="cs-CZ" altLang="cs-CZ" sz="1400" dirty="0"/>
              <a:t> </a:t>
            </a:r>
          </a:p>
          <a:p>
            <a:pPr algn="ctr" eaLnBrk="1" hangingPunct="1">
              <a:lnSpc>
                <a:spcPct val="90000"/>
              </a:lnSpc>
              <a:buFont typeface="Wingdings" panose="05000000000000000000" pitchFamily="2" charset="2"/>
              <a:buNone/>
            </a:pPr>
            <a:endParaRPr lang="cs-CZ" altLang="cs-CZ" sz="1400" dirty="0"/>
          </a:p>
          <a:p>
            <a:pPr algn="ctr" eaLnBrk="1" hangingPunct="1">
              <a:lnSpc>
                <a:spcPct val="90000"/>
              </a:lnSpc>
              <a:buFont typeface="Wingdings" panose="05000000000000000000" pitchFamily="2" charset="2"/>
              <a:buNone/>
            </a:pPr>
            <a:r>
              <a:rPr lang="cs-CZ" altLang="cs-CZ" sz="2000" b="1" dirty="0">
                <a:solidFill>
                  <a:srgbClr val="FF0000"/>
                </a:solidFill>
              </a:rPr>
              <a:t>Rovnoměrné odpisování</a:t>
            </a:r>
          </a:p>
          <a:p>
            <a:pPr algn="ctr" eaLnBrk="1" hangingPunct="1">
              <a:lnSpc>
                <a:spcPct val="90000"/>
              </a:lnSpc>
              <a:buFont typeface="Wingdings" panose="05000000000000000000" pitchFamily="2" charset="2"/>
              <a:buNone/>
            </a:pPr>
            <a:endParaRPr lang="cs-CZ" altLang="cs-CZ" sz="1800" b="1" dirty="0"/>
          </a:p>
          <a:p>
            <a:pPr algn="ctr" eaLnBrk="1" hangingPunct="1">
              <a:lnSpc>
                <a:spcPct val="90000"/>
              </a:lnSpc>
              <a:buFont typeface="Wingdings" panose="05000000000000000000" pitchFamily="2" charset="2"/>
              <a:buNone/>
            </a:pPr>
            <a:r>
              <a:rPr lang="cs-CZ" altLang="cs-CZ" sz="1800" b="1" dirty="0"/>
              <a:t>Odpis = PC  x  </a:t>
            </a:r>
            <a:r>
              <a:rPr lang="cs-CZ" altLang="cs-CZ" sz="1800" b="1" dirty="0" err="1"/>
              <a:t>odpis.sazba</a:t>
            </a:r>
            <a:r>
              <a:rPr lang="cs-CZ" altLang="cs-CZ" sz="1800" b="1" dirty="0"/>
              <a:t> / 100</a:t>
            </a:r>
          </a:p>
          <a:p>
            <a:pPr eaLnBrk="1" hangingPunct="1">
              <a:lnSpc>
                <a:spcPct val="90000"/>
              </a:lnSpc>
              <a:buFont typeface="Wingdings" panose="05000000000000000000" pitchFamily="2" charset="2"/>
              <a:buNone/>
            </a:pPr>
            <a:endParaRPr lang="cs-CZ" altLang="cs-CZ" sz="1800" dirty="0"/>
          </a:p>
          <a:p>
            <a:pPr eaLnBrk="1" hangingPunct="1">
              <a:lnSpc>
                <a:spcPct val="90000"/>
              </a:lnSpc>
              <a:buFont typeface="Wingdings" panose="05000000000000000000" pitchFamily="2" charset="2"/>
              <a:buNone/>
            </a:pPr>
            <a:r>
              <a:rPr lang="cs-CZ" altLang="cs-CZ" sz="1800" dirty="0"/>
              <a:t>PC… Pořizovací (vstupní) cena pořizovaného majetku</a:t>
            </a:r>
            <a:endParaRPr lang="cs-CZ" altLang="cs-CZ" sz="1600" dirty="0"/>
          </a:p>
          <a:p>
            <a:pPr algn="ctr" eaLnBrk="1" hangingPunct="1">
              <a:lnSpc>
                <a:spcPct val="90000"/>
              </a:lnSpc>
              <a:buFont typeface="Wingdings" panose="05000000000000000000" pitchFamily="2" charset="2"/>
              <a:buNone/>
            </a:pPr>
            <a:endParaRPr lang="cs-CZ" altLang="cs-CZ" sz="1800" b="1" dirty="0"/>
          </a:p>
        </p:txBody>
      </p:sp>
      <p:sp>
        <p:nvSpPr>
          <p:cNvPr id="33797" name="Rectangle 4"/>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3798" name="Rectangle 5"/>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3799" name="Rectangle 6"/>
          <p:cNvSpPr>
            <a:spLocks noChangeArrowheads="1"/>
          </p:cNvSpPr>
          <p:nvPr/>
        </p:nvSpPr>
        <p:spPr bwMode="auto">
          <a:xfrm>
            <a:off x="0" y="2374900"/>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3800" name="Rectangle 7"/>
          <p:cNvSpPr>
            <a:spLocks noChangeArrowheads="1"/>
          </p:cNvSpPr>
          <p:nvPr/>
        </p:nvSpPr>
        <p:spPr bwMode="auto">
          <a:xfrm>
            <a:off x="0" y="2374900"/>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graphicFrame>
        <p:nvGraphicFramePr>
          <p:cNvPr id="15405" name="Group 45"/>
          <p:cNvGraphicFramePr>
            <a:graphicFrameLocks noGrp="1"/>
          </p:cNvGraphicFramePr>
          <p:nvPr/>
        </p:nvGraphicFramePr>
        <p:xfrm>
          <a:off x="863600" y="3756025"/>
          <a:ext cx="7416800" cy="2495550"/>
        </p:xfrm>
        <a:graphic>
          <a:graphicData uri="http://schemas.openxmlformats.org/drawingml/2006/table">
            <a:tbl>
              <a:tblPr/>
              <a:tblGrid>
                <a:gridCol w="1360487">
                  <a:extLst>
                    <a:ext uri="{9D8B030D-6E8A-4147-A177-3AD203B41FA5}">
                      <a16:colId xmlns:a16="http://schemas.microsoft.com/office/drawing/2014/main" val="20000"/>
                    </a:ext>
                  </a:extLst>
                </a:gridCol>
                <a:gridCol w="1973263">
                  <a:extLst>
                    <a:ext uri="{9D8B030D-6E8A-4147-A177-3AD203B41FA5}">
                      <a16:colId xmlns:a16="http://schemas.microsoft.com/office/drawing/2014/main" val="20001"/>
                    </a:ext>
                  </a:extLst>
                </a:gridCol>
                <a:gridCol w="215900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6667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dirty="0">
                          <a:ln>
                            <a:noFill/>
                          </a:ln>
                          <a:solidFill>
                            <a:srgbClr val="000000"/>
                          </a:solidFill>
                          <a:effectLst/>
                          <a:latin typeface="Verdana" pitchFamily="34" charset="0"/>
                          <a:cs typeface="Times New Roman" pitchFamily="18" charset="0"/>
                        </a:rPr>
                        <a:t>odpisová </a:t>
                      </a:r>
                      <a:br>
                        <a:rPr kumimoji="0" lang="cs-CZ" sz="1400" b="1" i="0" u="none" strike="noStrike" cap="none" normalizeH="0" baseline="0" dirty="0">
                          <a:ln>
                            <a:noFill/>
                          </a:ln>
                          <a:solidFill>
                            <a:srgbClr val="000000"/>
                          </a:solidFill>
                          <a:effectLst/>
                          <a:latin typeface="Verdana" pitchFamily="34" charset="0"/>
                          <a:cs typeface="Times New Roman" pitchFamily="18" charset="0"/>
                        </a:rPr>
                      </a:br>
                      <a:r>
                        <a:rPr kumimoji="0" lang="cs-CZ" sz="1400" b="1" i="0" u="none" strike="noStrike" cap="none" normalizeH="0" baseline="0" dirty="0">
                          <a:ln>
                            <a:noFill/>
                          </a:ln>
                          <a:solidFill>
                            <a:srgbClr val="000000"/>
                          </a:solidFill>
                          <a:effectLst/>
                          <a:latin typeface="Verdana" pitchFamily="34" charset="0"/>
                          <a:cs typeface="Times New Roman" pitchFamily="18" charset="0"/>
                        </a:rPr>
                        <a:t>skupina</a:t>
                      </a:r>
                      <a:endParaRPr kumimoji="0" lang="cs-CZ" sz="1400" b="0" i="0" u="none" strike="noStrike" cap="none" normalizeH="0" baseline="0" dirty="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7070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Verdana" pitchFamily="34" charset="0"/>
                          <a:cs typeface="Times New Roman" pitchFamily="18" charset="0"/>
                        </a:rPr>
                        <a:t> v prvním roce </a:t>
                      </a:r>
                      <a:br>
                        <a:rPr kumimoji="0" lang="cs-CZ" sz="1400" b="1" i="0" u="none" strike="noStrike" cap="none" normalizeH="0" baseline="0">
                          <a:ln>
                            <a:noFill/>
                          </a:ln>
                          <a:solidFill>
                            <a:srgbClr val="000000"/>
                          </a:solidFill>
                          <a:effectLst/>
                          <a:latin typeface="Verdana" pitchFamily="34" charset="0"/>
                          <a:cs typeface="Times New Roman" pitchFamily="18" charset="0"/>
                        </a:rPr>
                      </a:br>
                      <a:r>
                        <a:rPr kumimoji="0" lang="cs-CZ" sz="1400" b="1" i="0" u="none" strike="noStrike" cap="none" normalizeH="0" baseline="0">
                          <a:ln>
                            <a:noFill/>
                          </a:ln>
                          <a:solidFill>
                            <a:srgbClr val="000000"/>
                          </a:solidFill>
                          <a:effectLst/>
                          <a:latin typeface="Verdana" pitchFamily="34" charset="0"/>
                          <a:cs typeface="Times New Roman" pitchFamily="18" charset="0"/>
                        </a:rPr>
                        <a:t>odpisování</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7070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Verdana" pitchFamily="34" charset="0"/>
                          <a:cs typeface="Times New Roman" pitchFamily="18" charset="0"/>
                        </a:rPr>
                        <a:t> v dalších letech </a:t>
                      </a:r>
                      <a:br>
                        <a:rPr kumimoji="0" lang="cs-CZ" sz="1400" b="1" i="0" u="none" strike="noStrike" cap="none" normalizeH="0" baseline="0">
                          <a:ln>
                            <a:noFill/>
                          </a:ln>
                          <a:solidFill>
                            <a:srgbClr val="000000"/>
                          </a:solidFill>
                          <a:effectLst/>
                          <a:latin typeface="Verdana" pitchFamily="34" charset="0"/>
                          <a:cs typeface="Times New Roman" pitchFamily="18" charset="0"/>
                        </a:rPr>
                      </a:br>
                      <a:r>
                        <a:rPr kumimoji="0" lang="cs-CZ" sz="1400" b="1" i="0" u="none" strike="noStrike" cap="none" normalizeH="0" baseline="0">
                          <a:ln>
                            <a:noFill/>
                          </a:ln>
                          <a:solidFill>
                            <a:srgbClr val="000000"/>
                          </a:solidFill>
                          <a:effectLst/>
                          <a:latin typeface="Verdana" pitchFamily="34" charset="0"/>
                          <a:cs typeface="Times New Roman" pitchFamily="18" charset="0"/>
                        </a:rPr>
                        <a:t>odpisování</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7070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Verdana" pitchFamily="34" charset="0"/>
                          <a:cs typeface="Times New Roman" pitchFamily="18" charset="0"/>
                        </a:rPr>
                        <a:t> pro zvýšenou </a:t>
                      </a:r>
                      <a:br>
                        <a:rPr kumimoji="0" lang="cs-CZ" sz="1400" b="1" i="0" u="none" strike="noStrike" cap="none" normalizeH="0" baseline="0">
                          <a:ln>
                            <a:noFill/>
                          </a:ln>
                          <a:solidFill>
                            <a:srgbClr val="000000"/>
                          </a:solidFill>
                          <a:effectLst/>
                          <a:latin typeface="Verdana" pitchFamily="34" charset="0"/>
                          <a:cs typeface="Times New Roman" pitchFamily="18" charset="0"/>
                        </a:rPr>
                      </a:br>
                      <a:r>
                        <a:rPr kumimoji="0" lang="cs-CZ" sz="1400" b="1" i="0" u="none" strike="noStrike" cap="none" normalizeH="0" baseline="0">
                          <a:ln>
                            <a:noFill/>
                          </a:ln>
                          <a:solidFill>
                            <a:srgbClr val="000000"/>
                          </a:solidFill>
                          <a:effectLst/>
                          <a:latin typeface="Verdana" pitchFamily="34" charset="0"/>
                          <a:cs typeface="Times New Roman" pitchFamily="18" charset="0"/>
                        </a:rPr>
                        <a:t>vstupní cenu</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7070FF"/>
                    </a:solidFill>
                  </a:tcPr>
                </a:tc>
                <a:extLst>
                  <a:ext uri="{0D108BD9-81ED-4DB2-BD59-A6C34878D82A}">
                    <a16:rowId xmlns:a16="http://schemas.microsoft.com/office/drawing/2014/main" val="10000"/>
                  </a:ext>
                </a:extLst>
              </a:tr>
              <a:tr h="295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1</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20</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40</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33,3</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1"/>
                  </a:ext>
                </a:extLst>
              </a:tr>
              <a:tr h="295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dirty="0">
                          <a:ln>
                            <a:noFill/>
                          </a:ln>
                          <a:solidFill>
                            <a:srgbClr val="000000"/>
                          </a:solidFill>
                          <a:effectLst/>
                          <a:latin typeface="Verdana" pitchFamily="34" charset="0"/>
                          <a:cs typeface="Times New Roman" pitchFamily="18" charset="0"/>
                        </a:rPr>
                        <a:t>2</a:t>
                      </a:r>
                      <a:endParaRPr kumimoji="0" lang="cs-CZ" sz="1400" b="0" i="0" u="none" strike="noStrike" cap="none" normalizeH="0" baseline="0" dirty="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11</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22,25</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20</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2"/>
                  </a:ext>
                </a:extLst>
              </a:tr>
              <a:tr h="295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3</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5,5</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10,5</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10</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3"/>
                  </a:ext>
                </a:extLst>
              </a:tr>
              <a:tr h="295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dirty="0">
                          <a:ln>
                            <a:noFill/>
                          </a:ln>
                          <a:solidFill>
                            <a:srgbClr val="000000"/>
                          </a:solidFill>
                          <a:effectLst/>
                          <a:latin typeface="Verdana" pitchFamily="34" charset="0"/>
                          <a:cs typeface="Times New Roman" pitchFamily="18" charset="0"/>
                        </a:rPr>
                        <a:t>4</a:t>
                      </a:r>
                      <a:endParaRPr kumimoji="0" lang="cs-CZ" sz="1400" b="0" i="0" u="none" strike="noStrike" cap="none" normalizeH="0" baseline="0" dirty="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2,15</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5,15</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5,0</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4"/>
                  </a:ext>
                </a:extLst>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5</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1,4</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3,4</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3,4</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5"/>
                  </a:ext>
                </a:extLst>
              </a:tr>
              <a:tr h="295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6</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1,02</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2,02</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dirty="0">
                          <a:ln>
                            <a:noFill/>
                          </a:ln>
                          <a:solidFill>
                            <a:srgbClr val="000000"/>
                          </a:solidFill>
                          <a:effectLst/>
                          <a:latin typeface="Verdana" pitchFamily="34" charset="0"/>
                          <a:cs typeface="Times New Roman" pitchFamily="18" charset="0"/>
                        </a:rPr>
                        <a:t>2</a:t>
                      </a:r>
                      <a:endParaRPr kumimoji="0" lang="cs-CZ" sz="1400" b="0" i="0" u="none" strike="noStrike" cap="none" normalizeH="0" baseline="0" dirty="0">
                        <a:ln>
                          <a:noFill/>
                        </a:ln>
                        <a:solidFill>
                          <a:srgbClr val="000000"/>
                        </a:solidFill>
                        <a:effectLst/>
                        <a:latin typeface="Times New Roman" pitchFamily="18" charset="0"/>
                        <a:cs typeface="Times New Roman" pitchFamily="18" charset="0"/>
                      </a:endParaRPr>
                    </a:p>
                  </a:txBody>
                  <a:tcPr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6"/>
                  </a:ext>
                </a:extLst>
              </a:tr>
            </a:tbl>
          </a:graphicData>
        </a:graphic>
      </p:graphicFrame>
      <p:sp>
        <p:nvSpPr>
          <p:cNvPr id="33830" name="Text Box 46"/>
          <p:cNvSpPr txBox="1">
            <a:spLocks noChangeArrowheads="1"/>
          </p:cNvSpPr>
          <p:nvPr/>
        </p:nvSpPr>
        <p:spPr bwMode="auto">
          <a:xfrm>
            <a:off x="693738" y="6211888"/>
            <a:ext cx="75596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50000"/>
              </a:spcBef>
              <a:buClrTx/>
              <a:buSzTx/>
              <a:buFontTx/>
              <a:buNone/>
            </a:pPr>
            <a:r>
              <a:rPr lang="cs-CZ" altLang="cs-CZ" sz="1800" b="0" i="1">
                <a:latin typeface="Arial" panose="020B0604020202020204" pitchFamily="34" charset="0"/>
              </a:rPr>
              <a:t>Rovnoměrné odpisování hmotného majetku upravuje </a:t>
            </a:r>
            <a:r>
              <a:rPr lang="en-US" altLang="cs-CZ" sz="1800" b="0" i="1">
                <a:latin typeface="Arial" panose="020B0604020202020204" pitchFamily="34" charset="0"/>
                <a:cs typeface="Arial" panose="020B0604020202020204" pitchFamily="34" charset="0"/>
              </a:rPr>
              <a:t>§</a:t>
            </a:r>
            <a:r>
              <a:rPr lang="cs-CZ" altLang="cs-CZ" sz="1800" b="0" i="1">
                <a:latin typeface="Arial" panose="020B0604020202020204" pitchFamily="34" charset="0"/>
                <a:cs typeface="Arial" panose="020B0604020202020204" pitchFamily="34" charset="0"/>
              </a:rPr>
              <a:t> 31 zákona č. 586/1992 Sb., o daních z příjmů, ve znění pozdějších předpisů.</a:t>
            </a:r>
            <a:endParaRPr lang="en-US" altLang="cs-CZ" sz="1800" b="0" i="1">
              <a:latin typeface="Arial" panose="020B0604020202020204" pitchFamily="34" charset="0"/>
              <a:cs typeface="Arial" panose="020B0604020202020204" pitchFamily="34" charset="0"/>
            </a:endParaRPr>
          </a:p>
        </p:txBody>
      </p:sp>
      <p:sp>
        <p:nvSpPr>
          <p:cNvPr id="33831" name="Text Box 47"/>
          <p:cNvSpPr txBox="1">
            <a:spLocks noChangeArrowheads="1"/>
          </p:cNvSpPr>
          <p:nvPr/>
        </p:nvSpPr>
        <p:spPr bwMode="auto">
          <a:xfrm>
            <a:off x="539750" y="3068638"/>
            <a:ext cx="8280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50000"/>
              </a:spcBef>
              <a:buClrTx/>
              <a:buSzTx/>
              <a:buFontTx/>
              <a:buNone/>
            </a:pPr>
            <a:r>
              <a:rPr lang="cs-CZ" altLang="cs-CZ" sz="1800" b="0"/>
              <a:t>Roční odpisové sazby v % pro rovnoměrné odpisování hmotného majetku</a:t>
            </a:r>
          </a:p>
        </p:txBody>
      </p:sp>
    </p:spTree>
    <p:extLst>
      <p:ext uri="{BB962C8B-B14F-4D97-AF65-F5344CB8AC3E}">
        <p14:creationId xmlns:p14="http://schemas.microsoft.com/office/powerpoint/2010/main" val="34085514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Zástupný symbol pro číslo snímku 6"/>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B5E7E7B5-5EBF-4537-B2DC-2E387B97ADBE}" type="slidenum">
              <a:rPr lang="cs-CZ" altLang="cs-CZ" sz="800"/>
              <a:pPr>
                <a:spcBef>
                  <a:spcPct val="0"/>
                </a:spcBef>
                <a:buClrTx/>
                <a:buSzTx/>
                <a:buFontTx/>
                <a:buNone/>
              </a:pPr>
              <a:t>35</a:t>
            </a:fld>
            <a:endParaRPr lang="cs-CZ" altLang="cs-CZ" sz="800"/>
          </a:p>
        </p:txBody>
      </p:sp>
      <p:sp>
        <p:nvSpPr>
          <p:cNvPr id="34819" name="Rectangle 2"/>
          <p:cNvSpPr>
            <a:spLocks noGrp="1" noChangeArrowheads="1"/>
          </p:cNvSpPr>
          <p:nvPr>
            <p:ph type="title"/>
          </p:nvPr>
        </p:nvSpPr>
        <p:spPr>
          <a:xfrm>
            <a:off x="539750" y="-171450"/>
            <a:ext cx="8229600" cy="792163"/>
          </a:xfrm>
        </p:spPr>
        <p:txBody>
          <a:bodyPr/>
          <a:lstStyle/>
          <a:p>
            <a:pPr eaLnBrk="1" hangingPunct="1"/>
            <a:r>
              <a:rPr lang="cs-CZ" altLang="cs-CZ" sz="2400" b="1"/>
              <a:t>DLOUHODOBÝ MAJETEK</a:t>
            </a:r>
            <a:r>
              <a:rPr lang="cs-CZ" altLang="cs-CZ" sz="2400"/>
              <a:t> </a:t>
            </a:r>
          </a:p>
        </p:txBody>
      </p:sp>
      <p:sp>
        <p:nvSpPr>
          <p:cNvPr id="130051" name="Rectangle 3"/>
          <p:cNvSpPr>
            <a:spLocks noGrp="1" noChangeArrowheads="1"/>
          </p:cNvSpPr>
          <p:nvPr>
            <p:ph type="body" sz="half" idx="1"/>
          </p:nvPr>
        </p:nvSpPr>
        <p:spPr>
          <a:xfrm>
            <a:off x="611188" y="908050"/>
            <a:ext cx="8137525" cy="2952750"/>
          </a:xfrm>
        </p:spPr>
        <p:txBody>
          <a:bodyPr/>
          <a:lstStyle/>
          <a:p>
            <a:pPr algn="ctr" eaLnBrk="1" hangingPunct="1">
              <a:lnSpc>
                <a:spcPct val="80000"/>
              </a:lnSpc>
              <a:buFont typeface="Wingdings" panose="05000000000000000000" pitchFamily="2" charset="2"/>
              <a:buNone/>
            </a:pPr>
            <a:r>
              <a:rPr lang="cs-CZ" altLang="cs-CZ" sz="2000" b="1" dirty="0"/>
              <a:t>	</a:t>
            </a:r>
            <a:r>
              <a:rPr lang="cs-CZ" altLang="cs-CZ" sz="2000" b="1" u="sng" dirty="0"/>
              <a:t>Odpisy hmotného majetku</a:t>
            </a:r>
            <a:r>
              <a:rPr lang="cs-CZ" altLang="cs-CZ" sz="1400" dirty="0"/>
              <a:t> </a:t>
            </a:r>
          </a:p>
          <a:p>
            <a:pPr algn="ctr" eaLnBrk="1" hangingPunct="1">
              <a:lnSpc>
                <a:spcPct val="80000"/>
              </a:lnSpc>
              <a:buFont typeface="Wingdings" panose="05000000000000000000" pitchFamily="2" charset="2"/>
              <a:buNone/>
            </a:pPr>
            <a:endParaRPr lang="cs-CZ" altLang="cs-CZ" sz="1400" dirty="0"/>
          </a:p>
          <a:p>
            <a:pPr algn="ctr" eaLnBrk="1" hangingPunct="1">
              <a:lnSpc>
                <a:spcPct val="80000"/>
              </a:lnSpc>
              <a:buFont typeface="Wingdings" panose="05000000000000000000" pitchFamily="2" charset="2"/>
              <a:buNone/>
            </a:pPr>
            <a:r>
              <a:rPr lang="cs-CZ" altLang="cs-CZ" sz="2000" b="1" dirty="0">
                <a:solidFill>
                  <a:srgbClr val="FF0000"/>
                </a:solidFill>
              </a:rPr>
              <a:t>Rovnoměrné odepisování</a:t>
            </a:r>
          </a:p>
          <a:p>
            <a:pPr algn="ctr" eaLnBrk="1" hangingPunct="1">
              <a:lnSpc>
                <a:spcPct val="80000"/>
              </a:lnSpc>
              <a:buFont typeface="Wingdings" panose="05000000000000000000" pitchFamily="2" charset="2"/>
              <a:buNone/>
            </a:pPr>
            <a:endParaRPr lang="cs-CZ" altLang="cs-CZ" sz="1800" b="1" dirty="0"/>
          </a:p>
          <a:p>
            <a:pPr algn="ctr" eaLnBrk="1" hangingPunct="1">
              <a:lnSpc>
                <a:spcPct val="80000"/>
              </a:lnSpc>
              <a:buFont typeface="Wingdings" panose="05000000000000000000" pitchFamily="2" charset="2"/>
              <a:buNone/>
            </a:pPr>
            <a:r>
              <a:rPr lang="cs-CZ" altLang="cs-CZ" sz="1800" b="1" dirty="0"/>
              <a:t>Odpis = PC  x  </a:t>
            </a:r>
            <a:r>
              <a:rPr lang="cs-CZ" altLang="cs-CZ" sz="1800" b="1" dirty="0" err="1"/>
              <a:t>odpis.sazba</a:t>
            </a:r>
            <a:r>
              <a:rPr lang="cs-CZ" altLang="cs-CZ" sz="1800" b="1" dirty="0"/>
              <a:t> / 100</a:t>
            </a:r>
          </a:p>
          <a:p>
            <a:pPr eaLnBrk="1" hangingPunct="1">
              <a:lnSpc>
                <a:spcPct val="80000"/>
              </a:lnSpc>
              <a:buFont typeface="Wingdings" panose="05000000000000000000" pitchFamily="2" charset="2"/>
              <a:buNone/>
            </a:pPr>
            <a:endParaRPr lang="cs-CZ" altLang="cs-CZ" sz="1800" b="1" dirty="0"/>
          </a:p>
          <a:p>
            <a:pPr>
              <a:lnSpc>
                <a:spcPct val="90000"/>
              </a:lnSpc>
              <a:buNone/>
            </a:pPr>
            <a:r>
              <a:rPr lang="cs-CZ" altLang="cs-CZ" sz="1800" dirty="0"/>
              <a:t>PC… Pořizovací (vstupní) cena pořizovaného majetku</a:t>
            </a:r>
            <a:endParaRPr lang="cs-CZ" altLang="cs-CZ" sz="1600" dirty="0"/>
          </a:p>
          <a:p>
            <a:pPr algn="ctr" eaLnBrk="1" hangingPunct="1">
              <a:lnSpc>
                <a:spcPct val="80000"/>
              </a:lnSpc>
              <a:buFont typeface="Wingdings" panose="05000000000000000000" pitchFamily="2" charset="2"/>
              <a:buNone/>
            </a:pPr>
            <a:endParaRPr lang="cs-CZ" altLang="cs-CZ" sz="1800" b="1" dirty="0"/>
          </a:p>
          <a:p>
            <a:pPr eaLnBrk="1" hangingPunct="1">
              <a:lnSpc>
                <a:spcPct val="80000"/>
              </a:lnSpc>
              <a:buFont typeface="Wingdings" panose="05000000000000000000" pitchFamily="2" charset="2"/>
              <a:buNone/>
            </a:pPr>
            <a:r>
              <a:rPr lang="cs-CZ" altLang="cs-CZ" sz="1800" b="1" dirty="0"/>
              <a:t>Ukázka 1: </a:t>
            </a:r>
            <a:r>
              <a:rPr lang="cs-CZ" altLang="cs-CZ" sz="1800" dirty="0"/>
              <a:t>Obráběcí stroj. PC.....100 000 Kč, 2. odpis. skupina, odpis rovnoměrný. Pořízení 12.12. 2019. Vypočítejte odpisy a sestavte odpisový plán.</a:t>
            </a:r>
          </a:p>
        </p:txBody>
      </p:sp>
      <p:sp>
        <p:nvSpPr>
          <p:cNvPr id="34821" name="Rectangle 4"/>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4822" name="Rectangle 5"/>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4823" name="Rectangle 6"/>
          <p:cNvSpPr>
            <a:spLocks noChangeArrowheads="1"/>
          </p:cNvSpPr>
          <p:nvPr/>
        </p:nvSpPr>
        <p:spPr bwMode="auto">
          <a:xfrm>
            <a:off x="0" y="2374900"/>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4824" name="Rectangle 7"/>
          <p:cNvSpPr>
            <a:spLocks noChangeArrowheads="1"/>
          </p:cNvSpPr>
          <p:nvPr/>
        </p:nvSpPr>
        <p:spPr bwMode="auto">
          <a:xfrm>
            <a:off x="0" y="2374900"/>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graphicFrame>
        <p:nvGraphicFramePr>
          <p:cNvPr id="130056" name="Group 8"/>
          <p:cNvGraphicFramePr>
            <a:graphicFrameLocks noGrp="1"/>
          </p:cNvGraphicFramePr>
          <p:nvPr>
            <p:ph sz="half" idx="2"/>
          </p:nvPr>
        </p:nvGraphicFramePr>
        <p:xfrm>
          <a:off x="2484438" y="3860800"/>
          <a:ext cx="4248150" cy="2447927"/>
        </p:xfrm>
        <a:graphic>
          <a:graphicData uri="http://schemas.openxmlformats.org/drawingml/2006/table">
            <a:tbl>
              <a:tblPr/>
              <a:tblGrid>
                <a:gridCol w="1220788">
                  <a:extLst>
                    <a:ext uri="{9D8B030D-6E8A-4147-A177-3AD203B41FA5}">
                      <a16:colId xmlns:a16="http://schemas.microsoft.com/office/drawing/2014/main" val="20000"/>
                    </a:ext>
                  </a:extLst>
                </a:gridCol>
                <a:gridCol w="1806575">
                  <a:extLst>
                    <a:ext uri="{9D8B030D-6E8A-4147-A177-3AD203B41FA5}">
                      <a16:colId xmlns:a16="http://schemas.microsoft.com/office/drawing/2014/main" val="20001"/>
                    </a:ext>
                  </a:extLst>
                </a:gridCol>
                <a:gridCol w="1220787">
                  <a:extLst>
                    <a:ext uri="{9D8B030D-6E8A-4147-A177-3AD203B41FA5}">
                      <a16:colId xmlns:a16="http://schemas.microsoft.com/office/drawing/2014/main" val="20002"/>
                    </a:ext>
                  </a:extLst>
                </a:gridCol>
              </a:tblGrid>
              <a:tr h="4238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dirty="0">
                          <a:ln>
                            <a:noFill/>
                          </a:ln>
                          <a:solidFill>
                            <a:schemeClr val="tx1"/>
                          </a:solidFill>
                          <a:effectLst/>
                          <a:latin typeface="Times New Roman" pitchFamily="18" charset="0"/>
                          <a:cs typeface="Times New Roman" pitchFamily="18" charset="0"/>
                        </a:rPr>
                        <a:t> </a:t>
                      </a: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odpis</a:t>
                      </a:r>
                      <a:endParaRPr kumimoji="0" lang="cs-CZ" sz="14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ZC</a:t>
                      </a:r>
                      <a:endParaRPr kumimoji="0" lang="cs-CZ" sz="14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75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dirty="0">
                          <a:ln>
                            <a:noFill/>
                          </a:ln>
                          <a:solidFill>
                            <a:schemeClr val="tx1"/>
                          </a:solidFill>
                          <a:effectLst/>
                          <a:latin typeface="Times New Roman" pitchFamily="18" charset="0"/>
                          <a:cs typeface="Times New Roman" pitchFamily="18" charset="0"/>
                        </a:rPr>
                        <a:t>1 rok (…….)</a:t>
                      </a: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9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dirty="0">
                          <a:ln>
                            <a:noFill/>
                          </a:ln>
                          <a:solidFill>
                            <a:schemeClr val="tx1"/>
                          </a:solidFill>
                          <a:effectLst/>
                          <a:latin typeface="Times New Roman" pitchFamily="18" charset="0"/>
                          <a:cs typeface="Times New Roman" pitchFamily="18" charset="0"/>
                        </a:rPr>
                        <a:t>2 rok</a:t>
                      </a: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75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3 rok</a:t>
                      </a:r>
                      <a:endParaRPr kumimoji="0" lang="cs-CZ" sz="14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75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4 rok</a:t>
                      </a:r>
                      <a:endParaRPr kumimoji="0" lang="cs-CZ" sz="14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524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5 rok</a:t>
                      </a:r>
                      <a:endParaRPr kumimoji="0" lang="cs-CZ" sz="14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7195421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005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005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0051">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0051">
                                            <p:txEl>
                                              <p:pRg st="8" end="8"/>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300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datum 4"/>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r>
              <a:rPr lang="en-US" altLang="cs-CZ" sz="800"/>
              <a:t>©</a:t>
            </a:r>
            <a:r>
              <a:rPr lang="cs-CZ" altLang="cs-CZ" sz="800"/>
              <a:t> Petr NOVÁK</a:t>
            </a:r>
          </a:p>
        </p:txBody>
      </p:sp>
      <p:sp>
        <p:nvSpPr>
          <p:cNvPr id="35843" name="Zástupný symbol pro číslo snímku 6"/>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AB8DD9B0-9CAD-4144-8798-D8F3491F9E77}" type="slidenum">
              <a:rPr lang="cs-CZ" altLang="cs-CZ" sz="800"/>
              <a:pPr>
                <a:spcBef>
                  <a:spcPct val="0"/>
                </a:spcBef>
                <a:buClrTx/>
                <a:buSzTx/>
                <a:buFontTx/>
                <a:buNone/>
              </a:pPr>
              <a:t>36</a:t>
            </a:fld>
            <a:endParaRPr lang="cs-CZ" altLang="cs-CZ" sz="800"/>
          </a:p>
        </p:txBody>
      </p:sp>
      <p:sp>
        <p:nvSpPr>
          <p:cNvPr id="35844" name="Rectangle 2"/>
          <p:cNvSpPr>
            <a:spLocks noGrp="1" noChangeArrowheads="1"/>
          </p:cNvSpPr>
          <p:nvPr>
            <p:ph type="title"/>
          </p:nvPr>
        </p:nvSpPr>
        <p:spPr>
          <a:xfrm>
            <a:off x="539750" y="-171450"/>
            <a:ext cx="8229600" cy="863600"/>
          </a:xfrm>
        </p:spPr>
        <p:txBody>
          <a:bodyPr/>
          <a:lstStyle/>
          <a:p>
            <a:pPr eaLnBrk="1" hangingPunct="1"/>
            <a:r>
              <a:rPr lang="cs-CZ" altLang="cs-CZ" sz="2400" b="1"/>
              <a:t>DLOUHODOBÝ MAJETEK</a:t>
            </a:r>
            <a:r>
              <a:rPr lang="cs-CZ" altLang="cs-CZ" sz="2400"/>
              <a:t> </a:t>
            </a:r>
          </a:p>
        </p:txBody>
      </p:sp>
      <p:sp>
        <p:nvSpPr>
          <p:cNvPr id="35845" name="Rectangle 3"/>
          <p:cNvSpPr>
            <a:spLocks noGrp="1" noChangeArrowheads="1"/>
          </p:cNvSpPr>
          <p:nvPr>
            <p:ph type="body" sz="half" idx="1"/>
          </p:nvPr>
        </p:nvSpPr>
        <p:spPr>
          <a:xfrm>
            <a:off x="611188" y="836613"/>
            <a:ext cx="8532812" cy="2808287"/>
          </a:xfrm>
        </p:spPr>
        <p:txBody>
          <a:bodyPr/>
          <a:lstStyle/>
          <a:p>
            <a:pPr algn="ctr" eaLnBrk="1" hangingPunct="1">
              <a:lnSpc>
                <a:spcPct val="80000"/>
              </a:lnSpc>
              <a:buFont typeface="Wingdings" panose="05000000000000000000" pitchFamily="2" charset="2"/>
              <a:buNone/>
            </a:pPr>
            <a:r>
              <a:rPr lang="cs-CZ" altLang="cs-CZ" sz="1800" b="1" dirty="0"/>
              <a:t>	</a:t>
            </a:r>
            <a:r>
              <a:rPr lang="cs-CZ" altLang="cs-CZ" sz="2000" b="1" u="sng" dirty="0"/>
              <a:t>Odpisy hmotného majetku</a:t>
            </a:r>
            <a:r>
              <a:rPr lang="cs-CZ" altLang="cs-CZ" sz="1800" dirty="0"/>
              <a:t> </a:t>
            </a:r>
          </a:p>
          <a:p>
            <a:pPr algn="ctr" eaLnBrk="1" hangingPunct="1">
              <a:lnSpc>
                <a:spcPct val="80000"/>
              </a:lnSpc>
              <a:buFont typeface="Wingdings" panose="05000000000000000000" pitchFamily="2" charset="2"/>
              <a:buNone/>
            </a:pPr>
            <a:endParaRPr lang="cs-CZ" altLang="cs-CZ" sz="1800" dirty="0"/>
          </a:p>
          <a:p>
            <a:pPr algn="ctr" eaLnBrk="1" hangingPunct="1">
              <a:lnSpc>
                <a:spcPct val="80000"/>
              </a:lnSpc>
              <a:buFont typeface="Wingdings" panose="05000000000000000000" pitchFamily="2" charset="2"/>
              <a:buNone/>
            </a:pPr>
            <a:r>
              <a:rPr lang="cs-CZ" altLang="cs-CZ" sz="2000" b="1" dirty="0">
                <a:solidFill>
                  <a:srgbClr val="FF0000"/>
                </a:solidFill>
              </a:rPr>
              <a:t>Zrychlené odepisování</a:t>
            </a:r>
            <a:r>
              <a:rPr lang="cs-CZ" altLang="cs-CZ" sz="1800" dirty="0"/>
              <a:t> </a:t>
            </a:r>
            <a:endParaRPr lang="cs-CZ" altLang="cs-CZ" sz="1800" b="1" dirty="0">
              <a:solidFill>
                <a:srgbClr val="FF0000"/>
              </a:solidFill>
            </a:endParaRPr>
          </a:p>
          <a:p>
            <a:pPr algn="ctr" eaLnBrk="1" hangingPunct="1">
              <a:lnSpc>
                <a:spcPct val="80000"/>
              </a:lnSpc>
              <a:buFont typeface="Wingdings" panose="05000000000000000000" pitchFamily="2" charset="2"/>
              <a:buNone/>
            </a:pPr>
            <a:endParaRPr lang="cs-CZ" altLang="cs-CZ" sz="1800" b="1" dirty="0"/>
          </a:p>
          <a:p>
            <a:pPr eaLnBrk="1" hangingPunct="1">
              <a:lnSpc>
                <a:spcPct val="80000"/>
              </a:lnSpc>
              <a:buFont typeface="Wingdings" panose="05000000000000000000" pitchFamily="2" charset="2"/>
              <a:buNone/>
            </a:pPr>
            <a:r>
              <a:rPr lang="cs-CZ" altLang="cs-CZ" sz="1800" dirty="0"/>
              <a:t>	Odpis v 1. roce</a:t>
            </a:r>
            <a:r>
              <a:rPr lang="cs-CZ" altLang="cs-CZ" sz="1800" b="1" dirty="0"/>
              <a:t> 		= PC/koeficient v 1.roce</a:t>
            </a:r>
          </a:p>
          <a:p>
            <a:pPr eaLnBrk="1" hangingPunct="1">
              <a:lnSpc>
                <a:spcPct val="80000"/>
              </a:lnSpc>
              <a:buFont typeface="Wingdings" panose="05000000000000000000" pitchFamily="2" charset="2"/>
              <a:buNone/>
            </a:pPr>
            <a:r>
              <a:rPr lang="cs-CZ" altLang="cs-CZ" sz="1800" b="1" dirty="0"/>
              <a:t>	</a:t>
            </a:r>
            <a:r>
              <a:rPr lang="cs-CZ" altLang="cs-CZ" sz="1800" dirty="0"/>
              <a:t>Odpis v dalších letech</a:t>
            </a:r>
            <a:r>
              <a:rPr lang="cs-CZ" altLang="cs-CZ" sz="1800" b="1" dirty="0"/>
              <a:t> 	= 2 x ZC/(k-n)</a:t>
            </a:r>
          </a:p>
          <a:p>
            <a:pPr eaLnBrk="1" hangingPunct="1">
              <a:lnSpc>
                <a:spcPct val="80000"/>
              </a:lnSpc>
              <a:buFont typeface="Wingdings" panose="05000000000000000000" pitchFamily="2" charset="2"/>
              <a:buNone/>
            </a:pPr>
            <a:endParaRPr lang="cs-CZ" altLang="cs-CZ" sz="1800" b="1" dirty="0"/>
          </a:p>
          <a:p>
            <a:pPr eaLnBrk="1" hangingPunct="1">
              <a:lnSpc>
                <a:spcPct val="80000"/>
              </a:lnSpc>
              <a:buFont typeface="Wingdings" panose="05000000000000000000" pitchFamily="2" charset="2"/>
              <a:buNone/>
            </a:pPr>
            <a:r>
              <a:rPr lang="cs-CZ" altLang="cs-CZ" sz="1400" dirty="0"/>
              <a:t>n…… počet odepsaných let</a:t>
            </a:r>
          </a:p>
          <a:p>
            <a:pPr eaLnBrk="1" hangingPunct="1">
              <a:lnSpc>
                <a:spcPct val="80000"/>
              </a:lnSpc>
              <a:buFont typeface="Wingdings" panose="05000000000000000000" pitchFamily="2" charset="2"/>
              <a:buNone/>
            </a:pPr>
            <a:r>
              <a:rPr lang="cs-CZ" altLang="cs-CZ" sz="1400" dirty="0"/>
              <a:t>ZC….zůstatková cena majetku = Pořizovací cena – oprávky</a:t>
            </a:r>
          </a:p>
        </p:txBody>
      </p:sp>
      <p:sp>
        <p:nvSpPr>
          <p:cNvPr id="35846" name="Rectangle 4"/>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5847" name="Rectangle 5"/>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5848" name="Rectangle 6"/>
          <p:cNvSpPr>
            <a:spLocks noChangeArrowheads="1"/>
          </p:cNvSpPr>
          <p:nvPr/>
        </p:nvSpPr>
        <p:spPr bwMode="auto">
          <a:xfrm>
            <a:off x="0" y="2374900"/>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5849" name="Rectangle 7"/>
          <p:cNvSpPr>
            <a:spLocks noChangeArrowheads="1"/>
          </p:cNvSpPr>
          <p:nvPr/>
        </p:nvSpPr>
        <p:spPr bwMode="auto">
          <a:xfrm>
            <a:off x="0" y="2374900"/>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5850" name="Rectangle 8"/>
          <p:cNvSpPr>
            <a:spLocks noChangeArrowheads="1"/>
          </p:cNvSpPr>
          <p:nvPr/>
        </p:nvSpPr>
        <p:spPr bwMode="auto">
          <a:xfrm>
            <a:off x="0" y="2116138"/>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5851" name="Rectangle 9"/>
          <p:cNvSpPr>
            <a:spLocks noChangeArrowheads="1"/>
          </p:cNvSpPr>
          <p:nvPr/>
        </p:nvSpPr>
        <p:spPr bwMode="auto">
          <a:xfrm>
            <a:off x="0" y="2116138"/>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graphicFrame>
        <p:nvGraphicFramePr>
          <p:cNvPr id="17461" name="Group 53"/>
          <p:cNvGraphicFramePr>
            <a:graphicFrameLocks noGrp="1"/>
          </p:cNvGraphicFramePr>
          <p:nvPr/>
        </p:nvGraphicFramePr>
        <p:xfrm>
          <a:off x="1042988" y="3644900"/>
          <a:ext cx="7488237" cy="2346386"/>
        </p:xfrm>
        <a:graphic>
          <a:graphicData uri="http://schemas.openxmlformats.org/drawingml/2006/table">
            <a:tbl>
              <a:tblPr/>
              <a:tblGrid>
                <a:gridCol w="1349375">
                  <a:extLst>
                    <a:ext uri="{9D8B030D-6E8A-4147-A177-3AD203B41FA5}">
                      <a16:colId xmlns:a16="http://schemas.microsoft.com/office/drawing/2014/main" val="20000"/>
                    </a:ext>
                  </a:extLst>
                </a:gridCol>
                <a:gridCol w="18605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2"/>
                    </a:ext>
                  </a:extLst>
                </a:gridCol>
                <a:gridCol w="2239962">
                  <a:extLst>
                    <a:ext uri="{9D8B030D-6E8A-4147-A177-3AD203B41FA5}">
                      <a16:colId xmlns:a16="http://schemas.microsoft.com/office/drawing/2014/main" val="20003"/>
                    </a:ext>
                  </a:extLst>
                </a:gridCol>
              </a:tblGrid>
              <a:tr h="51806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Verdana" pitchFamily="34" charset="0"/>
                          <a:cs typeface="Times New Roman" pitchFamily="18" charset="0"/>
                        </a:rPr>
                        <a:t> odpisová </a:t>
                      </a:r>
                      <a:br>
                        <a:rPr kumimoji="0" lang="cs-CZ" sz="1400" b="1" i="0" u="none" strike="noStrike" cap="none" normalizeH="0" baseline="0">
                          <a:ln>
                            <a:noFill/>
                          </a:ln>
                          <a:solidFill>
                            <a:srgbClr val="000000"/>
                          </a:solidFill>
                          <a:effectLst/>
                          <a:latin typeface="Verdana" pitchFamily="34" charset="0"/>
                          <a:cs typeface="Times New Roman" pitchFamily="18" charset="0"/>
                        </a:rPr>
                      </a:br>
                      <a:r>
                        <a:rPr kumimoji="0" lang="cs-CZ" sz="1400" b="1" i="0" u="none" strike="noStrike" cap="none" normalizeH="0" baseline="0">
                          <a:ln>
                            <a:noFill/>
                          </a:ln>
                          <a:solidFill>
                            <a:srgbClr val="000000"/>
                          </a:solidFill>
                          <a:effectLst/>
                          <a:latin typeface="Verdana" pitchFamily="34" charset="0"/>
                          <a:cs typeface="Times New Roman" pitchFamily="18" charset="0"/>
                        </a:rPr>
                        <a:t>skupina</a:t>
                      </a:r>
                      <a:endParaRPr kumimoji="0" lang="cs-CZ" sz="1400" b="1"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7070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Verdana" pitchFamily="34" charset="0"/>
                          <a:cs typeface="Times New Roman" pitchFamily="18" charset="0"/>
                        </a:rPr>
                        <a:t> v prvním roce </a:t>
                      </a:r>
                      <a:br>
                        <a:rPr kumimoji="0" lang="cs-CZ" sz="1400" b="1" i="0" u="none" strike="noStrike" cap="none" normalizeH="0" baseline="0">
                          <a:ln>
                            <a:noFill/>
                          </a:ln>
                          <a:solidFill>
                            <a:srgbClr val="000000"/>
                          </a:solidFill>
                          <a:effectLst/>
                          <a:latin typeface="Verdana" pitchFamily="34" charset="0"/>
                          <a:cs typeface="Times New Roman" pitchFamily="18" charset="0"/>
                        </a:rPr>
                      </a:br>
                      <a:r>
                        <a:rPr kumimoji="0" lang="cs-CZ" sz="1400" b="1" i="0" u="none" strike="noStrike" cap="none" normalizeH="0" baseline="0">
                          <a:ln>
                            <a:noFill/>
                          </a:ln>
                          <a:solidFill>
                            <a:srgbClr val="000000"/>
                          </a:solidFill>
                          <a:effectLst/>
                          <a:latin typeface="Verdana" pitchFamily="34" charset="0"/>
                          <a:cs typeface="Times New Roman" pitchFamily="18" charset="0"/>
                        </a:rPr>
                        <a:t>odpisování</a:t>
                      </a:r>
                      <a:endParaRPr kumimoji="0" lang="cs-CZ" sz="1400" b="1"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7070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Verdana" pitchFamily="34" charset="0"/>
                          <a:cs typeface="Times New Roman" pitchFamily="18" charset="0"/>
                        </a:rPr>
                        <a:t> v dalších letech </a:t>
                      </a:r>
                      <a:br>
                        <a:rPr kumimoji="0" lang="cs-CZ" sz="1400" b="1" i="0" u="none" strike="noStrike" cap="none" normalizeH="0" baseline="0">
                          <a:ln>
                            <a:noFill/>
                          </a:ln>
                          <a:solidFill>
                            <a:srgbClr val="000000"/>
                          </a:solidFill>
                          <a:effectLst/>
                          <a:latin typeface="Verdana" pitchFamily="34" charset="0"/>
                          <a:cs typeface="Times New Roman" pitchFamily="18" charset="0"/>
                        </a:rPr>
                      </a:br>
                      <a:r>
                        <a:rPr kumimoji="0" lang="cs-CZ" sz="1400" b="1" i="0" u="none" strike="noStrike" cap="none" normalizeH="0" baseline="0">
                          <a:ln>
                            <a:noFill/>
                          </a:ln>
                          <a:solidFill>
                            <a:srgbClr val="000000"/>
                          </a:solidFill>
                          <a:effectLst/>
                          <a:latin typeface="Verdana" pitchFamily="34" charset="0"/>
                          <a:cs typeface="Times New Roman" pitchFamily="18" charset="0"/>
                        </a:rPr>
                        <a:t>odpisování</a:t>
                      </a:r>
                      <a:endParaRPr kumimoji="0" lang="cs-CZ" sz="1400" b="1"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7070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Verdana" pitchFamily="34" charset="0"/>
                          <a:cs typeface="Times New Roman" pitchFamily="18" charset="0"/>
                        </a:rPr>
                        <a:t>pro zvýšenou</a:t>
                      </a:r>
                      <a:br>
                        <a:rPr kumimoji="0" lang="cs-CZ" sz="1400" b="1" i="0" u="none" strike="noStrike" cap="none" normalizeH="0" baseline="0">
                          <a:ln>
                            <a:noFill/>
                          </a:ln>
                          <a:solidFill>
                            <a:srgbClr val="000000"/>
                          </a:solidFill>
                          <a:effectLst/>
                          <a:latin typeface="Verdana" pitchFamily="34" charset="0"/>
                          <a:cs typeface="Times New Roman" pitchFamily="18" charset="0"/>
                        </a:rPr>
                      </a:br>
                      <a:r>
                        <a:rPr kumimoji="0" lang="cs-CZ" sz="1400" b="1" i="0" u="none" strike="noStrike" cap="none" normalizeH="0" baseline="0">
                          <a:ln>
                            <a:noFill/>
                          </a:ln>
                          <a:solidFill>
                            <a:srgbClr val="000000"/>
                          </a:solidFill>
                          <a:effectLst/>
                          <a:latin typeface="Verdana" pitchFamily="34" charset="0"/>
                          <a:cs typeface="Times New Roman" pitchFamily="18" charset="0"/>
                        </a:rPr>
                        <a:t> zůstatkovou cenu </a:t>
                      </a:r>
                      <a:endParaRPr kumimoji="0" lang="cs-CZ" sz="1400" b="1"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7070FF"/>
                    </a:solidFill>
                  </a:tcPr>
                </a:tc>
                <a:extLst>
                  <a:ext uri="{0D108BD9-81ED-4DB2-BD59-A6C34878D82A}">
                    <a16:rowId xmlns:a16="http://schemas.microsoft.com/office/drawing/2014/main" val="10000"/>
                  </a:ext>
                </a:extLst>
              </a:tr>
              <a:tr h="3047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1</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3</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4</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3</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1"/>
                  </a:ext>
                </a:extLst>
              </a:tr>
              <a:tr h="3047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2</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5</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6</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5</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2"/>
                  </a:ext>
                </a:extLst>
              </a:tr>
              <a:tr h="3047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3</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10</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11</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10</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3"/>
                  </a:ext>
                </a:extLst>
              </a:tr>
              <a:tr h="3047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4</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20</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21</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20</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4"/>
                  </a:ext>
                </a:extLst>
              </a:tr>
              <a:tr h="3047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5</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30</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31</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30</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5"/>
                  </a:ext>
                </a:extLst>
              </a:tr>
              <a:tr h="3047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6</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50</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51</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50</a:t>
                      </a:r>
                      <a:endParaRPr kumimoji="0" lang="cs-CZ" sz="1400" b="0" i="0" u="none" strike="noStrike" cap="none" normalizeH="0" baseline="0">
                        <a:ln>
                          <a:noFill/>
                        </a:ln>
                        <a:solidFill>
                          <a:srgbClr val="000000"/>
                        </a:solidFill>
                        <a:effectLst/>
                        <a:latin typeface="Times New Roman" pitchFamily="18" charset="0"/>
                        <a:cs typeface="Times New Roman" pitchFamily="18" charset="0"/>
                      </a:endParaRPr>
                    </a:p>
                  </a:txBody>
                  <a:tcPr marT="45679" marB="45679"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6"/>
                  </a:ext>
                </a:extLst>
              </a:tr>
            </a:tbl>
          </a:graphicData>
        </a:graphic>
      </p:graphicFrame>
      <p:sp>
        <p:nvSpPr>
          <p:cNvPr id="35881" name="Text Box 49"/>
          <p:cNvSpPr txBox="1">
            <a:spLocks noChangeArrowheads="1"/>
          </p:cNvSpPr>
          <p:nvPr/>
        </p:nvSpPr>
        <p:spPr bwMode="auto">
          <a:xfrm>
            <a:off x="971550" y="5949950"/>
            <a:ext cx="75596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50000"/>
              </a:spcBef>
              <a:buClrTx/>
              <a:buSzTx/>
              <a:buFontTx/>
              <a:buNone/>
            </a:pPr>
            <a:r>
              <a:rPr lang="cs-CZ" altLang="cs-CZ" sz="1800" b="0" i="1">
                <a:latin typeface="Arial" panose="020B0604020202020204" pitchFamily="34" charset="0"/>
              </a:rPr>
              <a:t>Zrychlené odpisování hmotného majetku upravuje </a:t>
            </a:r>
            <a:r>
              <a:rPr lang="en-US" altLang="cs-CZ" sz="1800" b="0" i="1">
                <a:latin typeface="Arial" panose="020B0604020202020204" pitchFamily="34" charset="0"/>
                <a:cs typeface="Arial" panose="020B0604020202020204" pitchFamily="34" charset="0"/>
              </a:rPr>
              <a:t>§</a:t>
            </a:r>
            <a:r>
              <a:rPr lang="cs-CZ" altLang="cs-CZ" sz="1800" b="0" i="1">
                <a:latin typeface="Arial" panose="020B0604020202020204" pitchFamily="34" charset="0"/>
                <a:cs typeface="Arial" panose="020B0604020202020204" pitchFamily="34" charset="0"/>
              </a:rPr>
              <a:t> 32 zákona č. 586/1992 Sb., o daních z příjmů, ve znění pozdějších předpisů.</a:t>
            </a:r>
            <a:endParaRPr lang="en-US" altLang="cs-CZ" sz="1800" b="0" i="1">
              <a:latin typeface="Arial" panose="020B0604020202020204" pitchFamily="34" charset="0"/>
              <a:cs typeface="Arial" panose="020B0604020202020204" pitchFamily="34" charset="0"/>
            </a:endParaRPr>
          </a:p>
        </p:txBody>
      </p:sp>
      <p:sp>
        <p:nvSpPr>
          <p:cNvPr id="35882" name="Text Box 52"/>
          <p:cNvSpPr txBox="1">
            <a:spLocks noChangeArrowheads="1"/>
          </p:cNvSpPr>
          <p:nvPr/>
        </p:nvSpPr>
        <p:spPr bwMode="auto">
          <a:xfrm>
            <a:off x="468313" y="3284538"/>
            <a:ext cx="85677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50000"/>
              </a:spcBef>
              <a:buClrTx/>
              <a:buSzTx/>
              <a:buFontTx/>
              <a:buNone/>
            </a:pPr>
            <a:r>
              <a:rPr lang="cs-CZ" altLang="cs-CZ" sz="1800" b="0"/>
              <a:t>Roční odpisové koeficienty pro zrychlené odpisování hmotného majetku</a:t>
            </a:r>
          </a:p>
        </p:txBody>
      </p:sp>
    </p:spTree>
    <p:extLst>
      <p:ext uri="{BB962C8B-B14F-4D97-AF65-F5344CB8AC3E}">
        <p14:creationId xmlns:p14="http://schemas.microsoft.com/office/powerpoint/2010/main" val="38509670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číslo snímku 6"/>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87BB6867-F2C6-43DD-A81C-CB86D59D833A}" type="slidenum">
              <a:rPr lang="cs-CZ" altLang="cs-CZ" sz="800"/>
              <a:pPr>
                <a:spcBef>
                  <a:spcPct val="0"/>
                </a:spcBef>
                <a:buClrTx/>
                <a:buSzTx/>
                <a:buFontTx/>
                <a:buNone/>
              </a:pPr>
              <a:t>37</a:t>
            </a:fld>
            <a:endParaRPr lang="cs-CZ" altLang="cs-CZ" sz="800"/>
          </a:p>
        </p:txBody>
      </p:sp>
      <p:sp>
        <p:nvSpPr>
          <p:cNvPr id="36867" name="Rectangle 2"/>
          <p:cNvSpPr>
            <a:spLocks noGrp="1" noChangeArrowheads="1"/>
          </p:cNvSpPr>
          <p:nvPr>
            <p:ph type="title"/>
          </p:nvPr>
        </p:nvSpPr>
        <p:spPr>
          <a:xfrm>
            <a:off x="2700145" y="38196"/>
            <a:ext cx="8229600" cy="792163"/>
          </a:xfrm>
        </p:spPr>
        <p:txBody>
          <a:bodyPr/>
          <a:lstStyle/>
          <a:p>
            <a:pPr eaLnBrk="1" hangingPunct="1"/>
            <a:r>
              <a:rPr lang="cs-CZ" altLang="cs-CZ" sz="2400" b="1"/>
              <a:t>DLOUHODOBÝ MAJETEK</a:t>
            </a:r>
            <a:r>
              <a:rPr lang="cs-CZ" altLang="cs-CZ" sz="2400"/>
              <a:t> </a:t>
            </a:r>
          </a:p>
        </p:txBody>
      </p:sp>
      <p:sp>
        <p:nvSpPr>
          <p:cNvPr id="132099" name="Rectangle 3"/>
          <p:cNvSpPr>
            <a:spLocks noGrp="1" noChangeArrowheads="1"/>
          </p:cNvSpPr>
          <p:nvPr>
            <p:ph type="body" sz="half" idx="1"/>
          </p:nvPr>
        </p:nvSpPr>
        <p:spPr>
          <a:xfrm>
            <a:off x="611188" y="836613"/>
            <a:ext cx="8532812" cy="3744912"/>
          </a:xfrm>
        </p:spPr>
        <p:txBody>
          <a:bodyPr/>
          <a:lstStyle/>
          <a:p>
            <a:pPr algn="ctr" eaLnBrk="1" hangingPunct="1">
              <a:lnSpc>
                <a:spcPct val="80000"/>
              </a:lnSpc>
              <a:buFont typeface="Wingdings" panose="05000000000000000000" pitchFamily="2" charset="2"/>
              <a:buNone/>
            </a:pPr>
            <a:r>
              <a:rPr lang="cs-CZ" altLang="cs-CZ" sz="1800" b="1" dirty="0"/>
              <a:t>	</a:t>
            </a:r>
            <a:r>
              <a:rPr lang="cs-CZ" altLang="cs-CZ" sz="2000" b="1" u="sng" dirty="0"/>
              <a:t>Odpisy hmotného majetku</a:t>
            </a:r>
            <a:r>
              <a:rPr lang="cs-CZ" altLang="cs-CZ" sz="1800" dirty="0"/>
              <a:t> </a:t>
            </a:r>
          </a:p>
          <a:p>
            <a:pPr algn="ctr" eaLnBrk="1" hangingPunct="1">
              <a:lnSpc>
                <a:spcPct val="80000"/>
              </a:lnSpc>
              <a:buFont typeface="Wingdings" panose="05000000000000000000" pitchFamily="2" charset="2"/>
              <a:buNone/>
            </a:pPr>
            <a:endParaRPr lang="cs-CZ" altLang="cs-CZ" sz="1800" dirty="0"/>
          </a:p>
          <a:p>
            <a:pPr algn="ctr" eaLnBrk="1" hangingPunct="1">
              <a:lnSpc>
                <a:spcPct val="80000"/>
              </a:lnSpc>
              <a:buFont typeface="Wingdings" panose="05000000000000000000" pitchFamily="2" charset="2"/>
              <a:buNone/>
            </a:pPr>
            <a:r>
              <a:rPr lang="cs-CZ" altLang="cs-CZ" sz="2000" b="1" dirty="0">
                <a:solidFill>
                  <a:srgbClr val="FF0000"/>
                </a:solidFill>
              </a:rPr>
              <a:t>Zrychlené odepisování</a:t>
            </a:r>
            <a:r>
              <a:rPr lang="cs-CZ" altLang="cs-CZ" sz="1800" dirty="0"/>
              <a:t> </a:t>
            </a:r>
            <a:endParaRPr lang="cs-CZ" altLang="cs-CZ" sz="1800" b="1" dirty="0">
              <a:solidFill>
                <a:srgbClr val="FF0000"/>
              </a:solidFill>
            </a:endParaRPr>
          </a:p>
          <a:p>
            <a:pPr algn="ctr" eaLnBrk="1" hangingPunct="1">
              <a:lnSpc>
                <a:spcPct val="80000"/>
              </a:lnSpc>
              <a:buFont typeface="Wingdings" panose="05000000000000000000" pitchFamily="2" charset="2"/>
              <a:buNone/>
            </a:pPr>
            <a:endParaRPr lang="cs-CZ" altLang="cs-CZ" sz="1800" b="1" dirty="0"/>
          </a:p>
          <a:p>
            <a:pPr eaLnBrk="1" hangingPunct="1">
              <a:lnSpc>
                <a:spcPct val="80000"/>
              </a:lnSpc>
              <a:buFont typeface="Wingdings" panose="05000000000000000000" pitchFamily="2" charset="2"/>
              <a:buNone/>
            </a:pPr>
            <a:r>
              <a:rPr lang="cs-CZ" altLang="cs-CZ" sz="1800" dirty="0"/>
              <a:t>	Odpis v 1. roce</a:t>
            </a:r>
            <a:r>
              <a:rPr lang="cs-CZ" altLang="cs-CZ" sz="1800" b="1" dirty="0"/>
              <a:t> 		= </a:t>
            </a:r>
            <a:r>
              <a:rPr lang="cs-CZ" altLang="cs-CZ" sz="1800" b="1" dirty="0" err="1"/>
              <a:t>Pc</a:t>
            </a:r>
            <a:r>
              <a:rPr lang="cs-CZ" altLang="cs-CZ" sz="1800" b="1" dirty="0"/>
              <a:t>/koeficient v 1.roce</a:t>
            </a:r>
          </a:p>
          <a:p>
            <a:pPr eaLnBrk="1" hangingPunct="1">
              <a:lnSpc>
                <a:spcPct val="80000"/>
              </a:lnSpc>
              <a:buFont typeface="Wingdings" panose="05000000000000000000" pitchFamily="2" charset="2"/>
              <a:buNone/>
            </a:pPr>
            <a:r>
              <a:rPr lang="cs-CZ" altLang="cs-CZ" sz="1800" b="1" dirty="0"/>
              <a:t>	</a:t>
            </a:r>
            <a:r>
              <a:rPr lang="cs-CZ" altLang="cs-CZ" sz="1800" dirty="0"/>
              <a:t>Odpis v dalších letech</a:t>
            </a:r>
            <a:r>
              <a:rPr lang="cs-CZ" altLang="cs-CZ" sz="1800" b="1" dirty="0"/>
              <a:t> 	= 2 x ZC/(k-n)</a:t>
            </a:r>
          </a:p>
          <a:p>
            <a:pPr eaLnBrk="1" hangingPunct="1">
              <a:lnSpc>
                <a:spcPct val="80000"/>
              </a:lnSpc>
              <a:buFont typeface="Wingdings" panose="05000000000000000000" pitchFamily="2" charset="2"/>
              <a:buNone/>
            </a:pPr>
            <a:endParaRPr lang="cs-CZ" altLang="cs-CZ" sz="1800" b="1" dirty="0"/>
          </a:p>
          <a:p>
            <a:pPr eaLnBrk="1" hangingPunct="1">
              <a:lnSpc>
                <a:spcPct val="80000"/>
              </a:lnSpc>
              <a:buFont typeface="Wingdings" panose="05000000000000000000" pitchFamily="2" charset="2"/>
              <a:buNone/>
            </a:pPr>
            <a:r>
              <a:rPr lang="cs-CZ" altLang="cs-CZ" sz="1400" dirty="0"/>
              <a:t>n…… počet odepsaných let</a:t>
            </a:r>
          </a:p>
          <a:p>
            <a:pPr eaLnBrk="1" hangingPunct="1">
              <a:lnSpc>
                <a:spcPct val="80000"/>
              </a:lnSpc>
              <a:buFont typeface="Wingdings" panose="05000000000000000000" pitchFamily="2" charset="2"/>
              <a:buNone/>
            </a:pPr>
            <a:r>
              <a:rPr lang="cs-CZ" altLang="cs-CZ" sz="1400" dirty="0"/>
              <a:t>ZC….zůstatková cena majetku = Pořizovací cena – oprávky</a:t>
            </a:r>
          </a:p>
          <a:p>
            <a:pPr eaLnBrk="1" hangingPunct="1">
              <a:lnSpc>
                <a:spcPct val="80000"/>
              </a:lnSpc>
              <a:buFont typeface="Wingdings" panose="05000000000000000000" pitchFamily="2" charset="2"/>
              <a:buNone/>
            </a:pPr>
            <a:endParaRPr lang="cs-CZ" altLang="cs-CZ" sz="1400" dirty="0"/>
          </a:p>
          <a:p>
            <a:pPr eaLnBrk="1" hangingPunct="1">
              <a:lnSpc>
                <a:spcPct val="80000"/>
              </a:lnSpc>
              <a:buFont typeface="Wingdings" panose="05000000000000000000" pitchFamily="2" charset="2"/>
              <a:buNone/>
            </a:pPr>
            <a:endParaRPr lang="cs-CZ" altLang="cs-CZ" sz="1400" dirty="0"/>
          </a:p>
          <a:p>
            <a:pPr>
              <a:lnSpc>
                <a:spcPct val="80000"/>
              </a:lnSpc>
              <a:buNone/>
            </a:pPr>
            <a:r>
              <a:rPr lang="cs-CZ" altLang="cs-CZ" sz="1400" b="1" dirty="0"/>
              <a:t>Ukázka 2: </a:t>
            </a:r>
            <a:r>
              <a:rPr lang="cs-CZ" altLang="cs-CZ" sz="1400" dirty="0"/>
              <a:t>Obráběcí stroj. PC.....100 000 Kč, 2. odpis. Skupina, odpis zrychlený. Pořízení 12.12. 2019. Vypočítejte odpisy a sestavte odpisový plán</a:t>
            </a:r>
          </a:p>
        </p:txBody>
      </p:sp>
      <p:sp>
        <p:nvSpPr>
          <p:cNvPr id="36869" name="Rectangle 4"/>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6870" name="Rectangle 5"/>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6871" name="Rectangle 6"/>
          <p:cNvSpPr>
            <a:spLocks noChangeArrowheads="1"/>
          </p:cNvSpPr>
          <p:nvPr/>
        </p:nvSpPr>
        <p:spPr bwMode="auto">
          <a:xfrm>
            <a:off x="0" y="2374900"/>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6872" name="Rectangle 7"/>
          <p:cNvSpPr>
            <a:spLocks noChangeArrowheads="1"/>
          </p:cNvSpPr>
          <p:nvPr/>
        </p:nvSpPr>
        <p:spPr bwMode="auto">
          <a:xfrm>
            <a:off x="0" y="2374900"/>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6873" name="Rectangle 8"/>
          <p:cNvSpPr>
            <a:spLocks noChangeArrowheads="1"/>
          </p:cNvSpPr>
          <p:nvPr/>
        </p:nvSpPr>
        <p:spPr bwMode="auto">
          <a:xfrm>
            <a:off x="0" y="2116138"/>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6874" name="Rectangle 9"/>
          <p:cNvSpPr>
            <a:spLocks noChangeArrowheads="1"/>
          </p:cNvSpPr>
          <p:nvPr/>
        </p:nvSpPr>
        <p:spPr bwMode="auto">
          <a:xfrm>
            <a:off x="0" y="2116138"/>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graphicFrame>
        <p:nvGraphicFramePr>
          <p:cNvPr id="132106" name="Group 10"/>
          <p:cNvGraphicFramePr>
            <a:graphicFrameLocks noGrp="1"/>
          </p:cNvGraphicFramePr>
          <p:nvPr>
            <p:ph sz="half" idx="2"/>
          </p:nvPr>
        </p:nvGraphicFramePr>
        <p:xfrm>
          <a:off x="2051050" y="4221163"/>
          <a:ext cx="5040313" cy="2003426"/>
        </p:xfrm>
        <a:graphic>
          <a:graphicData uri="http://schemas.openxmlformats.org/drawingml/2006/table">
            <a:tbl>
              <a:tblPr/>
              <a:tblGrid>
                <a:gridCol w="1449388">
                  <a:extLst>
                    <a:ext uri="{9D8B030D-6E8A-4147-A177-3AD203B41FA5}">
                      <a16:colId xmlns:a16="http://schemas.microsoft.com/office/drawing/2014/main" val="20000"/>
                    </a:ext>
                  </a:extLst>
                </a:gridCol>
                <a:gridCol w="2141537">
                  <a:extLst>
                    <a:ext uri="{9D8B030D-6E8A-4147-A177-3AD203B41FA5}">
                      <a16:colId xmlns:a16="http://schemas.microsoft.com/office/drawing/2014/main" val="20001"/>
                    </a:ext>
                  </a:extLst>
                </a:gridCol>
                <a:gridCol w="1449388">
                  <a:extLst>
                    <a:ext uri="{9D8B030D-6E8A-4147-A177-3AD203B41FA5}">
                      <a16:colId xmlns:a16="http://schemas.microsoft.com/office/drawing/2014/main" val="20002"/>
                    </a:ext>
                  </a:extLst>
                </a:gridCol>
              </a:tblGrid>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Times New Roman" pitchFamily="18" charset="0"/>
                          <a:cs typeface="Times New Roman" pitchFamily="18" charset="0"/>
                        </a:rPr>
                        <a:t>rok</a:t>
                      </a:r>
                      <a:endParaRPr kumimoji="0" lang="cs-CZ" sz="14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odpis</a:t>
                      </a: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ZC</a:t>
                      </a: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3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1</a:t>
                      </a: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03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2</a:t>
                      </a: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3</a:t>
                      </a: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4</a:t>
                      </a: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5</a:t>
                      </a: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174632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209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2099">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2099">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2099">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2099">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2099">
                                            <p:txEl>
                                              <p:pRg st="8" end="8"/>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32099">
                                            <p:txEl>
                                              <p:pRg st="11" end="11"/>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321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Zástupný symbol pro číslo snímku 6"/>
          <p:cNvSpPr txBox="1">
            <a:spLocks noGrp="1"/>
          </p:cNvSpPr>
          <p:nvPr/>
        </p:nvSpPr>
        <p:spPr bwMode="auto">
          <a:xfrm>
            <a:off x="6948488" y="6597650"/>
            <a:ext cx="2133600"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r" eaLnBrk="1" hangingPunct="1">
              <a:spcBef>
                <a:spcPct val="0"/>
              </a:spcBef>
              <a:buClrTx/>
              <a:buSzTx/>
              <a:buFontTx/>
              <a:buNone/>
            </a:pPr>
            <a:fld id="{4C08CFBE-4629-4B2D-ABDB-8083E0727BCD}" type="slidenum">
              <a:rPr lang="cs-CZ" altLang="cs-CZ" sz="800"/>
              <a:pPr algn="r" eaLnBrk="1" hangingPunct="1">
                <a:spcBef>
                  <a:spcPct val="0"/>
                </a:spcBef>
                <a:buClrTx/>
                <a:buSzTx/>
                <a:buFontTx/>
                <a:buNone/>
              </a:pPr>
              <a:t>38</a:t>
            </a:fld>
            <a:endParaRPr lang="cs-CZ" altLang="cs-CZ" sz="800"/>
          </a:p>
        </p:txBody>
      </p:sp>
      <p:sp>
        <p:nvSpPr>
          <p:cNvPr id="38915" name="Rectangle 4"/>
          <p:cNvSpPr>
            <a:spLocks noChangeArrowheads="1"/>
          </p:cNvSpPr>
          <p:nvPr/>
        </p:nvSpPr>
        <p:spPr bwMode="auto">
          <a:xfrm>
            <a:off x="0" y="2730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8916" name="Rectangle 5"/>
          <p:cNvSpPr>
            <a:spLocks noChangeArrowheads="1"/>
          </p:cNvSpPr>
          <p:nvPr/>
        </p:nvSpPr>
        <p:spPr bwMode="auto">
          <a:xfrm>
            <a:off x="0" y="2730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8917" name="Rectangle 6"/>
          <p:cNvSpPr>
            <a:spLocks noChangeArrowheads="1"/>
          </p:cNvSpPr>
          <p:nvPr/>
        </p:nvSpPr>
        <p:spPr bwMode="auto">
          <a:xfrm>
            <a:off x="0" y="2190750"/>
            <a:ext cx="184150" cy="36830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8918" name="Rectangle 7"/>
          <p:cNvSpPr>
            <a:spLocks noChangeArrowheads="1"/>
          </p:cNvSpPr>
          <p:nvPr/>
        </p:nvSpPr>
        <p:spPr bwMode="auto">
          <a:xfrm>
            <a:off x="0" y="2190750"/>
            <a:ext cx="184150" cy="36830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8919" name="Rectangle 8"/>
          <p:cNvSpPr>
            <a:spLocks noChangeArrowheads="1"/>
          </p:cNvSpPr>
          <p:nvPr/>
        </p:nvSpPr>
        <p:spPr bwMode="auto">
          <a:xfrm>
            <a:off x="0" y="1931988"/>
            <a:ext cx="184150" cy="36830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8920" name="Rectangle 9"/>
          <p:cNvSpPr>
            <a:spLocks noChangeArrowheads="1"/>
          </p:cNvSpPr>
          <p:nvPr/>
        </p:nvSpPr>
        <p:spPr bwMode="auto">
          <a:xfrm>
            <a:off x="0" y="1931988"/>
            <a:ext cx="184150" cy="36830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13" name="Rectangle 2"/>
          <p:cNvSpPr txBox="1">
            <a:spLocks noChangeArrowheads="1"/>
          </p:cNvSpPr>
          <p:nvPr/>
        </p:nvSpPr>
        <p:spPr>
          <a:xfrm>
            <a:off x="86816" y="620502"/>
            <a:ext cx="8229600" cy="792162"/>
          </a:xfrm>
          <a:prstGeom prst="rect">
            <a:avLst/>
          </a:prstGeom>
        </p:spPr>
        <p:txBody>
          <a:bodyPr/>
          <a:lstStyle/>
          <a:p>
            <a:pPr algn="ctr" eaLnBrk="1" hangingPunct="1">
              <a:defRPr/>
            </a:pPr>
            <a:r>
              <a:rPr lang="cs-CZ" sz="2400" b="1" kern="0" dirty="0">
                <a:latin typeface="+mj-lt"/>
                <a:ea typeface="+mj-ea"/>
                <a:cs typeface="+mj-cs"/>
              </a:rPr>
              <a:t>DLOUHODOBÝ MAJETEK</a:t>
            </a:r>
          </a:p>
        </p:txBody>
      </p:sp>
      <p:pic>
        <p:nvPicPr>
          <p:cNvPr id="3" name="Obrázek 2"/>
          <p:cNvPicPr>
            <a:picLocks noChangeAspect="1"/>
          </p:cNvPicPr>
          <p:nvPr/>
        </p:nvPicPr>
        <p:blipFill>
          <a:blip r:embed="rId3"/>
          <a:stretch>
            <a:fillRect/>
          </a:stretch>
        </p:blipFill>
        <p:spPr>
          <a:xfrm>
            <a:off x="601181" y="1287779"/>
            <a:ext cx="7228369" cy="4751279"/>
          </a:xfrm>
          <a:prstGeom prst="rect">
            <a:avLst/>
          </a:prstGeom>
        </p:spPr>
      </p:pic>
    </p:spTree>
    <p:extLst>
      <p:ext uri="{BB962C8B-B14F-4D97-AF65-F5344CB8AC3E}">
        <p14:creationId xmlns:p14="http://schemas.microsoft.com/office/powerpoint/2010/main" val="37671587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pPr>
              <a:defRPr/>
            </a:pPr>
            <a:r>
              <a:rPr lang="cs-CZ" sz="3200" b="1" dirty="0">
                <a:solidFill>
                  <a:schemeClr val="accent6">
                    <a:lumMod val="75000"/>
                  </a:schemeClr>
                </a:solidFill>
              </a:rPr>
              <a:t>Odpisování nehmotného majetku</a:t>
            </a:r>
          </a:p>
        </p:txBody>
      </p:sp>
      <p:sp>
        <p:nvSpPr>
          <p:cNvPr id="39939"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pic>
        <p:nvPicPr>
          <p:cNvPr id="3994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100" y="1557338"/>
            <a:ext cx="8855075" cy="3757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Přímá spojnice 2">
            <a:extLst>
              <a:ext uri="{FF2B5EF4-FFF2-40B4-BE49-F238E27FC236}">
                <a16:creationId xmlns:a16="http://schemas.microsoft.com/office/drawing/2014/main" id="{B5A69CBD-889A-4698-BBD4-D57FCEE7346A}"/>
              </a:ext>
            </a:extLst>
          </p:cNvPr>
          <p:cNvCxnSpPr/>
          <p:nvPr/>
        </p:nvCxnSpPr>
        <p:spPr>
          <a:xfrm>
            <a:off x="165100" y="4798031"/>
            <a:ext cx="8763143"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11718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457200" y="537397"/>
            <a:ext cx="8229600" cy="1143000"/>
          </a:xfrm>
        </p:spPr>
        <p:txBody>
          <a:bodyPr/>
          <a:lstStyle/>
          <a:p>
            <a:r>
              <a:rPr lang="cs-CZ" altLang="cs-CZ" b="1" dirty="0"/>
              <a:t>Majetek dle práva</a:t>
            </a:r>
          </a:p>
        </p:txBody>
      </p:sp>
      <p:sp>
        <p:nvSpPr>
          <p:cNvPr id="11267" name="Zástupný symbol pro obsah 2"/>
          <p:cNvSpPr>
            <a:spLocks noGrp="1"/>
          </p:cNvSpPr>
          <p:nvPr>
            <p:ph idx="1"/>
          </p:nvPr>
        </p:nvSpPr>
        <p:spPr>
          <a:xfrm>
            <a:off x="354012" y="1680397"/>
            <a:ext cx="8435975" cy="4232384"/>
          </a:xfrm>
        </p:spPr>
        <p:txBody>
          <a:bodyPr>
            <a:noAutofit/>
          </a:bodyPr>
          <a:lstStyle/>
          <a:p>
            <a:pPr algn="just"/>
            <a:r>
              <a:rPr lang="cs-CZ" altLang="cs-CZ" sz="2800" i="1" dirty="0"/>
              <a:t>Původně: </a:t>
            </a:r>
            <a:r>
              <a:rPr lang="cs-CZ" altLang="cs-CZ" sz="2800" b="1" i="1" dirty="0"/>
              <a:t>Obchodního majetek </a:t>
            </a:r>
            <a:r>
              <a:rPr lang="cs-CZ" altLang="cs-CZ" sz="2800" i="1" dirty="0"/>
              <a:t>dle </a:t>
            </a:r>
            <a:r>
              <a:rPr lang="cs-CZ" altLang="cs-CZ" sz="2800" i="1" dirty="0" err="1"/>
              <a:t>Obch.Zákoníku</a:t>
            </a:r>
            <a:r>
              <a:rPr lang="cs-CZ" altLang="cs-CZ" sz="2800" i="1" dirty="0"/>
              <a:t> -</a:t>
            </a:r>
            <a:r>
              <a:rPr lang="cs-CZ" altLang="cs-CZ" sz="2800" dirty="0"/>
              <a:t> majetek patřící podnikateli – fyzické osobě (věci, pohledávky a jiná práva a penězi ocenitelné hodnoty, např. například právo obchodního tajemství nebo právo obchodní firmy), který sloužil nebo byl určen k jeho podnikání, nikoli jeho osobním potřebám. </a:t>
            </a:r>
          </a:p>
          <a:p>
            <a:pPr algn="just"/>
            <a:r>
              <a:rPr lang="cs-CZ" altLang="cs-CZ" sz="2800" dirty="0"/>
              <a:t>U podnikající právnické osoby šlo naopak vždy o její veškerý majetek. </a:t>
            </a:r>
            <a:r>
              <a:rPr lang="cs-CZ" altLang="cs-CZ" sz="2800" i="1" dirty="0"/>
              <a:t>Čistý obchodní majetek</a:t>
            </a:r>
            <a:r>
              <a:rPr lang="cs-CZ" altLang="cs-CZ" sz="2800" dirty="0"/>
              <a:t> pak byl obchodní majetek po odečtení závazků vzniklých podnikateli při podnikání.</a:t>
            </a:r>
          </a:p>
        </p:txBody>
      </p:sp>
      <p:sp>
        <p:nvSpPr>
          <p:cNvPr id="11268" name="Zástupný symbol pro datum 3"/>
          <p:cNvSpPr>
            <a:spLocks noGrp="1"/>
          </p:cNvSpPr>
          <p:nvPr>
            <p:ph type="dt" sz="quarter" idx="10"/>
          </p:nvPr>
        </p:nvSpPr>
        <p:spPr>
          <a:noFill/>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r>
              <a:rPr lang="en-US" altLang="cs-CZ" sz="800"/>
              <a:t>©</a:t>
            </a:r>
            <a:r>
              <a:rPr lang="cs-CZ" altLang="cs-CZ" sz="800"/>
              <a:t> Petr NOVÁK</a:t>
            </a:r>
          </a:p>
        </p:txBody>
      </p:sp>
      <p:sp>
        <p:nvSpPr>
          <p:cNvPr id="11269" name="Zástupný symbol pro číslo snímku 4"/>
          <p:cNvSpPr>
            <a:spLocks noGrp="1"/>
          </p:cNvSpPr>
          <p:nvPr>
            <p:ph type="sldNum" sz="quarter" idx="12"/>
          </p:nvPr>
        </p:nvSpPr>
        <p:spPr>
          <a:noFill/>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DB5311D9-406D-4F8D-B79B-79DFEB4FCE03}" type="slidenum">
              <a:rPr lang="cs-CZ" altLang="cs-CZ" sz="800" smtClean="0"/>
              <a:pPr>
                <a:spcBef>
                  <a:spcPct val="0"/>
                </a:spcBef>
                <a:buClrTx/>
                <a:buSzTx/>
                <a:buFontTx/>
                <a:buNone/>
              </a:pPr>
              <a:t>4</a:t>
            </a:fld>
            <a:endParaRPr lang="cs-CZ" altLang="cs-CZ" sz="800"/>
          </a:p>
        </p:txBody>
      </p:sp>
    </p:spTree>
    <p:extLst>
      <p:ext uri="{BB962C8B-B14F-4D97-AF65-F5344CB8AC3E}">
        <p14:creationId xmlns:p14="http://schemas.microsoft.com/office/powerpoint/2010/main" val="25515045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2004647" y="361950"/>
            <a:ext cx="8229600" cy="1143000"/>
          </a:xfrm>
          <a:solidFill>
            <a:srgbClr val="FFFFFF">
              <a:alpha val="0"/>
            </a:srgbClr>
          </a:solidFill>
        </p:spPr>
        <p:txBody>
          <a:bodyPr anchor="t"/>
          <a:lstStyle/>
          <a:p>
            <a:pPr eaLnBrk="1" hangingPunct="1"/>
            <a:r>
              <a:rPr lang="cs-CZ" altLang="cs-CZ" sz="2900" b="1" dirty="0">
                <a:latin typeface="Berlin CE" pitchFamily="2" charset="0"/>
              </a:rPr>
              <a:t>Dlouhodobý majetek – opotřebení</a:t>
            </a:r>
          </a:p>
        </p:txBody>
      </p:sp>
      <p:sp>
        <p:nvSpPr>
          <p:cNvPr id="40963" name="Text Box 4"/>
          <p:cNvSpPr txBox="1">
            <a:spLocks noChangeArrowheads="1"/>
          </p:cNvSpPr>
          <p:nvPr/>
        </p:nvSpPr>
        <p:spPr bwMode="auto">
          <a:xfrm>
            <a:off x="519113"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40964" name="Text Box 5"/>
          <p:cNvSpPr txBox="1">
            <a:spLocks noChangeArrowheads="1"/>
          </p:cNvSpPr>
          <p:nvPr/>
        </p:nvSpPr>
        <p:spPr bwMode="auto">
          <a:xfrm>
            <a:off x="611188" y="13779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p>
        </p:txBody>
      </p:sp>
      <p:sp>
        <p:nvSpPr>
          <p:cNvPr id="7" name="Zástupný symbol pro obsah 6"/>
          <p:cNvSpPr>
            <a:spLocks noGrp="1"/>
          </p:cNvSpPr>
          <p:nvPr>
            <p:ph idx="1"/>
          </p:nvPr>
        </p:nvSpPr>
        <p:spPr>
          <a:xfrm>
            <a:off x="323850" y="908050"/>
            <a:ext cx="8820150" cy="5294313"/>
          </a:xfrm>
        </p:spPr>
        <p:txBody>
          <a:bodyPr/>
          <a:lstStyle/>
          <a:p>
            <a:pPr>
              <a:buFont typeface="Wingdings" panose="05000000000000000000" pitchFamily="2" charset="2"/>
              <a:buNone/>
              <a:defRPr/>
            </a:pPr>
            <a:r>
              <a:rPr lang="cs-CZ" sz="2000" b="1" u="sng" dirty="0">
                <a:latin typeface="Arial" charset="0"/>
              </a:rPr>
              <a:t>Stupeň fyzického opotřebovávání můžeme vyjádřit:</a:t>
            </a:r>
          </a:p>
          <a:p>
            <a:pPr>
              <a:defRPr/>
            </a:pPr>
            <a:endParaRPr lang="cs-CZ" sz="2000" b="1" dirty="0">
              <a:latin typeface="Arial" charset="0"/>
            </a:endParaRPr>
          </a:p>
          <a:p>
            <a:pPr>
              <a:defRPr/>
            </a:pPr>
            <a:r>
              <a:rPr lang="cs-CZ" sz="2000" b="1" dirty="0">
                <a:latin typeface="Arial" charset="0"/>
              </a:rPr>
              <a:t>časovou metodou : Oč = </a:t>
            </a:r>
            <a:r>
              <a:rPr lang="cs-CZ" sz="2000" b="1" dirty="0" err="1">
                <a:latin typeface="Arial" charset="0"/>
              </a:rPr>
              <a:t>Ts</a:t>
            </a:r>
            <a:r>
              <a:rPr lang="cs-CZ" sz="2000" b="1" dirty="0">
                <a:latin typeface="Arial" charset="0"/>
              </a:rPr>
              <a:t> / </a:t>
            </a:r>
            <a:r>
              <a:rPr lang="cs-CZ" sz="2000" b="1" dirty="0" err="1">
                <a:latin typeface="Arial" charset="0"/>
              </a:rPr>
              <a:t>Tn</a:t>
            </a:r>
            <a:r>
              <a:rPr lang="cs-CZ" sz="2000" b="1" dirty="0">
                <a:latin typeface="Arial" charset="0"/>
              </a:rPr>
              <a:t> * 100 </a:t>
            </a:r>
            <a:r>
              <a:rPr lang="en-US" sz="2000" b="1" dirty="0">
                <a:latin typeface="Arial" charset="0"/>
              </a:rPr>
              <a:t>[</a:t>
            </a:r>
            <a:r>
              <a:rPr lang="cs-CZ" sz="2000" b="1" dirty="0">
                <a:latin typeface="Arial" charset="0"/>
              </a:rPr>
              <a:t>%</a:t>
            </a:r>
            <a:r>
              <a:rPr lang="en-US" sz="2000" b="1" dirty="0">
                <a:latin typeface="Arial" charset="0"/>
              </a:rPr>
              <a:t>]</a:t>
            </a:r>
            <a:endParaRPr lang="cs-CZ" sz="2000" b="1" dirty="0">
              <a:latin typeface="Arial" charset="0"/>
            </a:endParaRPr>
          </a:p>
          <a:p>
            <a:pPr eaLnBrk="1" hangingPunct="1">
              <a:lnSpc>
                <a:spcPct val="80000"/>
              </a:lnSpc>
              <a:buFont typeface="Wingdings" panose="05000000000000000000" pitchFamily="2" charset="2"/>
              <a:buNone/>
              <a:defRPr/>
            </a:pPr>
            <a:r>
              <a:rPr lang="cs-CZ" sz="2000" dirty="0">
                <a:latin typeface="Arial" pitchFamily="34" charset="0"/>
              </a:rPr>
              <a:t>	</a:t>
            </a:r>
            <a:r>
              <a:rPr lang="en-US" sz="2000" dirty="0" err="1">
                <a:latin typeface="Arial" pitchFamily="34" charset="0"/>
              </a:rPr>
              <a:t>kde</a:t>
            </a:r>
            <a:r>
              <a:rPr lang="en-US" sz="2000" dirty="0">
                <a:latin typeface="Arial" pitchFamily="34" charset="0"/>
              </a:rPr>
              <a:t>:   O</a:t>
            </a:r>
            <a:r>
              <a:rPr lang="cs-CZ" sz="2000" dirty="0">
                <a:latin typeface="Arial" pitchFamily="34" charset="0"/>
              </a:rPr>
              <a:t>č   - stupeň opotřebování,</a:t>
            </a:r>
          </a:p>
          <a:p>
            <a:pPr eaLnBrk="1" hangingPunct="1">
              <a:lnSpc>
                <a:spcPct val="80000"/>
              </a:lnSpc>
              <a:buFont typeface="Wingdings" panose="05000000000000000000" pitchFamily="2" charset="2"/>
              <a:buNone/>
              <a:defRPr/>
            </a:pPr>
            <a:r>
              <a:rPr lang="cs-CZ" sz="2000" dirty="0">
                <a:latin typeface="Arial" pitchFamily="34" charset="0"/>
              </a:rPr>
              <a:t>		</a:t>
            </a:r>
            <a:r>
              <a:rPr lang="cs-CZ" sz="2000" dirty="0" err="1">
                <a:latin typeface="Arial" pitchFamily="34" charset="0"/>
              </a:rPr>
              <a:t>Ts</a:t>
            </a:r>
            <a:r>
              <a:rPr lang="cs-CZ" sz="2000" dirty="0">
                <a:latin typeface="Arial" pitchFamily="34" charset="0"/>
              </a:rPr>
              <a:t>   - skutečný věk DHM (počet let),</a:t>
            </a:r>
          </a:p>
          <a:p>
            <a:pPr eaLnBrk="1" hangingPunct="1">
              <a:lnSpc>
                <a:spcPct val="80000"/>
              </a:lnSpc>
              <a:buFont typeface="Wingdings" panose="05000000000000000000" pitchFamily="2" charset="2"/>
              <a:buNone/>
              <a:defRPr/>
            </a:pPr>
            <a:r>
              <a:rPr lang="cs-CZ" sz="2000" dirty="0">
                <a:latin typeface="Arial" pitchFamily="34" charset="0"/>
              </a:rPr>
              <a:t>		</a:t>
            </a:r>
            <a:r>
              <a:rPr lang="cs-CZ" sz="2000" dirty="0" err="1">
                <a:latin typeface="Arial" pitchFamily="34" charset="0"/>
              </a:rPr>
              <a:t>Tn</a:t>
            </a:r>
            <a:r>
              <a:rPr lang="cs-CZ" sz="2000" dirty="0">
                <a:latin typeface="Arial" pitchFamily="34" charset="0"/>
              </a:rPr>
              <a:t>   - normovaná doba životnosti DHM</a:t>
            </a:r>
          </a:p>
          <a:p>
            <a:pPr>
              <a:defRPr/>
            </a:pPr>
            <a:endParaRPr lang="cs-CZ" sz="2000" b="1" dirty="0">
              <a:latin typeface="Arial" charset="0"/>
            </a:endParaRPr>
          </a:p>
          <a:p>
            <a:pPr>
              <a:defRPr/>
            </a:pPr>
            <a:r>
              <a:rPr lang="cs-CZ" sz="2000" b="1" dirty="0">
                <a:latin typeface="Arial" charset="0"/>
              </a:rPr>
              <a:t>výkonovou metodou:  </a:t>
            </a:r>
            <a:r>
              <a:rPr lang="cs-CZ" sz="2000" b="1" dirty="0" err="1">
                <a:latin typeface="Arial" charset="0"/>
              </a:rPr>
              <a:t>Ov</a:t>
            </a:r>
            <a:r>
              <a:rPr lang="cs-CZ" sz="2000" b="1" dirty="0">
                <a:latin typeface="Arial" charset="0"/>
              </a:rPr>
              <a:t> = </a:t>
            </a:r>
            <a:r>
              <a:rPr lang="cs-CZ" sz="2000" b="1" dirty="0" err="1">
                <a:latin typeface="Arial" charset="0"/>
              </a:rPr>
              <a:t>Qs</a:t>
            </a:r>
            <a:r>
              <a:rPr lang="cs-CZ" sz="2000" b="1" dirty="0">
                <a:latin typeface="Arial" charset="0"/>
              </a:rPr>
              <a:t> / </a:t>
            </a:r>
            <a:r>
              <a:rPr lang="cs-CZ" sz="2000" b="1" dirty="0" err="1">
                <a:latin typeface="Arial" charset="0"/>
              </a:rPr>
              <a:t>Qn</a:t>
            </a:r>
            <a:r>
              <a:rPr lang="cs-CZ" sz="2000" b="1" dirty="0">
                <a:latin typeface="Arial" charset="0"/>
              </a:rPr>
              <a:t> * 100 </a:t>
            </a:r>
            <a:r>
              <a:rPr lang="en-US" sz="2000" b="1" dirty="0">
                <a:latin typeface="Arial" charset="0"/>
              </a:rPr>
              <a:t>[</a:t>
            </a:r>
            <a:r>
              <a:rPr lang="cs-CZ" sz="2000" b="1" dirty="0">
                <a:latin typeface="Arial" charset="0"/>
              </a:rPr>
              <a:t>%</a:t>
            </a:r>
            <a:r>
              <a:rPr lang="en-US" sz="2000" b="1" dirty="0">
                <a:latin typeface="Arial" charset="0"/>
              </a:rPr>
              <a:t>]</a:t>
            </a:r>
            <a:endParaRPr lang="cs-CZ" sz="2000" b="1" dirty="0">
              <a:latin typeface="Arial" charset="0"/>
            </a:endParaRPr>
          </a:p>
          <a:p>
            <a:pPr eaLnBrk="1" hangingPunct="1">
              <a:lnSpc>
                <a:spcPct val="80000"/>
              </a:lnSpc>
              <a:buFont typeface="Wingdings" panose="05000000000000000000" pitchFamily="2" charset="2"/>
              <a:buNone/>
              <a:defRPr/>
            </a:pPr>
            <a:r>
              <a:rPr lang="cs-CZ" sz="2000" dirty="0">
                <a:latin typeface="Arial" pitchFamily="34" charset="0"/>
              </a:rPr>
              <a:t>	</a:t>
            </a:r>
            <a:r>
              <a:rPr lang="en-US" sz="2000" dirty="0" err="1">
                <a:latin typeface="Arial" pitchFamily="34" charset="0"/>
              </a:rPr>
              <a:t>kde</a:t>
            </a:r>
            <a:r>
              <a:rPr lang="cs-CZ" sz="2000" dirty="0">
                <a:latin typeface="Arial" pitchFamily="34" charset="0"/>
              </a:rPr>
              <a:t>:   </a:t>
            </a:r>
            <a:r>
              <a:rPr lang="cs-CZ" sz="2000" dirty="0" err="1">
                <a:latin typeface="Arial" pitchFamily="34" charset="0"/>
              </a:rPr>
              <a:t>Qs</a:t>
            </a:r>
            <a:r>
              <a:rPr lang="cs-CZ" sz="2000" dirty="0">
                <a:latin typeface="Arial" pitchFamily="34" charset="0"/>
              </a:rPr>
              <a:t>   - celkový skutečný výkon DHM,</a:t>
            </a:r>
          </a:p>
          <a:p>
            <a:pPr eaLnBrk="1" hangingPunct="1">
              <a:lnSpc>
                <a:spcPct val="80000"/>
              </a:lnSpc>
              <a:buFont typeface="Wingdings" panose="05000000000000000000" pitchFamily="2" charset="2"/>
              <a:buNone/>
              <a:defRPr/>
            </a:pPr>
            <a:r>
              <a:rPr lang="cs-CZ" sz="2000" dirty="0">
                <a:latin typeface="Arial" pitchFamily="34" charset="0"/>
              </a:rPr>
              <a:t>	          </a:t>
            </a:r>
            <a:r>
              <a:rPr lang="cs-CZ" sz="2000" dirty="0" err="1">
                <a:latin typeface="Arial" pitchFamily="34" charset="0"/>
              </a:rPr>
              <a:t>Qn</a:t>
            </a:r>
            <a:r>
              <a:rPr lang="cs-CZ" sz="2000" dirty="0">
                <a:latin typeface="Arial" pitchFamily="34" charset="0"/>
              </a:rPr>
              <a:t>   - celkový normovaný výkon DHM.</a:t>
            </a:r>
            <a:endParaRPr lang="cs-CZ" sz="2000" b="1" dirty="0">
              <a:latin typeface="Arial" charset="0"/>
            </a:endParaRPr>
          </a:p>
          <a:p>
            <a:pPr>
              <a:defRPr/>
            </a:pPr>
            <a:endParaRPr lang="cs-CZ" sz="2000" b="1" dirty="0">
              <a:latin typeface="Arial" charset="0"/>
            </a:endParaRPr>
          </a:p>
          <a:p>
            <a:pPr>
              <a:defRPr/>
            </a:pPr>
            <a:r>
              <a:rPr lang="cs-CZ" sz="2000" b="1" dirty="0">
                <a:latin typeface="Arial" charset="0"/>
              </a:rPr>
              <a:t>hodnotovou metodou:  </a:t>
            </a:r>
            <a:r>
              <a:rPr lang="cs-CZ" sz="2000" b="1" dirty="0" err="1">
                <a:latin typeface="Arial" charset="0"/>
              </a:rPr>
              <a:t>Oh</a:t>
            </a:r>
            <a:r>
              <a:rPr lang="cs-CZ" sz="2000" b="1" dirty="0">
                <a:latin typeface="Arial" charset="0"/>
              </a:rPr>
              <a:t> = PC-ZC /  PC </a:t>
            </a:r>
            <a:r>
              <a:rPr lang="en-US" sz="2000" b="1" dirty="0">
                <a:latin typeface="Arial" charset="0"/>
              </a:rPr>
              <a:t>[</a:t>
            </a:r>
            <a:r>
              <a:rPr lang="cs-CZ" sz="2000" b="1" dirty="0">
                <a:latin typeface="Arial" charset="0"/>
              </a:rPr>
              <a:t>%</a:t>
            </a:r>
            <a:r>
              <a:rPr lang="en-US" sz="2000" b="1" dirty="0">
                <a:latin typeface="Arial" charset="0"/>
              </a:rPr>
              <a:t>]</a:t>
            </a:r>
            <a:endParaRPr lang="cs-CZ" sz="2000" b="1" dirty="0">
              <a:latin typeface="Arial" charset="0"/>
            </a:endParaRPr>
          </a:p>
          <a:p>
            <a:pPr eaLnBrk="1" hangingPunct="1">
              <a:lnSpc>
                <a:spcPct val="80000"/>
              </a:lnSpc>
              <a:buFont typeface="Wingdings" panose="05000000000000000000" pitchFamily="2" charset="2"/>
              <a:buNone/>
              <a:defRPr/>
            </a:pPr>
            <a:r>
              <a:rPr lang="cs-CZ" sz="2000" dirty="0">
                <a:latin typeface="Arial" pitchFamily="34" charset="0"/>
              </a:rPr>
              <a:t>	</a:t>
            </a:r>
            <a:r>
              <a:rPr lang="en-US" sz="2000" dirty="0" err="1">
                <a:latin typeface="Arial" pitchFamily="34" charset="0"/>
              </a:rPr>
              <a:t>kde</a:t>
            </a:r>
            <a:r>
              <a:rPr lang="cs-CZ" sz="2000" dirty="0">
                <a:latin typeface="Arial" pitchFamily="34" charset="0"/>
              </a:rPr>
              <a:t>:    PC   - pořizovací cena DHM,</a:t>
            </a:r>
          </a:p>
          <a:p>
            <a:pPr eaLnBrk="1" hangingPunct="1">
              <a:lnSpc>
                <a:spcPct val="80000"/>
              </a:lnSpc>
              <a:buFont typeface="Wingdings" panose="05000000000000000000" pitchFamily="2" charset="2"/>
              <a:buNone/>
              <a:defRPr/>
            </a:pPr>
            <a:r>
              <a:rPr lang="cs-CZ" sz="2000" dirty="0">
                <a:latin typeface="Arial" pitchFamily="34" charset="0"/>
              </a:rPr>
              <a:t> 	          ZC   - zůstatková cena DHM.</a:t>
            </a:r>
            <a:endParaRPr lang="cs-CZ" sz="2000" b="1" i="1" dirty="0">
              <a:latin typeface="Arial" pitchFamily="34" charset="0"/>
            </a:endParaRPr>
          </a:p>
          <a:p>
            <a:pPr>
              <a:defRPr/>
            </a:pPr>
            <a:endParaRPr lang="cs-CZ" sz="2000" b="1" dirty="0">
              <a:latin typeface="Arial" charset="0"/>
            </a:endParaRPr>
          </a:p>
          <a:p>
            <a:pPr lvl="2">
              <a:defRPr/>
            </a:pPr>
            <a:endParaRPr lang="cs-CZ" b="1" dirty="0">
              <a:effectLst>
                <a:outerShdw blurRad="38100" dist="38100" dir="2700000" algn="tl">
                  <a:srgbClr val="C0C0C0"/>
                </a:outerShdw>
              </a:effectLst>
              <a:latin typeface="Arial" charset="0"/>
            </a:endParaRPr>
          </a:p>
          <a:p>
            <a:pPr lvl="2">
              <a:defRPr/>
            </a:pPr>
            <a:endParaRPr lang="cs-CZ" b="1" dirty="0">
              <a:effectLst>
                <a:outerShdw blurRad="38100" dist="38100" dir="2700000" algn="tl">
                  <a:srgbClr val="C0C0C0"/>
                </a:outerShdw>
              </a:effectLst>
              <a:latin typeface="Arial" charset="0"/>
            </a:endParaRPr>
          </a:p>
          <a:p>
            <a:pPr lvl="2">
              <a:defRPr/>
            </a:pPr>
            <a:endParaRPr lang="cs-CZ" sz="2400" b="1" dirty="0">
              <a:effectLst>
                <a:outerShdw blurRad="38100" dist="38100" dir="2700000" algn="tl">
                  <a:srgbClr val="C0C0C0"/>
                </a:outerShdw>
              </a:effectLst>
              <a:latin typeface="Arial" charset="0"/>
            </a:endParaRPr>
          </a:p>
          <a:p>
            <a:pPr lvl="2">
              <a:defRPr/>
            </a:pPr>
            <a:endParaRPr lang="cs-CZ" sz="2400" b="1" dirty="0">
              <a:effectLst>
                <a:outerShdw blurRad="38100" dist="38100" dir="2700000" algn="tl">
                  <a:srgbClr val="C0C0C0"/>
                </a:outerShdw>
              </a:effectLst>
              <a:latin typeface="Arial" charset="0"/>
            </a:endParaRPr>
          </a:p>
          <a:p>
            <a:pPr lvl="2">
              <a:defRPr/>
            </a:pPr>
            <a:endParaRPr lang="cs-CZ" sz="2400" b="1" dirty="0">
              <a:effectLst>
                <a:outerShdw blurRad="38100" dist="38100" dir="2700000" algn="tl">
                  <a:srgbClr val="C0C0C0"/>
                </a:outerShdw>
              </a:effectLst>
              <a:latin typeface="Arial" charset="0"/>
            </a:endParaRPr>
          </a:p>
          <a:p>
            <a:pPr>
              <a:defRPr/>
            </a:pPr>
            <a:endParaRPr lang="cs-CZ" dirty="0"/>
          </a:p>
        </p:txBody>
      </p:sp>
    </p:spTree>
    <p:extLst>
      <p:ext uri="{BB962C8B-B14F-4D97-AF65-F5344CB8AC3E}">
        <p14:creationId xmlns:p14="http://schemas.microsoft.com/office/powerpoint/2010/main" val="9469433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19113" y="464370"/>
            <a:ext cx="8229600" cy="1143000"/>
          </a:xfrm>
          <a:solidFill>
            <a:srgbClr val="FFFFFF">
              <a:alpha val="0"/>
            </a:srgbClr>
          </a:solidFill>
        </p:spPr>
        <p:txBody>
          <a:bodyPr anchor="t"/>
          <a:lstStyle/>
          <a:p>
            <a:pPr eaLnBrk="1" hangingPunct="1"/>
            <a:r>
              <a:rPr lang="cs-CZ" altLang="cs-CZ" sz="2900" b="1" dirty="0">
                <a:latin typeface="Berlin CE" pitchFamily="2" charset="0"/>
              </a:rPr>
              <a:t>Dlouhodobý majetek – opotřebení</a:t>
            </a:r>
          </a:p>
        </p:txBody>
      </p:sp>
      <p:sp>
        <p:nvSpPr>
          <p:cNvPr id="41987" name="Text Box 4"/>
          <p:cNvSpPr txBox="1">
            <a:spLocks noChangeArrowheads="1"/>
          </p:cNvSpPr>
          <p:nvPr/>
        </p:nvSpPr>
        <p:spPr bwMode="auto">
          <a:xfrm>
            <a:off x="519113"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41988" name="Text Box 5"/>
          <p:cNvSpPr txBox="1">
            <a:spLocks noChangeArrowheads="1"/>
          </p:cNvSpPr>
          <p:nvPr/>
        </p:nvSpPr>
        <p:spPr bwMode="auto">
          <a:xfrm>
            <a:off x="611188" y="13779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p>
        </p:txBody>
      </p:sp>
      <p:sp>
        <p:nvSpPr>
          <p:cNvPr id="7" name="Zástupný symbol pro obsah 6"/>
          <p:cNvSpPr>
            <a:spLocks noGrp="1"/>
          </p:cNvSpPr>
          <p:nvPr>
            <p:ph idx="1"/>
          </p:nvPr>
        </p:nvSpPr>
        <p:spPr>
          <a:xfrm>
            <a:off x="0" y="1156381"/>
            <a:ext cx="9144000" cy="4784725"/>
          </a:xfrm>
        </p:spPr>
        <p:txBody>
          <a:bodyPr>
            <a:noAutofit/>
          </a:bodyPr>
          <a:lstStyle/>
          <a:p>
            <a:pPr>
              <a:defRPr/>
            </a:pPr>
            <a:r>
              <a:rPr lang="cs-CZ" sz="2000" b="1" i="1" dirty="0">
                <a:latin typeface="Arial" pitchFamily="34" charset="0"/>
              </a:rPr>
              <a:t>Využívání DHM</a:t>
            </a:r>
            <a:r>
              <a:rPr lang="cs-CZ" sz="2000" dirty="0">
                <a:latin typeface="Arial" pitchFamily="34" charset="0"/>
              </a:rPr>
              <a:t> je významným faktorem efektivnosti podniku. V oblasti DHM to platí obzvlášť, protože jsou v něm vázány značně vysoké objemy prostředků, jakož i možnost jeho rychlého morálního zastarání, což pak ovlivňuje výšku podnikatelského přínosu. </a:t>
            </a:r>
          </a:p>
          <a:p>
            <a:pPr>
              <a:defRPr/>
            </a:pPr>
            <a:r>
              <a:rPr lang="cs-CZ" sz="2000" dirty="0">
                <a:latin typeface="Arial" pitchFamily="34" charset="0"/>
              </a:rPr>
              <a:t>Úroveň využití DHM závisí především od </a:t>
            </a:r>
            <a:r>
              <a:rPr lang="cs-CZ" sz="2000" b="1" i="1" dirty="0">
                <a:latin typeface="Arial" pitchFamily="34" charset="0"/>
              </a:rPr>
              <a:t>času (extenzivní využití)</a:t>
            </a:r>
            <a:r>
              <a:rPr lang="cs-CZ" sz="2000" dirty="0">
                <a:latin typeface="Arial" pitchFamily="34" charset="0"/>
              </a:rPr>
              <a:t>, po dobu kterého se majetek využívá a od využití jeho </a:t>
            </a:r>
            <a:r>
              <a:rPr lang="cs-CZ" sz="2000" b="1" i="1" dirty="0">
                <a:latin typeface="Arial" pitchFamily="34" charset="0"/>
              </a:rPr>
              <a:t>výkonnosti (intenzivní využití)</a:t>
            </a:r>
            <a:r>
              <a:rPr lang="cs-CZ" sz="2000" dirty="0">
                <a:latin typeface="Arial" pitchFamily="34" charset="0"/>
              </a:rPr>
              <a:t>. </a:t>
            </a:r>
          </a:p>
          <a:p>
            <a:pPr>
              <a:defRPr/>
            </a:pPr>
            <a:r>
              <a:rPr lang="cs-CZ" sz="2000" b="1" i="1" dirty="0">
                <a:latin typeface="Arial" pitchFamily="34" charset="0"/>
              </a:rPr>
              <a:t>Celkové (integrální)</a:t>
            </a:r>
            <a:r>
              <a:rPr lang="cs-CZ" sz="2000" dirty="0">
                <a:latin typeface="Arial" pitchFamily="34" charset="0"/>
              </a:rPr>
              <a:t> využití DM je součinem extenzivního a intenzivního využití. Časové využití vyjadřuje objem času, po dobu kterého se DM využívá a tedy závisí na velkém množství činitelů (pracovní fond, rozsah oprav, prostoje, absence pracovníků, apod.). Zvýšení využití je možné uskutečnit zvýšením směnnosti a likvidací vnitřních časových rezerv v podniku. Při intenzivním využívání DM je cílem vyrobit na daném DM co největší počet výrobků za jednotku času. Splnění tohoto cíle závisí na úrovni mechanizace a automatizace, možnosti zdokonalování technologických procesů apod.</a:t>
            </a:r>
            <a:endParaRPr lang="cs-CZ" sz="2000" b="1" dirty="0">
              <a:effectLst>
                <a:outerShdw blurRad="38100" dist="38100" dir="2700000" algn="tl">
                  <a:srgbClr val="C0C0C0"/>
                </a:outerShdw>
              </a:effectLst>
              <a:latin typeface="Arial" charset="0"/>
            </a:endParaRPr>
          </a:p>
          <a:p>
            <a:pPr lvl="2">
              <a:defRPr/>
            </a:pPr>
            <a:endParaRPr lang="cs-CZ" sz="2000" b="1" dirty="0">
              <a:effectLst>
                <a:outerShdw blurRad="38100" dist="38100" dir="2700000" algn="tl">
                  <a:srgbClr val="C0C0C0"/>
                </a:outerShdw>
              </a:effectLst>
              <a:latin typeface="Arial" charset="0"/>
            </a:endParaRPr>
          </a:p>
          <a:p>
            <a:pPr lvl="2">
              <a:defRPr/>
            </a:pPr>
            <a:endParaRPr lang="cs-CZ" sz="2000" b="1" dirty="0">
              <a:effectLst>
                <a:outerShdw blurRad="38100" dist="38100" dir="2700000" algn="tl">
                  <a:srgbClr val="C0C0C0"/>
                </a:outerShdw>
              </a:effectLst>
              <a:latin typeface="Arial" charset="0"/>
            </a:endParaRPr>
          </a:p>
          <a:p>
            <a:pPr lvl="2">
              <a:defRPr/>
            </a:pPr>
            <a:endParaRPr lang="cs-CZ" sz="2000" b="1" dirty="0">
              <a:effectLst>
                <a:outerShdw blurRad="38100" dist="38100" dir="2700000" algn="tl">
                  <a:srgbClr val="C0C0C0"/>
                </a:outerShdw>
              </a:effectLst>
              <a:latin typeface="Arial" charset="0"/>
            </a:endParaRPr>
          </a:p>
          <a:p>
            <a:pPr lvl="2">
              <a:defRPr/>
            </a:pPr>
            <a:endParaRPr lang="cs-CZ" sz="2000" b="1" dirty="0">
              <a:effectLst>
                <a:outerShdw blurRad="38100" dist="38100" dir="2700000" algn="tl">
                  <a:srgbClr val="C0C0C0"/>
                </a:outerShdw>
              </a:effectLst>
              <a:latin typeface="Arial" charset="0"/>
            </a:endParaRPr>
          </a:p>
          <a:p>
            <a:pPr>
              <a:defRPr/>
            </a:pPr>
            <a:endParaRPr lang="cs-CZ" sz="2000" dirty="0"/>
          </a:p>
        </p:txBody>
      </p:sp>
    </p:spTree>
    <p:extLst>
      <p:ext uri="{BB962C8B-B14F-4D97-AF65-F5344CB8AC3E}">
        <p14:creationId xmlns:p14="http://schemas.microsoft.com/office/powerpoint/2010/main" val="29283846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52096" y="981075"/>
            <a:ext cx="8229600" cy="1143000"/>
          </a:xfrm>
          <a:solidFill>
            <a:srgbClr val="FFFFFF">
              <a:alpha val="0"/>
            </a:srgbClr>
          </a:solidFill>
        </p:spPr>
        <p:txBody>
          <a:bodyPr anchor="t"/>
          <a:lstStyle/>
          <a:p>
            <a:pPr eaLnBrk="1" hangingPunct="1"/>
            <a:r>
              <a:rPr lang="cs-CZ" sz="2900" b="1" dirty="0">
                <a:latin typeface="Berlin CE"/>
              </a:rPr>
              <a:t>Dlouhodobý majetek </a:t>
            </a:r>
          </a:p>
        </p:txBody>
      </p:sp>
      <p:sp>
        <p:nvSpPr>
          <p:cNvPr id="8" name="Zástupný symbol pro obsah 7"/>
          <p:cNvSpPr>
            <a:spLocks noGrp="1"/>
          </p:cNvSpPr>
          <p:nvPr>
            <p:ph idx="1"/>
          </p:nvPr>
        </p:nvSpPr>
        <p:spPr/>
        <p:txBody>
          <a:bodyPr/>
          <a:lstStyle/>
          <a:p>
            <a:pPr>
              <a:buFont typeface="Wingdings" pitchFamily="2" charset="2"/>
              <a:buNone/>
              <a:defRPr/>
            </a:pPr>
            <a:r>
              <a:rPr lang="cs-CZ" sz="2000" b="1" u="sng" dirty="0">
                <a:latin typeface="Arial" charset="0"/>
              </a:rPr>
              <a:t>Úroveň využívání DHM:</a:t>
            </a:r>
          </a:p>
          <a:p>
            <a:pPr>
              <a:defRPr/>
            </a:pPr>
            <a:r>
              <a:rPr lang="cs-CZ" sz="2000" dirty="0">
                <a:latin typeface="Arial" pitchFamily="34" charset="0"/>
              </a:rPr>
              <a:t>je významným faktorem efektivnosti podniku</a:t>
            </a:r>
            <a:endParaRPr lang="cs-CZ" sz="2000" b="1" u="sng" dirty="0">
              <a:latin typeface="Arial" charset="0"/>
            </a:endParaRPr>
          </a:p>
          <a:p>
            <a:pPr lvl="1">
              <a:defRPr/>
            </a:pPr>
            <a:r>
              <a:rPr lang="cs-CZ" sz="2000" b="1" dirty="0">
                <a:latin typeface="Arial" charset="0"/>
              </a:rPr>
              <a:t> koeficient extenzivního (časového využití): </a:t>
            </a:r>
          </a:p>
          <a:p>
            <a:pPr>
              <a:buFont typeface="Wingdings" pitchFamily="2" charset="2"/>
              <a:buNone/>
              <a:defRPr/>
            </a:pPr>
            <a:r>
              <a:rPr lang="cs-CZ" sz="2000" b="1" dirty="0">
                <a:latin typeface="Arial" charset="0"/>
              </a:rPr>
              <a:t>                   </a:t>
            </a:r>
            <a:r>
              <a:rPr lang="cs-CZ" sz="2000" b="1" dirty="0" err="1">
                <a:latin typeface="Arial" charset="0"/>
              </a:rPr>
              <a:t>kEX</a:t>
            </a:r>
            <a:r>
              <a:rPr lang="cs-CZ" sz="2000" b="1" dirty="0">
                <a:latin typeface="Arial" charset="0"/>
              </a:rPr>
              <a:t>  = </a:t>
            </a:r>
            <a:r>
              <a:rPr lang="cs-CZ" sz="2000" b="1" dirty="0" err="1">
                <a:latin typeface="Arial" charset="0"/>
              </a:rPr>
              <a:t>Ts</a:t>
            </a:r>
            <a:r>
              <a:rPr lang="cs-CZ" sz="2000" b="1" dirty="0">
                <a:latin typeface="Arial" charset="0"/>
              </a:rPr>
              <a:t> / </a:t>
            </a:r>
            <a:r>
              <a:rPr lang="cs-CZ" sz="2000" b="1" dirty="0" err="1">
                <a:latin typeface="Arial" charset="0"/>
              </a:rPr>
              <a:t>Tp</a:t>
            </a:r>
            <a:r>
              <a:rPr lang="cs-CZ" sz="2000" b="1" dirty="0">
                <a:latin typeface="Arial" charset="0"/>
              </a:rPr>
              <a:t>,</a:t>
            </a:r>
          </a:p>
          <a:p>
            <a:pPr lvl="1">
              <a:defRPr/>
            </a:pPr>
            <a:r>
              <a:rPr lang="cs-CZ" sz="2000" b="1" dirty="0">
                <a:latin typeface="Arial" charset="0"/>
              </a:rPr>
              <a:t>koeficient intenzivního (výkonového využití): </a:t>
            </a:r>
          </a:p>
          <a:p>
            <a:pPr>
              <a:buFont typeface="Wingdings" pitchFamily="2" charset="2"/>
              <a:buNone/>
              <a:defRPr/>
            </a:pPr>
            <a:r>
              <a:rPr lang="cs-CZ" sz="2000" b="1" dirty="0">
                <a:latin typeface="Arial" charset="0"/>
              </a:rPr>
              <a:t>                   </a:t>
            </a:r>
            <a:r>
              <a:rPr lang="cs-CZ" sz="2000" b="1" dirty="0" err="1">
                <a:latin typeface="Arial" charset="0"/>
              </a:rPr>
              <a:t>kIN</a:t>
            </a:r>
            <a:r>
              <a:rPr lang="cs-CZ" sz="2000" b="1" dirty="0">
                <a:latin typeface="Arial" charset="0"/>
              </a:rPr>
              <a:t> = </a:t>
            </a:r>
            <a:r>
              <a:rPr lang="cs-CZ" sz="2000" b="1" dirty="0" err="1">
                <a:latin typeface="Arial" charset="0"/>
              </a:rPr>
              <a:t>Qs</a:t>
            </a:r>
            <a:r>
              <a:rPr lang="cs-CZ" sz="2000" b="1" dirty="0">
                <a:latin typeface="Arial" charset="0"/>
              </a:rPr>
              <a:t> / </a:t>
            </a:r>
            <a:r>
              <a:rPr lang="cs-CZ" sz="2000" b="1" dirty="0" err="1">
                <a:latin typeface="Arial" charset="0"/>
              </a:rPr>
              <a:t>Qp</a:t>
            </a:r>
            <a:r>
              <a:rPr lang="cs-CZ" sz="2000" b="1" dirty="0">
                <a:latin typeface="Arial" charset="0"/>
              </a:rPr>
              <a:t>,</a:t>
            </a:r>
          </a:p>
          <a:p>
            <a:pPr lvl="1">
              <a:defRPr/>
            </a:pPr>
            <a:r>
              <a:rPr lang="cs-CZ" sz="2000" b="1" dirty="0">
                <a:latin typeface="Arial" charset="0"/>
              </a:rPr>
              <a:t> koeficient integrálního (celkového využití):  </a:t>
            </a:r>
          </a:p>
          <a:p>
            <a:pPr>
              <a:buFont typeface="Wingdings" pitchFamily="2" charset="2"/>
              <a:buNone/>
              <a:defRPr/>
            </a:pPr>
            <a:r>
              <a:rPr lang="cs-CZ" sz="2000" b="1" dirty="0">
                <a:latin typeface="Arial" charset="0"/>
              </a:rPr>
              <a:t>                   </a:t>
            </a:r>
            <a:r>
              <a:rPr lang="cs-CZ" sz="2000" b="1" dirty="0" err="1">
                <a:latin typeface="Arial" charset="0"/>
              </a:rPr>
              <a:t>kC</a:t>
            </a:r>
            <a:r>
              <a:rPr lang="cs-CZ" sz="2000" b="1" dirty="0">
                <a:latin typeface="Arial" charset="0"/>
              </a:rPr>
              <a:t> = </a:t>
            </a:r>
            <a:r>
              <a:rPr lang="cs-CZ" sz="2000" b="1" dirty="0" err="1">
                <a:latin typeface="Arial" charset="0"/>
              </a:rPr>
              <a:t>kEX</a:t>
            </a:r>
            <a:r>
              <a:rPr lang="cs-CZ" sz="2000" b="1" dirty="0">
                <a:latin typeface="Arial" charset="0"/>
              </a:rPr>
              <a:t> × </a:t>
            </a:r>
            <a:r>
              <a:rPr lang="cs-CZ" sz="2000" b="1" dirty="0" err="1">
                <a:latin typeface="Arial" charset="0"/>
              </a:rPr>
              <a:t>kIN</a:t>
            </a:r>
            <a:endParaRPr lang="cs-CZ" sz="2000" b="1" dirty="0">
              <a:latin typeface="Arial" charset="0"/>
            </a:endParaRPr>
          </a:p>
          <a:p>
            <a:pPr>
              <a:defRPr/>
            </a:pPr>
            <a:r>
              <a:rPr lang="cs-CZ" sz="2000" b="1" dirty="0">
                <a:latin typeface="Arial" charset="0"/>
              </a:rPr>
              <a:t> ukazatel účinnosti: ÚDHM = Q / DHM, </a:t>
            </a:r>
            <a:r>
              <a:rPr lang="cs-CZ" sz="2000" dirty="0">
                <a:latin typeface="Arial" charset="0"/>
              </a:rPr>
              <a:t>(</a:t>
            </a:r>
            <a:r>
              <a:rPr lang="cs-CZ" sz="2000" dirty="0">
                <a:latin typeface="Arial" pitchFamily="34" charset="0"/>
              </a:rPr>
              <a:t>vyjadřuje, kolik Kč obratu připadá na 1 Kč DHM)</a:t>
            </a:r>
            <a:endParaRPr lang="cs-CZ" sz="2000" b="1" dirty="0">
              <a:latin typeface="Arial" charset="0"/>
            </a:endParaRPr>
          </a:p>
          <a:p>
            <a:pPr>
              <a:defRPr/>
            </a:pPr>
            <a:r>
              <a:rPr lang="cs-CZ" sz="2000" b="1" dirty="0">
                <a:latin typeface="Arial" charset="0"/>
              </a:rPr>
              <a:t> přírůstkový ukazatel účinnosti: r = ∆ Q / ∆DHM,</a:t>
            </a:r>
          </a:p>
          <a:p>
            <a:pPr>
              <a:defRPr/>
            </a:pPr>
            <a:r>
              <a:rPr lang="cs-CZ" sz="2000" b="1" dirty="0">
                <a:latin typeface="Arial" charset="0"/>
              </a:rPr>
              <a:t> rentabilita DHM: RDHM = Z / DHM  × 100 </a:t>
            </a:r>
            <a:r>
              <a:rPr lang="de-DE" sz="2000" b="1" dirty="0">
                <a:latin typeface="Arial" charset="0"/>
              </a:rPr>
              <a:t>[</a:t>
            </a:r>
            <a:r>
              <a:rPr lang="cs-CZ" sz="2000" b="1" dirty="0">
                <a:latin typeface="Arial" charset="0"/>
              </a:rPr>
              <a:t>%</a:t>
            </a:r>
            <a:r>
              <a:rPr lang="de-DE" sz="2000" b="1" dirty="0">
                <a:latin typeface="Arial" charset="0"/>
              </a:rPr>
              <a:t>]</a:t>
            </a:r>
            <a:r>
              <a:rPr lang="cs-CZ" sz="2000" b="1" dirty="0">
                <a:latin typeface="Arial" charset="0"/>
              </a:rPr>
              <a:t>,</a:t>
            </a:r>
          </a:p>
          <a:p>
            <a:pPr>
              <a:buFont typeface="Wingdings" pitchFamily="2" charset="2"/>
              <a:buNone/>
              <a:defRPr/>
            </a:pPr>
            <a:endParaRPr lang="cs-CZ" sz="2000" dirty="0">
              <a:effectLst>
                <a:outerShdw blurRad="38100" dist="38100" dir="2700000" algn="tl">
                  <a:srgbClr val="C0C0C0"/>
                </a:outerShdw>
              </a:effectLst>
              <a:latin typeface="Arial" charset="0"/>
            </a:endParaRPr>
          </a:p>
          <a:p>
            <a:pPr>
              <a:defRPr/>
            </a:pPr>
            <a:endParaRPr lang="cs-CZ" sz="2000" dirty="0"/>
          </a:p>
        </p:txBody>
      </p:sp>
      <p:sp>
        <p:nvSpPr>
          <p:cNvPr id="52228" name="Text Box 4"/>
          <p:cNvSpPr txBox="1">
            <a:spLocks noChangeArrowheads="1"/>
          </p:cNvSpPr>
          <p:nvPr/>
        </p:nvSpPr>
        <p:spPr bwMode="auto">
          <a:xfrm>
            <a:off x="519113"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endParaRPr lang="cs-CZ"/>
          </a:p>
        </p:txBody>
      </p:sp>
      <p:sp>
        <p:nvSpPr>
          <p:cNvPr id="52229" name="Text Box 5"/>
          <p:cNvSpPr txBox="1">
            <a:spLocks noChangeArrowheads="1"/>
          </p:cNvSpPr>
          <p:nvPr/>
        </p:nvSpPr>
        <p:spPr bwMode="auto">
          <a:xfrm>
            <a:off x="611188" y="13779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endParaRPr lang="cs-CZ" sz="2400"/>
          </a:p>
        </p:txBody>
      </p:sp>
    </p:spTree>
    <p:extLst>
      <p:ext uri="{BB962C8B-B14F-4D97-AF65-F5344CB8AC3E}">
        <p14:creationId xmlns:p14="http://schemas.microsoft.com/office/powerpoint/2010/main" val="8462931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4"/>
          <p:cNvSpPr txBox="1">
            <a:spLocks noChangeArrowheads="1"/>
          </p:cNvSpPr>
          <p:nvPr/>
        </p:nvSpPr>
        <p:spPr bwMode="auto">
          <a:xfrm>
            <a:off x="519113"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43011" name="Text Box 5"/>
          <p:cNvSpPr txBox="1">
            <a:spLocks noChangeArrowheads="1"/>
          </p:cNvSpPr>
          <p:nvPr/>
        </p:nvSpPr>
        <p:spPr bwMode="auto">
          <a:xfrm>
            <a:off x="611188" y="13779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p>
        </p:txBody>
      </p:sp>
      <p:sp>
        <p:nvSpPr>
          <p:cNvPr id="7" name="Zástupný symbol pro obsah 6"/>
          <p:cNvSpPr>
            <a:spLocks noGrp="1"/>
          </p:cNvSpPr>
          <p:nvPr>
            <p:ph idx="1"/>
          </p:nvPr>
        </p:nvSpPr>
        <p:spPr>
          <a:xfrm>
            <a:off x="323850" y="1417638"/>
            <a:ext cx="8496300" cy="5472112"/>
          </a:xfrm>
        </p:spPr>
        <p:txBody>
          <a:bodyPr/>
          <a:lstStyle/>
          <a:p>
            <a:pPr>
              <a:defRPr/>
            </a:pPr>
            <a:r>
              <a:rPr lang="cs-CZ" sz="2000" dirty="0"/>
              <a:t>ta část majetku (aktiv) podniku, která má rychlý krátkodobý obrat (jednorázová spotřeba)</a:t>
            </a:r>
          </a:p>
          <a:p>
            <a:pPr>
              <a:defRPr/>
            </a:pPr>
            <a:r>
              <a:rPr lang="cs-CZ" sz="2000" b="1" dirty="0"/>
              <a:t>neustále mění svoji podobu</a:t>
            </a:r>
            <a:r>
              <a:rPr lang="cs-CZ" sz="2000" dirty="0"/>
              <a:t> z věcné na peněžní</a:t>
            </a:r>
          </a:p>
          <a:p>
            <a:pPr marL="609600" indent="-609600">
              <a:lnSpc>
                <a:spcPct val="80000"/>
              </a:lnSpc>
              <a:buFont typeface="Wingdings" panose="05000000000000000000" pitchFamily="2" charset="2"/>
              <a:buNone/>
              <a:defRPr/>
            </a:pPr>
            <a:endParaRPr lang="cs-CZ" sz="2000" dirty="0"/>
          </a:p>
          <a:p>
            <a:pPr marL="609600" indent="-609600">
              <a:lnSpc>
                <a:spcPct val="80000"/>
              </a:lnSpc>
              <a:buFont typeface="Wingdings" panose="05000000000000000000" pitchFamily="2" charset="2"/>
              <a:buNone/>
              <a:defRPr/>
            </a:pPr>
            <a:r>
              <a:rPr lang="cs-CZ" sz="2000" dirty="0"/>
              <a:t>pod </a:t>
            </a:r>
            <a:r>
              <a:rPr lang="cs-CZ" sz="2000" b="1" dirty="0"/>
              <a:t>oběžným majetkem </a:t>
            </a:r>
            <a:r>
              <a:rPr lang="cs-CZ" sz="2000" b="1" i="1" dirty="0"/>
              <a:t>chápeme</a:t>
            </a:r>
            <a:r>
              <a:rPr lang="cs-CZ" sz="2000" i="1" dirty="0"/>
              <a:t>:</a:t>
            </a:r>
            <a:endParaRPr lang="cs-CZ" sz="2000" b="1" i="1" dirty="0"/>
          </a:p>
          <a:p>
            <a:pPr marL="609600" indent="-609600">
              <a:lnSpc>
                <a:spcPct val="80000"/>
              </a:lnSpc>
              <a:buFont typeface="Wingdings" panose="05000000000000000000" pitchFamily="2" charset="2"/>
              <a:buAutoNum type="arabicPeriod"/>
              <a:defRPr/>
            </a:pPr>
            <a:r>
              <a:rPr lang="cs-CZ" sz="2000" b="1" dirty="0"/>
              <a:t>zásoby</a:t>
            </a:r>
            <a:r>
              <a:rPr lang="cs-CZ" sz="2000" dirty="0"/>
              <a:t> ( výrobní, zásoby obchodního charakteru)</a:t>
            </a:r>
            <a:endParaRPr lang="cs-CZ" sz="2000" b="1" dirty="0"/>
          </a:p>
          <a:p>
            <a:pPr marL="609600" indent="-609600">
              <a:lnSpc>
                <a:spcPct val="80000"/>
              </a:lnSpc>
              <a:buFont typeface="Wingdings" panose="05000000000000000000" pitchFamily="2" charset="2"/>
              <a:buAutoNum type="arabicPeriod"/>
              <a:defRPr/>
            </a:pPr>
            <a:r>
              <a:rPr lang="cs-CZ" sz="2000" b="1" dirty="0"/>
              <a:t>Zásoby nedokončená výroby</a:t>
            </a:r>
          </a:p>
          <a:p>
            <a:pPr marL="609600" indent="-609600">
              <a:lnSpc>
                <a:spcPct val="80000"/>
              </a:lnSpc>
              <a:buFont typeface="Wingdings" panose="05000000000000000000" pitchFamily="2" charset="2"/>
              <a:buAutoNum type="arabicPeriod"/>
              <a:defRPr/>
            </a:pPr>
            <a:r>
              <a:rPr lang="cs-CZ" sz="2000" b="1" dirty="0"/>
              <a:t>Zásoby hotových výrobků</a:t>
            </a:r>
          </a:p>
          <a:p>
            <a:pPr marL="609600" indent="-609600">
              <a:lnSpc>
                <a:spcPct val="80000"/>
              </a:lnSpc>
              <a:buFont typeface="Wingdings" panose="05000000000000000000" pitchFamily="2" charset="2"/>
              <a:buAutoNum type="arabicPeriod"/>
              <a:defRPr/>
            </a:pPr>
            <a:r>
              <a:rPr lang="cs-CZ" sz="2000" b="1" dirty="0"/>
              <a:t>Pohledávky (krátkodobé i dlouhodobé)</a:t>
            </a:r>
          </a:p>
          <a:p>
            <a:pPr marL="609600" indent="-609600">
              <a:lnSpc>
                <a:spcPct val="80000"/>
              </a:lnSpc>
              <a:buFont typeface="Wingdings" panose="05000000000000000000" pitchFamily="2" charset="2"/>
              <a:buAutoNum type="arabicPeriod"/>
              <a:defRPr/>
            </a:pPr>
            <a:r>
              <a:rPr lang="cs-CZ" sz="2000" b="1" dirty="0"/>
              <a:t>peníze</a:t>
            </a:r>
          </a:p>
          <a:p>
            <a:pPr marL="609600" indent="-609600">
              <a:lnSpc>
                <a:spcPct val="80000"/>
              </a:lnSpc>
              <a:buFont typeface="Wingdings" panose="05000000000000000000" pitchFamily="2" charset="2"/>
              <a:buAutoNum type="arabicPeriod"/>
              <a:defRPr/>
            </a:pPr>
            <a:r>
              <a:rPr lang="cs-CZ" sz="2000" b="1" dirty="0"/>
              <a:t>krátkodobé cenné papíry</a:t>
            </a:r>
            <a:endParaRPr lang="cs-CZ" sz="2000" dirty="0"/>
          </a:p>
          <a:p>
            <a:pPr marL="609600" indent="-609600">
              <a:lnSpc>
                <a:spcPct val="80000"/>
              </a:lnSpc>
              <a:buFont typeface="Wingdings" panose="05000000000000000000" pitchFamily="2" charset="2"/>
              <a:buNone/>
              <a:defRPr/>
            </a:pPr>
            <a:endParaRPr lang="cs-CZ" sz="2000" dirty="0"/>
          </a:p>
          <a:p>
            <a:pPr marL="609600" indent="-609600">
              <a:lnSpc>
                <a:spcPct val="80000"/>
              </a:lnSpc>
              <a:defRPr/>
            </a:pPr>
            <a:r>
              <a:rPr lang="cs-CZ" sz="2000" dirty="0"/>
              <a:t>s</a:t>
            </a:r>
            <a:r>
              <a:rPr lang="cs-CZ" sz="2000" b="1" dirty="0"/>
              <a:t>truktura oběžného majetku</a:t>
            </a:r>
            <a:r>
              <a:rPr lang="cs-CZ" sz="2000" dirty="0"/>
              <a:t> vypovídá o platební schopnosti podniku, tj. o jeho likviditě</a:t>
            </a:r>
          </a:p>
          <a:p>
            <a:pPr>
              <a:defRPr/>
            </a:pPr>
            <a:endParaRPr lang="cs-CZ" sz="2000" u="sng" dirty="0"/>
          </a:p>
          <a:p>
            <a:pPr>
              <a:defRPr/>
            </a:pPr>
            <a:endParaRPr lang="cs-CZ" sz="2000" u="sng" dirty="0"/>
          </a:p>
          <a:p>
            <a:pPr>
              <a:defRPr/>
            </a:pPr>
            <a:endParaRPr lang="cs-CZ" sz="2000" u="sng" dirty="0"/>
          </a:p>
          <a:p>
            <a:pPr>
              <a:defRPr/>
            </a:pPr>
            <a:endParaRPr lang="cs-CZ" sz="2000" dirty="0"/>
          </a:p>
          <a:p>
            <a:pPr>
              <a:defRPr/>
            </a:pPr>
            <a:endParaRPr lang="cs-CZ" sz="2000" dirty="0"/>
          </a:p>
          <a:p>
            <a:pPr>
              <a:defRPr/>
            </a:pPr>
            <a:endParaRPr lang="cs-CZ" sz="2000" dirty="0"/>
          </a:p>
          <a:p>
            <a:pPr>
              <a:defRPr/>
            </a:pPr>
            <a:endParaRPr lang="cs-CZ" sz="2000" dirty="0"/>
          </a:p>
          <a:p>
            <a:pPr>
              <a:defRPr/>
            </a:pPr>
            <a:endParaRPr lang="cs-CZ" sz="2000" dirty="0"/>
          </a:p>
          <a:p>
            <a:pPr>
              <a:defRPr/>
            </a:pPr>
            <a:endParaRPr lang="cs-CZ" sz="2000" dirty="0"/>
          </a:p>
          <a:p>
            <a:pPr>
              <a:defRPr/>
            </a:pPr>
            <a:endParaRPr lang="cs-CZ" sz="2000" dirty="0"/>
          </a:p>
        </p:txBody>
      </p:sp>
      <p:sp>
        <p:nvSpPr>
          <p:cNvPr id="43013" name="Nadpis 1"/>
          <p:cNvSpPr>
            <a:spLocks noGrp="1"/>
          </p:cNvSpPr>
          <p:nvPr>
            <p:ph type="title"/>
          </p:nvPr>
        </p:nvSpPr>
        <p:spPr/>
        <p:txBody>
          <a:bodyPr/>
          <a:lstStyle/>
          <a:p>
            <a:r>
              <a:rPr lang="cs-CZ" altLang="cs-CZ"/>
              <a:t>Oběžný majetek</a:t>
            </a:r>
          </a:p>
        </p:txBody>
      </p:sp>
    </p:spTree>
    <p:extLst>
      <p:ext uri="{BB962C8B-B14F-4D97-AF65-F5344CB8AC3E}">
        <p14:creationId xmlns:p14="http://schemas.microsoft.com/office/powerpoint/2010/main" val="12791302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cs-CZ" altLang="cs-CZ" sz="2400" b="1"/>
              <a:t>OBĚŽNÝ MAJETEK (OM)</a:t>
            </a:r>
          </a:p>
        </p:txBody>
      </p:sp>
      <p:sp>
        <p:nvSpPr>
          <p:cNvPr id="44035" name="Rectangle 5"/>
          <p:cNvSpPr>
            <a:spLocks noGrp="1" noChangeArrowheads="1"/>
          </p:cNvSpPr>
          <p:nvPr>
            <p:ph idx="1"/>
          </p:nvPr>
        </p:nvSpPr>
        <p:spPr/>
        <p:txBody>
          <a:bodyPr>
            <a:normAutofit lnSpcReduction="10000"/>
          </a:bodyPr>
          <a:lstStyle/>
          <a:p>
            <a:pPr>
              <a:lnSpc>
                <a:spcPct val="80000"/>
              </a:lnSpc>
              <a:buFont typeface="Wingdings" panose="05000000000000000000" pitchFamily="2" charset="2"/>
              <a:buNone/>
            </a:pPr>
            <a:r>
              <a:rPr lang="cs-CZ" altLang="cs-CZ" sz="2000" b="1">
                <a:solidFill>
                  <a:srgbClr val="FF0000"/>
                </a:solidFill>
              </a:rPr>
              <a:t>Zásoby (věcná forma)</a:t>
            </a:r>
          </a:p>
          <a:p>
            <a:pPr>
              <a:lnSpc>
                <a:spcPct val="80000"/>
              </a:lnSpc>
            </a:pPr>
            <a:r>
              <a:rPr lang="cs-CZ" altLang="cs-CZ" sz="2000" b="1"/>
              <a:t>materiál</a:t>
            </a:r>
            <a:r>
              <a:rPr lang="cs-CZ" altLang="cs-CZ" sz="2000"/>
              <a:t> (základní suroviny - stavební hmoty, kov, dřevo, kůže, ..., pomocné materiály - barvy, maziva, ..., obaly - plechovky, kartony, ..., pohonné hmoty - nafta, benzín,..., drobné nářadí, pokud nesplní podmínku, aby byly zařazeny do investičního majetku, kancelářské potřeby, čistící prostředky apod.) </a:t>
            </a:r>
            <a:endParaRPr lang="cs-CZ" altLang="cs-CZ" sz="2000" b="1"/>
          </a:p>
          <a:p>
            <a:pPr>
              <a:lnSpc>
                <a:spcPct val="80000"/>
              </a:lnSpc>
            </a:pPr>
            <a:r>
              <a:rPr lang="cs-CZ" altLang="cs-CZ" sz="2000" b="1"/>
              <a:t>nedokončená výroba</a:t>
            </a:r>
            <a:r>
              <a:rPr lang="cs-CZ" altLang="cs-CZ" sz="2000"/>
              <a:t> (nedokončené výrobky, které nejsou zatím prodejné - rozešité kalhoty),</a:t>
            </a:r>
            <a:endParaRPr lang="cs-CZ" altLang="cs-CZ" sz="2000" b="1"/>
          </a:p>
          <a:p>
            <a:pPr>
              <a:lnSpc>
                <a:spcPct val="80000"/>
              </a:lnSpc>
            </a:pPr>
            <a:r>
              <a:rPr lang="cs-CZ" altLang="cs-CZ" sz="2000" b="1"/>
              <a:t>polotovary</a:t>
            </a:r>
            <a:r>
              <a:rPr lang="cs-CZ" altLang="cs-CZ" sz="2000"/>
              <a:t> (rozpracované výrobky, které jsou z hlediska některého technologického stupně už dokončené a daly by se popř. i prodat - odlitek, deska dřeva atd.),</a:t>
            </a:r>
            <a:endParaRPr lang="cs-CZ" altLang="cs-CZ" sz="2000" b="1"/>
          </a:p>
          <a:p>
            <a:pPr>
              <a:lnSpc>
                <a:spcPct val="80000"/>
              </a:lnSpc>
            </a:pPr>
            <a:r>
              <a:rPr lang="cs-CZ" altLang="cs-CZ" sz="2000" b="1"/>
              <a:t>hotové výrobky</a:t>
            </a:r>
            <a:r>
              <a:rPr lang="cs-CZ" altLang="cs-CZ" sz="2000"/>
              <a:t> - výrobky, které už firma dokončila a připravuje je k prodeji.  </a:t>
            </a:r>
            <a:endParaRPr lang="cs-CZ" altLang="cs-CZ" sz="2000" b="1"/>
          </a:p>
          <a:p>
            <a:pPr>
              <a:lnSpc>
                <a:spcPct val="80000"/>
              </a:lnSpc>
            </a:pPr>
            <a:r>
              <a:rPr lang="cs-CZ" altLang="cs-CZ" sz="2000" b="1"/>
              <a:t>zboží</a:t>
            </a:r>
            <a:r>
              <a:rPr lang="cs-CZ" altLang="cs-CZ" sz="2000"/>
              <a:t> - v účetnictví má tento pojem přesně definovaný význam. Zboží je vše co je nakoupené (už hotové) za účelem dalšího prodeje,</a:t>
            </a:r>
            <a:endParaRPr lang="cs-CZ" altLang="cs-CZ" sz="2000" b="1"/>
          </a:p>
          <a:p>
            <a:pPr>
              <a:lnSpc>
                <a:spcPct val="80000"/>
              </a:lnSpc>
            </a:pPr>
            <a:r>
              <a:rPr lang="cs-CZ" altLang="cs-CZ" sz="2000" b="1"/>
              <a:t>zvířata</a:t>
            </a:r>
            <a:r>
              <a:rPr lang="cs-CZ" altLang="cs-CZ" sz="2000"/>
              <a:t> - jsou specifickým druhem zásob typickým pro zemědělskou výrobu. Patří  sem např. hejna husí, kachen, včelstva atd. </a:t>
            </a:r>
          </a:p>
        </p:txBody>
      </p:sp>
      <p:sp>
        <p:nvSpPr>
          <p:cNvPr id="44036"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44037" name="Zástupný symbol pro číslo snímku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8CCAE37F-1466-4274-ABC4-874593F95DF0}" type="slidenum">
              <a:rPr lang="cs-CZ" altLang="cs-CZ" sz="800"/>
              <a:pPr>
                <a:spcBef>
                  <a:spcPct val="0"/>
                </a:spcBef>
                <a:buClrTx/>
                <a:buSzTx/>
                <a:buFontTx/>
                <a:buNone/>
              </a:pPr>
              <a:t>44</a:t>
            </a:fld>
            <a:endParaRPr lang="cs-CZ" altLang="cs-CZ" sz="800"/>
          </a:p>
        </p:txBody>
      </p:sp>
      <p:sp>
        <p:nvSpPr>
          <p:cNvPr id="44038" name="Rectangle 3"/>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Tree>
    <p:extLst>
      <p:ext uri="{BB962C8B-B14F-4D97-AF65-F5344CB8AC3E}">
        <p14:creationId xmlns:p14="http://schemas.microsoft.com/office/powerpoint/2010/main" val="8052265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cs-CZ" altLang="cs-CZ" sz="3200"/>
              <a:t>OBĚŽNÝ MAJETEK (OM)</a:t>
            </a:r>
          </a:p>
        </p:txBody>
      </p:sp>
      <p:sp>
        <p:nvSpPr>
          <p:cNvPr id="45059" name="Rectangle 5"/>
          <p:cNvSpPr>
            <a:spLocks noGrp="1" noChangeArrowheads="1"/>
          </p:cNvSpPr>
          <p:nvPr>
            <p:ph idx="1"/>
          </p:nvPr>
        </p:nvSpPr>
        <p:spPr/>
        <p:txBody>
          <a:bodyPr/>
          <a:lstStyle/>
          <a:p>
            <a:pPr>
              <a:buFont typeface="Wingdings" panose="05000000000000000000" pitchFamily="2" charset="2"/>
              <a:buNone/>
            </a:pPr>
            <a:r>
              <a:rPr lang="cs-CZ" altLang="cs-CZ" sz="2000" b="1"/>
              <a:t>	</a:t>
            </a:r>
            <a:r>
              <a:rPr lang="cs-CZ" altLang="cs-CZ" sz="2000" b="1">
                <a:solidFill>
                  <a:srgbClr val="FF0000"/>
                </a:solidFill>
              </a:rPr>
              <a:t>Peněžní forma</a:t>
            </a:r>
          </a:p>
          <a:p>
            <a:r>
              <a:rPr lang="cs-CZ" altLang="cs-CZ" sz="2000"/>
              <a:t>peníze v hotovosti </a:t>
            </a:r>
            <a:r>
              <a:rPr lang="cs-CZ" altLang="cs-CZ" sz="2000" b="1"/>
              <a:t>v pokladně</a:t>
            </a:r>
            <a:r>
              <a:rPr lang="cs-CZ" altLang="cs-CZ" sz="2000"/>
              <a:t>,   </a:t>
            </a:r>
          </a:p>
          <a:p>
            <a:r>
              <a:rPr lang="cs-CZ" altLang="cs-CZ" sz="2000"/>
              <a:t>peníze </a:t>
            </a:r>
            <a:r>
              <a:rPr lang="cs-CZ" altLang="cs-CZ" sz="2000" b="1"/>
              <a:t>na účtech</a:t>
            </a:r>
            <a:r>
              <a:rPr lang="cs-CZ" altLang="cs-CZ" sz="2000"/>
              <a:t> peněžních ústavů,  </a:t>
            </a:r>
          </a:p>
          <a:p>
            <a:r>
              <a:rPr lang="cs-CZ" altLang="cs-CZ" sz="2000" b="1"/>
              <a:t>ceniny</a:t>
            </a:r>
            <a:r>
              <a:rPr lang="cs-CZ" altLang="cs-CZ" sz="2000"/>
              <a:t> - kolky, stravenky, poukázky apod.,    </a:t>
            </a:r>
          </a:p>
          <a:p>
            <a:r>
              <a:rPr lang="cs-CZ" altLang="cs-CZ" sz="2000" b="1"/>
              <a:t>krátkodobé cenné papíry</a:t>
            </a:r>
            <a:r>
              <a:rPr lang="cs-CZ" altLang="cs-CZ" sz="2000"/>
              <a:t> - směnky, depozitní certifikáty apod., </a:t>
            </a:r>
          </a:p>
          <a:p>
            <a:endParaRPr lang="cs-CZ" altLang="cs-CZ" sz="2000"/>
          </a:p>
          <a:p>
            <a:pPr>
              <a:buFont typeface="Wingdings" panose="05000000000000000000" pitchFamily="2" charset="2"/>
              <a:buNone/>
            </a:pPr>
            <a:r>
              <a:rPr lang="cs-CZ" altLang="cs-CZ" sz="2000" b="1">
                <a:solidFill>
                  <a:srgbClr val="FF0000"/>
                </a:solidFill>
              </a:rPr>
              <a:t>	Pohledávky</a:t>
            </a:r>
            <a:r>
              <a:rPr lang="cs-CZ" altLang="cs-CZ" sz="2000"/>
              <a:t> </a:t>
            </a:r>
          </a:p>
          <a:p>
            <a:r>
              <a:rPr lang="cs-CZ" altLang="cs-CZ" sz="2000"/>
              <a:t>peníze, které firmě dluží odběratelé, společníci, zaměstnanci, dlužníci apod.</a:t>
            </a:r>
          </a:p>
          <a:p>
            <a:r>
              <a:rPr lang="cs-CZ" altLang="cs-CZ" sz="2000"/>
              <a:t>krátkodobé i </a:t>
            </a:r>
            <a:r>
              <a:rPr lang="cs-CZ" altLang="cs-CZ" sz="2000" b="1"/>
              <a:t>dlouhodobé</a:t>
            </a:r>
          </a:p>
        </p:txBody>
      </p:sp>
      <p:sp>
        <p:nvSpPr>
          <p:cNvPr id="45060"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45061" name="Zástupný symbol pro číslo snímku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68CA5CAF-CEBF-496B-B05A-B7A00452D3BA}" type="slidenum">
              <a:rPr lang="cs-CZ" altLang="cs-CZ" sz="800"/>
              <a:pPr>
                <a:spcBef>
                  <a:spcPct val="0"/>
                </a:spcBef>
                <a:buClrTx/>
                <a:buSzTx/>
                <a:buFontTx/>
                <a:buNone/>
              </a:pPr>
              <a:t>45</a:t>
            </a:fld>
            <a:endParaRPr lang="cs-CZ" altLang="cs-CZ" sz="800"/>
          </a:p>
        </p:txBody>
      </p:sp>
      <p:sp>
        <p:nvSpPr>
          <p:cNvPr id="45062" name="Rectangle 3"/>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45063" name="Rectangle 4"/>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Tree>
    <p:extLst>
      <p:ext uri="{BB962C8B-B14F-4D97-AF65-F5344CB8AC3E}">
        <p14:creationId xmlns:p14="http://schemas.microsoft.com/office/powerpoint/2010/main" val="35225302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a:t>Koloběh oběžných aktiv</a:t>
            </a:r>
          </a:p>
        </p:txBody>
      </p:sp>
      <p:graphicFrame>
        <p:nvGraphicFramePr>
          <p:cNvPr id="10" name="Diagram 9"/>
          <p:cNvGraphicFramePr/>
          <p:nvPr>
            <p:extLst>
              <p:ext uri="{D42A27DB-BD31-4B8C-83A1-F6EECF244321}">
                <p14:modId xmlns:p14="http://schemas.microsoft.com/office/powerpoint/2010/main" val="4093349321"/>
              </p:ext>
            </p:extLst>
          </p:nvPr>
        </p:nvGraphicFramePr>
        <p:xfrm>
          <a:off x="467560" y="1417638"/>
          <a:ext cx="8219240" cy="47635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387962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Zástupný symbol pro obsah 6"/>
          <p:cNvSpPr>
            <a:spLocks noGrp="1"/>
          </p:cNvSpPr>
          <p:nvPr>
            <p:ph idx="1"/>
          </p:nvPr>
        </p:nvSpPr>
        <p:spPr>
          <a:xfrm>
            <a:off x="1" y="1185705"/>
            <a:ext cx="9036050" cy="5267483"/>
          </a:xfrm>
        </p:spPr>
        <p:txBody>
          <a:bodyPr/>
          <a:lstStyle/>
          <a:p>
            <a:r>
              <a:rPr lang="cs-CZ" altLang="cs-CZ" sz="1800" dirty="0"/>
              <a:t>oběžný majetek podniku se nachází ve sféře výroby (výrobní zásoby, nedokončená výroba), ale i ve sféře oběhu (hotové výrobky, pohledávky vůči odběratelům, peněžní prostředky). Pod </a:t>
            </a:r>
            <a:r>
              <a:rPr lang="cs-CZ" altLang="cs-CZ" sz="1800" i="1" dirty="0"/>
              <a:t>koloběhem OM</a:t>
            </a:r>
            <a:r>
              <a:rPr lang="cs-CZ" altLang="cs-CZ" sz="1800" dirty="0"/>
              <a:t> rozumíme proces přeměn, při kterém jednotlivé části OM procházejí jednotlivými fázemi ve sféře výroby a oběhu a znovu se vracejí do východiskové fáze.</a:t>
            </a:r>
          </a:p>
          <a:p>
            <a:endParaRPr lang="cs-CZ" altLang="cs-CZ" sz="1800" dirty="0"/>
          </a:p>
          <a:p>
            <a:r>
              <a:rPr lang="cs-CZ" altLang="cs-CZ" sz="1800" dirty="0"/>
              <a:t>1.fáze - část OM v peněžní formě a v průběhu této fáze dochází k jejich přeměně na </a:t>
            </a:r>
            <a:r>
              <a:rPr lang="cs-CZ" altLang="cs-CZ" sz="1800" i="1" dirty="0"/>
              <a:t>výrobní zásoby</a:t>
            </a:r>
            <a:r>
              <a:rPr lang="cs-CZ" altLang="cs-CZ" sz="1800" dirty="0"/>
              <a:t>. Vyjádříme: </a:t>
            </a:r>
            <a:r>
              <a:rPr lang="cs-CZ" altLang="cs-CZ" sz="1800" i="1" dirty="0"/>
              <a:t>náklady spojené s pořizováním a skladováním výrobních zásob</a:t>
            </a:r>
            <a:r>
              <a:rPr lang="cs-CZ" altLang="cs-CZ" sz="1800" dirty="0"/>
              <a:t> </a:t>
            </a:r>
          </a:p>
          <a:p>
            <a:r>
              <a:rPr lang="cs-CZ" altLang="cs-CZ" sz="1800" dirty="0"/>
              <a:t> 2.fáze - Výrobní zásoby se dostávají do výrobního procesu a postupně se přeměňují na hotový výrobek, skupina OM, která je vázaná v této druhé fázi koloběhu má podobu </a:t>
            </a:r>
            <a:r>
              <a:rPr lang="cs-CZ" altLang="cs-CZ" sz="1800" i="1" dirty="0"/>
              <a:t>nedokončené výroby.</a:t>
            </a:r>
            <a:r>
              <a:rPr lang="cs-CZ" altLang="cs-CZ" sz="1800" dirty="0"/>
              <a:t> </a:t>
            </a:r>
            <a:r>
              <a:rPr lang="cs-CZ" altLang="cs-CZ" sz="1800" dirty="0" err="1"/>
              <a:t>Vyjádříme:</a:t>
            </a:r>
            <a:r>
              <a:rPr lang="cs-CZ" altLang="cs-CZ" sz="1800" i="1" dirty="0" err="1"/>
              <a:t>náklady</a:t>
            </a:r>
            <a:r>
              <a:rPr lang="cs-CZ" altLang="cs-CZ" sz="1800" i="1" dirty="0"/>
              <a:t> na spotřebované výrobní zásoby, náklady na vynaložené množství práce a náklady vyjadřující opotřebování DM.</a:t>
            </a:r>
          </a:p>
          <a:p>
            <a:r>
              <a:rPr lang="cs-CZ" altLang="cs-CZ" sz="1800" dirty="0"/>
              <a:t>3.fáze - kde konkrétní formou oběžného majetku jsou </a:t>
            </a:r>
            <a:r>
              <a:rPr lang="cs-CZ" altLang="cs-CZ" sz="1800" i="1" dirty="0"/>
              <a:t>hotové výrobky.</a:t>
            </a:r>
            <a:r>
              <a:rPr lang="cs-CZ" altLang="cs-CZ" sz="1800" dirty="0"/>
              <a:t> Vyjádříme: jako ceny hotových výrobků</a:t>
            </a:r>
          </a:p>
          <a:p>
            <a:r>
              <a:rPr lang="cs-CZ" altLang="cs-CZ" sz="1800" dirty="0"/>
              <a:t>4. fáze – prodej výrobků a dokončení koloběhu – přeměna na zpět na peníze (mezifází může být vznik pohledávky)</a:t>
            </a:r>
          </a:p>
          <a:p>
            <a:endParaRPr lang="cs-CZ" altLang="cs-CZ" sz="1800" dirty="0"/>
          </a:p>
          <a:p>
            <a:endParaRPr lang="cs-CZ" altLang="cs-CZ" sz="1800" dirty="0"/>
          </a:p>
          <a:p>
            <a:endParaRPr lang="cs-CZ" altLang="cs-CZ" sz="1800" dirty="0"/>
          </a:p>
          <a:p>
            <a:endParaRPr lang="cs-CZ" altLang="cs-CZ" sz="1800" dirty="0"/>
          </a:p>
          <a:p>
            <a:endParaRPr lang="cs-CZ" altLang="cs-CZ" sz="1800" dirty="0"/>
          </a:p>
          <a:p>
            <a:endParaRPr lang="cs-CZ" altLang="cs-CZ" sz="1800" dirty="0"/>
          </a:p>
          <a:p>
            <a:endParaRPr lang="cs-CZ" altLang="cs-CZ" sz="1800" dirty="0"/>
          </a:p>
          <a:p>
            <a:endParaRPr lang="cs-CZ" altLang="cs-CZ" sz="1800" dirty="0"/>
          </a:p>
        </p:txBody>
      </p:sp>
      <p:sp>
        <p:nvSpPr>
          <p:cNvPr id="47107" name="Text Box 4"/>
          <p:cNvSpPr txBox="1">
            <a:spLocks noChangeArrowheads="1"/>
          </p:cNvSpPr>
          <p:nvPr/>
        </p:nvSpPr>
        <p:spPr bwMode="auto">
          <a:xfrm>
            <a:off x="519113"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47108" name="Text Box 5"/>
          <p:cNvSpPr txBox="1">
            <a:spLocks noChangeArrowheads="1"/>
          </p:cNvSpPr>
          <p:nvPr/>
        </p:nvSpPr>
        <p:spPr bwMode="auto">
          <a:xfrm>
            <a:off x="611188" y="13779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p>
        </p:txBody>
      </p:sp>
      <p:sp>
        <p:nvSpPr>
          <p:cNvPr id="47109" name="Rectangle 2"/>
          <p:cNvSpPr>
            <a:spLocks noGrp="1" noChangeArrowheads="1"/>
          </p:cNvSpPr>
          <p:nvPr>
            <p:ph type="title"/>
          </p:nvPr>
        </p:nvSpPr>
        <p:spPr/>
        <p:txBody>
          <a:bodyPr/>
          <a:lstStyle/>
          <a:p>
            <a:r>
              <a:rPr lang="cs-CZ" altLang="cs-CZ" sz="3200"/>
              <a:t>OBĚŽNÝ MAJETEK </a:t>
            </a:r>
            <a:r>
              <a:rPr lang="cs-CZ" altLang="cs-CZ" sz="3200" b="1"/>
              <a:t>– koloběh OM</a:t>
            </a:r>
          </a:p>
        </p:txBody>
      </p:sp>
    </p:spTree>
    <p:extLst>
      <p:ext uri="{BB962C8B-B14F-4D97-AF65-F5344CB8AC3E}">
        <p14:creationId xmlns:p14="http://schemas.microsoft.com/office/powerpoint/2010/main" val="41797330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Zástupný symbol pro datum 3"/>
          <p:cNvSpPr txBox="1">
            <a:spLocks noGrp="1"/>
          </p:cNvSpPr>
          <p:nvPr/>
        </p:nvSpPr>
        <p:spPr bwMode="auto">
          <a:xfrm>
            <a:off x="179388" y="6632575"/>
            <a:ext cx="2133600"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r>
              <a:rPr lang="en-US" altLang="cs-CZ" sz="800" b="0"/>
              <a:t>©</a:t>
            </a:r>
            <a:r>
              <a:rPr lang="cs-CZ" altLang="cs-CZ" sz="800" b="0"/>
              <a:t> Petr NOVÁK</a:t>
            </a:r>
          </a:p>
        </p:txBody>
      </p:sp>
      <p:sp>
        <p:nvSpPr>
          <p:cNvPr id="48131" name="Zástupný symbol pro číslo snímku 5"/>
          <p:cNvSpPr txBox="1">
            <a:spLocks noGrp="1"/>
          </p:cNvSpPr>
          <p:nvPr/>
        </p:nvSpPr>
        <p:spPr bwMode="auto">
          <a:xfrm>
            <a:off x="6948488" y="6597650"/>
            <a:ext cx="2133600"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r" eaLnBrk="1" hangingPunct="1">
              <a:spcBef>
                <a:spcPct val="0"/>
              </a:spcBef>
              <a:buClrTx/>
              <a:buSzTx/>
              <a:buFontTx/>
              <a:buNone/>
            </a:pPr>
            <a:fld id="{EE42F947-363A-4C05-AF28-9CA0FF83CF50}" type="slidenum">
              <a:rPr lang="cs-CZ" altLang="cs-CZ" sz="800"/>
              <a:pPr algn="r" eaLnBrk="1" hangingPunct="1">
                <a:spcBef>
                  <a:spcPct val="0"/>
                </a:spcBef>
                <a:buClrTx/>
                <a:buSzTx/>
                <a:buFontTx/>
                <a:buNone/>
              </a:pPr>
              <a:t>48</a:t>
            </a:fld>
            <a:endParaRPr lang="cs-CZ" altLang="cs-CZ" sz="800"/>
          </a:p>
        </p:txBody>
      </p:sp>
      <p:sp>
        <p:nvSpPr>
          <p:cNvPr id="48132" name="Rectangle 2"/>
          <p:cNvSpPr>
            <a:spLocks noGrp="1" noChangeArrowheads="1"/>
          </p:cNvSpPr>
          <p:nvPr>
            <p:ph type="title" idx="4294967295"/>
          </p:nvPr>
        </p:nvSpPr>
        <p:spPr>
          <a:xfrm>
            <a:off x="2176533" y="204142"/>
            <a:ext cx="8207375" cy="719138"/>
          </a:xfrm>
        </p:spPr>
        <p:txBody>
          <a:bodyPr/>
          <a:lstStyle/>
          <a:p>
            <a:pPr eaLnBrk="1" hangingPunct="1"/>
            <a:r>
              <a:rPr lang="cs-CZ" altLang="cs-CZ" sz="3200" b="1" dirty="0"/>
              <a:t>OBĚŽNÝ MAJETEK (OM)</a:t>
            </a:r>
          </a:p>
        </p:txBody>
      </p:sp>
      <p:sp>
        <p:nvSpPr>
          <p:cNvPr id="48133" name="Rectangle 3"/>
          <p:cNvSpPr>
            <a:spLocks noChangeArrowheads="1"/>
          </p:cNvSpPr>
          <p:nvPr/>
        </p:nvSpPr>
        <p:spPr bwMode="auto">
          <a:xfrm>
            <a:off x="0" y="27463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48134" name="Rectangle 4"/>
          <p:cNvSpPr>
            <a:spLocks noChangeArrowheads="1"/>
          </p:cNvSpPr>
          <p:nvPr/>
        </p:nvSpPr>
        <p:spPr bwMode="auto">
          <a:xfrm>
            <a:off x="0" y="27463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48135" name="Rectangle 5"/>
          <p:cNvSpPr>
            <a:spLocks noGrp="1" noChangeArrowheads="1"/>
          </p:cNvSpPr>
          <p:nvPr>
            <p:ph type="body" idx="4294967295"/>
          </p:nvPr>
        </p:nvSpPr>
        <p:spPr>
          <a:xfrm>
            <a:off x="323850" y="981075"/>
            <a:ext cx="8640763" cy="5688013"/>
          </a:xfrm>
        </p:spPr>
        <p:txBody>
          <a:bodyPr/>
          <a:lstStyle/>
          <a:p>
            <a:pPr eaLnBrk="1" hangingPunct="1">
              <a:buFont typeface="Wingdings" panose="05000000000000000000" pitchFamily="2" charset="2"/>
              <a:buNone/>
            </a:pPr>
            <a:r>
              <a:rPr lang="cs-CZ" altLang="cs-CZ" sz="2000" b="1" dirty="0"/>
              <a:t>	</a:t>
            </a:r>
            <a:r>
              <a:rPr lang="cs-CZ" altLang="cs-CZ" sz="2000" b="1" u="sng" dirty="0"/>
              <a:t>Ukazatele využití OM:</a:t>
            </a:r>
            <a:endParaRPr lang="cs-CZ" altLang="cs-CZ" sz="2000" b="1" dirty="0"/>
          </a:p>
          <a:p>
            <a:pPr eaLnBrk="1" hangingPunct="1"/>
            <a:endParaRPr lang="cs-CZ" altLang="cs-CZ" sz="2000" dirty="0"/>
          </a:p>
          <a:p>
            <a:pPr eaLnBrk="1" hangingPunct="1"/>
            <a:r>
              <a:rPr lang="cs-CZ" altLang="cs-CZ" sz="2000" dirty="0"/>
              <a:t>Doba obratu:                	</a:t>
            </a:r>
          </a:p>
          <a:p>
            <a:pPr eaLnBrk="1" hangingPunct="1"/>
            <a:r>
              <a:rPr lang="cs-CZ" altLang="cs-CZ" sz="2000" dirty="0"/>
              <a:t>Rychlost obratu OM:      	</a:t>
            </a:r>
          </a:p>
          <a:p>
            <a:pPr eaLnBrk="1" hangingPunct="1"/>
            <a:r>
              <a:rPr lang="cs-CZ" altLang="cs-CZ" sz="2000" dirty="0"/>
              <a:t>Koeficient vázanosti OM: 	</a:t>
            </a:r>
          </a:p>
          <a:p>
            <a:pPr eaLnBrk="1" hangingPunct="1"/>
            <a:endParaRPr lang="cs-CZ" altLang="cs-CZ" sz="2000" dirty="0"/>
          </a:p>
          <a:p>
            <a:pPr eaLnBrk="1" hangingPunct="1">
              <a:buFont typeface="Wingdings" panose="05000000000000000000" pitchFamily="2" charset="2"/>
              <a:buNone/>
            </a:pPr>
            <a:r>
              <a:rPr lang="cs-CZ" altLang="cs-CZ" sz="2000" dirty="0"/>
              <a:t>kde</a:t>
            </a:r>
          </a:p>
          <a:p>
            <a:pPr eaLnBrk="1" hangingPunct="1">
              <a:buFont typeface="Wingdings" panose="05000000000000000000" pitchFamily="2" charset="2"/>
              <a:buNone/>
            </a:pPr>
            <a:endParaRPr lang="cs-CZ" altLang="cs-CZ" sz="2000" dirty="0"/>
          </a:p>
          <a:p>
            <a:pPr eaLnBrk="1" hangingPunct="1">
              <a:buFont typeface="Wingdings" panose="05000000000000000000" pitchFamily="2" charset="2"/>
              <a:buNone/>
            </a:pPr>
            <a:r>
              <a:rPr lang="cs-CZ" altLang="cs-CZ" sz="2000" dirty="0"/>
              <a:t>     		 … je průměrný stav OM v Kč,</a:t>
            </a:r>
          </a:p>
          <a:p>
            <a:pPr eaLnBrk="1" hangingPunct="1">
              <a:buFont typeface="Wingdings" panose="05000000000000000000" pitchFamily="2" charset="2"/>
              <a:buNone/>
            </a:pPr>
            <a:r>
              <a:rPr lang="cs-CZ" altLang="cs-CZ" sz="2000" dirty="0"/>
              <a:t>d……… je počet dní ve sledovaném období (měsíc, čtvrtrok, rok),</a:t>
            </a:r>
          </a:p>
          <a:p>
            <a:pPr eaLnBrk="1" hangingPunct="1">
              <a:buFont typeface="Wingdings" panose="05000000000000000000" pitchFamily="2" charset="2"/>
              <a:buNone/>
            </a:pPr>
            <a:r>
              <a:rPr lang="cs-CZ" altLang="cs-CZ" sz="2000" dirty="0"/>
              <a:t>T (R)… je celkový objem realizované produkce v Kč (tržby).</a:t>
            </a:r>
          </a:p>
          <a:p>
            <a:pPr eaLnBrk="1" hangingPunct="1">
              <a:buFont typeface="Wingdings" panose="05000000000000000000" pitchFamily="2" charset="2"/>
              <a:buNone/>
            </a:pPr>
            <a:endParaRPr lang="cs-CZ" altLang="cs-CZ" sz="2000" dirty="0"/>
          </a:p>
          <a:p>
            <a:pPr eaLnBrk="1" hangingPunct="1">
              <a:buFont typeface="Wingdings" panose="05000000000000000000" pitchFamily="2" charset="2"/>
              <a:buNone/>
            </a:pPr>
            <a:r>
              <a:rPr lang="cs-CZ" altLang="cs-CZ" sz="2000" u="sng" dirty="0">
                <a:latin typeface="Arial" panose="020B0604020202020204" pitchFamily="34" charset="0"/>
              </a:rPr>
              <a:t>Optimální výše OM</a:t>
            </a:r>
            <a:r>
              <a:rPr lang="cs-CZ" altLang="cs-CZ" sz="2000" dirty="0">
                <a:latin typeface="Arial" panose="020B0604020202020204" pitchFamily="34" charset="0"/>
              </a:rPr>
              <a:t> → taková výše, která zabezpečuje normální chod podniku s co nejnižšími náklady.</a:t>
            </a:r>
          </a:p>
          <a:p>
            <a:pPr eaLnBrk="1" hangingPunct="1">
              <a:buFont typeface="Wingdings" panose="05000000000000000000" pitchFamily="2" charset="2"/>
              <a:buNone/>
            </a:pPr>
            <a:endParaRPr lang="cs-CZ" altLang="cs-CZ" sz="2000" dirty="0"/>
          </a:p>
        </p:txBody>
      </p:sp>
      <p:graphicFrame>
        <p:nvGraphicFramePr>
          <p:cNvPr id="48136" name="Object 2"/>
          <p:cNvGraphicFramePr>
            <a:graphicFrameLocks noChangeAspect="1"/>
          </p:cNvGraphicFramePr>
          <p:nvPr/>
        </p:nvGraphicFramePr>
        <p:xfrm>
          <a:off x="4068763" y="1573213"/>
          <a:ext cx="3095625" cy="477837"/>
        </p:xfrm>
        <a:graphic>
          <a:graphicData uri="http://schemas.openxmlformats.org/presentationml/2006/ole">
            <mc:AlternateContent xmlns:mc="http://schemas.openxmlformats.org/markup-compatibility/2006">
              <mc:Choice xmlns:v="urn:schemas-microsoft-com:vml" Requires="v">
                <p:oleObj name="Rovnice" r:id="rId3" imgW="1562100" imgH="241300" progId="Equation.3">
                  <p:embed/>
                </p:oleObj>
              </mc:Choice>
              <mc:Fallback>
                <p:oleObj name="Rovnice" r:id="rId3" imgW="1562100" imgH="241300" progId="Equation.3">
                  <p:embed/>
                  <p:pic>
                    <p:nvPicPr>
                      <p:cNvPr id="48136"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8763" y="1573213"/>
                        <a:ext cx="3095625" cy="477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8137" name="Object 3"/>
          <p:cNvGraphicFramePr>
            <a:graphicFrameLocks noChangeAspect="1"/>
          </p:cNvGraphicFramePr>
          <p:nvPr/>
        </p:nvGraphicFramePr>
        <p:xfrm>
          <a:off x="4067175" y="1989138"/>
          <a:ext cx="2736850" cy="434975"/>
        </p:xfrm>
        <a:graphic>
          <a:graphicData uri="http://schemas.openxmlformats.org/presentationml/2006/ole">
            <mc:AlternateContent xmlns:mc="http://schemas.openxmlformats.org/markup-compatibility/2006">
              <mc:Choice xmlns:v="urn:schemas-microsoft-com:vml" Requires="v">
                <p:oleObj name="Rovnice" r:id="rId5" imgW="1358310" imgH="215806" progId="Equation.3">
                  <p:embed/>
                </p:oleObj>
              </mc:Choice>
              <mc:Fallback>
                <p:oleObj name="Rovnice" r:id="rId5" imgW="1358310" imgH="215806" progId="Equation.3">
                  <p:embed/>
                  <p:pic>
                    <p:nvPicPr>
                      <p:cNvPr id="48137"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67175" y="1989138"/>
                        <a:ext cx="2736850" cy="434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8138" name="Object 4"/>
          <p:cNvGraphicFramePr>
            <a:graphicFrameLocks noChangeAspect="1"/>
          </p:cNvGraphicFramePr>
          <p:nvPr/>
        </p:nvGraphicFramePr>
        <p:xfrm>
          <a:off x="4067175" y="2420938"/>
          <a:ext cx="1663700" cy="434975"/>
        </p:xfrm>
        <a:graphic>
          <a:graphicData uri="http://schemas.openxmlformats.org/presentationml/2006/ole">
            <mc:AlternateContent xmlns:mc="http://schemas.openxmlformats.org/markup-compatibility/2006">
              <mc:Choice xmlns:v="urn:schemas-microsoft-com:vml" Requires="v">
                <p:oleObj name="Rovnice" r:id="rId7" imgW="825142" imgH="215806" progId="Equation.3">
                  <p:embed/>
                </p:oleObj>
              </mc:Choice>
              <mc:Fallback>
                <p:oleObj name="Rovnice" r:id="rId7" imgW="825142" imgH="215806" progId="Equation.3">
                  <p:embed/>
                  <p:pic>
                    <p:nvPicPr>
                      <p:cNvPr id="48138"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67175" y="2420938"/>
                        <a:ext cx="1663700" cy="434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8139" name="Object 5"/>
          <p:cNvGraphicFramePr>
            <a:graphicFrameLocks noChangeAspect="1"/>
          </p:cNvGraphicFramePr>
          <p:nvPr/>
        </p:nvGraphicFramePr>
        <p:xfrm>
          <a:off x="357188" y="3860800"/>
          <a:ext cx="614362" cy="434975"/>
        </p:xfrm>
        <a:graphic>
          <a:graphicData uri="http://schemas.openxmlformats.org/presentationml/2006/ole">
            <mc:AlternateContent xmlns:mc="http://schemas.openxmlformats.org/markup-compatibility/2006">
              <mc:Choice xmlns:v="urn:schemas-microsoft-com:vml" Requires="v">
                <p:oleObj name="Rovnice" r:id="rId9" imgW="304536" imgH="215713" progId="Equation.3">
                  <p:embed/>
                </p:oleObj>
              </mc:Choice>
              <mc:Fallback>
                <p:oleObj name="Rovnice" r:id="rId9" imgW="304536" imgH="215713" progId="Equation.3">
                  <p:embed/>
                  <p:pic>
                    <p:nvPicPr>
                      <p:cNvPr id="48139"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57188" y="3860800"/>
                        <a:ext cx="614362" cy="434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6962755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p:txBody>
          <a:bodyPr/>
          <a:lstStyle/>
          <a:p>
            <a:r>
              <a:rPr lang="cs-CZ" sz="3200"/>
              <a:t>OBĚŽNÝ MAJETEK (OM)</a:t>
            </a:r>
          </a:p>
        </p:txBody>
      </p:sp>
      <p:sp>
        <p:nvSpPr>
          <p:cNvPr id="104451" name="Rectangle 3"/>
          <p:cNvSpPr>
            <a:spLocks noGrp="1" noChangeArrowheads="1"/>
          </p:cNvSpPr>
          <p:nvPr>
            <p:ph type="body" idx="4294967295"/>
          </p:nvPr>
        </p:nvSpPr>
        <p:spPr>
          <a:xfrm>
            <a:off x="179512" y="1268759"/>
            <a:ext cx="8785101" cy="5473353"/>
          </a:xfrm>
        </p:spPr>
        <p:txBody>
          <a:bodyPr/>
          <a:lstStyle/>
          <a:p>
            <a:pPr algn="just" eaLnBrk="1" hangingPunct="1">
              <a:buFont typeface="Wingdings" pitchFamily="2" charset="2"/>
              <a:buNone/>
            </a:pPr>
            <a:r>
              <a:rPr lang="cs-CZ" sz="2200" b="1" dirty="0"/>
              <a:t>Příklad:</a:t>
            </a:r>
          </a:p>
          <a:p>
            <a:pPr algn="just" eaLnBrk="1" hangingPunct="1"/>
            <a:r>
              <a:rPr lang="cs-CZ" sz="2200" dirty="0"/>
              <a:t>Výrobní podnik realizoval za uplynulý rok tržby ve výši 27 mil. Kč. Průměrná zásoba byla vypočtena ve výši 4,5 mil. Kč, průměrná výše pohledávek 1,5 mil. Kč. Určete dobu obratu zásob a rychlost obratu (počet obrátek) OM.</a:t>
            </a:r>
          </a:p>
          <a:p>
            <a:pPr algn="just" eaLnBrk="1" hangingPunct="1">
              <a:buFont typeface="Wingdings" pitchFamily="2" charset="2"/>
              <a:buNone/>
            </a:pPr>
            <a:endParaRPr lang="cs-CZ" sz="2200" dirty="0"/>
          </a:p>
          <a:p>
            <a:pPr algn="just" eaLnBrk="1" hangingPunct="1">
              <a:buFont typeface="Wingdings" pitchFamily="2" charset="2"/>
              <a:buNone/>
            </a:pPr>
            <a:r>
              <a:rPr lang="cs-CZ" sz="2200" b="1" dirty="0"/>
              <a:t>Řešení:</a:t>
            </a:r>
          </a:p>
        </p:txBody>
      </p:sp>
    </p:spTree>
    <p:extLst>
      <p:ext uri="{BB962C8B-B14F-4D97-AF65-F5344CB8AC3E}">
        <p14:creationId xmlns:p14="http://schemas.microsoft.com/office/powerpoint/2010/main" val="3021285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311970" y="693683"/>
            <a:ext cx="8229600" cy="923925"/>
          </a:xfrm>
          <a:noFill/>
        </p:spPr>
        <p:txBody>
          <a:bodyPr/>
          <a:lstStyle/>
          <a:p>
            <a:r>
              <a:rPr lang="cs-CZ" altLang="cs-CZ" b="1" dirty="0"/>
              <a:t>Majetek dle práva</a:t>
            </a:r>
          </a:p>
        </p:txBody>
      </p:sp>
      <p:sp>
        <p:nvSpPr>
          <p:cNvPr id="3" name="Zástupný symbol pro obsah 2"/>
          <p:cNvSpPr>
            <a:spLocks noGrp="1"/>
          </p:cNvSpPr>
          <p:nvPr>
            <p:ph idx="1"/>
          </p:nvPr>
        </p:nvSpPr>
        <p:spPr>
          <a:xfrm>
            <a:off x="63061" y="1650124"/>
            <a:ext cx="8776139" cy="5207876"/>
          </a:xfrm>
          <a:solidFill>
            <a:schemeClr val="bg1"/>
          </a:solidFill>
        </p:spPr>
        <p:txBody>
          <a:bodyPr>
            <a:noAutofit/>
          </a:bodyPr>
          <a:lstStyle/>
          <a:p>
            <a:pPr algn="just">
              <a:defRPr/>
            </a:pPr>
            <a:r>
              <a:rPr lang="cs-CZ" sz="2800" dirty="0"/>
              <a:t>Od roku 2014 je právní definice majetku pro všechny osoby, podnikající i nepodnikatele, stanovena v </a:t>
            </a:r>
          </a:p>
          <a:p>
            <a:pPr marL="0" indent="0" algn="just">
              <a:buFont typeface="Wingdings" panose="05000000000000000000" pitchFamily="2" charset="2"/>
              <a:buNone/>
              <a:defRPr/>
            </a:pPr>
            <a:r>
              <a:rPr lang="cs-CZ" sz="2800" b="1" dirty="0"/>
              <a:t>§ 495 občanského zákoníku</a:t>
            </a:r>
            <a:r>
              <a:rPr lang="cs-CZ" sz="2800" dirty="0"/>
              <a:t>, </a:t>
            </a:r>
          </a:p>
          <a:p>
            <a:pPr algn="just">
              <a:defRPr/>
            </a:pPr>
            <a:r>
              <a:rPr lang="cs-CZ" sz="2800" dirty="0"/>
              <a:t>Do majetku tak patří všechny </a:t>
            </a:r>
            <a:r>
              <a:rPr lang="cs-CZ" sz="2800" dirty="0">
                <a:hlinkClick r:id="rId2"/>
              </a:rPr>
              <a:t>věci v právním smyslu</a:t>
            </a:r>
            <a:r>
              <a:rPr lang="cs-CZ" sz="2800" dirty="0"/>
              <a:t>, naopak </a:t>
            </a:r>
            <a:r>
              <a:rPr lang="cs-CZ" sz="2800" u="sng" dirty="0"/>
              <a:t>nespadají do něj osobnostní </a:t>
            </a:r>
            <a:r>
              <a:rPr lang="cs-CZ" sz="2800" dirty="0"/>
              <a:t>statky člověka nebo ty podle nějž je majetkem souhrn </a:t>
            </a:r>
            <a:r>
              <a:rPr lang="cs-CZ" sz="2800" b="1" dirty="0"/>
              <a:t>všeho, co dané osobě patří</a:t>
            </a:r>
            <a:r>
              <a:rPr lang="cs-CZ" sz="2800" dirty="0"/>
              <a:t>. Jde tedy o </a:t>
            </a:r>
            <a:r>
              <a:rPr lang="cs-CZ" sz="2800" b="1" dirty="0"/>
              <a:t>souhrn aktiv</a:t>
            </a:r>
            <a:r>
              <a:rPr lang="cs-CZ" sz="2800" dirty="0"/>
              <a:t>. </a:t>
            </a:r>
          </a:p>
        </p:txBody>
      </p:sp>
    </p:spTree>
    <p:extLst>
      <p:ext uri="{BB962C8B-B14F-4D97-AF65-F5344CB8AC3E}">
        <p14:creationId xmlns:p14="http://schemas.microsoft.com/office/powerpoint/2010/main" val="11333144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ctrTitle" idx="4294967295"/>
          </p:nvPr>
        </p:nvSpPr>
        <p:spPr>
          <a:xfrm>
            <a:off x="250825" y="2349500"/>
            <a:ext cx="8893175" cy="2127250"/>
          </a:xfrm>
        </p:spPr>
        <p:txBody>
          <a:bodyPr>
            <a:normAutofit fontScale="90000"/>
          </a:bodyPr>
          <a:lstStyle/>
          <a:p>
            <a:pPr eaLnBrk="1" hangingPunct="1"/>
            <a:r>
              <a:rPr lang="cs-CZ" altLang="cs-CZ" sz="4800" b="1">
                <a:latin typeface="Verdana" panose="020B0604030504040204" pitchFamily="34" charset="0"/>
              </a:rPr>
              <a:t>Majetek a kapitál podniku</a:t>
            </a:r>
            <a:br>
              <a:rPr lang="cs-CZ" altLang="cs-CZ" sz="4800" b="1">
                <a:latin typeface="Verdana" panose="020B0604030504040204" pitchFamily="34" charset="0"/>
              </a:rPr>
            </a:br>
            <a:br>
              <a:rPr lang="cs-CZ" altLang="cs-CZ" sz="4800" b="1">
                <a:latin typeface="Verdana" panose="020B0604030504040204" pitchFamily="34" charset="0"/>
              </a:rPr>
            </a:br>
            <a:r>
              <a:rPr lang="cs-CZ" altLang="cs-CZ" sz="4800" b="1">
                <a:latin typeface="Verdana" panose="020B0604030504040204" pitchFamily="34" charset="0"/>
              </a:rPr>
              <a:t>- Kapitál podniku</a:t>
            </a:r>
          </a:p>
        </p:txBody>
      </p:sp>
    </p:spTree>
    <p:extLst>
      <p:ext uri="{BB962C8B-B14F-4D97-AF65-F5344CB8AC3E}">
        <p14:creationId xmlns:p14="http://schemas.microsoft.com/office/powerpoint/2010/main" val="389147129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solidFill>
            <a:srgbClr val="FFFFFF">
              <a:alpha val="0"/>
            </a:srgbClr>
          </a:solidFill>
        </p:spPr>
        <p:txBody>
          <a:bodyPr anchor="t"/>
          <a:lstStyle/>
          <a:p>
            <a:pPr eaLnBrk="1" hangingPunct="1"/>
            <a:r>
              <a:rPr lang="cs-CZ" sz="2900" b="1">
                <a:latin typeface="Berlin CE"/>
              </a:rPr>
              <a:t>Majetek a kapitál - rozvaha</a:t>
            </a:r>
          </a:p>
        </p:txBody>
      </p:sp>
      <p:sp>
        <p:nvSpPr>
          <p:cNvPr id="62467" name="Zástupný symbol pro obsah 5"/>
          <p:cNvSpPr>
            <a:spLocks noGrp="1"/>
          </p:cNvSpPr>
          <p:nvPr>
            <p:ph idx="1"/>
          </p:nvPr>
        </p:nvSpPr>
        <p:spPr>
          <a:xfrm>
            <a:off x="395288" y="3068638"/>
            <a:ext cx="8748712" cy="2630487"/>
          </a:xfrm>
        </p:spPr>
        <p:txBody>
          <a:bodyPr/>
          <a:lstStyle/>
          <a:p>
            <a:r>
              <a:rPr lang="cs-CZ" sz="1800" b="1" i="1"/>
              <a:t>Řádné rozvahy</a:t>
            </a:r>
            <a:r>
              <a:rPr lang="cs-CZ" sz="1800"/>
              <a:t> jsou sestavovány v pravidelných intervalech na základě zákonných předpisů (roční závěrka), nebo na základě ustanovení smluv (např. předkládání měsíčních, čtvrtletních nebo pololetních rozvah úvěrující bance), anebo pro vnitropodnikové potřeby pro vlastní informaci a jako podklad pro dalšírozhodování.</a:t>
            </a:r>
          </a:p>
          <a:p>
            <a:r>
              <a:rPr lang="cs-CZ" sz="1800" b="1" i="1"/>
              <a:t>Mimořádné rozvahy</a:t>
            </a:r>
            <a:r>
              <a:rPr lang="cs-CZ" sz="1800"/>
              <a:t> se sestavují při zvláštních příležitostech ojediněle nebo při takových příležitostech, které se vyskytují v nepravidelných intervalech (např. založení podniku, navýšení kapitálu, snížení kapitálu, přeměna právní formy, likvidace).</a:t>
            </a:r>
          </a:p>
          <a:p>
            <a:endParaRPr lang="cs-CZ" sz="1800"/>
          </a:p>
        </p:txBody>
      </p:sp>
      <p:sp>
        <p:nvSpPr>
          <p:cNvPr id="62468" name="Text Box 57"/>
          <p:cNvSpPr txBox="1">
            <a:spLocks noChangeArrowheads="1"/>
          </p:cNvSpPr>
          <p:nvPr/>
        </p:nvSpPr>
        <p:spPr bwMode="auto">
          <a:xfrm>
            <a:off x="233997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endParaRPr lang="cs-CZ"/>
          </a:p>
        </p:txBody>
      </p:sp>
      <p:pic>
        <p:nvPicPr>
          <p:cNvPr id="6246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150" y="1052513"/>
            <a:ext cx="5495925" cy="186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19912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Nadpis 3"/>
          <p:cNvSpPr>
            <a:spLocks noGrp="1"/>
          </p:cNvSpPr>
          <p:nvPr>
            <p:ph type="title"/>
          </p:nvPr>
        </p:nvSpPr>
        <p:spPr/>
        <p:txBody>
          <a:bodyPr/>
          <a:lstStyle/>
          <a:p>
            <a:r>
              <a:rPr lang="cs-CZ" altLang="cs-CZ"/>
              <a:t>KAPITÁL</a:t>
            </a:r>
          </a:p>
        </p:txBody>
      </p:sp>
      <p:sp>
        <p:nvSpPr>
          <p:cNvPr id="50179" name="Zástupný symbol pro obsah 4"/>
          <p:cNvSpPr>
            <a:spLocks noGrp="1"/>
          </p:cNvSpPr>
          <p:nvPr>
            <p:ph idx="1"/>
          </p:nvPr>
        </p:nvSpPr>
        <p:spPr>
          <a:xfrm>
            <a:off x="179388" y="981075"/>
            <a:ext cx="8964612" cy="5876925"/>
          </a:xfrm>
        </p:spPr>
        <p:txBody>
          <a:bodyPr/>
          <a:lstStyle/>
          <a:p>
            <a:r>
              <a:rPr lang="cs-CZ" altLang="cs-CZ" sz="2000" b="1" u="sng"/>
              <a:t>Kapitál </a:t>
            </a:r>
            <a:r>
              <a:rPr lang="cs-CZ" altLang="cs-CZ" sz="2000" b="1"/>
              <a:t>→ vše co vkládáme do výroby proto, aby vznikly větší hodnoty.</a:t>
            </a:r>
          </a:p>
          <a:p>
            <a:r>
              <a:rPr lang="cs-CZ" altLang="cs-CZ" sz="2000" b="1"/>
              <a:t>Vlastní × cizí kapitál</a:t>
            </a:r>
          </a:p>
          <a:p>
            <a:r>
              <a:rPr lang="cs-CZ" altLang="cs-CZ" sz="2000" b="1"/>
              <a:t>Finanční × reálný kapitál</a:t>
            </a:r>
          </a:p>
          <a:p>
            <a:endParaRPr lang="cs-CZ" altLang="cs-CZ" sz="2000" b="1"/>
          </a:p>
          <a:p>
            <a:r>
              <a:rPr lang="cs-CZ" altLang="cs-CZ" sz="2000" b="1"/>
              <a:t>Kapitál → omezený, vzácný a má svou cenu (dvě ceny):</a:t>
            </a:r>
          </a:p>
          <a:p>
            <a:pPr>
              <a:buFontTx/>
              <a:buChar char="•"/>
            </a:pPr>
            <a:r>
              <a:rPr lang="cs-CZ" altLang="cs-CZ" sz="2000" b="1"/>
              <a:t>Úrok - </a:t>
            </a:r>
            <a:r>
              <a:rPr lang="cs-CZ" altLang="cs-CZ" sz="2000">
                <a:latin typeface="Arial" panose="020B0604020202020204" pitchFamily="34" charset="0"/>
              </a:rPr>
              <a:t>je cena kapitálu </a:t>
            </a:r>
            <a:r>
              <a:rPr lang="cs-CZ" altLang="cs-CZ" sz="2000" b="1" i="1">
                <a:latin typeface="Arial" panose="020B0604020202020204" pitchFamily="34" charset="0"/>
              </a:rPr>
              <a:t>vloženého např. do banky</a:t>
            </a:r>
            <a:r>
              <a:rPr lang="cs-CZ" altLang="cs-CZ" sz="2000">
                <a:latin typeface="Arial" panose="020B0604020202020204" pitchFamily="34" charset="0"/>
              </a:rPr>
              <a:t> či jiné finanční instituce. Je to </a:t>
            </a:r>
            <a:r>
              <a:rPr lang="cs-CZ" altLang="cs-CZ" sz="2000" b="1" i="1">
                <a:latin typeface="Arial" panose="020B0604020202020204" pitchFamily="34" charset="0"/>
              </a:rPr>
              <a:t>cena vyplývající z vlastnického vztahu</a:t>
            </a:r>
            <a:r>
              <a:rPr lang="cs-CZ" altLang="cs-CZ" sz="2000">
                <a:latin typeface="Arial" panose="020B0604020202020204" pitchFamily="34" charset="0"/>
              </a:rPr>
              <a:t> jedince k tomuto kapitálu a nevyžadujeme po vlastníkovi, aby s tímto kapitálem podnikal (vlastník leží doma na válendě a peníze se „vydělávají samy“).</a:t>
            </a:r>
            <a:endParaRPr lang="cs-CZ" altLang="cs-CZ" sz="2000" b="1" i="1">
              <a:latin typeface="Arial" panose="020B0604020202020204" pitchFamily="34" charset="0"/>
            </a:endParaRPr>
          </a:p>
          <a:p>
            <a:pPr>
              <a:buFontTx/>
              <a:buChar char="•"/>
            </a:pPr>
            <a:r>
              <a:rPr lang="cs-CZ" altLang="cs-CZ" sz="2000" b="1"/>
              <a:t>Zisk - </a:t>
            </a:r>
            <a:r>
              <a:rPr lang="cs-CZ" altLang="cs-CZ" sz="2000">
                <a:latin typeface="Arial" panose="020B0604020202020204" pitchFamily="34" charset="0"/>
              </a:rPr>
              <a:t>je cena kapitálu, kterou </a:t>
            </a:r>
            <a:r>
              <a:rPr lang="cs-CZ" altLang="cs-CZ" sz="2000" b="1" i="1">
                <a:latin typeface="Arial" panose="020B0604020202020204" pitchFamily="34" charset="0"/>
              </a:rPr>
              <a:t>očekává vlastník při aktivním podnikání</a:t>
            </a:r>
            <a:r>
              <a:rPr lang="cs-CZ" altLang="cs-CZ" sz="2000">
                <a:latin typeface="Arial" panose="020B0604020202020204" pitchFamily="34" charset="0"/>
              </a:rPr>
              <a:t> s tímto kapitálem. Tato cesta je </a:t>
            </a:r>
            <a:r>
              <a:rPr lang="cs-CZ" altLang="cs-CZ" sz="2000" b="1" i="1">
                <a:latin typeface="Arial" panose="020B0604020202020204" pitchFamily="34" charset="0"/>
              </a:rPr>
              <a:t>rizikovější</a:t>
            </a:r>
            <a:r>
              <a:rPr lang="cs-CZ" altLang="cs-CZ" sz="2000">
                <a:latin typeface="Arial" panose="020B0604020202020204" pitchFamily="34" charset="0"/>
              </a:rPr>
              <a:t>, protože podnikatel také může o svůj kapitál přijít. Proto podnikatel logicky očekává, že jeho </a:t>
            </a:r>
            <a:r>
              <a:rPr lang="cs-CZ" altLang="cs-CZ" sz="2000" b="1" i="1">
                <a:latin typeface="Arial" panose="020B0604020202020204" pitchFamily="34" charset="0"/>
              </a:rPr>
              <a:t>zisk bude vyšší než běžný úrok.</a:t>
            </a:r>
          </a:p>
          <a:p>
            <a:pPr>
              <a:buFontTx/>
              <a:buChar char="•"/>
            </a:pPr>
            <a:endParaRPr lang="cs-CZ" altLang="cs-CZ" sz="2000" b="1" i="1">
              <a:latin typeface="Arial" panose="020B0604020202020204" pitchFamily="34" charset="0"/>
            </a:endParaRPr>
          </a:p>
        </p:txBody>
      </p:sp>
    </p:spTree>
    <p:extLst>
      <p:ext uri="{BB962C8B-B14F-4D97-AF65-F5344CB8AC3E}">
        <p14:creationId xmlns:p14="http://schemas.microsoft.com/office/powerpoint/2010/main" val="362286629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Nadpis 3"/>
          <p:cNvSpPr>
            <a:spLocks noGrp="1"/>
          </p:cNvSpPr>
          <p:nvPr>
            <p:ph type="title"/>
          </p:nvPr>
        </p:nvSpPr>
        <p:spPr>
          <a:xfrm>
            <a:off x="735013" y="-100992"/>
            <a:ext cx="8229600" cy="1143000"/>
          </a:xfrm>
        </p:spPr>
        <p:txBody>
          <a:bodyPr/>
          <a:lstStyle/>
          <a:p>
            <a:r>
              <a:rPr lang="cs-CZ" altLang="cs-CZ" dirty="0"/>
              <a:t>KAPITÁL</a:t>
            </a:r>
          </a:p>
        </p:txBody>
      </p:sp>
      <p:sp>
        <p:nvSpPr>
          <p:cNvPr id="5" name="Zástupný symbol pro obsah 4"/>
          <p:cNvSpPr>
            <a:spLocks noGrp="1"/>
          </p:cNvSpPr>
          <p:nvPr>
            <p:ph idx="1"/>
          </p:nvPr>
        </p:nvSpPr>
        <p:spPr>
          <a:xfrm>
            <a:off x="323850" y="836613"/>
            <a:ext cx="8640763" cy="5832475"/>
          </a:xfrm>
        </p:spPr>
        <p:txBody>
          <a:bodyPr/>
          <a:lstStyle/>
          <a:p>
            <a:pPr marL="609600" indent="-609600">
              <a:defRPr/>
            </a:pPr>
            <a:r>
              <a:rPr lang="cs-CZ" sz="2000" b="1" dirty="0">
                <a:latin typeface="Arial" charset="0"/>
              </a:rPr>
              <a:t>Kapitálovou (finanční) strukturou rozumíme </a:t>
            </a:r>
            <a:r>
              <a:rPr lang="cs-CZ" sz="2000" b="1" dirty="0">
                <a:solidFill>
                  <a:srgbClr val="0000FF"/>
                </a:solidFill>
                <a:latin typeface="Arial" charset="0"/>
              </a:rPr>
              <a:t>strukturu zdrojů, z nichž vznikl majetek podniku.</a:t>
            </a:r>
          </a:p>
          <a:p>
            <a:pPr eaLnBrk="1" hangingPunct="1">
              <a:defRPr/>
            </a:pPr>
            <a:r>
              <a:rPr lang="cs-CZ" sz="2000" dirty="0">
                <a:latin typeface="Arial" pitchFamily="34" charset="0"/>
              </a:rPr>
              <a:t>Majetek musí být vždy krytý kapitálem! Proto platí:</a:t>
            </a:r>
          </a:p>
          <a:p>
            <a:pPr marL="0" indent="0" algn="ctr" eaLnBrk="1" hangingPunct="1">
              <a:buFont typeface="Wingdings" panose="05000000000000000000" pitchFamily="2" charset="2"/>
              <a:buNone/>
              <a:defRPr/>
            </a:pPr>
            <a:r>
              <a:rPr lang="cs-CZ" sz="2000" b="1" dirty="0">
                <a:latin typeface="Arial" pitchFamily="34" charset="0"/>
              </a:rPr>
              <a:t>Majetek (aktiva) = Kapitál (pasiva)</a:t>
            </a:r>
          </a:p>
          <a:p>
            <a:pPr marL="609600" indent="-609600">
              <a:defRPr/>
            </a:pPr>
            <a:r>
              <a:rPr lang="cs-CZ" sz="2000" b="1" dirty="0">
                <a:latin typeface="Arial" charset="0"/>
              </a:rPr>
              <a:t>Vložil-li kapitál do podniku sám zakladatel nebo skupina zakladatelů, hovoříme o </a:t>
            </a:r>
            <a:r>
              <a:rPr lang="cs-CZ" sz="2000" b="1" dirty="0">
                <a:solidFill>
                  <a:srgbClr val="0000FF"/>
                </a:solidFill>
                <a:latin typeface="Arial" charset="0"/>
              </a:rPr>
              <a:t>vlastním (základním) kapitálu.</a:t>
            </a:r>
          </a:p>
          <a:p>
            <a:pPr marL="609600" indent="-609600">
              <a:defRPr/>
            </a:pPr>
            <a:r>
              <a:rPr lang="cs-CZ" sz="2000" b="1" dirty="0">
                <a:latin typeface="Arial" charset="0"/>
              </a:rPr>
              <a:t>Vložil-li kapitál do podniku věřitel (např. banka), hovoříme o </a:t>
            </a:r>
            <a:r>
              <a:rPr lang="cs-CZ" sz="2000" b="1" dirty="0">
                <a:solidFill>
                  <a:srgbClr val="0000FF"/>
                </a:solidFill>
                <a:latin typeface="Arial" charset="0"/>
              </a:rPr>
              <a:t>cizím (úvěrovém, dluhovém) kapitálu.</a:t>
            </a:r>
          </a:p>
          <a:p>
            <a:pPr>
              <a:defRPr/>
            </a:pPr>
            <a:r>
              <a:rPr lang="cs-CZ" sz="2000" b="1" u="sng" dirty="0">
                <a:hlinkClick r:id="rId3" action="ppaction://hlinkfile"/>
              </a:rPr>
              <a:t>Kapitálová (finanční) struktura podniku</a:t>
            </a:r>
            <a:r>
              <a:rPr lang="cs-CZ" sz="2000" b="1" dirty="0">
                <a:hlinkClick r:id="rId3" action="ppaction://hlinkfile"/>
              </a:rPr>
              <a:t> </a:t>
            </a:r>
            <a:r>
              <a:rPr lang="cs-CZ" sz="2000" b="1" dirty="0"/>
              <a:t>→ struktura zdrojů (původ, pramen) z nichž majetek podniku vznikl.</a:t>
            </a:r>
          </a:p>
          <a:p>
            <a:pPr>
              <a:defRPr/>
            </a:pPr>
            <a:r>
              <a:rPr lang="cs-CZ" sz="2000" b="1" dirty="0"/>
              <a:t>Celková velikost podnikového kapitálu závisí na:</a:t>
            </a:r>
          </a:p>
          <a:p>
            <a:pPr>
              <a:buFontTx/>
              <a:buChar char="•"/>
              <a:defRPr/>
            </a:pPr>
            <a:r>
              <a:rPr lang="cs-CZ" sz="2000" b="1" dirty="0"/>
              <a:t>velikosti podniku,</a:t>
            </a:r>
          </a:p>
          <a:p>
            <a:pPr>
              <a:buFontTx/>
              <a:buChar char="•"/>
              <a:defRPr/>
            </a:pPr>
            <a:r>
              <a:rPr lang="cs-CZ" sz="2000" b="1" dirty="0"/>
              <a:t>stupni mechanizace, automatizace, robotizace,</a:t>
            </a:r>
          </a:p>
          <a:p>
            <a:pPr>
              <a:buFontTx/>
              <a:buChar char="•"/>
              <a:defRPr/>
            </a:pPr>
            <a:r>
              <a:rPr lang="cs-CZ" sz="2000" b="1" dirty="0"/>
              <a:t>rychlosti obratu kapitálu,</a:t>
            </a:r>
          </a:p>
          <a:p>
            <a:pPr>
              <a:buFontTx/>
              <a:buChar char="•"/>
              <a:defRPr/>
            </a:pPr>
            <a:r>
              <a:rPr lang="cs-CZ" sz="2000" b="1" dirty="0"/>
              <a:t>organizaci odbytu.</a:t>
            </a:r>
          </a:p>
          <a:p>
            <a:pPr>
              <a:defRPr/>
            </a:pPr>
            <a:endParaRPr lang="cs-CZ" sz="2000" b="1" dirty="0"/>
          </a:p>
          <a:p>
            <a:pPr>
              <a:defRPr/>
            </a:pPr>
            <a:endParaRPr lang="cs-CZ" sz="2000" dirty="0"/>
          </a:p>
        </p:txBody>
      </p:sp>
    </p:spTree>
    <p:extLst>
      <p:ext uri="{BB962C8B-B14F-4D97-AF65-F5344CB8AC3E}">
        <p14:creationId xmlns:p14="http://schemas.microsoft.com/office/powerpoint/2010/main" val="384229245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Oval 24"/>
          <p:cNvSpPr>
            <a:spLocks noChangeArrowheads="1"/>
          </p:cNvSpPr>
          <p:nvPr/>
        </p:nvSpPr>
        <p:spPr bwMode="auto">
          <a:xfrm>
            <a:off x="4387850" y="908050"/>
            <a:ext cx="4505325" cy="5891213"/>
          </a:xfrm>
          <a:prstGeom prst="ellipse">
            <a:avLst/>
          </a:prstGeom>
          <a:solidFill>
            <a:schemeClr val="accent1">
              <a:alpha val="59999"/>
            </a:schemeClr>
          </a:solidFill>
          <a:ln w="9525" algn="ctr">
            <a:solidFill>
              <a:schemeClr val="tx1"/>
            </a:solidFill>
            <a:round/>
            <a:headEnd/>
            <a:tailEnd/>
          </a:ln>
        </p:spPr>
        <p:txBody>
          <a:bodyPr anchor="ct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b="0"/>
          </a:p>
        </p:txBody>
      </p:sp>
      <p:sp>
        <p:nvSpPr>
          <p:cNvPr id="53251" name="Rectangle 17"/>
          <p:cNvSpPr>
            <a:spLocks noGrp="1" noChangeArrowheads="1"/>
          </p:cNvSpPr>
          <p:nvPr>
            <p:ph type="title" idx="4294967295"/>
          </p:nvPr>
        </p:nvSpPr>
        <p:spPr>
          <a:xfrm>
            <a:off x="468313" y="0"/>
            <a:ext cx="8229600" cy="765175"/>
          </a:xfrm>
        </p:spPr>
        <p:txBody>
          <a:bodyPr/>
          <a:lstStyle/>
          <a:p>
            <a:pPr eaLnBrk="1" hangingPunct="1"/>
            <a:r>
              <a:rPr lang="cs-CZ" altLang="cs-CZ" b="1" dirty="0"/>
              <a:t>Kapitál podniku </a:t>
            </a:r>
          </a:p>
        </p:txBody>
      </p:sp>
      <p:graphicFrame>
        <p:nvGraphicFramePr>
          <p:cNvPr id="5141" name="Group 21"/>
          <p:cNvGraphicFramePr>
            <a:graphicFrameLocks noGrp="1"/>
          </p:cNvGraphicFramePr>
          <p:nvPr>
            <p:ph idx="4294967295"/>
          </p:nvPr>
        </p:nvGraphicFramePr>
        <p:xfrm>
          <a:off x="611188" y="981075"/>
          <a:ext cx="8351837" cy="5821596"/>
        </p:xfrm>
        <a:graphic>
          <a:graphicData uri="http://schemas.openxmlformats.org/drawingml/2006/table">
            <a:tbl>
              <a:tblPr/>
              <a:tblGrid>
                <a:gridCol w="4178300">
                  <a:extLst>
                    <a:ext uri="{9D8B030D-6E8A-4147-A177-3AD203B41FA5}">
                      <a16:colId xmlns:a16="http://schemas.microsoft.com/office/drawing/2014/main" val="20000"/>
                    </a:ext>
                  </a:extLst>
                </a:gridCol>
                <a:gridCol w="4173537">
                  <a:extLst>
                    <a:ext uri="{9D8B030D-6E8A-4147-A177-3AD203B41FA5}">
                      <a16:colId xmlns:a16="http://schemas.microsoft.com/office/drawing/2014/main" val="20001"/>
                    </a:ext>
                  </a:extLst>
                </a:gridCol>
              </a:tblGrid>
              <a:tr h="396199">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a:ln>
                            <a:noFill/>
                          </a:ln>
                          <a:solidFill>
                            <a:srgbClr val="FF0000"/>
                          </a:solidFill>
                          <a:effectLst>
                            <a:outerShdw blurRad="38100" dist="38100" dir="2700000" algn="tl">
                              <a:srgbClr val="C0C0C0"/>
                            </a:outerShdw>
                          </a:effectLst>
                          <a:latin typeface="Times New Roman" pitchFamily="18" charset="0"/>
                          <a:cs typeface="Times New Roman" pitchFamily="18" charset="0"/>
                        </a:rPr>
                        <a:t>Rozvaha (zjednodušeně)</a:t>
                      </a:r>
                      <a:endParaRPr kumimoji="0" lang="cs-CZ" sz="2000" b="1" i="0" u="none" strike="noStrike" cap="none" normalizeH="0" baseline="0">
                        <a:ln>
                          <a:noFill/>
                        </a:ln>
                        <a:solidFill>
                          <a:srgbClr val="FF0000"/>
                        </a:solidFill>
                        <a:effectLst>
                          <a:outerShdw blurRad="38100" dist="38100" dir="2700000" algn="tl">
                            <a:srgbClr val="C0C0C0"/>
                          </a:outerShdw>
                        </a:effectLst>
                        <a:latin typeface="Arial" charset="0"/>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0"/>
                  </a:ext>
                </a:extLst>
              </a:tr>
              <a:tr h="396199">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a:ln>
                            <a:noFill/>
                          </a:ln>
                          <a:solidFill>
                            <a:srgbClr val="FF0000"/>
                          </a:solidFill>
                          <a:effectLst>
                            <a:outerShdw blurRad="38100" dist="38100" dir="2700000" algn="tl">
                              <a:srgbClr val="C0C0C0"/>
                            </a:outerShdw>
                          </a:effectLst>
                          <a:latin typeface="Times New Roman" pitchFamily="18" charset="0"/>
                          <a:cs typeface="Times New Roman" pitchFamily="18" charset="0"/>
                        </a:rPr>
                        <a:t>Aktiva</a:t>
                      </a:r>
                      <a:endParaRPr kumimoji="0" lang="cs-CZ" sz="2000" b="1" i="0" u="none" strike="noStrike" cap="none" normalizeH="0" baseline="0">
                        <a:ln>
                          <a:noFill/>
                        </a:ln>
                        <a:solidFill>
                          <a:srgbClr val="FF0000"/>
                        </a:solidFill>
                        <a:effectLst>
                          <a:outerShdw blurRad="38100" dist="38100" dir="2700000" algn="tl">
                            <a:srgbClr val="C0C0C0"/>
                          </a:outerShdw>
                        </a:effectLst>
                        <a:latin typeface="Arial" charset="0"/>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a:ln>
                            <a:noFill/>
                          </a:ln>
                          <a:solidFill>
                            <a:srgbClr val="FF0000"/>
                          </a:solidFill>
                          <a:effectLst>
                            <a:outerShdw blurRad="38100" dist="38100" dir="2700000" algn="tl">
                              <a:srgbClr val="C0C0C0"/>
                            </a:outerShdw>
                          </a:effectLst>
                          <a:latin typeface="Times New Roman" pitchFamily="18" charset="0"/>
                          <a:cs typeface="Times New Roman" pitchFamily="18" charset="0"/>
                        </a:rPr>
                        <a:t>Pasiva</a:t>
                      </a:r>
                      <a:endParaRPr kumimoji="0" lang="cs-CZ" sz="2000" b="1" i="0" u="none" strike="noStrike" cap="none" normalizeH="0" baseline="0">
                        <a:ln>
                          <a:noFill/>
                        </a:ln>
                        <a:solidFill>
                          <a:srgbClr val="FF0000"/>
                        </a:solidFill>
                        <a:effectLst>
                          <a:outerShdw blurRad="38100" dist="38100" dir="2700000" algn="tl">
                            <a:srgbClr val="C0C0C0"/>
                          </a:outerShdw>
                        </a:effectLst>
                        <a:latin typeface="Arial" charset="0"/>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28964">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Pohledávky za upsaný vlastní kapitál</a:t>
                      </a:r>
                    </a:p>
                    <a:p>
                      <a:pPr marL="342900" marR="0" lvl="0" indent="-342900" algn="l" defTabSz="914400" rtl="0" eaLnBrk="0" fontAlgn="base" latinLnBrk="0" hangingPunct="0">
                        <a:lnSpc>
                          <a:spcPct val="100000"/>
                        </a:lnSpc>
                        <a:spcBef>
                          <a:spcPct val="0"/>
                        </a:spcBef>
                        <a:spcAft>
                          <a:spcPct val="0"/>
                        </a:spcAft>
                        <a:buClrTx/>
                        <a:buSzTx/>
                        <a:buFontTx/>
                        <a:buAutoNum type="alphaUcPeriod"/>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Dlouhodobý majetek (stálá aktiva)</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B.I. DM hmotný</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B.II. DM nehmotný</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B.III. DM finanční</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C.  Oběžná aktiva</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C.I. Zásoby </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C.I.I. výrobky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C.I.II nedokončená výrob</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 I.III. polotovary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 I.IV. zboží</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C.II. Dlouhodobé pohledávky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C.III. Krátkodobé pohledávky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 IV. Finanční majetek</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C.IV.I. Peníze v pokladně</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C.IV.II. Peníze na účtě</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C.IV.III. Ceniny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D. ostatní aktiva</a:t>
                      </a:r>
                      <a:endParaRPr kumimoji="0" lang="cs-CZ" sz="1800" b="0" i="0" u="none" strike="noStrike" cap="none" normalizeH="0" baseline="0">
                        <a:ln>
                          <a:noFill/>
                        </a:ln>
                        <a:solidFill>
                          <a:schemeClr val="tx1"/>
                        </a:solidFill>
                        <a:effectLst/>
                        <a:latin typeface="Arial" charset="0"/>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A. Vlastní kapitál</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A.I. Základní kapitál</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A.II. Kapitálové fondy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A.III. Fondy ze zisku</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A.IV. HV minulých let</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A.V. HV běžného období</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B.Cizí zdroje</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B.I.Rezervy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B.II. Dlouhodobé závazky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B.III. Krátkodobé závazky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B.IV. Bank. úvěry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C. Ostatní pasíva</a:t>
                      </a:r>
                      <a:endParaRPr kumimoji="0" lang="cs-CZ" sz="1800" b="0" i="0" u="none" strike="noStrike" cap="none" normalizeH="0" baseline="0">
                        <a:ln>
                          <a:noFill/>
                        </a:ln>
                        <a:solidFill>
                          <a:schemeClr val="tx1"/>
                        </a:solidFill>
                        <a:effectLst/>
                        <a:latin typeface="Arial" charset="0"/>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15648079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ChangeArrowheads="1"/>
          </p:cNvSpPr>
          <p:nvPr/>
        </p:nvSpPr>
        <p:spPr bwMode="auto">
          <a:xfrm>
            <a:off x="2889965" y="70338"/>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r>
              <a:rPr lang="cs-CZ" altLang="cs-CZ" sz="4400" b="1" dirty="0">
                <a:latin typeface="Garamond" panose="02020404030301010803" pitchFamily="18" charset="0"/>
              </a:rPr>
              <a:t>Kapitál podniku </a:t>
            </a:r>
          </a:p>
        </p:txBody>
      </p:sp>
      <p:sp>
        <p:nvSpPr>
          <p:cNvPr id="54275"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b="0"/>
          </a:p>
        </p:txBody>
      </p:sp>
      <p:graphicFrame>
        <p:nvGraphicFramePr>
          <p:cNvPr id="54276" name="Object 5"/>
          <p:cNvGraphicFramePr>
            <a:graphicFrameLocks noChangeAspect="1"/>
          </p:cNvGraphicFramePr>
          <p:nvPr>
            <p:extLst>
              <p:ext uri="{D42A27DB-BD31-4B8C-83A1-F6EECF244321}">
                <p14:modId xmlns:p14="http://schemas.microsoft.com/office/powerpoint/2010/main" val="2778381809"/>
              </p:ext>
            </p:extLst>
          </p:nvPr>
        </p:nvGraphicFramePr>
        <p:xfrm>
          <a:off x="162239" y="876300"/>
          <a:ext cx="6265863" cy="5981700"/>
        </p:xfrm>
        <a:graphic>
          <a:graphicData uri="http://schemas.openxmlformats.org/presentationml/2006/ole">
            <mc:AlternateContent xmlns:mc="http://schemas.openxmlformats.org/markup-compatibility/2006">
              <mc:Choice xmlns:v="urn:schemas-microsoft-com:vml" Requires="v">
                <p:oleObj name="Visio" r:id="rId2" imgW="7160133" imgH="7442403" progId="Visio.Drawing.11">
                  <p:embed/>
                </p:oleObj>
              </mc:Choice>
              <mc:Fallback>
                <p:oleObj name="Visio" r:id="rId2" imgW="7160133" imgH="7442403" progId="Visio.Drawing.11">
                  <p:embed/>
                  <p:pic>
                    <p:nvPicPr>
                      <p:cNvPr id="54276" name="Object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2239" y="876300"/>
                        <a:ext cx="6265863" cy="598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5928869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Nadpis 5"/>
          <p:cNvSpPr>
            <a:spLocks noGrp="1"/>
          </p:cNvSpPr>
          <p:nvPr>
            <p:ph type="title"/>
          </p:nvPr>
        </p:nvSpPr>
        <p:spPr/>
        <p:txBody>
          <a:bodyPr/>
          <a:lstStyle/>
          <a:p>
            <a:r>
              <a:rPr lang="cs-CZ" altLang="cs-CZ"/>
              <a:t>Vlastní kapitál</a:t>
            </a:r>
          </a:p>
        </p:txBody>
      </p:sp>
      <p:sp>
        <p:nvSpPr>
          <p:cNvPr id="110594" name="Rectangle 2"/>
          <p:cNvSpPr>
            <a:spLocks noGrp="1" noChangeArrowheads="1"/>
          </p:cNvSpPr>
          <p:nvPr>
            <p:ph idx="1"/>
          </p:nvPr>
        </p:nvSpPr>
        <p:spPr>
          <a:xfrm>
            <a:off x="250825" y="836613"/>
            <a:ext cx="8785225" cy="5876925"/>
          </a:xfrm>
        </p:spPr>
        <p:txBody>
          <a:bodyPr>
            <a:normAutofit lnSpcReduction="10000"/>
          </a:bodyPr>
          <a:lstStyle/>
          <a:p>
            <a:pPr>
              <a:lnSpc>
                <a:spcPct val="90000"/>
              </a:lnSpc>
              <a:buFont typeface="Wingdings" panose="05000000000000000000" pitchFamily="2" charset="2"/>
              <a:buNone/>
              <a:defRPr/>
            </a:pPr>
            <a:r>
              <a:rPr lang="cs-CZ" sz="2000" i="1" dirty="0">
                <a:solidFill>
                  <a:srgbClr val="FF0000"/>
                </a:solidFill>
                <a:latin typeface="Arial" pitchFamily="34" charset="0"/>
                <a:cs typeface="Arial" pitchFamily="34" charset="0"/>
              </a:rPr>
              <a:t>Vlastní kapitál (VK)</a:t>
            </a:r>
          </a:p>
          <a:p>
            <a:pPr marL="609600" indent="-609600">
              <a:lnSpc>
                <a:spcPct val="80000"/>
              </a:lnSpc>
              <a:defRPr/>
            </a:pPr>
            <a:r>
              <a:rPr lang="cs-CZ" sz="2000" dirty="0">
                <a:latin typeface="Arial" pitchFamily="34" charset="0"/>
                <a:cs typeface="Arial" pitchFamily="34" charset="0"/>
              </a:rPr>
              <a:t>Patří majitelům.</a:t>
            </a:r>
          </a:p>
          <a:p>
            <a:pPr marL="609600" indent="-609600">
              <a:lnSpc>
                <a:spcPct val="80000"/>
              </a:lnSpc>
              <a:defRPr/>
            </a:pPr>
            <a:r>
              <a:rPr lang="cs-CZ" sz="2000" b="1" dirty="0">
                <a:latin typeface="Arial" pitchFamily="34" charset="0"/>
                <a:cs typeface="Arial" pitchFamily="34" charset="0"/>
              </a:rPr>
              <a:t>Je hlavním nositelem podnikatelského rizika </a:t>
            </a:r>
            <a:r>
              <a:rPr lang="cs-CZ" sz="2000" dirty="0">
                <a:latin typeface="Arial" pitchFamily="34" charset="0"/>
                <a:cs typeface="Arial" pitchFamily="34" charset="0"/>
              </a:rPr>
              <a:t>(u obchodních společností výhradním, u podniků jednotlivce spolu s osobním majetkem).</a:t>
            </a:r>
          </a:p>
          <a:p>
            <a:pPr marL="609600" indent="-609600">
              <a:lnSpc>
                <a:spcPct val="80000"/>
              </a:lnSpc>
              <a:defRPr/>
            </a:pPr>
            <a:r>
              <a:rPr lang="cs-CZ" sz="2000" dirty="0">
                <a:latin typeface="Arial" pitchFamily="34" charset="0"/>
                <a:cs typeface="Arial" pitchFamily="34" charset="0"/>
              </a:rPr>
              <a:t>Jeho podíl na celkovém kapitálu je ukazatelem </a:t>
            </a:r>
            <a:r>
              <a:rPr lang="cs-CZ" sz="2000" dirty="0">
                <a:solidFill>
                  <a:srgbClr val="0000FF"/>
                </a:solidFill>
                <a:latin typeface="Arial" pitchFamily="34" charset="0"/>
                <a:cs typeface="Arial" pitchFamily="34" charset="0"/>
              </a:rPr>
              <a:t>finanční jistoty (nezávislosti) podniku.</a:t>
            </a:r>
          </a:p>
          <a:p>
            <a:pPr>
              <a:lnSpc>
                <a:spcPct val="90000"/>
              </a:lnSpc>
              <a:defRPr/>
            </a:pPr>
            <a:r>
              <a:rPr lang="cs-CZ" sz="2000" dirty="0">
                <a:latin typeface="Arial" pitchFamily="34" charset="0"/>
                <a:cs typeface="Arial" pitchFamily="34" charset="0"/>
              </a:rPr>
              <a:t>VK v podniku jednotlivce tvoří jeho </a:t>
            </a:r>
            <a:r>
              <a:rPr lang="cs-CZ" sz="2000" b="1" dirty="0">
                <a:latin typeface="Arial" pitchFamily="34" charset="0"/>
                <a:cs typeface="Arial" pitchFamily="34" charset="0"/>
              </a:rPr>
              <a:t>peněžité i nepeněžité vklady, případně to, co podnik vytvořil vlastní činností!</a:t>
            </a:r>
            <a:r>
              <a:rPr lang="cs-CZ" sz="2000" dirty="0">
                <a:latin typeface="Arial" pitchFamily="34" charset="0"/>
                <a:cs typeface="Arial" pitchFamily="34" charset="0"/>
              </a:rPr>
              <a:t>. </a:t>
            </a:r>
          </a:p>
          <a:p>
            <a:pPr>
              <a:lnSpc>
                <a:spcPct val="90000"/>
              </a:lnSpc>
              <a:defRPr/>
            </a:pPr>
            <a:r>
              <a:rPr lang="cs-CZ" sz="2000" dirty="0">
                <a:latin typeface="Arial" pitchFamily="34" charset="0"/>
                <a:cs typeface="Arial" pitchFamily="34" charset="0"/>
              </a:rPr>
              <a:t>Výše jeho VK se mění podle výsledků hospodaření: dosahuje-li podnik zisk (a vlastník jej celý nespotřebuje), potom VK roste, je-li podnik ztrátový, vlastní kapitál klesá. </a:t>
            </a:r>
          </a:p>
          <a:p>
            <a:pPr>
              <a:lnSpc>
                <a:spcPct val="90000"/>
              </a:lnSpc>
              <a:buFont typeface="Arial" pitchFamily="34" charset="0"/>
              <a:buChar char="•"/>
              <a:defRPr/>
            </a:pPr>
            <a:r>
              <a:rPr lang="sk-SK" sz="2000" dirty="0" err="1">
                <a:latin typeface="Arial" pitchFamily="34" charset="0"/>
                <a:cs typeface="Arial" pitchFamily="34" charset="0"/>
              </a:rPr>
              <a:t>dlouhodobý</a:t>
            </a:r>
            <a:r>
              <a:rPr lang="sk-SK" sz="2000" dirty="0">
                <a:latin typeface="Arial" pitchFamily="34" charset="0"/>
                <a:cs typeface="Arial" pitchFamily="34" charset="0"/>
              </a:rPr>
              <a:t> a </a:t>
            </a:r>
            <a:r>
              <a:rPr lang="sk-SK" sz="2000" dirty="0" err="1">
                <a:latin typeface="Arial" pitchFamily="34" charset="0"/>
                <a:cs typeface="Arial" pitchFamily="34" charset="0"/>
              </a:rPr>
              <a:t>nejkvalitnejší</a:t>
            </a:r>
            <a:r>
              <a:rPr lang="sk-SK" sz="2000" dirty="0">
                <a:latin typeface="Arial" pitchFamily="34" charset="0"/>
                <a:cs typeface="Arial" pitchFamily="34" charset="0"/>
              </a:rPr>
              <a:t> zdroj podniku</a:t>
            </a:r>
          </a:p>
          <a:p>
            <a:pPr>
              <a:lnSpc>
                <a:spcPct val="90000"/>
              </a:lnSpc>
              <a:buFont typeface="Arial" pitchFamily="34" charset="0"/>
              <a:buChar char="•"/>
              <a:defRPr/>
            </a:pPr>
            <a:r>
              <a:rPr lang="sk-SK" sz="2000" dirty="0">
                <a:latin typeface="Arial" pitchFamily="34" charset="0"/>
                <a:cs typeface="Arial" pitchFamily="34" charset="0"/>
              </a:rPr>
              <a:t>náklady na vlastný kapitál – zisk, </a:t>
            </a:r>
            <a:r>
              <a:rPr lang="sk-SK" sz="2000" dirty="0" err="1">
                <a:latin typeface="Arial" pitchFamily="34" charset="0"/>
                <a:cs typeface="Arial" pitchFamily="34" charset="0"/>
              </a:rPr>
              <a:t>který</a:t>
            </a:r>
            <a:r>
              <a:rPr lang="sk-SK" sz="2000" dirty="0">
                <a:latin typeface="Arial" pitchFamily="34" charset="0"/>
                <a:cs typeface="Arial" pitchFamily="34" charset="0"/>
              </a:rPr>
              <a:t> </a:t>
            </a:r>
            <a:r>
              <a:rPr lang="sk-SK" sz="2000" dirty="0" err="1">
                <a:latin typeface="Arial" pitchFamily="34" charset="0"/>
                <a:cs typeface="Arial" pitchFamily="34" charset="0"/>
              </a:rPr>
              <a:t>očakávají</a:t>
            </a:r>
            <a:r>
              <a:rPr lang="sk-SK" sz="2000" dirty="0">
                <a:latin typeface="Arial" pitchFamily="34" charset="0"/>
                <a:cs typeface="Arial" pitchFamily="34" charset="0"/>
              </a:rPr>
              <a:t> vlastníci kapitálu (</a:t>
            </a:r>
            <a:r>
              <a:rPr lang="sk-SK" sz="2000" dirty="0" err="1">
                <a:latin typeface="Arial" pitchFamily="34" charset="0"/>
                <a:cs typeface="Arial" pitchFamily="34" charset="0"/>
              </a:rPr>
              <a:t>např</a:t>
            </a:r>
            <a:r>
              <a:rPr lang="sk-SK" sz="2000" dirty="0">
                <a:latin typeface="Arial" pitchFamily="34" charset="0"/>
                <a:cs typeface="Arial" pitchFamily="34" charset="0"/>
              </a:rPr>
              <a:t>. Dividendy)</a:t>
            </a:r>
          </a:p>
          <a:p>
            <a:pPr>
              <a:lnSpc>
                <a:spcPct val="90000"/>
              </a:lnSpc>
              <a:buFont typeface="Arial" pitchFamily="34" charset="0"/>
              <a:buChar char="•"/>
              <a:defRPr/>
            </a:pPr>
            <a:r>
              <a:rPr lang="sk-SK" sz="2000" dirty="0" err="1">
                <a:latin typeface="Arial" pitchFamily="34" charset="0"/>
                <a:cs typeface="Arial" pitchFamily="34" charset="0"/>
              </a:rPr>
              <a:t>Nákladem</a:t>
            </a:r>
            <a:r>
              <a:rPr lang="sk-SK" sz="2000" dirty="0">
                <a:latin typeface="Arial" pitchFamily="34" charset="0"/>
                <a:cs typeface="Arial" pitchFamily="34" charset="0"/>
              </a:rPr>
              <a:t> </a:t>
            </a:r>
            <a:r>
              <a:rPr lang="sk-SK" sz="2000" dirty="0" err="1">
                <a:latin typeface="Arial" pitchFamily="34" charset="0"/>
                <a:cs typeface="Arial" pitchFamily="34" charset="0"/>
              </a:rPr>
              <a:t>vlastního</a:t>
            </a:r>
            <a:r>
              <a:rPr lang="sk-SK" sz="2000" dirty="0">
                <a:latin typeface="Arial" pitchFamily="34" charset="0"/>
                <a:cs typeface="Arial" pitchFamily="34" charset="0"/>
              </a:rPr>
              <a:t> kapitálu (</a:t>
            </a:r>
            <a:r>
              <a:rPr lang="sk-SK" sz="2000" dirty="0" err="1">
                <a:latin typeface="Arial" pitchFamily="34" charset="0"/>
                <a:cs typeface="Arial" pitchFamily="34" charset="0"/>
              </a:rPr>
              <a:t>ocenění</a:t>
            </a:r>
            <a:r>
              <a:rPr lang="sk-SK" sz="2000" dirty="0">
                <a:latin typeface="Arial" pitchFamily="34" charset="0"/>
                <a:cs typeface="Arial" pitchFamily="34" charset="0"/>
              </a:rPr>
              <a:t>) je  </a:t>
            </a:r>
            <a:r>
              <a:rPr lang="sk-SK" sz="2000" i="1" dirty="0">
                <a:latin typeface="Arial" pitchFamily="34" charset="0"/>
                <a:cs typeface="Arial" pitchFamily="34" charset="0"/>
              </a:rPr>
              <a:t>požadovaná </a:t>
            </a:r>
            <a:r>
              <a:rPr lang="sk-SK" sz="2000" i="1" dirty="0" err="1">
                <a:latin typeface="Arial" pitchFamily="34" charset="0"/>
                <a:cs typeface="Arial" pitchFamily="34" charset="0"/>
              </a:rPr>
              <a:t>míra</a:t>
            </a:r>
            <a:r>
              <a:rPr lang="sk-SK" sz="2000" i="1" dirty="0">
                <a:latin typeface="Arial" pitchFamily="34" charset="0"/>
                <a:cs typeface="Arial" pitchFamily="34" charset="0"/>
              </a:rPr>
              <a:t> </a:t>
            </a:r>
            <a:r>
              <a:rPr lang="sk-SK" sz="2000" i="1" dirty="0" err="1">
                <a:latin typeface="Arial" pitchFamily="34" charset="0"/>
                <a:cs typeface="Arial" pitchFamily="34" charset="0"/>
              </a:rPr>
              <a:t>zhodnocení</a:t>
            </a:r>
            <a:r>
              <a:rPr lang="sk-SK" sz="2000" i="1" dirty="0">
                <a:latin typeface="Arial" pitchFamily="34" charset="0"/>
                <a:cs typeface="Arial" pitchFamily="34" charset="0"/>
              </a:rPr>
              <a:t> (výnosnosti) </a:t>
            </a:r>
            <a:r>
              <a:rPr lang="sk-SK" sz="2000" dirty="0">
                <a:latin typeface="Arial" pitchFamily="34" charset="0"/>
                <a:cs typeface="Arial" pitchFamily="34" charset="0"/>
              </a:rPr>
              <a:t>a v centru pozornosti vlastníka kapitálu </a:t>
            </a:r>
            <a:r>
              <a:rPr lang="sk-SK" sz="2000" dirty="0" err="1">
                <a:latin typeface="Arial" pitchFamily="34" charset="0"/>
                <a:cs typeface="Arial" pitchFamily="34" charset="0"/>
              </a:rPr>
              <a:t>jsou</a:t>
            </a:r>
            <a:r>
              <a:rPr lang="sk-SK" sz="2000" dirty="0">
                <a:latin typeface="Arial" pitchFamily="34" charset="0"/>
                <a:cs typeface="Arial" pitchFamily="34" charset="0"/>
              </a:rPr>
              <a:t> vybrané </a:t>
            </a:r>
            <a:r>
              <a:rPr lang="sk-SK" sz="2000" dirty="0" err="1">
                <a:latin typeface="Arial" pitchFamily="34" charset="0"/>
                <a:cs typeface="Arial" pitchFamily="34" charset="0"/>
              </a:rPr>
              <a:t>ukazatele</a:t>
            </a:r>
            <a:r>
              <a:rPr lang="sk-SK" sz="2000" dirty="0">
                <a:latin typeface="Arial" pitchFamily="34" charset="0"/>
                <a:cs typeface="Arial" pitchFamily="34" charset="0"/>
              </a:rPr>
              <a:t> výkonnosti podniku (</a:t>
            </a:r>
            <a:r>
              <a:rPr lang="sk-SK" sz="2000" dirty="0" err="1">
                <a:latin typeface="Arial" pitchFamily="34" charset="0"/>
                <a:cs typeface="Arial" pitchFamily="34" charset="0"/>
              </a:rPr>
              <a:t>např</a:t>
            </a:r>
            <a:r>
              <a:rPr lang="sk-SK" sz="2000" dirty="0">
                <a:latin typeface="Arial" pitchFamily="34" charset="0"/>
                <a:cs typeface="Arial" pitchFamily="34" charset="0"/>
              </a:rPr>
              <a:t>. ROE= ČZ/VK)</a:t>
            </a:r>
          </a:p>
          <a:p>
            <a:pPr>
              <a:lnSpc>
                <a:spcPct val="90000"/>
              </a:lnSpc>
              <a:buFont typeface="Arial" pitchFamily="34" charset="0"/>
              <a:buChar char="•"/>
              <a:defRPr/>
            </a:pPr>
            <a:r>
              <a:rPr lang="sk-SK" sz="2000" i="1" u="sng" dirty="0">
                <a:latin typeface="Arial" pitchFamily="34" charset="0"/>
                <a:cs typeface="Arial" pitchFamily="34" charset="0"/>
              </a:rPr>
              <a:t>náklady na vlastní kapitál </a:t>
            </a:r>
            <a:r>
              <a:rPr lang="sk-SK" sz="2000" i="1" u="sng" dirty="0" err="1">
                <a:latin typeface="Arial" pitchFamily="34" charset="0"/>
                <a:cs typeface="Arial" pitchFamily="34" charset="0"/>
              </a:rPr>
              <a:t>jsou</a:t>
            </a:r>
            <a:r>
              <a:rPr lang="sk-SK" sz="2000" i="1" u="sng" dirty="0">
                <a:latin typeface="Arial" pitchFamily="34" charset="0"/>
                <a:cs typeface="Arial" pitchFamily="34" charset="0"/>
              </a:rPr>
              <a:t> </a:t>
            </a:r>
            <a:r>
              <a:rPr lang="sk-SK" sz="2000" i="1" u="sng" dirty="0" err="1">
                <a:latin typeface="Arial" pitchFamily="34" charset="0"/>
                <a:cs typeface="Arial" pitchFamily="34" charset="0"/>
              </a:rPr>
              <a:t>ted</a:t>
            </a:r>
            <a:r>
              <a:rPr lang="sk-SK" sz="2000" i="1" u="sng" dirty="0">
                <a:latin typeface="Arial" pitchFamily="34" charset="0"/>
                <a:cs typeface="Arial" pitchFamily="34" charset="0"/>
              </a:rPr>
              <a:t>  vyšší než náklady na </a:t>
            </a:r>
            <a:r>
              <a:rPr lang="sk-SK" sz="2000" i="1" u="sng" dirty="0" err="1">
                <a:latin typeface="Arial" pitchFamily="34" charset="0"/>
                <a:cs typeface="Arial" pitchFamily="34" charset="0"/>
              </a:rPr>
              <a:t>cizí</a:t>
            </a:r>
            <a:r>
              <a:rPr lang="sk-SK" sz="2000" i="1" u="sng" dirty="0">
                <a:latin typeface="Arial" pitchFamily="34" charset="0"/>
                <a:cs typeface="Arial" pitchFamily="34" charset="0"/>
              </a:rPr>
              <a:t> kapitál (riziko)</a:t>
            </a:r>
          </a:p>
        </p:txBody>
      </p:sp>
      <p:sp>
        <p:nvSpPr>
          <p:cNvPr id="55300"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Tree>
    <p:extLst>
      <p:ext uri="{BB962C8B-B14F-4D97-AF65-F5344CB8AC3E}">
        <p14:creationId xmlns:p14="http://schemas.microsoft.com/office/powerpoint/2010/main" val="24344250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Nadpis 5"/>
          <p:cNvSpPr>
            <a:spLocks noGrp="1"/>
          </p:cNvSpPr>
          <p:nvPr>
            <p:ph type="title"/>
          </p:nvPr>
        </p:nvSpPr>
        <p:spPr>
          <a:xfrm>
            <a:off x="179387" y="436003"/>
            <a:ext cx="8229600" cy="1143000"/>
          </a:xfrm>
        </p:spPr>
        <p:txBody>
          <a:bodyPr/>
          <a:lstStyle/>
          <a:p>
            <a:r>
              <a:rPr lang="cs-CZ" altLang="cs-CZ" dirty="0"/>
              <a:t>Vlastní kapitál</a:t>
            </a:r>
          </a:p>
        </p:txBody>
      </p:sp>
      <p:sp>
        <p:nvSpPr>
          <p:cNvPr id="56323" name="Rectangle 2"/>
          <p:cNvSpPr>
            <a:spLocks noGrp="1" noChangeArrowheads="1"/>
          </p:cNvSpPr>
          <p:nvPr>
            <p:ph idx="1"/>
          </p:nvPr>
        </p:nvSpPr>
        <p:spPr>
          <a:xfrm>
            <a:off x="160774" y="1417638"/>
            <a:ext cx="8803839" cy="5440362"/>
          </a:xfrm>
        </p:spPr>
        <p:txBody>
          <a:bodyPr/>
          <a:lstStyle/>
          <a:p>
            <a:pPr>
              <a:lnSpc>
                <a:spcPct val="90000"/>
              </a:lnSpc>
              <a:buFont typeface="Wingdings" panose="05000000000000000000" pitchFamily="2" charset="2"/>
              <a:buNone/>
            </a:pPr>
            <a:r>
              <a:rPr lang="cs-CZ" altLang="cs-CZ" sz="2000" b="1" i="1" dirty="0">
                <a:solidFill>
                  <a:srgbClr val="FF0000"/>
                </a:solidFill>
              </a:rPr>
              <a:t>Vlastní kapitál (VK)</a:t>
            </a:r>
          </a:p>
          <a:p>
            <a:pPr>
              <a:lnSpc>
                <a:spcPct val="90000"/>
              </a:lnSpc>
            </a:pPr>
            <a:r>
              <a:rPr lang="cs-CZ" altLang="cs-CZ" sz="2000" dirty="0"/>
              <a:t>Vlastní kapitál obchodní společnosti je rozdělen do několika položek: </a:t>
            </a:r>
          </a:p>
          <a:p>
            <a:pPr lvl="1">
              <a:lnSpc>
                <a:spcPct val="90000"/>
              </a:lnSpc>
            </a:pPr>
            <a:r>
              <a:rPr lang="cs-CZ" altLang="cs-CZ" sz="1800" b="1" dirty="0"/>
              <a:t>základní kapitál, </a:t>
            </a:r>
          </a:p>
          <a:p>
            <a:pPr lvl="1">
              <a:lnSpc>
                <a:spcPct val="90000"/>
              </a:lnSpc>
            </a:pPr>
            <a:r>
              <a:rPr lang="cs-CZ" altLang="cs-CZ" sz="1800" b="1" dirty="0"/>
              <a:t>kapitálové fondy </a:t>
            </a:r>
          </a:p>
          <a:p>
            <a:pPr lvl="1">
              <a:lnSpc>
                <a:spcPct val="90000"/>
              </a:lnSpc>
            </a:pPr>
            <a:r>
              <a:rPr lang="cs-CZ" altLang="cs-CZ" sz="1800" b="1" dirty="0"/>
              <a:t>fondy ze zisku (rezervní fondy),</a:t>
            </a:r>
          </a:p>
          <a:p>
            <a:pPr lvl="1">
              <a:lnSpc>
                <a:spcPct val="90000"/>
              </a:lnSpc>
            </a:pPr>
            <a:r>
              <a:rPr lang="cs-CZ" altLang="cs-CZ" sz="1800" b="1" dirty="0"/>
              <a:t>nerozdělený HV minulých let</a:t>
            </a:r>
          </a:p>
          <a:p>
            <a:pPr lvl="1">
              <a:lnSpc>
                <a:spcPct val="90000"/>
              </a:lnSpc>
            </a:pPr>
            <a:r>
              <a:rPr lang="cs-CZ" altLang="cs-CZ" sz="1800" b="1" dirty="0"/>
              <a:t>HV běžného období</a:t>
            </a:r>
          </a:p>
        </p:txBody>
      </p:sp>
      <p:sp>
        <p:nvSpPr>
          <p:cNvPr id="56324"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Tree>
    <p:extLst>
      <p:ext uri="{BB962C8B-B14F-4D97-AF65-F5344CB8AC3E}">
        <p14:creationId xmlns:p14="http://schemas.microsoft.com/office/powerpoint/2010/main" val="23948568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Nadpis 5"/>
          <p:cNvSpPr>
            <a:spLocks noGrp="1"/>
          </p:cNvSpPr>
          <p:nvPr>
            <p:ph type="title"/>
          </p:nvPr>
        </p:nvSpPr>
        <p:spPr/>
        <p:txBody>
          <a:bodyPr/>
          <a:lstStyle/>
          <a:p>
            <a:r>
              <a:rPr lang="cs-CZ" altLang="cs-CZ"/>
              <a:t>Vlastní kapitál</a:t>
            </a:r>
          </a:p>
        </p:txBody>
      </p:sp>
      <p:sp>
        <p:nvSpPr>
          <p:cNvPr id="57347" name="Rectangle 2"/>
          <p:cNvSpPr>
            <a:spLocks noGrp="1" noChangeArrowheads="1"/>
          </p:cNvSpPr>
          <p:nvPr>
            <p:ph idx="1"/>
          </p:nvPr>
        </p:nvSpPr>
        <p:spPr>
          <a:xfrm>
            <a:off x="457200" y="981075"/>
            <a:ext cx="8507413" cy="5876925"/>
          </a:xfrm>
        </p:spPr>
        <p:txBody>
          <a:bodyPr/>
          <a:lstStyle/>
          <a:p>
            <a:pPr marL="609600" indent="-609600">
              <a:buFont typeface="Wingdings" panose="05000000000000000000" pitchFamily="2" charset="2"/>
              <a:buNone/>
            </a:pPr>
            <a:r>
              <a:rPr lang="cs-CZ" altLang="cs-CZ" sz="2000" b="1">
                <a:solidFill>
                  <a:srgbClr val="0000FF"/>
                </a:solidFill>
                <a:latin typeface="Arial" panose="020B0604020202020204" pitchFamily="34" charset="0"/>
              </a:rPr>
              <a:t>Základní kapitál</a:t>
            </a:r>
          </a:p>
          <a:p>
            <a:pPr marL="609600" indent="-609600">
              <a:buFont typeface="Wingdings" panose="05000000000000000000" pitchFamily="2" charset="2"/>
              <a:buNone/>
            </a:pPr>
            <a:endParaRPr lang="cs-CZ" altLang="cs-CZ" sz="2200" b="1">
              <a:solidFill>
                <a:srgbClr val="0070C0"/>
              </a:solidFill>
              <a:latin typeface="Arial" panose="020B0604020202020204" pitchFamily="34" charset="0"/>
            </a:endParaRPr>
          </a:p>
          <a:p>
            <a:pPr marL="609600" indent="-609600"/>
            <a:r>
              <a:rPr lang="cs-CZ" altLang="cs-CZ" sz="2200" b="1">
                <a:latin typeface="Arial" panose="020B0604020202020204" pitchFamily="34" charset="0"/>
              </a:rPr>
              <a:t>Tvořen peněžními a nepeněžními vklady společníků do společnosti.</a:t>
            </a:r>
          </a:p>
          <a:p>
            <a:pPr marL="609600" indent="-609600"/>
            <a:endParaRPr lang="cs-CZ" altLang="cs-CZ" sz="2200" b="1">
              <a:latin typeface="Arial" panose="020B0604020202020204" pitchFamily="34" charset="0"/>
            </a:endParaRPr>
          </a:p>
          <a:p>
            <a:pPr marL="609600" indent="-609600"/>
            <a:r>
              <a:rPr lang="cs-CZ" altLang="cs-CZ" sz="2200" b="1">
                <a:latin typeface="Arial" panose="020B0604020202020204" pitchFamily="34" charset="0"/>
              </a:rPr>
              <a:t>Ve společnosti s ručením omezeným a v Akciové společnosti se vytváří povinně a jeho výše se zapisuje do Obchodního rejstříku.</a:t>
            </a:r>
          </a:p>
          <a:p>
            <a:pPr marL="609600" indent="-609600"/>
            <a:endParaRPr lang="cs-CZ" altLang="cs-CZ" sz="2200" b="1">
              <a:latin typeface="Arial" panose="020B0604020202020204" pitchFamily="34" charset="0"/>
            </a:endParaRPr>
          </a:p>
          <a:p>
            <a:pPr marL="609600" indent="-609600"/>
            <a:r>
              <a:rPr lang="cs-CZ" altLang="cs-CZ" sz="2200" b="1">
                <a:latin typeface="Arial" panose="020B0604020202020204" pitchFamily="34" charset="0"/>
              </a:rPr>
              <a:t>V akciové společnosti vzniká emisí akcií o určité jmenovité hodnotě (v první fázi úpis, v druhé fázi splacení).</a:t>
            </a:r>
          </a:p>
        </p:txBody>
      </p:sp>
      <p:sp>
        <p:nvSpPr>
          <p:cNvPr id="57348"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Tree>
    <p:extLst>
      <p:ext uri="{BB962C8B-B14F-4D97-AF65-F5344CB8AC3E}">
        <p14:creationId xmlns:p14="http://schemas.microsoft.com/office/powerpoint/2010/main" val="165948257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09" name="Text Box 77"/>
          <p:cNvSpPr txBox="1">
            <a:spLocks noChangeArrowheads="1"/>
          </p:cNvSpPr>
          <p:nvPr/>
        </p:nvSpPr>
        <p:spPr bwMode="auto">
          <a:xfrm>
            <a:off x="350838" y="1440517"/>
            <a:ext cx="8764587" cy="4830762"/>
          </a:xfrm>
          <a:prstGeom prst="rect">
            <a:avLst/>
          </a:prstGeom>
          <a:noFill/>
          <a:ln w="9525">
            <a:noFill/>
            <a:miter lim="800000"/>
            <a:headEnd/>
            <a:tailEnd/>
          </a:ln>
          <a:effectLst/>
        </p:spPr>
        <p:txBody>
          <a:bodyPr>
            <a:spAutoFit/>
          </a:bodyPr>
          <a:lstStyle/>
          <a:p>
            <a:pPr marL="609600" indent="-609600" algn="ctr" eaLnBrk="1" hangingPunct="1">
              <a:defRPr/>
            </a:pPr>
            <a:r>
              <a:rPr lang="cs-CZ" sz="2200" dirty="0">
                <a:latin typeface="Arial" charset="0"/>
              </a:rPr>
              <a:t>V a.s. je tvořen základní kapitál hodnotou akcií</a:t>
            </a:r>
          </a:p>
          <a:p>
            <a:pPr marL="609600" indent="-609600" algn="ctr" eaLnBrk="1" hangingPunct="1">
              <a:defRPr/>
            </a:pPr>
            <a:r>
              <a:rPr lang="cs-CZ" sz="2200" dirty="0">
                <a:solidFill>
                  <a:srgbClr val="0000FF"/>
                </a:solidFill>
                <a:latin typeface="Arial" charset="0"/>
              </a:rPr>
              <a:t>Akcie</a:t>
            </a:r>
          </a:p>
          <a:p>
            <a:pPr marL="609600" indent="-609600" eaLnBrk="1" hangingPunct="1">
              <a:defRPr/>
            </a:pPr>
            <a:r>
              <a:rPr lang="cs-CZ" sz="2200" dirty="0">
                <a:latin typeface="Arial" charset="0"/>
              </a:rPr>
              <a:t>Cenný papír, s nímž jsou spojena práva akcionáře:</a:t>
            </a:r>
          </a:p>
          <a:p>
            <a:pPr marL="609600" indent="-609600" eaLnBrk="1" hangingPunct="1">
              <a:buFont typeface="Arial" pitchFamily="34" charset="0"/>
              <a:buChar char="•"/>
              <a:defRPr/>
            </a:pPr>
            <a:r>
              <a:rPr lang="cs-CZ" sz="2200" dirty="0">
                <a:latin typeface="Arial" charset="0"/>
              </a:rPr>
              <a:t>Právo na podíl na řízení</a:t>
            </a:r>
          </a:p>
          <a:p>
            <a:pPr marL="609600" indent="-609600" eaLnBrk="1" hangingPunct="1">
              <a:buFont typeface="Arial" pitchFamily="34" charset="0"/>
              <a:buChar char="•"/>
              <a:defRPr/>
            </a:pPr>
            <a:r>
              <a:rPr lang="cs-CZ" sz="2200" dirty="0">
                <a:latin typeface="Arial" charset="0"/>
              </a:rPr>
              <a:t>Právo na podíl na zisku (dividenda)</a:t>
            </a:r>
          </a:p>
          <a:p>
            <a:pPr marL="609600" indent="-609600" eaLnBrk="1" hangingPunct="1">
              <a:buFont typeface="Arial" pitchFamily="34" charset="0"/>
              <a:buChar char="•"/>
              <a:defRPr/>
            </a:pPr>
            <a:r>
              <a:rPr lang="cs-CZ" sz="2200" dirty="0">
                <a:latin typeface="Arial" charset="0"/>
              </a:rPr>
              <a:t>Právo na podíl na likvidačním zůstatku</a:t>
            </a:r>
          </a:p>
          <a:p>
            <a:pPr marL="609600" indent="-609600" eaLnBrk="1" hangingPunct="1">
              <a:buFont typeface="Arial" pitchFamily="34" charset="0"/>
              <a:buChar char="•"/>
              <a:defRPr/>
            </a:pPr>
            <a:r>
              <a:rPr lang="cs-CZ" sz="2200" dirty="0">
                <a:latin typeface="Arial" charset="0"/>
              </a:rPr>
              <a:t>Předkupní právo</a:t>
            </a:r>
          </a:p>
          <a:p>
            <a:pPr marL="609600" indent="-609600" eaLnBrk="1" hangingPunct="1">
              <a:defRPr/>
            </a:pPr>
            <a:endParaRPr lang="cs-CZ" sz="2200" dirty="0">
              <a:latin typeface="Arial" charset="0"/>
            </a:endParaRPr>
          </a:p>
          <a:p>
            <a:pPr marL="609600" indent="-609600" eaLnBrk="1" hangingPunct="1">
              <a:defRPr/>
            </a:pPr>
            <a:r>
              <a:rPr lang="cs-CZ" sz="2200" dirty="0">
                <a:latin typeface="Arial" charset="0"/>
              </a:rPr>
              <a:t>Obsah a náležitosti akcie jsou stanoveny zákonem.</a:t>
            </a:r>
          </a:p>
          <a:p>
            <a:pPr marL="609600" indent="-609600" eaLnBrk="1" hangingPunct="1">
              <a:defRPr/>
            </a:pPr>
            <a:endParaRPr lang="cs-CZ" sz="2200" dirty="0">
              <a:latin typeface="Arial" charset="0"/>
            </a:endParaRPr>
          </a:p>
          <a:p>
            <a:pPr marL="609600" indent="-609600" eaLnBrk="1" hangingPunct="1">
              <a:defRPr/>
            </a:pPr>
            <a:r>
              <a:rPr lang="cs-CZ" sz="2200" dirty="0">
                <a:latin typeface="Arial" charset="0"/>
              </a:rPr>
              <a:t>Akcie mohou znít na </a:t>
            </a:r>
            <a:r>
              <a:rPr lang="cs-CZ" sz="2200" dirty="0">
                <a:solidFill>
                  <a:srgbClr val="0000FF"/>
                </a:solidFill>
                <a:latin typeface="Arial" charset="0"/>
              </a:rPr>
              <a:t>jméno</a:t>
            </a:r>
            <a:r>
              <a:rPr lang="cs-CZ" sz="2200" dirty="0">
                <a:latin typeface="Arial" charset="0"/>
              </a:rPr>
              <a:t> nebo na </a:t>
            </a:r>
            <a:r>
              <a:rPr lang="cs-CZ" sz="2200" dirty="0">
                <a:solidFill>
                  <a:srgbClr val="0000FF"/>
                </a:solidFill>
                <a:latin typeface="Arial" charset="0"/>
              </a:rPr>
              <a:t>majitele.</a:t>
            </a:r>
          </a:p>
          <a:p>
            <a:pPr lvl="1" eaLnBrk="1" hangingPunct="1">
              <a:defRPr/>
            </a:pPr>
            <a:endParaRPr lang="cs-CZ" sz="2200" dirty="0">
              <a:effectLst>
                <a:outerShdw blurRad="38100" dist="38100" dir="2700000" algn="tl">
                  <a:srgbClr val="C0C0C0"/>
                </a:outerShdw>
              </a:effectLst>
              <a:latin typeface="Arial" charset="0"/>
            </a:endParaRPr>
          </a:p>
          <a:p>
            <a:pPr lvl="1" eaLnBrk="1" hangingPunct="1">
              <a:defRPr/>
            </a:pPr>
            <a:endParaRPr lang="cs-CZ" sz="2200" dirty="0">
              <a:effectLst>
                <a:outerShdw blurRad="38100" dist="38100" dir="2700000" algn="tl">
                  <a:srgbClr val="C0C0C0"/>
                </a:outerShdw>
              </a:effectLst>
              <a:latin typeface="Arial" charset="0"/>
            </a:endParaRPr>
          </a:p>
          <a:p>
            <a:pPr eaLnBrk="1" hangingPunct="1">
              <a:defRPr/>
            </a:pPr>
            <a:endParaRPr lang="cs-CZ" sz="2200" dirty="0">
              <a:latin typeface="Arial" charset="0"/>
            </a:endParaRPr>
          </a:p>
        </p:txBody>
      </p:sp>
      <p:sp>
        <p:nvSpPr>
          <p:cNvPr id="58371" name="Nadpis 1"/>
          <p:cNvSpPr>
            <a:spLocks noGrp="1"/>
          </p:cNvSpPr>
          <p:nvPr>
            <p:ph type="title"/>
          </p:nvPr>
        </p:nvSpPr>
        <p:spPr/>
        <p:txBody>
          <a:bodyPr/>
          <a:lstStyle/>
          <a:p>
            <a:r>
              <a:rPr lang="cs-CZ" altLang="cs-CZ" dirty="0"/>
              <a:t>Vlastní kapitál - ZK</a:t>
            </a:r>
          </a:p>
        </p:txBody>
      </p:sp>
    </p:spTree>
    <p:extLst>
      <p:ext uri="{BB962C8B-B14F-4D97-AF65-F5344CB8AC3E}">
        <p14:creationId xmlns:p14="http://schemas.microsoft.com/office/powerpoint/2010/main" val="2824852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396053" y="693683"/>
            <a:ext cx="8229600" cy="923925"/>
          </a:xfrm>
          <a:noFill/>
        </p:spPr>
        <p:txBody>
          <a:bodyPr/>
          <a:lstStyle/>
          <a:p>
            <a:r>
              <a:rPr lang="cs-CZ" altLang="cs-CZ" b="1" dirty="0"/>
              <a:t>Majetek dle práva</a:t>
            </a:r>
          </a:p>
        </p:txBody>
      </p:sp>
      <p:sp>
        <p:nvSpPr>
          <p:cNvPr id="3" name="Zástupný symbol pro obsah 2"/>
          <p:cNvSpPr>
            <a:spLocks noGrp="1"/>
          </p:cNvSpPr>
          <p:nvPr>
            <p:ph idx="1"/>
          </p:nvPr>
        </p:nvSpPr>
        <p:spPr>
          <a:xfrm>
            <a:off x="63061" y="1680670"/>
            <a:ext cx="9049407" cy="4608786"/>
          </a:xfrm>
          <a:solidFill>
            <a:schemeClr val="bg1"/>
          </a:solidFill>
        </p:spPr>
        <p:txBody>
          <a:bodyPr>
            <a:noAutofit/>
          </a:bodyPr>
          <a:lstStyle/>
          <a:p>
            <a:pPr>
              <a:defRPr/>
            </a:pPr>
            <a:r>
              <a:rPr lang="cs-CZ" sz="2400" dirty="0"/>
              <a:t>POZOR! Kdyby se k němu připočetly i </a:t>
            </a:r>
            <a:r>
              <a:rPr lang="cs-CZ" sz="2400" b="1" dirty="0"/>
              <a:t>dluhy (závazky)</a:t>
            </a:r>
            <a:r>
              <a:rPr lang="cs-CZ" sz="2400" dirty="0"/>
              <a:t> dané osoby, šlo by už o </a:t>
            </a:r>
            <a:r>
              <a:rPr lang="cs-CZ" sz="2400" b="1" dirty="0"/>
              <a:t>jmění</a:t>
            </a:r>
            <a:r>
              <a:rPr lang="cs-CZ" sz="2400" dirty="0"/>
              <a:t>. </a:t>
            </a:r>
          </a:p>
          <a:p>
            <a:pPr>
              <a:defRPr/>
            </a:pPr>
            <a:r>
              <a:rPr lang="cs-CZ" sz="2400" dirty="0"/>
              <a:t>Majetek je pak třeba chápat šířeji, patří do něj </a:t>
            </a:r>
            <a:r>
              <a:rPr lang="cs-CZ" sz="2400" b="1" dirty="0"/>
              <a:t>všechny majetkové hodnoty, které jsou dané osobě přičitatelné</a:t>
            </a:r>
            <a:r>
              <a:rPr lang="cs-CZ" sz="2400" dirty="0"/>
              <a:t>. Nejde tedy jen o absolutní majetková práva, ale také o oprávnění vyplývající z relativních, zejména závazkových právních poměrů (pohledávky). </a:t>
            </a:r>
          </a:p>
          <a:p>
            <a:pPr>
              <a:defRPr/>
            </a:pPr>
            <a:r>
              <a:rPr lang="cs-CZ" sz="2400" b="1" dirty="0"/>
              <a:t>Do majetku tak patří všechny věci v právním smyslu, nehmotné statky, které jsou předmětem osobnostních práv.</a:t>
            </a:r>
          </a:p>
          <a:p>
            <a:pPr>
              <a:defRPr/>
            </a:pPr>
            <a:r>
              <a:rPr lang="cs-CZ" sz="2400" dirty="0"/>
              <a:t>Jako majetek chápe všechna aktiva, co vlastníku náleží, tedy především pohledávky, nároky na výplatu mzdy, nemovité i movité věci v osobním vlastnictví a další.</a:t>
            </a:r>
          </a:p>
          <a:p>
            <a:pPr>
              <a:defRPr/>
            </a:pPr>
            <a:endParaRPr lang="cs-CZ" sz="2400" dirty="0"/>
          </a:p>
        </p:txBody>
      </p:sp>
    </p:spTree>
    <p:extLst>
      <p:ext uri="{BB962C8B-B14F-4D97-AF65-F5344CB8AC3E}">
        <p14:creationId xmlns:p14="http://schemas.microsoft.com/office/powerpoint/2010/main" val="103621159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09" name="Text Box 77"/>
          <p:cNvSpPr txBox="1">
            <a:spLocks noChangeArrowheads="1"/>
          </p:cNvSpPr>
          <p:nvPr/>
        </p:nvSpPr>
        <p:spPr bwMode="auto">
          <a:xfrm>
            <a:off x="379413" y="1417638"/>
            <a:ext cx="8513762" cy="5429250"/>
          </a:xfrm>
          <a:prstGeom prst="rect">
            <a:avLst/>
          </a:prstGeom>
          <a:noFill/>
          <a:ln w="9525">
            <a:noFill/>
            <a:miter lim="800000"/>
            <a:headEnd/>
            <a:tailEnd/>
          </a:ln>
          <a:effectLst/>
        </p:spPr>
        <p:txBody>
          <a:bodyPr>
            <a:spAutoFit/>
          </a:bodyPr>
          <a:lstStyle/>
          <a:p>
            <a:pPr marL="609600" indent="-609600" eaLnBrk="1" hangingPunct="1">
              <a:lnSpc>
                <a:spcPct val="90000"/>
              </a:lnSpc>
              <a:defRPr/>
            </a:pPr>
            <a:r>
              <a:rPr lang="cs-CZ" sz="2400" dirty="0">
                <a:solidFill>
                  <a:srgbClr val="0000FF"/>
                </a:solidFill>
                <a:latin typeface="Arial" charset="0"/>
              </a:rPr>
              <a:t>Zvyšování základního kapitálu:</a:t>
            </a:r>
          </a:p>
          <a:p>
            <a:pPr marL="609600" indent="-609600" eaLnBrk="1" hangingPunct="1">
              <a:lnSpc>
                <a:spcPct val="90000"/>
              </a:lnSpc>
              <a:buFont typeface="Arial" pitchFamily="34" charset="0"/>
              <a:buChar char="•"/>
              <a:defRPr/>
            </a:pPr>
            <a:r>
              <a:rPr lang="cs-CZ" sz="2400" dirty="0">
                <a:latin typeface="Arial" charset="0"/>
              </a:rPr>
              <a:t>Novými peněžitými nebo nepeněžitými vklady.</a:t>
            </a:r>
          </a:p>
          <a:p>
            <a:pPr marL="609600" indent="-609600" eaLnBrk="1" hangingPunct="1">
              <a:lnSpc>
                <a:spcPct val="90000"/>
              </a:lnSpc>
              <a:buFont typeface="Arial" pitchFamily="34" charset="0"/>
              <a:buChar char="•"/>
              <a:defRPr/>
            </a:pPr>
            <a:r>
              <a:rPr lang="cs-CZ" sz="2400" dirty="0">
                <a:latin typeface="Arial" charset="0"/>
              </a:rPr>
              <a:t>V akciové společnosti obvykle vydáním nových akcií nebo zvýšením nominální hodnoty dříve vydaných akcií, nebo příděly z nerozděleného zisku.</a:t>
            </a:r>
          </a:p>
          <a:p>
            <a:pPr marL="609600" indent="-609600" eaLnBrk="1" hangingPunct="1">
              <a:lnSpc>
                <a:spcPct val="90000"/>
              </a:lnSpc>
              <a:defRPr/>
            </a:pPr>
            <a:endParaRPr lang="cs-CZ" sz="2400" dirty="0">
              <a:solidFill>
                <a:srgbClr val="0000FF"/>
              </a:solidFill>
              <a:latin typeface="Arial" charset="0"/>
            </a:endParaRPr>
          </a:p>
          <a:p>
            <a:pPr marL="609600" indent="-609600" eaLnBrk="1" hangingPunct="1">
              <a:lnSpc>
                <a:spcPct val="90000"/>
              </a:lnSpc>
              <a:defRPr/>
            </a:pPr>
            <a:endParaRPr lang="cs-CZ" sz="2400" dirty="0">
              <a:solidFill>
                <a:srgbClr val="0000FF"/>
              </a:solidFill>
              <a:latin typeface="Arial" charset="0"/>
            </a:endParaRPr>
          </a:p>
          <a:p>
            <a:pPr marL="609600" indent="-609600" eaLnBrk="1" hangingPunct="1">
              <a:lnSpc>
                <a:spcPct val="90000"/>
              </a:lnSpc>
              <a:defRPr/>
            </a:pPr>
            <a:r>
              <a:rPr lang="cs-CZ" sz="2400" dirty="0">
                <a:solidFill>
                  <a:srgbClr val="0000FF"/>
                </a:solidFill>
                <a:latin typeface="Arial" charset="0"/>
              </a:rPr>
              <a:t>Snižování základního kapitálu:</a:t>
            </a:r>
          </a:p>
          <a:p>
            <a:pPr marL="609600" indent="-609600" eaLnBrk="1" hangingPunct="1">
              <a:lnSpc>
                <a:spcPct val="90000"/>
              </a:lnSpc>
              <a:buFont typeface="Arial" pitchFamily="34" charset="0"/>
              <a:buChar char="•"/>
              <a:defRPr/>
            </a:pPr>
            <a:r>
              <a:rPr lang="cs-CZ" sz="2400" dirty="0">
                <a:latin typeface="Arial" charset="0"/>
              </a:rPr>
              <a:t>Lze provést jen do výše základního kapitálu.</a:t>
            </a:r>
          </a:p>
          <a:p>
            <a:pPr marL="609600" indent="-609600" eaLnBrk="1" hangingPunct="1">
              <a:lnSpc>
                <a:spcPct val="90000"/>
              </a:lnSpc>
              <a:buFont typeface="Arial" pitchFamily="34" charset="0"/>
              <a:buChar char="•"/>
              <a:defRPr/>
            </a:pPr>
            <a:r>
              <a:rPr lang="cs-CZ" sz="2400" dirty="0">
                <a:latin typeface="Arial" charset="0"/>
              </a:rPr>
              <a:t>V akciové společnosti snížením nominální hodnoty akcií výměnou za nové akcie nebo vyznačením jejich nižší nominální hodnoty, stažením určitého počtu akcií z oběhu.</a:t>
            </a:r>
          </a:p>
          <a:p>
            <a:pPr lvl="1" eaLnBrk="1" hangingPunct="1">
              <a:defRPr/>
            </a:pPr>
            <a:endParaRPr lang="cs-CZ" sz="2200" dirty="0">
              <a:effectLst>
                <a:outerShdw blurRad="38100" dist="38100" dir="2700000" algn="tl">
                  <a:srgbClr val="C0C0C0"/>
                </a:outerShdw>
              </a:effectLst>
              <a:latin typeface="Arial" charset="0"/>
            </a:endParaRPr>
          </a:p>
          <a:p>
            <a:pPr lvl="1" eaLnBrk="1" hangingPunct="1">
              <a:defRPr/>
            </a:pPr>
            <a:endParaRPr lang="cs-CZ" sz="2200" dirty="0">
              <a:effectLst>
                <a:outerShdw blurRad="38100" dist="38100" dir="2700000" algn="tl">
                  <a:srgbClr val="C0C0C0"/>
                </a:outerShdw>
              </a:effectLst>
              <a:latin typeface="Arial" charset="0"/>
            </a:endParaRPr>
          </a:p>
          <a:p>
            <a:pPr eaLnBrk="1" hangingPunct="1">
              <a:defRPr/>
            </a:pPr>
            <a:endParaRPr lang="cs-CZ" sz="2200" dirty="0">
              <a:latin typeface="Arial" charset="0"/>
            </a:endParaRPr>
          </a:p>
        </p:txBody>
      </p:sp>
      <p:sp>
        <p:nvSpPr>
          <p:cNvPr id="59395" name="Nadpis 1"/>
          <p:cNvSpPr>
            <a:spLocks noGrp="1"/>
          </p:cNvSpPr>
          <p:nvPr>
            <p:ph type="title"/>
          </p:nvPr>
        </p:nvSpPr>
        <p:spPr/>
        <p:txBody>
          <a:bodyPr/>
          <a:lstStyle/>
          <a:p>
            <a:r>
              <a:rPr lang="cs-CZ" altLang="cs-CZ"/>
              <a:t>Vlastní kapitál - ZK</a:t>
            </a:r>
          </a:p>
        </p:txBody>
      </p:sp>
    </p:spTree>
    <p:extLst>
      <p:ext uri="{BB962C8B-B14F-4D97-AF65-F5344CB8AC3E}">
        <p14:creationId xmlns:p14="http://schemas.microsoft.com/office/powerpoint/2010/main" val="415517554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Nadpis 5"/>
          <p:cNvSpPr>
            <a:spLocks noGrp="1"/>
          </p:cNvSpPr>
          <p:nvPr>
            <p:ph type="title"/>
          </p:nvPr>
        </p:nvSpPr>
        <p:spPr/>
        <p:txBody>
          <a:bodyPr/>
          <a:lstStyle/>
          <a:p>
            <a:r>
              <a:rPr lang="cs-CZ" altLang="cs-CZ"/>
              <a:t>Vlastní kapitál</a:t>
            </a:r>
          </a:p>
        </p:txBody>
      </p:sp>
      <p:sp>
        <p:nvSpPr>
          <p:cNvPr id="110594" name="Rectangle 2"/>
          <p:cNvSpPr>
            <a:spLocks noGrp="1" noChangeArrowheads="1"/>
          </p:cNvSpPr>
          <p:nvPr>
            <p:ph idx="1"/>
          </p:nvPr>
        </p:nvSpPr>
        <p:spPr>
          <a:xfrm>
            <a:off x="457200" y="981075"/>
            <a:ext cx="8507413" cy="5876925"/>
          </a:xfrm>
        </p:spPr>
        <p:txBody>
          <a:bodyPr/>
          <a:lstStyle/>
          <a:p>
            <a:pPr marL="609600" indent="-609600">
              <a:buFont typeface="Wingdings" panose="05000000000000000000" pitchFamily="2" charset="2"/>
              <a:buNone/>
              <a:defRPr/>
            </a:pPr>
            <a:r>
              <a:rPr lang="cs-CZ" sz="2400" b="1" dirty="0">
                <a:solidFill>
                  <a:srgbClr val="0000FF"/>
                </a:solidFill>
                <a:latin typeface="Arial" charset="0"/>
              </a:rPr>
              <a:t>Kapitálové fondy</a:t>
            </a:r>
          </a:p>
          <a:p>
            <a:pPr marL="609600" indent="-609600">
              <a:defRPr/>
            </a:pPr>
            <a:r>
              <a:rPr lang="cs-CZ" sz="2400" dirty="0">
                <a:solidFill>
                  <a:srgbClr val="0000FF"/>
                </a:solidFill>
                <a:latin typeface="Arial" charset="0"/>
              </a:rPr>
              <a:t>Emisní ážio (příplatek) – </a:t>
            </a:r>
            <a:r>
              <a:rPr lang="cs-CZ" sz="2400" dirty="0">
                <a:latin typeface="Arial" charset="0"/>
              </a:rPr>
              <a:t>rozdíl mezi skutečně dosaženou prodejní cenou akcií a jejich nominální hodnotou při emisi akcií</a:t>
            </a:r>
          </a:p>
          <a:p>
            <a:pPr marL="609600" indent="-609600">
              <a:defRPr/>
            </a:pPr>
            <a:r>
              <a:rPr lang="cs-CZ" sz="2400" dirty="0">
                <a:latin typeface="Arial" charset="0"/>
              </a:rPr>
              <a:t>Majetek darovaný do podniku</a:t>
            </a:r>
          </a:p>
          <a:p>
            <a:pPr marL="609600" indent="-609600">
              <a:defRPr/>
            </a:pPr>
            <a:endParaRPr lang="cs-CZ" sz="2400" dirty="0">
              <a:latin typeface="Arial" charset="0"/>
            </a:endParaRPr>
          </a:p>
          <a:p>
            <a:pPr marL="609600" indent="-609600">
              <a:buFont typeface="Wingdings" panose="05000000000000000000" pitchFamily="2" charset="2"/>
              <a:buNone/>
              <a:defRPr/>
            </a:pPr>
            <a:r>
              <a:rPr lang="cs-CZ" sz="2400" b="1" dirty="0">
                <a:solidFill>
                  <a:srgbClr val="0000FF"/>
                </a:solidFill>
                <a:latin typeface="Arial" charset="0"/>
              </a:rPr>
              <a:t>Fondy ze zisku</a:t>
            </a:r>
          </a:p>
          <a:p>
            <a:pPr marL="609600" indent="-609600">
              <a:defRPr/>
            </a:pPr>
            <a:r>
              <a:rPr lang="cs-CZ" sz="2400" dirty="0">
                <a:latin typeface="Arial" charset="0"/>
              </a:rPr>
              <a:t>Vytvářené přímo ze zákona (rezervní fond v a.s., nedělitelný fond v družstvu)</a:t>
            </a:r>
          </a:p>
          <a:p>
            <a:pPr marL="609600" indent="-609600">
              <a:defRPr/>
            </a:pPr>
            <a:r>
              <a:rPr lang="cs-CZ" sz="2400" dirty="0">
                <a:latin typeface="Arial" charset="0"/>
              </a:rPr>
              <a:t>Tvorba předepsána stanovami společnosti (statutární fondy)</a:t>
            </a:r>
          </a:p>
          <a:p>
            <a:pPr marL="609600" indent="-609600">
              <a:defRPr/>
            </a:pPr>
            <a:r>
              <a:rPr lang="cs-CZ" sz="2400" dirty="0">
                <a:latin typeface="Arial" charset="0"/>
              </a:rPr>
              <a:t>Jsou pojistkou proti nepředvídaným rizikům v podnikání.</a:t>
            </a:r>
          </a:p>
          <a:p>
            <a:pPr marL="609600" indent="-609600">
              <a:defRPr/>
            </a:pPr>
            <a:endParaRPr lang="cs-CZ" sz="2400" dirty="0">
              <a:solidFill>
                <a:srgbClr val="0000FF"/>
              </a:solidFill>
              <a:latin typeface="Arial" charset="0"/>
            </a:endParaRPr>
          </a:p>
          <a:p>
            <a:pPr lvl="1">
              <a:defRPr/>
            </a:pPr>
            <a:endParaRPr lang="cs-CZ" sz="2200" dirty="0">
              <a:effectLst>
                <a:outerShdw blurRad="38100" dist="38100" dir="2700000" algn="tl">
                  <a:srgbClr val="C0C0C0"/>
                </a:outerShdw>
              </a:effectLst>
              <a:latin typeface="Arial" charset="0"/>
            </a:endParaRPr>
          </a:p>
          <a:p>
            <a:pPr lvl="1">
              <a:defRPr/>
            </a:pPr>
            <a:endParaRPr lang="cs-CZ" sz="2200" dirty="0">
              <a:effectLst>
                <a:outerShdw blurRad="38100" dist="38100" dir="2700000" algn="tl">
                  <a:srgbClr val="C0C0C0"/>
                </a:outerShdw>
              </a:effectLst>
              <a:latin typeface="Arial" charset="0"/>
            </a:endParaRPr>
          </a:p>
          <a:p>
            <a:pPr>
              <a:defRPr/>
            </a:pPr>
            <a:endParaRPr lang="cs-CZ" sz="2200" dirty="0">
              <a:latin typeface="Arial" charset="0"/>
            </a:endParaRPr>
          </a:p>
        </p:txBody>
      </p:sp>
      <p:sp>
        <p:nvSpPr>
          <p:cNvPr id="60420"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Tree>
    <p:extLst>
      <p:ext uri="{BB962C8B-B14F-4D97-AF65-F5344CB8AC3E}">
        <p14:creationId xmlns:p14="http://schemas.microsoft.com/office/powerpoint/2010/main" val="88925800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Nadpis 5"/>
          <p:cNvSpPr>
            <a:spLocks noGrp="1"/>
          </p:cNvSpPr>
          <p:nvPr>
            <p:ph type="title"/>
          </p:nvPr>
        </p:nvSpPr>
        <p:spPr/>
        <p:txBody>
          <a:bodyPr/>
          <a:lstStyle/>
          <a:p>
            <a:r>
              <a:rPr lang="cs-CZ" altLang="cs-CZ"/>
              <a:t>Vlastní kapitál</a:t>
            </a:r>
          </a:p>
        </p:txBody>
      </p:sp>
      <p:sp>
        <p:nvSpPr>
          <p:cNvPr id="110594" name="Rectangle 2"/>
          <p:cNvSpPr>
            <a:spLocks noGrp="1" noChangeArrowheads="1"/>
          </p:cNvSpPr>
          <p:nvPr>
            <p:ph idx="1"/>
          </p:nvPr>
        </p:nvSpPr>
        <p:spPr>
          <a:xfrm>
            <a:off x="395288" y="765175"/>
            <a:ext cx="8507412" cy="5876925"/>
          </a:xfrm>
        </p:spPr>
        <p:txBody>
          <a:bodyPr/>
          <a:lstStyle/>
          <a:p>
            <a:pPr marL="609600" indent="-609600">
              <a:buFont typeface="Wingdings" panose="05000000000000000000" pitchFamily="2" charset="2"/>
              <a:buNone/>
              <a:defRPr/>
            </a:pPr>
            <a:r>
              <a:rPr lang="cs-CZ" sz="2300" b="1" dirty="0">
                <a:solidFill>
                  <a:srgbClr val="0000FF"/>
                </a:solidFill>
                <a:latin typeface="Arial" charset="0"/>
              </a:rPr>
              <a:t>Nerozdělený zisk</a:t>
            </a:r>
            <a:endParaRPr lang="cs-CZ" sz="2300" dirty="0">
              <a:solidFill>
                <a:srgbClr val="0000FF"/>
              </a:solidFill>
              <a:latin typeface="Arial" charset="0"/>
            </a:endParaRPr>
          </a:p>
          <a:p>
            <a:pPr marL="609600" indent="-609600">
              <a:defRPr/>
            </a:pPr>
            <a:r>
              <a:rPr lang="cs-CZ" sz="2300" dirty="0">
                <a:latin typeface="Arial" charset="0"/>
              </a:rPr>
              <a:t>Část zisku po odvodu daní, která se nerozděluje mezi majitele, ale slouží dalšímu podnikání.</a:t>
            </a:r>
          </a:p>
          <a:p>
            <a:pPr marL="609600" indent="-609600">
              <a:defRPr/>
            </a:pPr>
            <a:r>
              <a:rPr lang="cs-CZ" sz="2300" dirty="0">
                <a:latin typeface="Arial" charset="0"/>
              </a:rPr>
              <a:t>Přiděluje se různým rezervním fondům.</a:t>
            </a:r>
          </a:p>
          <a:p>
            <a:pPr marL="609600" indent="-609600">
              <a:defRPr/>
            </a:pPr>
            <a:r>
              <a:rPr lang="cs-CZ" sz="2300" dirty="0">
                <a:latin typeface="Arial" charset="0"/>
              </a:rPr>
              <a:t>V rozvaze se uvádí jen nerozdělený zisk z minulých let.</a:t>
            </a:r>
          </a:p>
          <a:p>
            <a:pPr marL="609600" indent="-609600">
              <a:defRPr/>
            </a:pPr>
            <a:r>
              <a:rPr lang="cs-CZ" sz="2300" dirty="0">
                <a:latin typeface="Arial" charset="0"/>
              </a:rPr>
              <a:t>Zisk není cash </a:t>
            </a:r>
            <a:r>
              <a:rPr lang="cs-CZ" sz="2300" dirty="0" err="1">
                <a:latin typeface="Arial" charset="0"/>
              </a:rPr>
              <a:t>flow</a:t>
            </a:r>
            <a:r>
              <a:rPr lang="cs-CZ" sz="2300" dirty="0">
                <a:latin typeface="Arial" charset="0"/>
              </a:rPr>
              <a:t> a nemusí být k dispozici pro žádné platby.</a:t>
            </a:r>
          </a:p>
          <a:p>
            <a:pPr marL="609600" indent="-609600">
              <a:defRPr/>
            </a:pPr>
            <a:endParaRPr lang="cs-CZ" sz="2300" dirty="0">
              <a:solidFill>
                <a:srgbClr val="0000FF"/>
              </a:solidFill>
              <a:latin typeface="Arial" charset="0"/>
            </a:endParaRPr>
          </a:p>
          <a:p>
            <a:pPr marL="609600" indent="-609600">
              <a:buFont typeface="Wingdings" panose="05000000000000000000" pitchFamily="2" charset="2"/>
              <a:buNone/>
              <a:defRPr/>
            </a:pPr>
            <a:r>
              <a:rPr lang="cs-CZ" sz="2300" b="1" dirty="0">
                <a:solidFill>
                  <a:srgbClr val="0000FF"/>
                </a:solidFill>
                <a:latin typeface="Arial" charset="0"/>
              </a:rPr>
              <a:t>Zisk běžného období</a:t>
            </a:r>
          </a:p>
          <a:p>
            <a:pPr marL="609600" indent="-609600">
              <a:defRPr/>
            </a:pPr>
            <a:r>
              <a:rPr lang="cs-CZ" sz="2300" dirty="0">
                <a:latin typeface="Arial" charset="0"/>
              </a:rPr>
              <a:t>Čistý výsledek hospodaření dosažený v aktuálním období</a:t>
            </a:r>
          </a:p>
          <a:p>
            <a:pPr marL="609600" indent="-609600">
              <a:defRPr/>
            </a:pPr>
            <a:r>
              <a:rPr lang="cs-CZ" sz="2300" dirty="0">
                <a:latin typeface="Arial" charset="0"/>
              </a:rPr>
              <a:t>Tvoří vlastní zdroj ve firmě a prostřednictvím něho by měla firma generovat zdroje pro další rozvoj firmy. Nicméně je nutné si uvědomit, že </a:t>
            </a:r>
            <a:r>
              <a:rPr lang="cs-CZ" sz="2300" b="1" dirty="0">
                <a:latin typeface="Arial" charset="0"/>
              </a:rPr>
              <a:t>zisk ≠ disponibilní finanční prostředky</a:t>
            </a:r>
            <a:r>
              <a:rPr lang="cs-CZ" sz="2300" dirty="0">
                <a:latin typeface="Arial" charset="0"/>
              </a:rPr>
              <a:t>!</a:t>
            </a:r>
          </a:p>
          <a:p>
            <a:pPr marL="609600" indent="-609600">
              <a:defRPr/>
            </a:pPr>
            <a:endParaRPr lang="cs-CZ" sz="2300" dirty="0">
              <a:latin typeface="Arial" charset="0"/>
            </a:endParaRPr>
          </a:p>
          <a:p>
            <a:pPr marL="609600" indent="-609600">
              <a:defRPr/>
            </a:pPr>
            <a:endParaRPr lang="cs-CZ" sz="2300" dirty="0">
              <a:solidFill>
                <a:srgbClr val="0000FF"/>
              </a:solidFill>
              <a:latin typeface="Arial" charset="0"/>
            </a:endParaRPr>
          </a:p>
          <a:p>
            <a:pPr lvl="1">
              <a:defRPr/>
            </a:pPr>
            <a:endParaRPr lang="cs-CZ" sz="2300" dirty="0">
              <a:effectLst>
                <a:outerShdw blurRad="38100" dist="38100" dir="2700000" algn="tl">
                  <a:srgbClr val="C0C0C0"/>
                </a:outerShdw>
              </a:effectLst>
              <a:latin typeface="Arial" charset="0"/>
            </a:endParaRPr>
          </a:p>
          <a:p>
            <a:pPr lvl="1">
              <a:defRPr/>
            </a:pPr>
            <a:endParaRPr lang="cs-CZ" sz="2300" dirty="0">
              <a:effectLst>
                <a:outerShdw blurRad="38100" dist="38100" dir="2700000" algn="tl">
                  <a:srgbClr val="C0C0C0"/>
                </a:outerShdw>
              </a:effectLst>
              <a:latin typeface="Arial" charset="0"/>
            </a:endParaRPr>
          </a:p>
          <a:p>
            <a:pPr>
              <a:defRPr/>
            </a:pPr>
            <a:endParaRPr lang="cs-CZ" sz="2300" dirty="0">
              <a:latin typeface="Arial" charset="0"/>
            </a:endParaRPr>
          </a:p>
        </p:txBody>
      </p:sp>
      <p:sp>
        <p:nvSpPr>
          <p:cNvPr id="61444"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Tree>
    <p:extLst>
      <p:ext uri="{BB962C8B-B14F-4D97-AF65-F5344CB8AC3E}">
        <p14:creationId xmlns:p14="http://schemas.microsoft.com/office/powerpoint/2010/main" val="31295292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Nadpis 5"/>
          <p:cNvSpPr>
            <a:spLocks noGrp="1"/>
          </p:cNvSpPr>
          <p:nvPr>
            <p:ph type="title"/>
          </p:nvPr>
        </p:nvSpPr>
        <p:spPr/>
        <p:txBody>
          <a:bodyPr/>
          <a:lstStyle/>
          <a:p>
            <a:r>
              <a:rPr lang="cs-CZ" altLang="cs-CZ"/>
              <a:t>Cizí kapitál</a:t>
            </a:r>
          </a:p>
        </p:txBody>
      </p:sp>
      <p:sp>
        <p:nvSpPr>
          <p:cNvPr id="111618" name="Rectangle 2"/>
          <p:cNvSpPr>
            <a:spLocks noGrp="1" noChangeArrowheads="1"/>
          </p:cNvSpPr>
          <p:nvPr>
            <p:ph idx="1"/>
          </p:nvPr>
        </p:nvSpPr>
        <p:spPr>
          <a:xfrm>
            <a:off x="457200" y="1166018"/>
            <a:ext cx="8686800" cy="5190332"/>
          </a:xfrm>
        </p:spPr>
        <p:txBody>
          <a:bodyPr>
            <a:normAutofit lnSpcReduction="10000"/>
          </a:bodyPr>
          <a:lstStyle/>
          <a:p>
            <a:pPr>
              <a:lnSpc>
                <a:spcPct val="80000"/>
              </a:lnSpc>
              <a:buFont typeface="Wingdings" panose="05000000000000000000" pitchFamily="2" charset="2"/>
              <a:buNone/>
              <a:defRPr/>
            </a:pPr>
            <a:r>
              <a:rPr lang="cs-CZ" sz="2400" b="1" dirty="0">
                <a:effectLst>
                  <a:outerShdw blurRad="38100" dist="38100" dir="2700000" algn="tl">
                    <a:srgbClr val="C0C0C0"/>
                  </a:outerShdw>
                </a:effectLst>
                <a:latin typeface="Arial" pitchFamily="34" charset="0"/>
                <a:cs typeface="Arial" pitchFamily="34" charset="0"/>
              </a:rPr>
              <a:t>Cizí kapitál je dluhem podniku, který podnik musí v určené době splatit. Rozdělujeme jej na:</a:t>
            </a:r>
          </a:p>
          <a:p>
            <a:pPr>
              <a:lnSpc>
                <a:spcPct val="80000"/>
              </a:lnSpc>
              <a:buFont typeface="Wingdings" panose="05000000000000000000" pitchFamily="2" charset="2"/>
              <a:buNone/>
              <a:defRPr/>
            </a:pPr>
            <a:endParaRPr lang="cs-CZ" sz="2400" b="1" i="1" dirty="0">
              <a:latin typeface="Arial" pitchFamily="34" charset="0"/>
              <a:cs typeface="Arial" pitchFamily="34" charset="0"/>
            </a:endParaRPr>
          </a:p>
          <a:p>
            <a:pPr>
              <a:lnSpc>
                <a:spcPct val="80000"/>
              </a:lnSpc>
              <a:buFont typeface="Wingdings" panose="05000000000000000000" pitchFamily="2" charset="2"/>
              <a:buNone/>
              <a:defRPr/>
            </a:pPr>
            <a:r>
              <a:rPr lang="cs-CZ" sz="2400" b="1" i="1" dirty="0">
                <a:latin typeface="Arial" pitchFamily="34" charset="0"/>
                <a:cs typeface="Arial" pitchFamily="34" charset="0"/>
              </a:rPr>
              <a:t>Krátkodobý cizí kapitál</a:t>
            </a:r>
          </a:p>
          <a:p>
            <a:pPr>
              <a:lnSpc>
                <a:spcPct val="80000"/>
              </a:lnSpc>
              <a:defRPr/>
            </a:pPr>
            <a:r>
              <a:rPr lang="cs-CZ" sz="2400" i="1" dirty="0">
                <a:latin typeface="Arial" pitchFamily="34" charset="0"/>
                <a:cs typeface="Arial" pitchFamily="34" charset="0"/>
              </a:rPr>
              <a:t>krátkodobé bankovní úvěry, </a:t>
            </a:r>
          </a:p>
          <a:p>
            <a:pPr>
              <a:lnSpc>
                <a:spcPct val="80000"/>
              </a:lnSpc>
              <a:defRPr/>
            </a:pPr>
            <a:r>
              <a:rPr lang="cs-CZ" sz="2400" i="1" dirty="0">
                <a:latin typeface="Arial" pitchFamily="34" charset="0"/>
                <a:cs typeface="Arial" pitchFamily="34" charset="0"/>
              </a:rPr>
              <a:t>dodavatelské úvěry (dodavatel dodá zboží na úvěr - v rozvaze jsou uvedeny pod názvem závazky z obchodního styku), </a:t>
            </a:r>
          </a:p>
          <a:p>
            <a:pPr>
              <a:lnSpc>
                <a:spcPct val="80000"/>
              </a:lnSpc>
              <a:defRPr/>
            </a:pPr>
            <a:r>
              <a:rPr lang="cs-CZ" sz="2400" i="1" dirty="0">
                <a:latin typeface="Arial" pitchFamily="34" charset="0"/>
                <a:cs typeface="Arial" pitchFamily="34" charset="0"/>
              </a:rPr>
              <a:t>zálohy přijaté od odběratelů (jsou k dispozici podniku do doby dodávky - označují se též jako odběratelský úvěr), </a:t>
            </a:r>
          </a:p>
          <a:p>
            <a:pPr>
              <a:lnSpc>
                <a:spcPct val="80000"/>
              </a:lnSpc>
              <a:defRPr/>
            </a:pPr>
            <a:r>
              <a:rPr lang="cs-CZ" sz="2400" i="1" dirty="0">
                <a:latin typeface="Arial" pitchFamily="34" charset="0"/>
                <a:cs typeface="Arial" pitchFamily="34" charset="0"/>
              </a:rPr>
              <a:t>půjčky, </a:t>
            </a:r>
          </a:p>
          <a:p>
            <a:pPr>
              <a:lnSpc>
                <a:spcPct val="80000"/>
              </a:lnSpc>
              <a:defRPr/>
            </a:pPr>
            <a:r>
              <a:rPr lang="cs-CZ" sz="2400" i="1" dirty="0">
                <a:latin typeface="Arial" pitchFamily="34" charset="0"/>
                <a:cs typeface="Arial" pitchFamily="34" charset="0"/>
              </a:rPr>
              <a:t>částky dosud nevyplacených mezd a platů (závazky k zaměstnancům), </a:t>
            </a:r>
          </a:p>
          <a:p>
            <a:pPr>
              <a:lnSpc>
                <a:spcPct val="80000"/>
              </a:lnSpc>
              <a:defRPr/>
            </a:pPr>
            <a:r>
              <a:rPr lang="cs-CZ" sz="2400" i="1" dirty="0">
                <a:latin typeface="Arial" pitchFamily="34" charset="0"/>
                <a:cs typeface="Arial" pitchFamily="34" charset="0"/>
              </a:rPr>
              <a:t>nezaplacené daně, </a:t>
            </a:r>
          </a:p>
          <a:p>
            <a:pPr>
              <a:lnSpc>
                <a:spcPct val="80000"/>
              </a:lnSpc>
              <a:defRPr/>
            </a:pPr>
            <a:r>
              <a:rPr lang="cs-CZ" sz="2400" i="1" dirty="0">
                <a:latin typeface="Arial" pitchFamily="34" charset="0"/>
                <a:cs typeface="Arial" pitchFamily="34" charset="0"/>
              </a:rPr>
              <a:t>výdaje příštích období (náklady, které budou zaplaceny v budoucnu), </a:t>
            </a:r>
          </a:p>
          <a:p>
            <a:pPr>
              <a:lnSpc>
                <a:spcPct val="80000"/>
              </a:lnSpc>
              <a:defRPr/>
            </a:pPr>
            <a:r>
              <a:rPr lang="cs-CZ" sz="2400" i="1" dirty="0">
                <a:latin typeface="Arial" pitchFamily="34" charset="0"/>
                <a:cs typeface="Arial" pitchFamily="34" charset="0"/>
              </a:rPr>
              <a:t>dlužné dividendy aj.</a:t>
            </a:r>
          </a:p>
          <a:p>
            <a:pPr>
              <a:lnSpc>
                <a:spcPct val="80000"/>
              </a:lnSpc>
              <a:defRPr/>
            </a:pPr>
            <a:endParaRPr lang="cs-CZ" sz="2400" i="1" dirty="0">
              <a:latin typeface="Arial" pitchFamily="34" charset="0"/>
              <a:cs typeface="Arial" pitchFamily="34" charset="0"/>
            </a:endParaRPr>
          </a:p>
        </p:txBody>
      </p:sp>
      <p:sp>
        <p:nvSpPr>
          <p:cNvPr id="62468"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Tree>
    <p:extLst>
      <p:ext uri="{BB962C8B-B14F-4D97-AF65-F5344CB8AC3E}">
        <p14:creationId xmlns:p14="http://schemas.microsoft.com/office/powerpoint/2010/main" val="416651816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Nadpis 5"/>
          <p:cNvSpPr>
            <a:spLocks noGrp="1"/>
          </p:cNvSpPr>
          <p:nvPr>
            <p:ph type="title"/>
          </p:nvPr>
        </p:nvSpPr>
        <p:spPr/>
        <p:txBody>
          <a:bodyPr/>
          <a:lstStyle/>
          <a:p>
            <a:r>
              <a:rPr lang="cs-CZ" altLang="cs-CZ"/>
              <a:t>Cizí kapitál</a:t>
            </a:r>
          </a:p>
        </p:txBody>
      </p:sp>
      <p:sp>
        <p:nvSpPr>
          <p:cNvPr id="111618" name="Rectangle 2"/>
          <p:cNvSpPr>
            <a:spLocks noGrp="1" noChangeArrowheads="1"/>
          </p:cNvSpPr>
          <p:nvPr>
            <p:ph idx="1"/>
          </p:nvPr>
        </p:nvSpPr>
        <p:spPr/>
        <p:txBody>
          <a:bodyPr>
            <a:normAutofit lnSpcReduction="10000"/>
          </a:bodyPr>
          <a:lstStyle/>
          <a:p>
            <a:pPr>
              <a:lnSpc>
                <a:spcPct val="80000"/>
              </a:lnSpc>
              <a:buFont typeface="Wingdings" panose="05000000000000000000" pitchFamily="2" charset="2"/>
              <a:buNone/>
              <a:defRPr/>
            </a:pPr>
            <a:r>
              <a:rPr lang="cs-CZ" sz="2200" b="1" dirty="0">
                <a:effectLst>
                  <a:outerShdw blurRad="38100" dist="38100" dir="2700000" algn="tl">
                    <a:srgbClr val="C0C0C0"/>
                  </a:outerShdw>
                </a:effectLst>
                <a:latin typeface="Arial" pitchFamily="34" charset="0"/>
                <a:cs typeface="Arial" pitchFamily="34" charset="0"/>
              </a:rPr>
              <a:t>Cizí kapitál je dluhem podniku, který podnik musí v určené době splatit. Rozdělujeme jej na:</a:t>
            </a:r>
          </a:p>
          <a:p>
            <a:pPr>
              <a:lnSpc>
                <a:spcPct val="80000"/>
              </a:lnSpc>
              <a:buFont typeface="Wingdings" panose="05000000000000000000" pitchFamily="2" charset="2"/>
              <a:buNone/>
              <a:defRPr/>
            </a:pPr>
            <a:endParaRPr lang="cs-CZ" sz="2200" b="1" i="1" dirty="0">
              <a:latin typeface="Arial" pitchFamily="34" charset="0"/>
              <a:cs typeface="Arial" pitchFamily="34" charset="0"/>
            </a:endParaRPr>
          </a:p>
          <a:p>
            <a:pPr marL="0" indent="0">
              <a:lnSpc>
                <a:spcPct val="80000"/>
              </a:lnSpc>
              <a:buFont typeface="Wingdings" panose="05000000000000000000" pitchFamily="2" charset="2"/>
              <a:buNone/>
              <a:defRPr/>
            </a:pPr>
            <a:r>
              <a:rPr lang="cs-CZ" sz="2200" b="1" i="1" dirty="0">
                <a:latin typeface="Arial" pitchFamily="34" charset="0"/>
                <a:cs typeface="Arial" pitchFamily="34" charset="0"/>
              </a:rPr>
              <a:t>Dlouhodobý cizí kapitál</a:t>
            </a:r>
          </a:p>
          <a:p>
            <a:pPr>
              <a:lnSpc>
                <a:spcPct val="80000"/>
              </a:lnSpc>
              <a:defRPr/>
            </a:pPr>
            <a:r>
              <a:rPr lang="cs-CZ" sz="2200" i="1" dirty="0">
                <a:latin typeface="Arial" pitchFamily="34" charset="0"/>
                <a:cs typeface="Arial" pitchFamily="34" charset="0"/>
              </a:rPr>
              <a:t>dlouhodobé bankovní úvěry (např. hypotekární úvěry), </a:t>
            </a:r>
          </a:p>
          <a:p>
            <a:pPr>
              <a:lnSpc>
                <a:spcPct val="80000"/>
              </a:lnSpc>
              <a:defRPr/>
            </a:pPr>
            <a:r>
              <a:rPr lang="cs-CZ" sz="2200" i="1" dirty="0">
                <a:latin typeface="Arial" pitchFamily="34" charset="0"/>
                <a:cs typeface="Arial" pitchFamily="34" charset="0"/>
              </a:rPr>
              <a:t>vydané podnikové obligace a dlužní úpisy,</a:t>
            </a:r>
          </a:p>
          <a:p>
            <a:pPr>
              <a:lnSpc>
                <a:spcPct val="80000"/>
              </a:lnSpc>
              <a:defRPr/>
            </a:pPr>
            <a:r>
              <a:rPr lang="cs-CZ" sz="2200" i="1" dirty="0">
                <a:latin typeface="Arial" pitchFamily="34" charset="0"/>
                <a:cs typeface="Arial" pitchFamily="34" charset="0"/>
              </a:rPr>
              <a:t>leasingové dluhy a jiné dlouhodobé závazky.</a:t>
            </a:r>
            <a:r>
              <a:rPr lang="cs-CZ" sz="2200" dirty="0">
                <a:latin typeface="Arial" pitchFamily="34" charset="0"/>
                <a:cs typeface="Arial" pitchFamily="34" charset="0"/>
              </a:rPr>
              <a:t> </a:t>
            </a:r>
          </a:p>
          <a:p>
            <a:pPr>
              <a:lnSpc>
                <a:spcPct val="80000"/>
              </a:lnSpc>
              <a:defRPr/>
            </a:pPr>
            <a:endParaRPr lang="cs-CZ" sz="2200" dirty="0">
              <a:latin typeface="Arial" pitchFamily="34" charset="0"/>
              <a:cs typeface="Arial" pitchFamily="34" charset="0"/>
            </a:endParaRPr>
          </a:p>
          <a:p>
            <a:pPr>
              <a:defRPr/>
            </a:pPr>
            <a:r>
              <a:rPr lang="cs-CZ" sz="2200" b="1" dirty="0">
                <a:latin typeface="Arial" charset="0"/>
              </a:rPr>
              <a:t>Formy financování z cizích zdrojů:</a:t>
            </a:r>
          </a:p>
          <a:p>
            <a:pPr lvl="1">
              <a:buFontTx/>
              <a:buChar char="•"/>
              <a:defRPr/>
            </a:pPr>
            <a:r>
              <a:rPr lang="cs-CZ" sz="2200" b="1" dirty="0">
                <a:latin typeface="Arial" charset="0"/>
              </a:rPr>
              <a:t>dlouhodobé financování,</a:t>
            </a:r>
          </a:p>
          <a:p>
            <a:pPr lvl="1">
              <a:buFontTx/>
              <a:buChar char="•"/>
              <a:defRPr/>
            </a:pPr>
            <a:r>
              <a:rPr lang="cs-CZ" sz="2200" b="1" dirty="0">
                <a:latin typeface="Arial" charset="0"/>
              </a:rPr>
              <a:t>krátkodobé financování, </a:t>
            </a:r>
          </a:p>
          <a:p>
            <a:pPr lvl="1">
              <a:buFontTx/>
              <a:buChar char="•"/>
              <a:defRPr/>
            </a:pPr>
            <a:r>
              <a:rPr lang="cs-CZ" sz="2200" b="1" dirty="0">
                <a:latin typeface="Arial" charset="0"/>
              </a:rPr>
              <a:t>leasing </a:t>
            </a:r>
            <a:r>
              <a:rPr lang="cs-CZ" sz="2200" dirty="0">
                <a:latin typeface="Arial" charset="0"/>
              </a:rPr>
              <a:t>(zde pozor, takto financovaný majetek nevstupuje do majetkové podstaty firmy!)</a:t>
            </a:r>
          </a:p>
          <a:p>
            <a:pPr lvl="1">
              <a:buFontTx/>
              <a:buChar char="•"/>
              <a:defRPr/>
            </a:pPr>
            <a:endParaRPr lang="cs-CZ" sz="2200" b="1" dirty="0">
              <a:latin typeface="Arial" charset="0"/>
            </a:endParaRPr>
          </a:p>
          <a:p>
            <a:pPr>
              <a:lnSpc>
                <a:spcPct val="80000"/>
              </a:lnSpc>
              <a:defRPr/>
            </a:pPr>
            <a:endParaRPr lang="cs-CZ" sz="2200" dirty="0">
              <a:latin typeface="Arial" pitchFamily="34" charset="0"/>
              <a:cs typeface="Arial" pitchFamily="34" charset="0"/>
            </a:endParaRPr>
          </a:p>
        </p:txBody>
      </p:sp>
      <p:sp>
        <p:nvSpPr>
          <p:cNvPr id="63492"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Tree>
    <p:extLst>
      <p:ext uri="{BB962C8B-B14F-4D97-AF65-F5344CB8AC3E}">
        <p14:creationId xmlns:p14="http://schemas.microsoft.com/office/powerpoint/2010/main" val="325474508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idx="1"/>
          </p:nvPr>
        </p:nvSpPr>
        <p:spPr/>
        <p:txBody>
          <a:bodyPr/>
          <a:lstStyle/>
          <a:p>
            <a:pPr algn="just">
              <a:lnSpc>
                <a:spcPct val="90000"/>
              </a:lnSpc>
              <a:buFont typeface="Wingdings" panose="05000000000000000000" pitchFamily="2" charset="2"/>
              <a:buNone/>
            </a:pPr>
            <a:r>
              <a:rPr lang="cs-CZ" altLang="cs-CZ" sz="2400" b="1" dirty="0"/>
              <a:t>Použití cizího kapitálu má několik příčin:</a:t>
            </a:r>
            <a:endParaRPr lang="cs-CZ" altLang="cs-CZ" sz="2400" dirty="0"/>
          </a:p>
          <a:p>
            <a:pPr algn="just">
              <a:lnSpc>
                <a:spcPct val="90000"/>
              </a:lnSpc>
            </a:pPr>
            <a:r>
              <a:rPr lang="cs-CZ" altLang="cs-CZ" sz="2400" dirty="0"/>
              <a:t>podnikatel </a:t>
            </a:r>
            <a:r>
              <a:rPr lang="cs-CZ" altLang="cs-CZ" sz="2400" b="1" dirty="0"/>
              <a:t>nedisponuje dostatečně velikým vlastním kapitálem</a:t>
            </a:r>
            <a:r>
              <a:rPr lang="cs-CZ" altLang="cs-CZ" sz="2400" dirty="0"/>
              <a:t> nezbytným k založení podniku (může si ovšem přibrat společníka, založit družstvo, akciovou společnost, což však omezuje jeho pravomoci a je to dražší než bankovní úvěr),</a:t>
            </a:r>
          </a:p>
          <a:p>
            <a:pPr algn="just">
              <a:lnSpc>
                <a:spcPct val="90000"/>
              </a:lnSpc>
            </a:pPr>
            <a:r>
              <a:rPr lang="cs-CZ" altLang="cs-CZ" sz="2400" dirty="0"/>
              <a:t>podnikatel přechodně nedisponuje potřebným kapitálem v době, kdy jej potřebuje (např. při nákupu strojů, surovin). Cizí kapitál také umožní akce, které jinak uskutečnit nelze,</a:t>
            </a:r>
          </a:p>
          <a:p>
            <a:pPr algn="just">
              <a:lnSpc>
                <a:spcPct val="90000"/>
              </a:lnSpc>
            </a:pPr>
            <a:r>
              <a:rPr lang="cs-CZ" altLang="cs-CZ" sz="2400" dirty="0"/>
              <a:t>použitím cizího kapitálu </a:t>
            </a:r>
            <a:r>
              <a:rPr lang="cs-CZ" altLang="cs-CZ" sz="2400" b="1" i="1" dirty="0"/>
              <a:t>nevznikají</a:t>
            </a:r>
            <a:r>
              <a:rPr lang="cs-CZ" altLang="cs-CZ" sz="2400" dirty="0"/>
              <a:t> jeho poskytovateli </a:t>
            </a:r>
            <a:r>
              <a:rPr lang="cs-CZ" altLang="cs-CZ" sz="2400" b="1" i="1" dirty="0"/>
              <a:t>žádná práva v přímém řízení podniku</a:t>
            </a:r>
            <a:r>
              <a:rPr lang="cs-CZ" altLang="cs-CZ" sz="2400" dirty="0"/>
              <a:t>, zatímco přibírání nových společníků soustřeďuje vlastní kapitál a tím i řídicí pravomoci.</a:t>
            </a:r>
          </a:p>
        </p:txBody>
      </p:sp>
      <p:sp>
        <p:nvSpPr>
          <p:cNvPr id="64515"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64516" name="Rectangle 3"/>
          <p:cNvSpPr>
            <a:spLocks noChangeArrowheads="1"/>
          </p:cNvSpPr>
          <p:nvPr/>
        </p:nvSpPr>
        <p:spPr bwMode="auto">
          <a:xfrm>
            <a:off x="548699" y="606338"/>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ctr" eaLnBrk="1" hangingPunct="1">
              <a:spcBef>
                <a:spcPct val="0"/>
              </a:spcBef>
              <a:buClrTx/>
              <a:buSzTx/>
              <a:buFontTx/>
              <a:buNone/>
            </a:pPr>
            <a:r>
              <a:rPr lang="cs-CZ" altLang="cs-CZ" sz="3600" dirty="0">
                <a:latin typeface="Garamond" panose="02020404030301010803" pitchFamily="18" charset="0"/>
              </a:rPr>
              <a:t>KAPITÁLOVÁ STRUKTURA</a:t>
            </a:r>
          </a:p>
        </p:txBody>
      </p:sp>
    </p:spTree>
    <p:extLst>
      <p:ext uri="{BB962C8B-B14F-4D97-AF65-F5344CB8AC3E}">
        <p14:creationId xmlns:p14="http://schemas.microsoft.com/office/powerpoint/2010/main" val="105901836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idx="1"/>
          </p:nvPr>
        </p:nvSpPr>
        <p:spPr/>
        <p:txBody>
          <a:bodyPr/>
          <a:lstStyle/>
          <a:p>
            <a:pPr algn="just">
              <a:buFont typeface="Wingdings" panose="05000000000000000000" pitchFamily="2" charset="2"/>
              <a:buNone/>
            </a:pPr>
            <a:r>
              <a:rPr lang="cs-CZ" altLang="cs-CZ" sz="2400" b="1"/>
              <a:t>Proti většímu použití cizího kapitálu stojí </a:t>
            </a:r>
          </a:p>
          <a:p>
            <a:pPr algn="just">
              <a:buFont typeface="Wingdings" panose="05000000000000000000" pitchFamily="2" charset="2"/>
              <a:buNone/>
            </a:pPr>
            <a:r>
              <a:rPr lang="cs-CZ" altLang="cs-CZ" sz="2400" b="1"/>
              <a:t>skutečnosti:</a:t>
            </a:r>
            <a:endParaRPr lang="cs-CZ" altLang="cs-CZ" sz="2400"/>
          </a:p>
          <a:p>
            <a:pPr algn="just"/>
            <a:r>
              <a:rPr lang="cs-CZ" altLang="cs-CZ" sz="2400"/>
              <a:t>cizí kapitál zvyšuje zadluženost podniku a tím snižuje jeho finanční</a:t>
            </a:r>
            <a:r>
              <a:rPr lang="cs-CZ" altLang="cs-CZ" sz="2400" b="1"/>
              <a:t> stabilitu</a:t>
            </a:r>
            <a:endParaRPr lang="cs-CZ" altLang="cs-CZ" sz="2400"/>
          </a:p>
          <a:p>
            <a:pPr algn="just"/>
            <a:r>
              <a:rPr lang="cs-CZ" altLang="cs-CZ" sz="2400"/>
              <a:t>každý dodatečný dluh je dražší a je obtížnější ho získat</a:t>
            </a:r>
          </a:p>
          <a:p>
            <a:pPr algn="just"/>
            <a:r>
              <a:rPr lang="cs-CZ" altLang="cs-CZ" sz="2400"/>
              <a:t>vysoký podíl cizího kapitálu omezuje jednání managementu</a:t>
            </a:r>
          </a:p>
        </p:txBody>
      </p:sp>
      <p:sp>
        <p:nvSpPr>
          <p:cNvPr id="65539"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65540" name="Rectangle 3"/>
          <p:cNvSpPr>
            <a:spLocks noChangeArrowheads="1"/>
          </p:cNvSpPr>
          <p:nvPr/>
        </p:nvSpPr>
        <p:spPr bwMode="auto">
          <a:xfrm>
            <a:off x="468313" y="626435"/>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ctr" eaLnBrk="1" hangingPunct="1">
              <a:spcBef>
                <a:spcPct val="0"/>
              </a:spcBef>
              <a:buClrTx/>
              <a:buSzTx/>
              <a:buFontTx/>
              <a:buNone/>
            </a:pPr>
            <a:r>
              <a:rPr lang="cs-CZ" altLang="cs-CZ" sz="3600">
                <a:latin typeface="Garamond" panose="02020404030301010803" pitchFamily="18" charset="0"/>
              </a:rPr>
              <a:t>KAPITÁLOVÁ STRUKTURA</a:t>
            </a:r>
          </a:p>
        </p:txBody>
      </p:sp>
    </p:spTree>
    <p:extLst>
      <p:ext uri="{BB962C8B-B14F-4D97-AF65-F5344CB8AC3E}">
        <p14:creationId xmlns:p14="http://schemas.microsoft.com/office/powerpoint/2010/main" val="304060924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Zástupný symbol pro datum 4"/>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106499" name="Zástupný symbol pro číslo snímku 6"/>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2E96DA0A-67F6-493B-80AE-BEADD1DF864B}" type="slidenum">
              <a:rPr lang="cs-CZ" altLang="cs-CZ" sz="800" smtClean="0"/>
              <a:pPr>
                <a:spcBef>
                  <a:spcPct val="0"/>
                </a:spcBef>
                <a:buClrTx/>
                <a:buSzTx/>
                <a:buFontTx/>
                <a:buNone/>
              </a:pPr>
              <a:t>67</a:t>
            </a:fld>
            <a:endParaRPr lang="cs-CZ" altLang="cs-CZ" sz="800"/>
          </a:p>
        </p:txBody>
      </p:sp>
      <p:sp>
        <p:nvSpPr>
          <p:cNvPr id="106501" name="Rectangle 3"/>
          <p:cNvSpPr>
            <a:spLocks noChangeArrowheads="1"/>
          </p:cNvSpPr>
          <p:nvPr/>
        </p:nvSpPr>
        <p:spPr bwMode="auto">
          <a:xfrm>
            <a:off x="756412" y="443915"/>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ctr" eaLnBrk="1" hangingPunct="1">
              <a:spcBef>
                <a:spcPct val="0"/>
              </a:spcBef>
              <a:buClrTx/>
              <a:buSzTx/>
              <a:buFontTx/>
              <a:buNone/>
            </a:pPr>
            <a:r>
              <a:rPr lang="cs-CZ" altLang="cs-CZ" sz="2400" b="1" dirty="0">
                <a:solidFill>
                  <a:schemeClr val="tx2"/>
                </a:solidFill>
                <a:latin typeface="Garamond" panose="02020404030301010803" pitchFamily="18" charset="0"/>
              </a:rPr>
              <a:t>KAPITÁLOVÁ STRUKTURA</a:t>
            </a:r>
          </a:p>
        </p:txBody>
      </p:sp>
      <p:pic>
        <p:nvPicPr>
          <p:cNvPr id="3" name="Obrázek 2"/>
          <p:cNvPicPr>
            <a:picLocks noChangeAspect="1"/>
          </p:cNvPicPr>
          <p:nvPr/>
        </p:nvPicPr>
        <p:blipFill>
          <a:blip r:embed="rId2"/>
          <a:stretch>
            <a:fillRect/>
          </a:stretch>
        </p:blipFill>
        <p:spPr>
          <a:xfrm>
            <a:off x="248621" y="1577584"/>
            <a:ext cx="8851862" cy="4659728"/>
          </a:xfrm>
          <a:prstGeom prst="rect">
            <a:avLst/>
          </a:prstGeom>
        </p:spPr>
      </p:pic>
      <p:sp>
        <p:nvSpPr>
          <p:cNvPr id="4" name="Obdélník 3"/>
          <p:cNvSpPr/>
          <p:nvPr/>
        </p:nvSpPr>
        <p:spPr>
          <a:xfrm>
            <a:off x="1115616" y="1058488"/>
            <a:ext cx="6871800" cy="400110"/>
          </a:xfrm>
          <a:prstGeom prst="rect">
            <a:avLst/>
          </a:prstGeom>
        </p:spPr>
        <p:txBody>
          <a:bodyPr wrap="square">
            <a:spAutoFit/>
          </a:bodyPr>
          <a:lstStyle/>
          <a:p>
            <a:r>
              <a:rPr lang="pl-PL" sz="2000" dirty="0">
                <a:solidFill>
                  <a:srgbClr val="000000"/>
                </a:solidFill>
                <a:latin typeface="Times New Roman" panose="02020603050405020304" pitchFamily="18" charset="0"/>
              </a:rPr>
              <a:t>Struktura financování českých podniků v letech 2004 – 2017 </a:t>
            </a:r>
            <a:endParaRPr lang="cs-CZ" sz="2000" dirty="0"/>
          </a:p>
        </p:txBody>
      </p:sp>
      <p:sp>
        <p:nvSpPr>
          <p:cNvPr id="5" name="Obdélník 4"/>
          <p:cNvSpPr/>
          <p:nvPr/>
        </p:nvSpPr>
        <p:spPr>
          <a:xfrm>
            <a:off x="456078" y="6503471"/>
            <a:ext cx="3416320" cy="369332"/>
          </a:xfrm>
          <a:prstGeom prst="rect">
            <a:avLst/>
          </a:prstGeom>
        </p:spPr>
        <p:txBody>
          <a:bodyPr wrap="none">
            <a:spAutoFit/>
          </a:bodyPr>
          <a:lstStyle/>
          <a:p>
            <a:r>
              <a:rPr lang="cs-CZ" b="0" dirty="0">
                <a:solidFill>
                  <a:srgbClr val="000000"/>
                </a:solidFill>
                <a:latin typeface="Times New Roman" panose="02020603050405020304" pitchFamily="18" charset="0"/>
              </a:rPr>
              <a:t>Zdroj: (MPO 2017) a (ČNB 2018) </a:t>
            </a:r>
            <a:endParaRPr lang="cs-CZ" dirty="0"/>
          </a:p>
        </p:txBody>
      </p:sp>
    </p:spTree>
    <p:extLst>
      <p:ext uri="{BB962C8B-B14F-4D97-AF65-F5344CB8AC3E}">
        <p14:creationId xmlns:p14="http://schemas.microsoft.com/office/powerpoint/2010/main" val="24785044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89AB1F-A5A5-4763-A511-A8B5FDAB0599}"/>
              </a:ext>
            </a:extLst>
          </p:cNvPr>
          <p:cNvSpPr>
            <a:spLocks noGrp="1"/>
          </p:cNvSpPr>
          <p:nvPr>
            <p:ph type="title"/>
          </p:nvPr>
        </p:nvSpPr>
        <p:spPr>
          <a:xfrm>
            <a:off x="497093" y="490905"/>
            <a:ext cx="8229600" cy="748546"/>
          </a:xfrm>
        </p:spPr>
        <p:txBody>
          <a:bodyPr>
            <a:normAutofit fontScale="90000"/>
          </a:bodyPr>
          <a:lstStyle/>
          <a:p>
            <a:r>
              <a:rPr lang="cs-CZ" b="1" dirty="0"/>
              <a:t>Jaké změny tedy mohou nastávat v rozvaze? </a:t>
            </a:r>
          </a:p>
        </p:txBody>
      </p:sp>
      <p:sp>
        <p:nvSpPr>
          <p:cNvPr id="3" name="Zástupný symbol pro obsah 2">
            <a:extLst>
              <a:ext uri="{FF2B5EF4-FFF2-40B4-BE49-F238E27FC236}">
                <a16:creationId xmlns:a16="http://schemas.microsoft.com/office/drawing/2014/main" id="{3BE63B91-E998-43B7-991C-CD1C192FFFDC}"/>
              </a:ext>
            </a:extLst>
          </p:cNvPr>
          <p:cNvSpPr>
            <a:spLocks noGrp="1"/>
          </p:cNvSpPr>
          <p:nvPr>
            <p:ph idx="1"/>
          </p:nvPr>
        </p:nvSpPr>
        <p:spPr>
          <a:xfrm>
            <a:off x="457200" y="1600200"/>
            <a:ext cx="8229600" cy="4983162"/>
          </a:xfrm>
        </p:spPr>
        <p:txBody>
          <a:bodyPr>
            <a:normAutofit fontScale="92500" lnSpcReduction="20000"/>
          </a:bodyPr>
          <a:lstStyle/>
          <a:p>
            <a:r>
              <a:rPr lang="cs-CZ" dirty="0"/>
              <a:t>Jelikož firmy (PO a některé FO) jsou povinny vést účetnictví podvojným způsobem vykazují majetek a kapitál ve výkazu ROZVAHA. V tomto výkazu může docházet k následujícím změnám:</a:t>
            </a:r>
          </a:p>
          <a:p>
            <a:pPr marL="514350" indent="-514350">
              <a:buFont typeface="+mj-lt"/>
              <a:buAutoNum type="arabicPeriod"/>
            </a:pPr>
            <a:r>
              <a:rPr lang="cs-CZ" b="1" dirty="0"/>
              <a:t> A+    P+</a:t>
            </a:r>
          </a:p>
          <a:p>
            <a:pPr marL="514350" indent="-514350">
              <a:buFont typeface="+mj-lt"/>
              <a:buAutoNum type="arabicPeriod"/>
            </a:pPr>
            <a:r>
              <a:rPr lang="cs-CZ" b="1" dirty="0"/>
              <a:t> A-     P- </a:t>
            </a:r>
          </a:p>
          <a:p>
            <a:pPr marL="514350" indent="-514350">
              <a:buFont typeface="+mj-lt"/>
              <a:buAutoNum type="arabicPeriod"/>
            </a:pPr>
            <a:r>
              <a:rPr lang="cs-CZ" b="1" dirty="0"/>
              <a:t> A+    A-</a:t>
            </a:r>
          </a:p>
          <a:p>
            <a:pPr marL="514350" indent="-514350">
              <a:buFont typeface="+mj-lt"/>
              <a:buAutoNum type="arabicPeriod"/>
            </a:pPr>
            <a:r>
              <a:rPr lang="cs-CZ" b="1" dirty="0"/>
              <a:t> P+    P-</a:t>
            </a:r>
          </a:p>
          <a:p>
            <a:r>
              <a:rPr lang="cs-CZ" dirty="0"/>
              <a:t>Jak jste si mohli všimnout, vždy se jedná o dvě změny, které ve finále musí být takové, aby nezměnily rovnost mezi Aktivy (A) a Pasivy (P)</a:t>
            </a:r>
          </a:p>
        </p:txBody>
      </p:sp>
    </p:spTree>
    <p:extLst>
      <p:ext uri="{BB962C8B-B14F-4D97-AF65-F5344CB8AC3E}">
        <p14:creationId xmlns:p14="http://schemas.microsoft.com/office/powerpoint/2010/main" val="3729224485"/>
      </p:ext>
    </p:extLst>
  </p:cSld>
  <p:clrMapOvr>
    <a:masterClrMapping/>
  </p:clrMapOvr>
  <p:transition spd="slow">
    <p:comb/>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idx="1"/>
          </p:nvPr>
        </p:nvSpPr>
        <p:spPr/>
        <p:txBody>
          <a:bodyPr/>
          <a:lstStyle/>
          <a:p>
            <a:pPr algn="just">
              <a:lnSpc>
                <a:spcPct val="90000"/>
              </a:lnSpc>
            </a:pPr>
            <a:r>
              <a:rPr lang="cs-CZ" altLang="cs-CZ" sz="2400"/>
              <a:t>Vytváření kapitálové struktury – rozhodování o </a:t>
            </a:r>
            <a:r>
              <a:rPr lang="cs-CZ" altLang="cs-CZ" sz="2400" b="1"/>
              <a:t>podílu financování vlastním a cizím kapitálem</a:t>
            </a:r>
            <a:r>
              <a:rPr lang="cs-CZ" altLang="cs-CZ" sz="2400"/>
              <a:t>.</a:t>
            </a:r>
          </a:p>
          <a:p>
            <a:pPr algn="just">
              <a:lnSpc>
                <a:spcPct val="90000"/>
              </a:lnSpc>
            </a:pPr>
            <a:endParaRPr lang="cs-CZ" altLang="cs-CZ" sz="2400"/>
          </a:p>
          <a:p>
            <a:pPr algn="just">
              <a:lnSpc>
                <a:spcPct val="90000"/>
              </a:lnSpc>
            </a:pPr>
            <a:r>
              <a:rPr lang="cs-CZ" altLang="cs-CZ" sz="2400"/>
              <a:t>Vytváření optimální kapitálové struktury – vytvoření takové struktury vlastního a cizího kapitálu, u které budou </a:t>
            </a:r>
            <a:r>
              <a:rPr lang="cs-CZ" altLang="cs-CZ" sz="2400" b="1"/>
              <a:t>nejnižší náklady na celkový kapitál</a:t>
            </a:r>
            <a:endParaRPr lang="cs-CZ" altLang="cs-CZ" sz="2400"/>
          </a:p>
          <a:p>
            <a:pPr algn="just">
              <a:lnSpc>
                <a:spcPct val="90000"/>
              </a:lnSpc>
            </a:pPr>
            <a:endParaRPr lang="cs-CZ" altLang="cs-CZ" sz="2400"/>
          </a:p>
          <a:p>
            <a:pPr algn="just">
              <a:lnSpc>
                <a:spcPct val="90000"/>
              </a:lnSpc>
            </a:pPr>
            <a:r>
              <a:rPr lang="cs-CZ" altLang="cs-CZ" sz="2400"/>
              <a:t>Je všeobecně známo, že:</a:t>
            </a:r>
            <a:endParaRPr lang="cs-CZ" altLang="cs-CZ" sz="2400" b="1" i="1"/>
          </a:p>
          <a:p>
            <a:pPr lvl="1" algn="just">
              <a:lnSpc>
                <a:spcPct val="90000"/>
              </a:lnSpc>
            </a:pPr>
            <a:r>
              <a:rPr lang="cs-CZ" altLang="cs-CZ" b="1" i="1"/>
              <a:t>cizí kapitál je levnější než vlastní</a:t>
            </a:r>
            <a:r>
              <a:rPr lang="cs-CZ" altLang="cs-CZ"/>
              <a:t> a </a:t>
            </a:r>
            <a:endParaRPr lang="cs-CZ" altLang="cs-CZ" b="1" i="1"/>
          </a:p>
          <a:p>
            <a:pPr lvl="1" algn="just">
              <a:lnSpc>
                <a:spcPct val="90000"/>
              </a:lnSpc>
            </a:pPr>
            <a:r>
              <a:rPr lang="cs-CZ" altLang="cs-CZ" b="1" i="1"/>
              <a:t>krátkodobý kapitál je levnější než dlouhodobý.</a:t>
            </a:r>
          </a:p>
        </p:txBody>
      </p:sp>
      <p:sp>
        <p:nvSpPr>
          <p:cNvPr id="66563"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66564" name="Rectangle 3"/>
          <p:cNvSpPr>
            <a:spLocks noChangeArrowheads="1"/>
          </p:cNvSpPr>
          <p:nvPr/>
        </p:nvSpPr>
        <p:spPr bwMode="auto">
          <a:xfrm>
            <a:off x="598942" y="606338"/>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ctr" eaLnBrk="1" hangingPunct="1">
              <a:spcBef>
                <a:spcPct val="0"/>
              </a:spcBef>
              <a:buClrTx/>
              <a:buSzTx/>
              <a:buFontTx/>
              <a:buNone/>
            </a:pPr>
            <a:r>
              <a:rPr lang="cs-CZ" altLang="cs-CZ" sz="3600" dirty="0">
                <a:latin typeface="Garamond" panose="02020404030301010803" pitchFamily="18" charset="0"/>
              </a:rPr>
              <a:t>KAPITÁLOVÁ STRUKTURA</a:t>
            </a:r>
          </a:p>
        </p:txBody>
      </p:sp>
    </p:spTree>
    <p:extLst>
      <p:ext uri="{BB962C8B-B14F-4D97-AF65-F5344CB8AC3E}">
        <p14:creationId xmlns:p14="http://schemas.microsoft.com/office/powerpoint/2010/main" val="1789843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90550" y="545306"/>
            <a:ext cx="8229600" cy="1143000"/>
          </a:xfrm>
        </p:spPr>
        <p:txBody>
          <a:bodyPr vert="horz" lIns="91440" tIns="45720" rIns="91440" bIns="45720" rtlCol="0" anchor="ctr">
            <a:normAutofit/>
          </a:bodyPr>
          <a:lstStyle/>
          <a:p>
            <a:r>
              <a:rPr lang="cs-CZ" altLang="cs-CZ" sz="3600" b="1" dirty="0"/>
              <a:t>Základní charakteristiky majetku</a:t>
            </a:r>
          </a:p>
        </p:txBody>
      </p:sp>
      <p:sp>
        <p:nvSpPr>
          <p:cNvPr id="8195" name="Text Box 57"/>
          <p:cNvSpPr txBox="1">
            <a:spLocks noChangeArrowheads="1"/>
          </p:cNvSpPr>
          <p:nvPr/>
        </p:nvSpPr>
        <p:spPr bwMode="auto">
          <a:xfrm>
            <a:off x="233997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8196" name="Obdélník 5"/>
          <p:cNvSpPr>
            <a:spLocks noChangeArrowheads="1"/>
          </p:cNvSpPr>
          <p:nvPr/>
        </p:nvSpPr>
        <p:spPr bwMode="auto">
          <a:xfrm>
            <a:off x="179388" y="1196975"/>
            <a:ext cx="8640762"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09600" indent="-609600">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AutoNum type="arabicPeriod"/>
            </a:pPr>
            <a:endParaRPr lang="cs-CZ" altLang="cs-CZ" sz="2400" dirty="0"/>
          </a:p>
          <a:p>
            <a:pPr eaLnBrk="1" hangingPunct="1">
              <a:spcBef>
                <a:spcPct val="0"/>
              </a:spcBef>
              <a:buClrTx/>
              <a:buSzTx/>
              <a:buFontTx/>
              <a:buAutoNum type="arabicPeriod"/>
            </a:pPr>
            <a:r>
              <a:rPr lang="cs-CZ" altLang="cs-CZ" sz="2400" b="1" dirty="0"/>
              <a:t>Majetek musí být pod kontrolou podniku,  v jeho vlastnictví.</a:t>
            </a:r>
          </a:p>
          <a:p>
            <a:pPr eaLnBrk="1" hangingPunct="1">
              <a:spcBef>
                <a:spcPct val="0"/>
              </a:spcBef>
              <a:buClrTx/>
              <a:buSzTx/>
              <a:buFontTx/>
              <a:buAutoNum type="arabicPeriod"/>
            </a:pPr>
            <a:endParaRPr lang="cs-CZ" altLang="cs-CZ" sz="2400" dirty="0"/>
          </a:p>
          <a:p>
            <a:pPr>
              <a:spcBef>
                <a:spcPct val="0"/>
              </a:spcBef>
              <a:buClrTx/>
              <a:buSzTx/>
              <a:buFontTx/>
              <a:buAutoNum type="arabicPeriod"/>
            </a:pPr>
            <a:r>
              <a:rPr lang="cs-CZ" altLang="cs-CZ" sz="2400" b="1" dirty="0"/>
              <a:t>Majetek bude přinášet ekonomický přínos, který je spolehlivě prokazatelný.</a:t>
            </a:r>
          </a:p>
          <a:p>
            <a:pPr eaLnBrk="1" hangingPunct="1">
              <a:spcBef>
                <a:spcPct val="0"/>
              </a:spcBef>
              <a:buClrTx/>
              <a:buSzTx/>
              <a:buFontTx/>
              <a:buAutoNum type="arabicPeriod"/>
            </a:pPr>
            <a:endParaRPr lang="cs-CZ" altLang="cs-CZ" sz="2400" dirty="0"/>
          </a:p>
          <a:p>
            <a:pPr eaLnBrk="1" hangingPunct="1">
              <a:spcBef>
                <a:spcPct val="0"/>
              </a:spcBef>
              <a:buClrTx/>
              <a:buSzTx/>
              <a:buFontTx/>
              <a:buAutoNum type="arabicPeriod"/>
            </a:pPr>
            <a:r>
              <a:rPr lang="cs-CZ" altLang="cs-CZ" sz="2400" dirty="0"/>
              <a:t>Majetek musí být spolehlivě ocenitelný penězi.</a:t>
            </a:r>
          </a:p>
          <a:p>
            <a:pPr eaLnBrk="1" hangingPunct="1">
              <a:spcBef>
                <a:spcPct val="0"/>
              </a:spcBef>
              <a:buClrTx/>
              <a:buSzTx/>
              <a:buFontTx/>
              <a:buAutoNum type="arabicPeriod"/>
            </a:pPr>
            <a:endParaRPr lang="cs-CZ" altLang="cs-CZ" sz="2400" dirty="0"/>
          </a:p>
          <a:p>
            <a:pPr eaLnBrk="1" hangingPunct="1">
              <a:spcBef>
                <a:spcPct val="0"/>
              </a:spcBef>
              <a:buClrTx/>
              <a:buSzTx/>
              <a:buFontTx/>
              <a:buAutoNum type="arabicPeriod"/>
            </a:pPr>
            <a:r>
              <a:rPr lang="cs-CZ" altLang="cs-CZ" sz="2400" dirty="0"/>
              <a:t>Majetek je výsledkem již uskutečněných hospodářských operací v podniku.</a:t>
            </a:r>
          </a:p>
          <a:p>
            <a:pPr eaLnBrk="1" hangingPunct="1">
              <a:spcBef>
                <a:spcPct val="0"/>
              </a:spcBef>
              <a:buClrTx/>
              <a:buSzTx/>
              <a:buFontTx/>
              <a:buAutoNum type="arabicPeriod"/>
            </a:pPr>
            <a:endParaRPr lang="cs-CZ" altLang="cs-CZ" sz="2400" dirty="0"/>
          </a:p>
        </p:txBody>
      </p:sp>
    </p:spTree>
    <p:extLst>
      <p:ext uri="{BB962C8B-B14F-4D97-AF65-F5344CB8AC3E}">
        <p14:creationId xmlns:p14="http://schemas.microsoft.com/office/powerpoint/2010/main" val="213383393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Zástupný symbol pro datum 4"/>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67587" name="Zástupný symbol pro číslo snímku 6"/>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1E927CEF-94B2-4244-B482-99000034CEF9}" type="slidenum">
              <a:rPr lang="cs-CZ" altLang="cs-CZ" sz="800"/>
              <a:pPr>
                <a:spcBef>
                  <a:spcPct val="0"/>
                </a:spcBef>
                <a:buClrTx/>
                <a:buSzTx/>
                <a:buFontTx/>
                <a:buNone/>
              </a:pPr>
              <a:t>70</a:t>
            </a:fld>
            <a:endParaRPr lang="cs-CZ" altLang="cs-CZ" sz="800"/>
          </a:p>
        </p:txBody>
      </p:sp>
      <p:sp>
        <p:nvSpPr>
          <p:cNvPr id="67588" name="Rectangle 2"/>
          <p:cNvSpPr>
            <a:spLocks noGrp="1" noChangeArrowheads="1"/>
          </p:cNvSpPr>
          <p:nvPr>
            <p:ph type="body" sz="half" idx="1"/>
          </p:nvPr>
        </p:nvSpPr>
        <p:spPr>
          <a:xfrm>
            <a:off x="323850" y="1147761"/>
            <a:ext cx="8640763" cy="5376863"/>
          </a:xfrm>
        </p:spPr>
        <p:txBody>
          <a:bodyPr/>
          <a:lstStyle/>
          <a:p>
            <a:pPr algn="ctr">
              <a:buFont typeface="Wingdings" panose="05000000000000000000" pitchFamily="2" charset="2"/>
              <a:buNone/>
            </a:pPr>
            <a:r>
              <a:rPr lang="cs-CZ" altLang="cs-CZ" sz="2000" b="1" dirty="0">
                <a:solidFill>
                  <a:srgbClr val="CC0000"/>
                </a:solidFill>
              </a:rPr>
              <a:t>OPTIMÁLNÍ KAPITÁLOVÁ STRUKTURA</a:t>
            </a:r>
            <a:r>
              <a:rPr lang="cs-CZ" altLang="cs-CZ" sz="2000" dirty="0"/>
              <a:t> </a:t>
            </a:r>
          </a:p>
          <a:p>
            <a:endParaRPr lang="cs-CZ" altLang="cs-CZ" sz="2000" dirty="0"/>
          </a:p>
          <a:p>
            <a:r>
              <a:rPr lang="cs-CZ" altLang="cs-CZ" sz="2000" b="1" dirty="0">
                <a:latin typeface="Arial" panose="020B0604020202020204" pitchFamily="34" charset="0"/>
              </a:rPr>
              <a:t>Optimální kapitálová struktura podniku se stanovuje na základě hledání </a:t>
            </a:r>
            <a:r>
              <a:rPr lang="cs-CZ" altLang="cs-CZ" sz="2000" b="1" dirty="0">
                <a:solidFill>
                  <a:schemeClr val="hlink"/>
                </a:solidFill>
                <a:latin typeface="Arial" panose="020B0604020202020204" pitchFamily="34" charset="0"/>
              </a:rPr>
              <a:t>minima průměrných nákladů</a:t>
            </a:r>
            <a:r>
              <a:rPr lang="cs-CZ" altLang="cs-CZ" sz="2000" b="1" dirty="0">
                <a:latin typeface="Arial" panose="020B0604020202020204" pitchFamily="34" charset="0"/>
              </a:rPr>
              <a:t> na podnikový kapitál (WACC – </a:t>
            </a:r>
            <a:r>
              <a:rPr lang="cs-CZ" altLang="cs-CZ" sz="2000" b="1" dirty="0" err="1">
                <a:latin typeface="Arial" panose="020B0604020202020204" pitchFamily="34" charset="0"/>
              </a:rPr>
              <a:t>Weighted</a:t>
            </a:r>
            <a:r>
              <a:rPr lang="cs-CZ" altLang="cs-CZ" sz="2000" b="1" dirty="0">
                <a:latin typeface="Arial" panose="020B0604020202020204" pitchFamily="34" charset="0"/>
              </a:rPr>
              <a:t> </a:t>
            </a:r>
            <a:r>
              <a:rPr lang="cs-CZ" altLang="cs-CZ" sz="2000" b="1" dirty="0" err="1">
                <a:latin typeface="Arial" panose="020B0604020202020204" pitchFamily="34" charset="0"/>
              </a:rPr>
              <a:t>Average</a:t>
            </a:r>
            <a:r>
              <a:rPr lang="cs-CZ" altLang="cs-CZ" sz="2000" b="1" dirty="0">
                <a:latin typeface="Arial" panose="020B0604020202020204" pitchFamily="34" charset="0"/>
              </a:rPr>
              <a:t> </a:t>
            </a:r>
            <a:r>
              <a:rPr lang="cs-CZ" altLang="cs-CZ" sz="2000" b="1" dirty="0" err="1">
                <a:latin typeface="Arial" panose="020B0604020202020204" pitchFamily="34" charset="0"/>
              </a:rPr>
              <a:t>Cost</a:t>
            </a:r>
            <a:r>
              <a:rPr lang="cs-CZ" altLang="cs-CZ" sz="2000" b="1" dirty="0">
                <a:latin typeface="Arial" panose="020B0604020202020204" pitchFamily="34" charset="0"/>
              </a:rPr>
              <a:t> </a:t>
            </a:r>
            <a:r>
              <a:rPr lang="cs-CZ" altLang="cs-CZ" sz="2000" b="1" dirty="0" err="1">
                <a:latin typeface="Arial" panose="020B0604020202020204" pitchFamily="34" charset="0"/>
              </a:rPr>
              <a:t>of</a:t>
            </a:r>
            <a:r>
              <a:rPr lang="cs-CZ" altLang="cs-CZ" sz="2000" b="1" dirty="0">
                <a:latin typeface="Arial" panose="020B0604020202020204" pitchFamily="34" charset="0"/>
              </a:rPr>
              <a:t> </a:t>
            </a:r>
            <a:r>
              <a:rPr lang="cs-CZ" altLang="cs-CZ" sz="2000" b="1" dirty="0" err="1">
                <a:latin typeface="Arial" panose="020B0604020202020204" pitchFamily="34" charset="0"/>
              </a:rPr>
              <a:t>Capital</a:t>
            </a:r>
            <a:r>
              <a:rPr lang="cs-CZ" altLang="cs-CZ" sz="2000" b="1" dirty="0">
                <a:latin typeface="Arial" panose="020B0604020202020204" pitchFamily="34" charset="0"/>
              </a:rPr>
              <a:t>).</a:t>
            </a:r>
          </a:p>
          <a:p>
            <a:r>
              <a:rPr lang="cs-CZ" altLang="cs-CZ" sz="2000" dirty="0"/>
              <a:t>jedná se o vytvoření struktury kapitálu tak, aby respektovala potřeby podniku a </a:t>
            </a:r>
            <a:r>
              <a:rPr lang="cs-CZ" altLang="cs-CZ" sz="2000" b="1" dirty="0"/>
              <a:t>náklady na celkový kapitál (WACC) byly nejnižší</a:t>
            </a:r>
            <a:r>
              <a:rPr lang="cs-CZ" altLang="cs-CZ" sz="2000" dirty="0"/>
              <a:t>.</a:t>
            </a:r>
          </a:p>
          <a:p>
            <a:pPr algn="ctr">
              <a:buFont typeface="Wingdings" panose="05000000000000000000" pitchFamily="2" charset="2"/>
              <a:buNone/>
            </a:pPr>
            <a:endParaRPr lang="cs-CZ" altLang="cs-CZ" sz="2400" dirty="0"/>
          </a:p>
          <a:p>
            <a:pPr algn="ctr">
              <a:buFont typeface="Wingdings" panose="05000000000000000000" pitchFamily="2" charset="2"/>
              <a:buNone/>
            </a:pPr>
            <a:r>
              <a:rPr lang="cs-CZ" altLang="cs-CZ" sz="2400" dirty="0"/>
              <a:t>r = CK/K*</a:t>
            </a:r>
            <a:r>
              <a:rPr lang="cs-CZ" altLang="cs-CZ" sz="2400" dirty="0" err="1"/>
              <a:t>r</a:t>
            </a:r>
            <a:r>
              <a:rPr lang="cs-CZ" altLang="cs-CZ" sz="2400" baseline="-25000" dirty="0" err="1"/>
              <a:t>ck</a:t>
            </a:r>
            <a:r>
              <a:rPr lang="cs-CZ" altLang="cs-CZ" sz="2400" dirty="0"/>
              <a:t>*(1-T) + VK/K*</a:t>
            </a:r>
            <a:r>
              <a:rPr lang="cs-CZ" altLang="cs-CZ" sz="2400" dirty="0" err="1"/>
              <a:t>r</a:t>
            </a:r>
            <a:r>
              <a:rPr lang="cs-CZ" altLang="cs-CZ" sz="2400" baseline="-25000" dirty="0" err="1"/>
              <a:t>vk</a:t>
            </a:r>
            <a:endParaRPr lang="cs-CZ" altLang="cs-CZ" sz="2400" baseline="-25000" dirty="0"/>
          </a:p>
          <a:p>
            <a:pPr algn="ctr">
              <a:buFont typeface="Wingdings" panose="05000000000000000000" pitchFamily="2" charset="2"/>
              <a:buNone/>
            </a:pPr>
            <a:r>
              <a:rPr lang="cs-CZ" altLang="cs-CZ" sz="2000" dirty="0"/>
              <a:t> </a:t>
            </a:r>
          </a:p>
          <a:p>
            <a:r>
              <a:rPr lang="cs-CZ" altLang="cs-CZ" sz="2000" dirty="0"/>
              <a:t>r- náklady na celkový kapitál</a:t>
            </a:r>
          </a:p>
          <a:p>
            <a:r>
              <a:rPr lang="cs-CZ" altLang="cs-CZ" sz="2000" dirty="0" err="1"/>
              <a:t>rck</a:t>
            </a:r>
            <a:r>
              <a:rPr lang="cs-CZ" altLang="cs-CZ" sz="2000" dirty="0"/>
              <a:t> – náklady na cizí kapitál</a:t>
            </a:r>
          </a:p>
          <a:p>
            <a:r>
              <a:rPr lang="cs-CZ" altLang="cs-CZ" sz="2000" dirty="0" err="1"/>
              <a:t>rvk</a:t>
            </a:r>
            <a:r>
              <a:rPr lang="cs-CZ" altLang="cs-CZ" sz="2000" dirty="0"/>
              <a:t> – náklady na vlastní kapitál</a:t>
            </a:r>
          </a:p>
          <a:p>
            <a:r>
              <a:rPr lang="cs-CZ" altLang="cs-CZ" sz="2000" dirty="0"/>
              <a:t>T – výše daně</a:t>
            </a:r>
          </a:p>
        </p:txBody>
      </p:sp>
      <p:sp>
        <p:nvSpPr>
          <p:cNvPr id="67589" name="Rectangle 3"/>
          <p:cNvSpPr>
            <a:spLocks noChangeArrowheads="1"/>
          </p:cNvSpPr>
          <p:nvPr/>
        </p:nvSpPr>
        <p:spPr bwMode="auto">
          <a:xfrm>
            <a:off x="529431" y="382587"/>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ctr" eaLnBrk="1" hangingPunct="1">
              <a:spcBef>
                <a:spcPct val="0"/>
              </a:spcBef>
              <a:buClrTx/>
              <a:buSzTx/>
              <a:buFontTx/>
              <a:buNone/>
            </a:pPr>
            <a:r>
              <a:rPr lang="cs-CZ" altLang="cs-CZ" dirty="0">
                <a:latin typeface="Garamond" panose="02020404030301010803" pitchFamily="18" charset="0"/>
              </a:rPr>
              <a:t>KAPITÁLOVÁ STRUKTURA</a:t>
            </a:r>
          </a:p>
        </p:txBody>
      </p:sp>
    </p:spTree>
    <p:extLst>
      <p:ext uri="{BB962C8B-B14F-4D97-AF65-F5344CB8AC3E}">
        <p14:creationId xmlns:p14="http://schemas.microsoft.com/office/powerpoint/2010/main" val="242800945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4"/>
          <p:cNvSpPr>
            <a:spLocks noGrp="1" noRot="1" noChangeArrowheads="1"/>
          </p:cNvSpPr>
          <p:nvPr>
            <p:ph type="title"/>
          </p:nvPr>
        </p:nvSpPr>
        <p:spPr>
          <a:xfrm>
            <a:off x="468313" y="981075"/>
            <a:ext cx="8424862" cy="558800"/>
          </a:xfrm>
        </p:spPr>
        <p:txBody>
          <a:bodyPr/>
          <a:lstStyle/>
          <a:p>
            <a:pPr eaLnBrk="1" hangingPunct="1"/>
            <a:r>
              <a:rPr lang="cs-CZ" altLang="cs-CZ" sz="2600">
                <a:latin typeface="Arial" panose="020B0604020202020204" pitchFamily="34" charset="0"/>
              </a:rPr>
              <a:t>Optimální kapitálová struktura</a:t>
            </a:r>
          </a:p>
        </p:txBody>
      </p:sp>
      <p:sp>
        <p:nvSpPr>
          <p:cNvPr id="68611" name="Text Box 6"/>
          <p:cNvSpPr txBox="1">
            <a:spLocks noChangeArrowheads="1"/>
          </p:cNvSpPr>
          <p:nvPr/>
        </p:nvSpPr>
        <p:spPr bwMode="auto">
          <a:xfrm>
            <a:off x="468313" y="1700213"/>
            <a:ext cx="8675687"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50000"/>
              </a:spcBef>
              <a:buClrTx/>
              <a:buSzTx/>
              <a:buFontTx/>
              <a:buNone/>
            </a:pPr>
            <a:r>
              <a:rPr lang="cs-CZ" altLang="cs-CZ" sz="2200">
                <a:latin typeface="Arial" panose="020B0604020202020204" pitchFamily="34" charset="0"/>
              </a:rPr>
              <a:t>Hledání optimální kapitálové struktury (míry zadluženosti) vychází z následujících </a:t>
            </a:r>
            <a:r>
              <a:rPr lang="cs-CZ" altLang="cs-CZ" sz="2200">
                <a:solidFill>
                  <a:schemeClr val="hlink"/>
                </a:solidFill>
                <a:latin typeface="Arial" panose="020B0604020202020204" pitchFamily="34" charset="0"/>
              </a:rPr>
              <a:t>předpokladů:</a:t>
            </a:r>
          </a:p>
          <a:p>
            <a:pPr eaLnBrk="1" hangingPunct="1">
              <a:spcBef>
                <a:spcPct val="50000"/>
              </a:spcBef>
              <a:buClrTx/>
              <a:buSzTx/>
              <a:buFont typeface="Wingdings" panose="05000000000000000000" pitchFamily="2" charset="2"/>
              <a:buChar char="ü"/>
            </a:pPr>
            <a:r>
              <a:rPr lang="cs-CZ" altLang="cs-CZ" sz="2200">
                <a:latin typeface="Arial" panose="020B0604020202020204" pitchFamily="34" charset="0"/>
              </a:rPr>
              <a:t> cizí kapitál je levnější než vlastní,</a:t>
            </a:r>
          </a:p>
          <a:p>
            <a:pPr eaLnBrk="1" hangingPunct="1">
              <a:spcBef>
                <a:spcPct val="50000"/>
              </a:spcBef>
              <a:buClrTx/>
              <a:buSzTx/>
              <a:buFont typeface="Wingdings" panose="05000000000000000000" pitchFamily="2" charset="2"/>
              <a:buChar char="ü"/>
            </a:pPr>
            <a:r>
              <a:rPr lang="cs-CZ" altLang="cs-CZ" sz="2200">
                <a:latin typeface="Arial" panose="020B0604020202020204" pitchFamily="34" charset="0"/>
              </a:rPr>
              <a:t> s růstem zadluženosti roste úroková míra i požadavky akcionářů na vyšší míru dividend (vyšší riziko bankrotu firmy),</a:t>
            </a:r>
          </a:p>
          <a:p>
            <a:pPr eaLnBrk="1" hangingPunct="1">
              <a:spcBef>
                <a:spcPct val="50000"/>
              </a:spcBef>
              <a:buClrTx/>
              <a:buSzTx/>
              <a:buFont typeface="Wingdings" panose="05000000000000000000" pitchFamily="2" charset="2"/>
              <a:buChar char="ü"/>
            </a:pPr>
            <a:r>
              <a:rPr lang="cs-CZ" altLang="cs-CZ" sz="2200">
                <a:latin typeface="Arial" panose="020B0604020202020204" pitchFamily="34" charset="0"/>
              </a:rPr>
              <a:t> substituce vlastního kapitálu dluhem přináší zlevnění nákladů na celkový kapitál až do určité míry zadluženosti, potom náklady začnou růst.</a:t>
            </a:r>
          </a:p>
        </p:txBody>
      </p:sp>
      <p:sp>
        <p:nvSpPr>
          <p:cNvPr id="68612" name="Rectangle 3"/>
          <p:cNvSpPr>
            <a:spLocks noChangeArrowheads="1"/>
          </p:cNvSpPr>
          <p:nvPr/>
        </p:nvSpPr>
        <p:spPr bwMode="auto">
          <a:xfrm>
            <a:off x="565944" y="438149"/>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ctr" eaLnBrk="1" hangingPunct="1">
              <a:spcBef>
                <a:spcPct val="0"/>
              </a:spcBef>
              <a:buClrTx/>
              <a:buSzTx/>
              <a:buFontTx/>
              <a:buNone/>
            </a:pPr>
            <a:r>
              <a:rPr lang="cs-CZ" altLang="cs-CZ" b="1" dirty="0">
                <a:latin typeface="Garamond" panose="02020404030301010803" pitchFamily="18" charset="0"/>
              </a:rPr>
              <a:t>KAPITÁLOVÁ STRUKTURA</a:t>
            </a:r>
          </a:p>
        </p:txBody>
      </p:sp>
    </p:spTree>
    <p:extLst>
      <p:ext uri="{BB962C8B-B14F-4D97-AF65-F5344CB8AC3E}">
        <p14:creationId xmlns:p14="http://schemas.microsoft.com/office/powerpoint/2010/main" val="105244775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Zástupný symbol pro datum 4"/>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69635" name="Zástupný symbol pro číslo snímku 6"/>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DE7C2306-6450-45D8-B0E3-A13E5F905E90}" type="slidenum">
              <a:rPr lang="cs-CZ" altLang="cs-CZ" sz="800"/>
              <a:pPr>
                <a:spcBef>
                  <a:spcPct val="0"/>
                </a:spcBef>
                <a:buClrTx/>
                <a:buSzTx/>
                <a:buFontTx/>
                <a:buNone/>
              </a:pPr>
              <a:t>72</a:t>
            </a:fld>
            <a:endParaRPr lang="cs-CZ" altLang="cs-CZ" sz="800"/>
          </a:p>
        </p:txBody>
      </p:sp>
      <p:sp>
        <p:nvSpPr>
          <p:cNvPr id="69636" name="Rectangle 2"/>
          <p:cNvSpPr>
            <a:spLocks noGrp="1" noChangeArrowheads="1"/>
          </p:cNvSpPr>
          <p:nvPr>
            <p:ph type="body" sz="half" idx="1"/>
          </p:nvPr>
        </p:nvSpPr>
        <p:spPr>
          <a:xfrm>
            <a:off x="323850" y="908050"/>
            <a:ext cx="8640763" cy="1728788"/>
          </a:xfrm>
        </p:spPr>
        <p:txBody>
          <a:bodyPr/>
          <a:lstStyle/>
          <a:p>
            <a:pPr algn="ctr">
              <a:buFont typeface="Wingdings" panose="05000000000000000000" pitchFamily="2" charset="2"/>
              <a:buNone/>
            </a:pPr>
            <a:r>
              <a:rPr lang="cs-CZ" altLang="cs-CZ" sz="2000" b="1">
                <a:solidFill>
                  <a:srgbClr val="CC0000"/>
                </a:solidFill>
              </a:rPr>
              <a:t>OPTIMÁLNÍ KAPITÁLOVÁ STRUKTURA</a:t>
            </a:r>
            <a:r>
              <a:rPr lang="cs-CZ" altLang="cs-CZ" sz="2000"/>
              <a:t> </a:t>
            </a:r>
          </a:p>
          <a:p>
            <a:pPr algn="ctr">
              <a:buFont typeface="Wingdings" panose="05000000000000000000" pitchFamily="2" charset="2"/>
              <a:buNone/>
            </a:pPr>
            <a:r>
              <a:rPr lang="cs-CZ" altLang="cs-CZ" sz="2000"/>
              <a:t>Graf vývoj nákladů podniku v závislosti relaci dluhu a vlastního kapitálu při respektování daní</a:t>
            </a:r>
          </a:p>
          <a:p>
            <a:pPr algn="ctr">
              <a:buFont typeface="Wingdings" panose="05000000000000000000" pitchFamily="2" charset="2"/>
              <a:buNone/>
            </a:pPr>
            <a:endParaRPr lang="cs-CZ" altLang="cs-CZ" sz="2000"/>
          </a:p>
          <a:p>
            <a:endParaRPr lang="cs-CZ" altLang="cs-CZ" sz="2000"/>
          </a:p>
        </p:txBody>
      </p:sp>
      <p:sp>
        <p:nvSpPr>
          <p:cNvPr id="69637" name="Rectangle 3"/>
          <p:cNvSpPr>
            <a:spLocks noChangeArrowheads="1"/>
          </p:cNvSpPr>
          <p:nvPr/>
        </p:nvSpPr>
        <p:spPr bwMode="auto">
          <a:xfrm>
            <a:off x="2438400" y="174520"/>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ctr" eaLnBrk="1" hangingPunct="1">
              <a:spcBef>
                <a:spcPct val="0"/>
              </a:spcBef>
              <a:buClrTx/>
              <a:buSzTx/>
              <a:buFontTx/>
              <a:buNone/>
            </a:pPr>
            <a:r>
              <a:rPr lang="cs-CZ" altLang="cs-CZ" sz="2400" b="1" dirty="0">
                <a:latin typeface="Garamond" panose="02020404030301010803" pitchFamily="18" charset="0"/>
              </a:rPr>
              <a:t>KAPITÁLOVÁ STRUKTURA</a:t>
            </a:r>
          </a:p>
        </p:txBody>
      </p:sp>
      <p:pic>
        <p:nvPicPr>
          <p:cNvPr id="69638" name="Picture 9"/>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t="2792" r="3641"/>
          <a:stretch>
            <a:fillRect/>
          </a:stretch>
        </p:blipFill>
        <p:spPr>
          <a:xfrm>
            <a:off x="1331913" y="2043113"/>
            <a:ext cx="6553200" cy="4816475"/>
          </a:xfrm>
          <a:solidFill>
            <a:schemeClr val="accent2">
              <a:lumMod val="60000"/>
              <a:lumOff val="40000"/>
            </a:schemeClr>
          </a:solidFill>
        </p:spPr>
      </p:pic>
    </p:spTree>
    <p:extLst>
      <p:ext uri="{BB962C8B-B14F-4D97-AF65-F5344CB8AC3E}">
        <p14:creationId xmlns:p14="http://schemas.microsoft.com/office/powerpoint/2010/main" val="46667557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Zástupný symbol pro datum 4"/>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70659" name="Zástupný symbol pro číslo snímku 6"/>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64010370-D5B7-4BED-8B39-9C0428752BBC}" type="slidenum">
              <a:rPr lang="cs-CZ" altLang="cs-CZ" sz="800"/>
              <a:pPr>
                <a:spcBef>
                  <a:spcPct val="0"/>
                </a:spcBef>
                <a:buClrTx/>
                <a:buSzTx/>
                <a:buFontTx/>
                <a:buNone/>
              </a:pPr>
              <a:t>73</a:t>
            </a:fld>
            <a:endParaRPr lang="cs-CZ" altLang="cs-CZ" sz="800"/>
          </a:p>
        </p:txBody>
      </p:sp>
      <p:sp>
        <p:nvSpPr>
          <p:cNvPr id="70660" name="Rectangle 2"/>
          <p:cNvSpPr>
            <a:spLocks noGrp="1" noChangeArrowheads="1"/>
          </p:cNvSpPr>
          <p:nvPr>
            <p:ph type="body" sz="half" idx="1"/>
          </p:nvPr>
        </p:nvSpPr>
        <p:spPr>
          <a:xfrm>
            <a:off x="323850" y="1477108"/>
            <a:ext cx="8640763" cy="4976080"/>
          </a:xfrm>
        </p:spPr>
        <p:txBody>
          <a:bodyPr/>
          <a:lstStyle/>
          <a:p>
            <a:pPr algn="ctr">
              <a:buFont typeface="Wingdings" panose="05000000000000000000" pitchFamily="2" charset="2"/>
              <a:buNone/>
            </a:pPr>
            <a:r>
              <a:rPr lang="cs-CZ" altLang="cs-CZ" sz="2000" b="1" dirty="0">
                <a:solidFill>
                  <a:srgbClr val="CC0000"/>
                </a:solidFill>
              </a:rPr>
              <a:t>OPTIMÁLNÍ KAPITÁLOVÁ STRUKTURA</a:t>
            </a:r>
            <a:r>
              <a:rPr lang="cs-CZ" altLang="cs-CZ" sz="2000" b="1" dirty="0"/>
              <a:t> </a:t>
            </a:r>
          </a:p>
          <a:p>
            <a:endParaRPr lang="cs-CZ" altLang="cs-CZ" sz="2000" dirty="0"/>
          </a:p>
          <a:p>
            <a:r>
              <a:rPr lang="cs-CZ" altLang="cs-CZ" sz="2000" dirty="0"/>
              <a:t>Na vytváření optimální kapitálové struktury působí i jiné faktory, a to náklady finanční tísně, které vznikají  když se podnik dostává do </a:t>
            </a:r>
            <a:r>
              <a:rPr lang="cs-CZ" altLang="cs-CZ" sz="2000" dirty="0" err="1"/>
              <a:t>fin</a:t>
            </a:r>
            <a:r>
              <a:rPr lang="cs-CZ" altLang="cs-CZ" sz="2000" dirty="0"/>
              <a:t>. obtíží.</a:t>
            </a:r>
          </a:p>
          <a:p>
            <a:r>
              <a:rPr lang="cs-CZ" altLang="cs-CZ" sz="2000" dirty="0"/>
              <a:t>Přihlédneme-li k nákladům </a:t>
            </a:r>
            <a:r>
              <a:rPr lang="cs-CZ" altLang="cs-CZ" sz="2000" dirty="0" err="1"/>
              <a:t>fin</a:t>
            </a:r>
            <a:r>
              <a:rPr lang="cs-CZ" altLang="cs-CZ" sz="2000" dirty="0"/>
              <a:t>. tísně  pak pro podnik není výhodné usilovat o max. zadluženost, ale o </a:t>
            </a:r>
            <a:r>
              <a:rPr lang="cs-CZ" altLang="cs-CZ" sz="2000" b="1" dirty="0"/>
              <a:t>zadluženost optimální</a:t>
            </a:r>
            <a:r>
              <a:rPr lang="cs-CZ" altLang="cs-CZ" sz="2000" dirty="0"/>
              <a:t>.</a:t>
            </a:r>
          </a:p>
          <a:p>
            <a:r>
              <a:rPr lang="cs-CZ" altLang="cs-CZ" sz="2000" dirty="0"/>
              <a:t>Za této situace je pro podnik nejvhodnější využívat takové složení kapitálu, při němž průměrné náklady kapitálu jsou nejnižší a tržní hodnota podniku naopak nejvyšší.</a:t>
            </a:r>
          </a:p>
          <a:p>
            <a:endParaRPr lang="cs-CZ" altLang="cs-CZ" sz="2000" dirty="0"/>
          </a:p>
        </p:txBody>
      </p:sp>
      <p:sp>
        <p:nvSpPr>
          <p:cNvPr id="70661" name="Rectangle 3"/>
          <p:cNvSpPr>
            <a:spLocks noChangeArrowheads="1"/>
          </p:cNvSpPr>
          <p:nvPr/>
        </p:nvSpPr>
        <p:spPr bwMode="auto">
          <a:xfrm>
            <a:off x="529431" y="474663"/>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ctr" eaLnBrk="1" hangingPunct="1">
              <a:spcBef>
                <a:spcPct val="0"/>
              </a:spcBef>
              <a:buClrTx/>
              <a:buSzTx/>
              <a:buFontTx/>
              <a:buNone/>
            </a:pPr>
            <a:r>
              <a:rPr lang="cs-CZ" altLang="cs-CZ" sz="3200">
                <a:latin typeface="Garamond" panose="02020404030301010803" pitchFamily="18" charset="0"/>
              </a:rPr>
              <a:t>KAPITÁLOVÁ STRUKTURA</a:t>
            </a:r>
          </a:p>
        </p:txBody>
      </p:sp>
    </p:spTree>
    <p:extLst>
      <p:ext uri="{BB962C8B-B14F-4D97-AF65-F5344CB8AC3E}">
        <p14:creationId xmlns:p14="http://schemas.microsoft.com/office/powerpoint/2010/main" val="305515898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idx="1"/>
          </p:nvPr>
        </p:nvSpPr>
        <p:spPr>
          <a:xfrm>
            <a:off x="457200" y="1124744"/>
            <a:ext cx="8229600" cy="5217443"/>
          </a:xfrm>
        </p:spPr>
        <p:txBody>
          <a:bodyPr>
            <a:normAutofit/>
          </a:bodyPr>
          <a:lstStyle/>
          <a:p>
            <a:pPr algn="ctr">
              <a:buFont typeface="Wingdings" pitchFamily="2" charset="2"/>
              <a:buNone/>
            </a:pPr>
            <a:r>
              <a:rPr lang="cs-CZ" sz="2000" b="1" dirty="0">
                <a:solidFill>
                  <a:srgbClr val="CC0000"/>
                </a:solidFill>
              </a:rPr>
              <a:t>OPTIMÁLNÍ KAPITÁLOVÁ STRUKTURA</a:t>
            </a:r>
            <a:r>
              <a:rPr lang="cs-CZ" sz="2000" dirty="0"/>
              <a:t> </a:t>
            </a:r>
          </a:p>
          <a:p>
            <a:pPr algn="ctr">
              <a:buFont typeface="Wingdings" pitchFamily="2" charset="2"/>
              <a:buNone/>
            </a:pPr>
            <a:r>
              <a:rPr lang="cs-CZ" sz="2400" dirty="0"/>
              <a:t>r = CK/K*</a:t>
            </a:r>
            <a:r>
              <a:rPr lang="cs-CZ" sz="2400" dirty="0" err="1"/>
              <a:t>r</a:t>
            </a:r>
            <a:r>
              <a:rPr lang="cs-CZ" sz="2400" baseline="-25000" dirty="0" err="1"/>
              <a:t>ck</a:t>
            </a:r>
            <a:r>
              <a:rPr lang="cs-CZ" sz="2400" dirty="0"/>
              <a:t>*(1-T) + VK/K*</a:t>
            </a:r>
            <a:r>
              <a:rPr lang="cs-CZ" sz="2400" dirty="0" err="1"/>
              <a:t>r</a:t>
            </a:r>
            <a:r>
              <a:rPr lang="cs-CZ" sz="2400" baseline="-25000" dirty="0" err="1"/>
              <a:t>vk</a:t>
            </a:r>
            <a:endParaRPr lang="cs-CZ" sz="2400" baseline="-25000" dirty="0"/>
          </a:p>
          <a:p>
            <a:pPr algn="ctr">
              <a:buFont typeface="Wingdings" pitchFamily="2" charset="2"/>
              <a:buNone/>
            </a:pPr>
            <a:r>
              <a:rPr lang="cs-CZ" sz="2000" dirty="0"/>
              <a:t>(nebo také WACC = angl. </a:t>
            </a:r>
            <a:r>
              <a:rPr lang="en-US" sz="2000" dirty="0"/>
              <a:t>Weighted Average Cost of Capital</a:t>
            </a:r>
            <a:r>
              <a:rPr lang="cs-CZ" sz="2000" dirty="0"/>
              <a:t>)</a:t>
            </a:r>
          </a:p>
          <a:p>
            <a:pPr>
              <a:buFont typeface="Wingdings" pitchFamily="2" charset="2"/>
              <a:buNone/>
            </a:pPr>
            <a:r>
              <a:rPr lang="cs-CZ" sz="1800" dirty="0"/>
              <a:t>	Ukázkový př.: Stanovte vážené náklady na kapitál v podniku s vlastním kapitálem (VK) ve výši 2 mil. Kč s požadovanou výnosností 17 %, cizím kapitálem (CK) ve výši 0,8 mil. Kč, za nějž je placen úrok 5 % </a:t>
            </a:r>
            <a:r>
              <a:rPr lang="cs-CZ" sz="1800" dirty="0" err="1"/>
              <a:t>p.a</a:t>
            </a:r>
            <a:r>
              <a:rPr lang="cs-CZ" sz="1800" dirty="0"/>
              <a:t>. při zdanění zisku sazbou 20 %.</a:t>
            </a:r>
          </a:p>
          <a:p>
            <a:pPr>
              <a:lnSpc>
                <a:spcPct val="110000"/>
              </a:lnSpc>
              <a:buFont typeface="Wingdings" pitchFamily="2" charset="2"/>
              <a:buNone/>
            </a:pPr>
            <a:r>
              <a:rPr lang="cs-CZ" sz="1800" dirty="0"/>
              <a:t>	Řešení</a:t>
            </a:r>
          </a:p>
          <a:p>
            <a:pPr marL="360000" indent="360000">
              <a:lnSpc>
                <a:spcPct val="110000"/>
              </a:lnSpc>
              <a:spcBef>
                <a:spcPts val="0"/>
              </a:spcBef>
            </a:pPr>
            <a:r>
              <a:rPr lang="cs-CZ" sz="1800" dirty="0"/>
              <a:t>	</a:t>
            </a:r>
          </a:p>
          <a:p>
            <a:pPr>
              <a:buFont typeface="Wingdings" pitchFamily="2" charset="2"/>
              <a:buNone/>
            </a:pPr>
            <a:endParaRPr lang="cs-CZ" sz="1800" dirty="0"/>
          </a:p>
        </p:txBody>
      </p:sp>
      <p:sp>
        <p:nvSpPr>
          <p:cNvPr id="92162" name="Zástupný symbol pro datum 4"/>
          <p:cNvSpPr>
            <a:spLocks noGrp="1"/>
          </p:cNvSpPr>
          <p:nvPr>
            <p:ph type="dt" sz="half" idx="10"/>
          </p:nvPr>
        </p:nvSpPr>
        <p:spPr>
          <a:xfrm>
            <a:off x="457200" y="6356350"/>
            <a:ext cx="2133600" cy="365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lstStyle>
            <a:defPPr>
              <a:defRPr lang="cs-CZ"/>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1" hangingPunct="1"/>
            <a:fld id="{649A33F0-1A99-4102-9CBC-D594411C560A}" type="datetimeFigureOut">
              <a:rPr lang="cs-CZ" smtClean="0"/>
              <a:pPr eaLnBrk="1" hangingPunct="1"/>
              <a:t>27.02.2024</a:t>
            </a:fld>
            <a:endParaRPr lang="cs-CZ" b="0"/>
          </a:p>
        </p:txBody>
      </p:sp>
      <p:sp>
        <p:nvSpPr>
          <p:cNvPr id="92163" name="Zástupný symbol pro číslo snímku 6"/>
          <p:cNvSpPr>
            <a:spLocks noGrp="1"/>
          </p:cNvSpPr>
          <p:nvPr>
            <p:ph type="sldNum" sz="quarter" idx="12"/>
          </p:nvPr>
        </p:nvSpPr>
        <p:spPr>
          <a:xfrm>
            <a:off x="6553200" y="6356350"/>
            <a:ext cx="2133600" cy="365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lstStyle>
            <a:defPPr>
              <a:defRPr lang="cs-CZ"/>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1" hangingPunct="1"/>
            <a:fld id="{DDA06E45-D30D-4C35-A69F-A154B1BEE7A8}" type="slidenum">
              <a:rPr lang="cs-CZ" smtClean="0"/>
              <a:pPr eaLnBrk="1" hangingPunct="1"/>
              <a:t>74</a:t>
            </a:fld>
            <a:endParaRPr lang="cs-CZ"/>
          </a:p>
        </p:txBody>
      </p:sp>
      <p:sp>
        <p:nvSpPr>
          <p:cNvPr id="92165" name="Rectangle 3"/>
          <p:cNvSpPr>
            <a:spLocks noChangeArrowheads="1"/>
          </p:cNvSpPr>
          <p:nvPr/>
        </p:nvSpPr>
        <p:spPr bwMode="auto">
          <a:xfrm>
            <a:off x="468313" y="254000"/>
            <a:ext cx="8229600" cy="1124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r>
              <a:rPr lang="cs-CZ" sz="3200" dirty="0">
                <a:solidFill>
                  <a:schemeClr val="tx2"/>
                </a:solidFill>
                <a:latin typeface="Garamond" pitchFamily="18" charset="0"/>
              </a:rPr>
              <a:t>KAPITÁLOVÁ STRUKTURA</a:t>
            </a:r>
          </a:p>
        </p:txBody>
      </p:sp>
    </p:spTree>
    <p:extLst>
      <p:ext uri="{BB962C8B-B14F-4D97-AF65-F5344CB8AC3E}">
        <p14:creationId xmlns:p14="http://schemas.microsoft.com/office/powerpoint/2010/main" val="3731801572"/>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36194">
                                            <p:txEl>
                                              <p:pRg st="4" end="4"/>
                                            </p:txEl>
                                          </p:spTgt>
                                        </p:tgtEl>
                                        <p:attrNameLst>
                                          <p:attrName>style.visibility</p:attrName>
                                        </p:attrNameLst>
                                      </p:cBhvr>
                                      <p:to>
                                        <p:strVal val="visible"/>
                                      </p:to>
                                    </p:set>
                                    <p:animEffect transition="in" filter="blinds(horizontal)">
                                      <p:cBhvr>
                                        <p:cTn id="7" dur="500"/>
                                        <p:tgtEl>
                                          <p:spTgt spid="136194">
                                            <p:txEl>
                                              <p:pRg st="4" end="4"/>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36194">
                                            <p:txEl>
                                              <p:pRg st="5" end="5"/>
                                            </p:txEl>
                                          </p:spTgt>
                                        </p:tgtEl>
                                        <p:attrNameLst>
                                          <p:attrName>style.visibility</p:attrName>
                                        </p:attrNameLst>
                                      </p:cBhvr>
                                      <p:to>
                                        <p:strVal val="visible"/>
                                      </p:to>
                                    </p:set>
                                    <p:animEffect transition="in" filter="blinds(horizontal)">
                                      <p:cBhvr>
                                        <p:cTn id="10" dur="500"/>
                                        <p:tgtEl>
                                          <p:spTgt spid="13619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Zástupný symbol pro datum 4"/>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74755" name="Zástupný symbol pro číslo snímku 6"/>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ED473D0E-8CE5-4CDB-B1D6-283EDC376187}" type="slidenum">
              <a:rPr lang="cs-CZ" altLang="cs-CZ" sz="800"/>
              <a:pPr>
                <a:spcBef>
                  <a:spcPct val="0"/>
                </a:spcBef>
                <a:buClrTx/>
                <a:buSzTx/>
                <a:buFontTx/>
                <a:buNone/>
              </a:pPr>
              <a:t>75</a:t>
            </a:fld>
            <a:endParaRPr lang="cs-CZ" altLang="cs-CZ" sz="800"/>
          </a:p>
        </p:txBody>
      </p:sp>
      <p:sp>
        <p:nvSpPr>
          <p:cNvPr id="135170" name="Rectangle 2"/>
          <p:cNvSpPr>
            <a:spLocks noGrp="1" noChangeArrowheads="1"/>
          </p:cNvSpPr>
          <p:nvPr>
            <p:ph type="body" sz="half" idx="1"/>
          </p:nvPr>
        </p:nvSpPr>
        <p:spPr>
          <a:xfrm>
            <a:off x="107950" y="673240"/>
            <a:ext cx="8856663" cy="5779948"/>
          </a:xfrm>
        </p:spPr>
        <p:txBody>
          <a:bodyPr/>
          <a:lstStyle/>
          <a:p>
            <a:pPr algn="ctr">
              <a:buFont typeface="Wingdings" panose="05000000000000000000" pitchFamily="2" charset="2"/>
              <a:buNone/>
              <a:defRPr/>
            </a:pPr>
            <a:r>
              <a:rPr lang="cs-CZ" b="1" dirty="0">
                <a:solidFill>
                  <a:srgbClr val="CC0000"/>
                </a:solidFill>
              </a:rPr>
              <a:t>OPTIMÁLNÍ KAPITÁLOVÁ STRUKTURA</a:t>
            </a:r>
            <a:r>
              <a:rPr lang="cs-CZ" b="1" dirty="0"/>
              <a:t> </a:t>
            </a:r>
          </a:p>
          <a:p>
            <a:pPr marL="228600" indent="-228600" eaLnBrk="1" hangingPunct="1">
              <a:buFont typeface="Wingdings" panose="05000000000000000000" pitchFamily="2" charset="2"/>
              <a:buNone/>
              <a:defRPr/>
            </a:pPr>
            <a:r>
              <a:rPr lang="cs-CZ" sz="2000" dirty="0">
                <a:latin typeface="Arial" pitchFamily="34" charset="0"/>
              </a:rPr>
              <a:t>	Poměr mezi vlastním a cizím kapitálem se u různých podniků liší. Závisí především na:</a:t>
            </a:r>
            <a:endParaRPr lang="cs-CZ" sz="2000" b="1" i="1" dirty="0">
              <a:latin typeface="Arial" pitchFamily="34" charset="0"/>
            </a:endParaRPr>
          </a:p>
          <a:p>
            <a:pPr marL="228600" indent="-228600" eaLnBrk="1" hangingPunct="1">
              <a:defRPr/>
            </a:pPr>
            <a:r>
              <a:rPr lang="cs-CZ" sz="2000" b="1" i="1" dirty="0">
                <a:latin typeface="Arial" pitchFamily="34" charset="0"/>
              </a:rPr>
              <a:t>odvětví</a:t>
            </a:r>
            <a:r>
              <a:rPr lang="cs-CZ" sz="2000" dirty="0">
                <a:latin typeface="Arial" pitchFamily="34" charset="0"/>
              </a:rPr>
              <a:t>, ve kterém podnik pracuje (v průmyslových podnicích většinou převládá vlastní kapitál, u obchodních je poměr cca 50:50, u peněžních podniků výrazně převládá kapitál cizí),</a:t>
            </a:r>
            <a:endParaRPr lang="cs-CZ" sz="2000" b="1" i="1" dirty="0">
              <a:latin typeface="Arial" pitchFamily="34" charset="0"/>
            </a:endParaRPr>
          </a:p>
          <a:p>
            <a:pPr marL="228600" indent="-228600" eaLnBrk="1" hangingPunct="1">
              <a:defRPr/>
            </a:pPr>
            <a:r>
              <a:rPr lang="cs-CZ" sz="2000" b="1" i="1" dirty="0">
                <a:latin typeface="Arial" pitchFamily="34" charset="0"/>
              </a:rPr>
              <a:t>struktuře majetku</a:t>
            </a:r>
            <a:r>
              <a:rPr lang="cs-CZ" sz="2000" dirty="0">
                <a:latin typeface="Arial" pitchFamily="34" charset="0"/>
              </a:rPr>
              <a:t> – čím vyšší podíl dlouhodobého majetku, tím vyšší podíl vlastního, resp. dlouhodobého cizího kapitálu), </a:t>
            </a:r>
            <a:endParaRPr lang="cs-CZ" sz="2000" b="1" i="1" dirty="0">
              <a:latin typeface="Arial" pitchFamily="34" charset="0"/>
            </a:endParaRPr>
          </a:p>
          <a:p>
            <a:pPr marL="228600" indent="-228600" eaLnBrk="1" hangingPunct="1">
              <a:defRPr/>
            </a:pPr>
            <a:r>
              <a:rPr lang="cs-CZ" sz="2000" b="1" i="1" dirty="0">
                <a:latin typeface="Arial" pitchFamily="34" charset="0"/>
              </a:rPr>
              <a:t>subjektivním postoji podnikatele nebo manažerů,</a:t>
            </a:r>
          </a:p>
          <a:p>
            <a:pPr marL="228600" indent="-228600" eaLnBrk="1" hangingPunct="1">
              <a:defRPr/>
            </a:pPr>
            <a:r>
              <a:rPr lang="cs-CZ" sz="2000" b="1" i="1" dirty="0">
                <a:latin typeface="Arial" pitchFamily="34" charset="0"/>
              </a:rPr>
              <a:t>úrokové míře bank</a:t>
            </a:r>
            <a:r>
              <a:rPr lang="cs-CZ" sz="2000" dirty="0">
                <a:latin typeface="Arial" pitchFamily="34" charset="0"/>
              </a:rPr>
              <a:t>,</a:t>
            </a:r>
            <a:endParaRPr lang="cs-CZ" sz="2000" b="1" i="1" dirty="0">
              <a:latin typeface="Arial" pitchFamily="34" charset="0"/>
            </a:endParaRPr>
          </a:p>
          <a:p>
            <a:pPr marL="228600" indent="-228600" eaLnBrk="1" hangingPunct="1">
              <a:defRPr/>
            </a:pPr>
            <a:r>
              <a:rPr lang="cs-CZ" sz="2000" b="1" i="1" dirty="0">
                <a:latin typeface="Arial" pitchFamily="34" charset="0"/>
              </a:rPr>
              <a:t>výnosnosti podniku</a:t>
            </a:r>
            <a:r>
              <a:rPr lang="cs-CZ" sz="2000" dirty="0">
                <a:latin typeface="Arial" pitchFamily="34" charset="0"/>
              </a:rPr>
              <a:t> – čím je vyšší výnosnost podniku, tím větší cizí kapitál a vyšší úrokovou míru si může dovolit,</a:t>
            </a:r>
            <a:endParaRPr lang="cs-CZ" sz="2000" b="1" i="1" dirty="0">
              <a:latin typeface="Arial" pitchFamily="34" charset="0"/>
            </a:endParaRPr>
          </a:p>
          <a:p>
            <a:pPr marL="228600" indent="-228600" eaLnBrk="1" hangingPunct="1">
              <a:defRPr/>
            </a:pPr>
            <a:r>
              <a:rPr lang="cs-CZ" sz="2000" b="1" i="1" dirty="0">
                <a:latin typeface="Arial" pitchFamily="34" charset="0"/>
              </a:rPr>
              <a:t>stabilitě tržeb a zisku</a:t>
            </a:r>
            <a:r>
              <a:rPr lang="cs-CZ" sz="2000" dirty="0">
                <a:latin typeface="Arial" pitchFamily="34" charset="0"/>
              </a:rPr>
              <a:t> – podnik s rostoucími tržbami a ziskem si může dovolit větší zadlužení, naopak podnik s odbytovými potížemi musí další úvěr pečlivě zvážit).</a:t>
            </a:r>
            <a:endParaRPr lang="cs-CZ" sz="2000" b="1" u="sng" dirty="0">
              <a:latin typeface="Arial" pitchFamily="34" charset="0"/>
            </a:endParaRPr>
          </a:p>
          <a:p>
            <a:pPr>
              <a:defRPr/>
            </a:pPr>
            <a:endParaRPr lang="cs-CZ" sz="2000" dirty="0"/>
          </a:p>
        </p:txBody>
      </p:sp>
    </p:spTree>
    <p:extLst>
      <p:ext uri="{BB962C8B-B14F-4D97-AF65-F5344CB8AC3E}">
        <p14:creationId xmlns:p14="http://schemas.microsoft.com/office/powerpoint/2010/main" val="212796468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a:solidFill>
                  <a:schemeClr val="accent6">
                    <a:lumMod val="75000"/>
                  </a:schemeClr>
                </a:solidFill>
              </a:rPr>
              <a:t>Finanční páka, daňový efekt</a:t>
            </a:r>
          </a:p>
        </p:txBody>
      </p:sp>
      <p:sp>
        <p:nvSpPr>
          <p:cNvPr id="96259" name="Zástupný symbol pro obsah 2"/>
          <p:cNvSpPr>
            <a:spLocks noGrp="1"/>
          </p:cNvSpPr>
          <p:nvPr>
            <p:ph idx="1"/>
          </p:nvPr>
        </p:nvSpPr>
        <p:spPr>
          <a:xfrm>
            <a:off x="323528" y="1196752"/>
            <a:ext cx="8820472" cy="5661248"/>
          </a:xfrm>
        </p:spPr>
        <p:txBody>
          <a:bodyPr/>
          <a:lstStyle/>
          <a:p>
            <a:r>
              <a:rPr lang="cs-CZ" sz="2600" b="1" dirty="0"/>
              <a:t>Finanční páka - </a:t>
            </a:r>
            <a:r>
              <a:rPr lang="cs-CZ" sz="2600" dirty="0"/>
              <a:t>růst zadlužení podniku je výhodný, když </a:t>
            </a:r>
            <a:r>
              <a:rPr lang="cs-CZ" sz="2600" b="1" dirty="0"/>
              <a:t>úroková míra závazků je nižší než ziskovost aktiv</a:t>
            </a:r>
            <a:r>
              <a:rPr lang="cs-CZ" sz="2600" dirty="0"/>
              <a:t>  - využití cizího kapitálu přinese podniku více než jsou náklady na něj  </a:t>
            </a:r>
            <a:r>
              <a:rPr lang="cs-CZ" sz="2600" dirty="0">
                <a:sym typeface="Symbol" pitchFamily="18" charset="2"/>
              </a:rPr>
              <a:t></a:t>
            </a:r>
            <a:r>
              <a:rPr lang="cs-CZ" sz="2600" dirty="0"/>
              <a:t> </a:t>
            </a:r>
            <a:r>
              <a:rPr lang="cs-CZ" sz="2600" b="1" dirty="0">
                <a:solidFill>
                  <a:srgbClr val="C00000"/>
                </a:solidFill>
              </a:rPr>
              <a:t>použití CK vede ke zvýšení ziskovosti vlastního kapitálu (</a:t>
            </a:r>
            <a:r>
              <a:rPr lang="cs-CZ" sz="2600" b="1" dirty="0">
                <a:solidFill>
                  <a:srgbClr val="C00000"/>
                </a:solidFill>
                <a:latin typeface="Arial" pitchFamily="34" charset="0"/>
                <a:cs typeface="Arial" pitchFamily="34" charset="0"/>
              </a:rPr>
              <a:t>↑</a:t>
            </a:r>
            <a:r>
              <a:rPr lang="cs-CZ" sz="2600" b="1" dirty="0">
                <a:solidFill>
                  <a:srgbClr val="C00000"/>
                </a:solidFill>
              </a:rPr>
              <a:t>ROE)</a:t>
            </a:r>
          </a:p>
          <a:p>
            <a:pPr algn="just"/>
            <a:r>
              <a:rPr lang="cs-CZ" sz="2600" b="1" dirty="0"/>
              <a:t>Daňový efekt (daňový štít) </a:t>
            </a:r>
            <a:r>
              <a:rPr lang="cs-CZ" sz="2600" dirty="0"/>
              <a:t>- efekt zvyšování rentability vlastního kapitálu použitím cizího kapitálu v kapitálové struktuře podniku: úroky z cizího kapitálu jako součást nákladů snižují zisk, ze kterého se platí daň, a tím snižují daňové zatížení podniku. Výsledná výnosnost vlastního kapitálu se zvýší.</a:t>
            </a:r>
          </a:p>
        </p:txBody>
      </p:sp>
    </p:spTree>
    <p:extLst>
      <p:ext uri="{BB962C8B-B14F-4D97-AF65-F5344CB8AC3E}">
        <p14:creationId xmlns:p14="http://schemas.microsoft.com/office/powerpoint/2010/main" val="54432403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Zástupný symbol pro datum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endParaRPr lang="cs-CZ" b="0"/>
          </a:p>
          <a:p>
            <a:pPr eaLnBrk="1" hangingPunct="1"/>
            <a:endParaRPr lang="cs-CZ" b="0"/>
          </a:p>
        </p:txBody>
      </p:sp>
      <p:sp>
        <p:nvSpPr>
          <p:cNvPr id="97283" name="Zástupný symbol pro číslo snímku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fld id="{F69EBD3D-AEB0-4F2D-874D-A6D55B81ABD2}" type="slidenum">
              <a:rPr lang="cs-CZ" smtClean="0"/>
              <a:pPr eaLnBrk="1" hangingPunct="1"/>
              <a:t>77</a:t>
            </a:fld>
            <a:endParaRPr lang="cs-CZ"/>
          </a:p>
        </p:txBody>
      </p:sp>
      <p:sp>
        <p:nvSpPr>
          <p:cNvPr id="97284" name="Rectangle 2"/>
          <p:cNvSpPr>
            <a:spLocks noChangeArrowheads="1"/>
          </p:cNvSpPr>
          <p:nvPr/>
        </p:nvSpPr>
        <p:spPr bwMode="auto">
          <a:xfrm>
            <a:off x="493712" y="586186"/>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r>
              <a:rPr lang="cs-CZ" sz="2400" dirty="0">
                <a:solidFill>
                  <a:schemeClr val="tx2"/>
                </a:solidFill>
                <a:latin typeface="Garamond" pitchFamily="18" charset="0"/>
              </a:rPr>
              <a:t>KAPITÁLOVÁ STRUKTURA</a:t>
            </a:r>
          </a:p>
        </p:txBody>
      </p:sp>
      <p:sp>
        <p:nvSpPr>
          <p:cNvPr id="97285" name="Rectangle 3"/>
          <p:cNvSpPr>
            <a:spLocks noGrp="1" noChangeArrowheads="1"/>
          </p:cNvSpPr>
          <p:nvPr>
            <p:ph type="body" sz="half" idx="1"/>
          </p:nvPr>
        </p:nvSpPr>
        <p:spPr>
          <a:xfrm>
            <a:off x="226219" y="1339057"/>
            <a:ext cx="8713788" cy="2087563"/>
          </a:xfrm>
        </p:spPr>
        <p:txBody>
          <a:bodyPr/>
          <a:lstStyle/>
          <a:p>
            <a:pPr>
              <a:buFont typeface="Wingdings" pitchFamily="2" charset="2"/>
              <a:buNone/>
            </a:pPr>
            <a:r>
              <a:rPr lang="cs-CZ" sz="1800"/>
              <a:t>Ukázka:</a:t>
            </a:r>
          </a:p>
          <a:p>
            <a:pPr>
              <a:buFont typeface="Wingdings" pitchFamily="2" charset="2"/>
              <a:buNone/>
            </a:pPr>
            <a:r>
              <a:rPr lang="cs-CZ" sz="1800"/>
              <a:t>	Stejné firmy A a B potřebují ke své činnosti kapitál 1000. Firma A disponuje potřebným vlastním kapitálem a nemusí používat kapitál cizí. Firma B má pouze 500 VK a zbytek zafinancuje z CK (úrok 10 %). Porovnejte rentabilitu použitého vlastního kapitálu u obou společností, pokud shodně dosáhly EBIT 200. </a:t>
            </a:r>
          </a:p>
        </p:txBody>
      </p:sp>
      <p:graphicFrame>
        <p:nvGraphicFramePr>
          <p:cNvPr id="141316" name="Group 4"/>
          <p:cNvGraphicFramePr>
            <a:graphicFrameLocks noGrp="1"/>
          </p:cNvGraphicFramePr>
          <p:nvPr>
            <p:ph sz="half" idx="2"/>
          </p:nvPr>
        </p:nvGraphicFramePr>
        <p:xfrm>
          <a:off x="323850" y="3211513"/>
          <a:ext cx="8569325" cy="1512888"/>
        </p:xfrm>
        <a:graphic>
          <a:graphicData uri="http://schemas.openxmlformats.org/drawingml/2006/table">
            <a:tbl>
              <a:tblPr/>
              <a:tblGrid>
                <a:gridCol w="779463">
                  <a:extLst>
                    <a:ext uri="{9D8B030D-6E8A-4147-A177-3AD203B41FA5}">
                      <a16:colId xmlns:a16="http://schemas.microsoft.com/office/drawing/2014/main" val="20000"/>
                    </a:ext>
                  </a:extLst>
                </a:gridCol>
                <a:gridCol w="779462">
                  <a:extLst>
                    <a:ext uri="{9D8B030D-6E8A-4147-A177-3AD203B41FA5}">
                      <a16:colId xmlns:a16="http://schemas.microsoft.com/office/drawing/2014/main" val="20001"/>
                    </a:ext>
                  </a:extLst>
                </a:gridCol>
                <a:gridCol w="777875">
                  <a:extLst>
                    <a:ext uri="{9D8B030D-6E8A-4147-A177-3AD203B41FA5}">
                      <a16:colId xmlns:a16="http://schemas.microsoft.com/office/drawing/2014/main" val="20002"/>
                    </a:ext>
                  </a:extLst>
                </a:gridCol>
                <a:gridCol w="779463">
                  <a:extLst>
                    <a:ext uri="{9D8B030D-6E8A-4147-A177-3AD203B41FA5}">
                      <a16:colId xmlns:a16="http://schemas.microsoft.com/office/drawing/2014/main" val="20003"/>
                    </a:ext>
                  </a:extLst>
                </a:gridCol>
                <a:gridCol w="779462">
                  <a:extLst>
                    <a:ext uri="{9D8B030D-6E8A-4147-A177-3AD203B41FA5}">
                      <a16:colId xmlns:a16="http://schemas.microsoft.com/office/drawing/2014/main" val="20004"/>
                    </a:ext>
                  </a:extLst>
                </a:gridCol>
                <a:gridCol w="777875">
                  <a:extLst>
                    <a:ext uri="{9D8B030D-6E8A-4147-A177-3AD203B41FA5}">
                      <a16:colId xmlns:a16="http://schemas.microsoft.com/office/drawing/2014/main" val="20005"/>
                    </a:ext>
                  </a:extLst>
                </a:gridCol>
                <a:gridCol w="779463">
                  <a:extLst>
                    <a:ext uri="{9D8B030D-6E8A-4147-A177-3AD203B41FA5}">
                      <a16:colId xmlns:a16="http://schemas.microsoft.com/office/drawing/2014/main" val="20006"/>
                    </a:ext>
                  </a:extLst>
                </a:gridCol>
                <a:gridCol w="779462">
                  <a:extLst>
                    <a:ext uri="{9D8B030D-6E8A-4147-A177-3AD203B41FA5}">
                      <a16:colId xmlns:a16="http://schemas.microsoft.com/office/drawing/2014/main" val="20007"/>
                    </a:ext>
                  </a:extLst>
                </a:gridCol>
                <a:gridCol w="777875">
                  <a:extLst>
                    <a:ext uri="{9D8B030D-6E8A-4147-A177-3AD203B41FA5}">
                      <a16:colId xmlns:a16="http://schemas.microsoft.com/office/drawing/2014/main" val="20008"/>
                    </a:ext>
                  </a:extLst>
                </a:gridCol>
                <a:gridCol w="779463">
                  <a:extLst>
                    <a:ext uri="{9D8B030D-6E8A-4147-A177-3AD203B41FA5}">
                      <a16:colId xmlns:a16="http://schemas.microsoft.com/office/drawing/2014/main" val="20009"/>
                    </a:ext>
                  </a:extLst>
                </a:gridCol>
                <a:gridCol w="779462">
                  <a:extLst>
                    <a:ext uri="{9D8B030D-6E8A-4147-A177-3AD203B41FA5}">
                      <a16:colId xmlns:a16="http://schemas.microsoft.com/office/drawing/2014/main" val="20010"/>
                    </a:ext>
                  </a:extLst>
                </a:gridCol>
              </a:tblGrid>
              <a:tr h="644525">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podnik</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K</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VK</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CK</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EBIT</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Ú</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10%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EBT</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EBT</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na VK</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Daň</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20%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EAT</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ROE</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6563">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A</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1000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1000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200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1800">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B</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1000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500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500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200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4333539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Zástupný symbol pro datum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endParaRPr lang="cs-CZ" b="0"/>
          </a:p>
          <a:p>
            <a:pPr eaLnBrk="1" hangingPunct="1"/>
            <a:endParaRPr lang="cs-CZ" b="0"/>
          </a:p>
        </p:txBody>
      </p:sp>
      <p:sp>
        <p:nvSpPr>
          <p:cNvPr id="103427" name="Zástupný symbol pro číslo snímku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fld id="{5743977D-0395-49E4-AD6C-CD07383D355F}" type="slidenum">
              <a:rPr lang="cs-CZ" smtClean="0"/>
              <a:pPr eaLnBrk="1" hangingPunct="1"/>
              <a:t>78</a:t>
            </a:fld>
            <a:endParaRPr lang="cs-CZ"/>
          </a:p>
        </p:txBody>
      </p:sp>
      <p:sp>
        <p:nvSpPr>
          <p:cNvPr id="103428" name="Rectangle 2"/>
          <p:cNvSpPr>
            <a:spLocks noChangeArrowheads="1"/>
          </p:cNvSpPr>
          <p:nvPr/>
        </p:nvSpPr>
        <p:spPr bwMode="auto">
          <a:xfrm>
            <a:off x="493712" y="465931"/>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r>
              <a:rPr lang="cs-CZ" sz="2400" dirty="0">
                <a:solidFill>
                  <a:schemeClr val="tx2"/>
                </a:solidFill>
                <a:latin typeface="Garamond" pitchFamily="18" charset="0"/>
              </a:rPr>
              <a:t>KAPITÁLOVÁ STRUKTURA</a:t>
            </a:r>
          </a:p>
        </p:txBody>
      </p:sp>
      <p:sp>
        <p:nvSpPr>
          <p:cNvPr id="103429" name="Rectangle 3"/>
          <p:cNvSpPr>
            <a:spLocks noGrp="1" noChangeArrowheads="1"/>
          </p:cNvSpPr>
          <p:nvPr>
            <p:ph type="body" sz="half" idx="1"/>
          </p:nvPr>
        </p:nvSpPr>
        <p:spPr>
          <a:xfrm>
            <a:off x="323850" y="1062037"/>
            <a:ext cx="8713788" cy="2087563"/>
          </a:xfrm>
        </p:spPr>
        <p:txBody>
          <a:bodyPr/>
          <a:lstStyle/>
          <a:p>
            <a:pPr>
              <a:buFont typeface="Wingdings" pitchFamily="2" charset="2"/>
              <a:buNone/>
            </a:pPr>
            <a:r>
              <a:rPr lang="cs-CZ" sz="1800" dirty="0"/>
              <a:t>Ukázka:</a:t>
            </a:r>
          </a:p>
          <a:p>
            <a:pPr>
              <a:buFont typeface="Wingdings" pitchFamily="2" charset="2"/>
              <a:buNone/>
            </a:pPr>
            <a:r>
              <a:rPr lang="cs-CZ" sz="1800" dirty="0"/>
              <a:t>	Stejné firmy A </a:t>
            </a:r>
            <a:r>
              <a:rPr lang="cs-CZ" sz="1800" dirty="0" err="1"/>
              <a:t>a</a:t>
            </a:r>
            <a:r>
              <a:rPr lang="cs-CZ" sz="1800" dirty="0"/>
              <a:t> B potřebují ke své činnosti kapitál 1000. Firma A disponuje potřebným vlastním kapitálem a nemusí používat kapitál cizí. Firma B má pouze 500 VK a zbytek zafinancuje z CK (úrok 10 %). Porovnejte rentabilitu použitého vlastního kapitálu u obou společností, pokud shodně dosáhly EBIT 200. </a:t>
            </a:r>
          </a:p>
        </p:txBody>
      </p:sp>
      <p:graphicFrame>
        <p:nvGraphicFramePr>
          <p:cNvPr id="148484" name="Group 4"/>
          <p:cNvGraphicFramePr>
            <a:graphicFrameLocks noGrp="1"/>
          </p:cNvGraphicFramePr>
          <p:nvPr>
            <p:ph sz="half" idx="2"/>
          </p:nvPr>
        </p:nvGraphicFramePr>
        <p:xfrm>
          <a:off x="323850" y="3211513"/>
          <a:ext cx="8569325" cy="1512888"/>
        </p:xfrm>
        <a:graphic>
          <a:graphicData uri="http://schemas.openxmlformats.org/drawingml/2006/table">
            <a:tbl>
              <a:tblPr/>
              <a:tblGrid>
                <a:gridCol w="779463">
                  <a:extLst>
                    <a:ext uri="{9D8B030D-6E8A-4147-A177-3AD203B41FA5}">
                      <a16:colId xmlns:a16="http://schemas.microsoft.com/office/drawing/2014/main" val="20000"/>
                    </a:ext>
                  </a:extLst>
                </a:gridCol>
                <a:gridCol w="779462">
                  <a:extLst>
                    <a:ext uri="{9D8B030D-6E8A-4147-A177-3AD203B41FA5}">
                      <a16:colId xmlns:a16="http://schemas.microsoft.com/office/drawing/2014/main" val="20001"/>
                    </a:ext>
                  </a:extLst>
                </a:gridCol>
                <a:gridCol w="777875">
                  <a:extLst>
                    <a:ext uri="{9D8B030D-6E8A-4147-A177-3AD203B41FA5}">
                      <a16:colId xmlns:a16="http://schemas.microsoft.com/office/drawing/2014/main" val="20002"/>
                    </a:ext>
                  </a:extLst>
                </a:gridCol>
                <a:gridCol w="779463">
                  <a:extLst>
                    <a:ext uri="{9D8B030D-6E8A-4147-A177-3AD203B41FA5}">
                      <a16:colId xmlns:a16="http://schemas.microsoft.com/office/drawing/2014/main" val="20003"/>
                    </a:ext>
                  </a:extLst>
                </a:gridCol>
                <a:gridCol w="779462">
                  <a:extLst>
                    <a:ext uri="{9D8B030D-6E8A-4147-A177-3AD203B41FA5}">
                      <a16:colId xmlns:a16="http://schemas.microsoft.com/office/drawing/2014/main" val="20004"/>
                    </a:ext>
                  </a:extLst>
                </a:gridCol>
                <a:gridCol w="777875">
                  <a:extLst>
                    <a:ext uri="{9D8B030D-6E8A-4147-A177-3AD203B41FA5}">
                      <a16:colId xmlns:a16="http://schemas.microsoft.com/office/drawing/2014/main" val="20005"/>
                    </a:ext>
                  </a:extLst>
                </a:gridCol>
                <a:gridCol w="779463">
                  <a:extLst>
                    <a:ext uri="{9D8B030D-6E8A-4147-A177-3AD203B41FA5}">
                      <a16:colId xmlns:a16="http://schemas.microsoft.com/office/drawing/2014/main" val="20006"/>
                    </a:ext>
                  </a:extLst>
                </a:gridCol>
                <a:gridCol w="779462">
                  <a:extLst>
                    <a:ext uri="{9D8B030D-6E8A-4147-A177-3AD203B41FA5}">
                      <a16:colId xmlns:a16="http://schemas.microsoft.com/office/drawing/2014/main" val="20007"/>
                    </a:ext>
                  </a:extLst>
                </a:gridCol>
                <a:gridCol w="777875">
                  <a:extLst>
                    <a:ext uri="{9D8B030D-6E8A-4147-A177-3AD203B41FA5}">
                      <a16:colId xmlns:a16="http://schemas.microsoft.com/office/drawing/2014/main" val="20008"/>
                    </a:ext>
                  </a:extLst>
                </a:gridCol>
                <a:gridCol w="779463">
                  <a:extLst>
                    <a:ext uri="{9D8B030D-6E8A-4147-A177-3AD203B41FA5}">
                      <a16:colId xmlns:a16="http://schemas.microsoft.com/office/drawing/2014/main" val="20009"/>
                    </a:ext>
                  </a:extLst>
                </a:gridCol>
                <a:gridCol w="779462">
                  <a:extLst>
                    <a:ext uri="{9D8B030D-6E8A-4147-A177-3AD203B41FA5}">
                      <a16:colId xmlns:a16="http://schemas.microsoft.com/office/drawing/2014/main" val="20010"/>
                    </a:ext>
                  </a:extLst>
                </a:gridCol>
              </a:tblGrid>
              <a:tr h="644525">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podnik</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K</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VK</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CK</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EBIT</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Ú</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10%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EBT</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EBT</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na VK</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Daň</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20%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EAT</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ROE</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6563">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A</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1000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1000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200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rgbClr val="000000"/>
                          </a:solidFill>
                          <a:effectLst/>
                          <a:latin typeface="Times New Roman" pitchFamily="18" charset="0"/>
                          <a:cs typeface="Times New Roman" pitchFamily="18" charset="0"/>
                        </a:rPr>
                        <a:t>-</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rgbClr val="000000"/>
                          </a:solidFill>
                          <a:effectLst/>
                          <a:latin typeface="Times New Roman" pitchFamily="18" charset="0"/>
                          <a:cs typeface="Times New Roman" pitchFamily="18" charset="0"/>
                        </a:rPr>
                        <a:t>200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rgbClr val="000000"/>
                          </a:solidFill>
                          <a:effectLst/>
                          <a:latin typeface="Times New Roman" pitchFamily="18" charset="0"/>
                          <a:cs typeface="Times New Roman" pitchFamily="18" charset="0"/>
                        </a:rPr>
                        <a:t>20%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rgbClr val="000000"/>
                          </a:solidFill>
                          <a:effectLst/>
                          <a:latin typeface="Times New Roman" pitchFamily="18" charset="0"/>
                          <a:cs typeface="Times New Roman" pitchFamily="18" charset="0"/>
                        </a:rPr>
                        <a:t>40</a:t>
                      </a:r>
                      <a:endParaRPr kumimoji="0" lang="cs-CZ" sz="1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rgbClr val="000000"/>
                          </a:solidFill>
                          <a:effectLst/>
                          <a:latin typeface="Times New Roman" pitchFamily="18" charset="0"/>
                          <a:cs typeface="Times New Roman" pitchFamily="18" charset="0"/>
                        </a:rPr>
                        <a:t>160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800" b="1" i="0" u="none" strike="noStrike" cap="none" normalizeH="0" baseline="0">
                          <a:ln>
                            <a:noFill/>
                          </a:ln>
                          <a:solidFill>
                            <a:srgbClr val="CC0000"/>
                          </a:solidFill>
                          <a:effectLst/>
                          <a:latin typeface="Times New Roman" pitchFamily="18" charset="0"/>
                          <a:cs typeface="Times New Roman" pitchFamily="18" charset="0"/>
                        </a:rPr>
                        <a:t>16%</a:t>
                      </a:r>
                      <a:endParaRPr kumimoji="0" lang="cs-CZ" sz="1800" b="1" i="0" u="none" strike="noStrike" cap="none" normalizeH="0" baseline="0">
                        <a:ln>
                          <a:noFill/>
                        </a:ln>
                        <a:solidFill>
                          <a:srgbClr val="CC0000"/>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1800">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B</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1000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500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500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200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rgbClr val="000000"/>
                          </a:solidFill>
                          <a:effectLst/>
                          <a:latin typeface="Times New Roman" pitchFamily="18" charset="0"/>
                          <a:cs typeface="Times New Roman" pitchFamily="18" charset="0"/>
                        </a:rPr>
                        <a:t>50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rgbClr val="000000"/>
                          </a:solidFill>
                          <a:effectLst/>
                          <a:latin typeface="Times New Roman" pitchFamily="18" charset="0"/>
                          <a:cs typeface="Times New Roman" pitchFamily="18" charset="0"/>
                        </a:rPr>
                        <a:t>150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rgbClr val="000000"/>
                          </a:solidFill>
                          <a:effectLst/>
                          <a:latin typeface="Times New Roman" pitchFamily="18" charset="0"/>
                          <a:cs typeface="Times New Roman" pitchFamily="18" charset="0"/>
                        </a:rPr>
                        <a:t>30%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rPr>
                        <a:t>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rgbClr val="000000"/>
                          </a:solidFill>
                          <a:effectLst/>
                          <a:latin typeface="Times New Roman" pitchFamily="18" charset="0"/>
                          <a:cs typeface="Times New Roman" pitchFamily="18" charset="0"/>
                        </a:rPr>
                        <a:t>120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800" b="1" i="0" u="none" strike="noStrike" cap="none" normalizeH="0" baseline="0">
                          <a:ln>
                            <a:noFill/>
                          </a:ln>
                          <a:solidFill>
                            <a:srgbClr val="CC0000"/>
                          </a:solidFill>
                          <a:effectLst/>
                          <a:latin typeface="Times New Roman" pitchFamily="18" charset="0"/>
                          <a:cs typeface="Times New Roman" pitchFamily="18" charset="0"/>
                        </a:rPr>
                        <a:t>24%</a:t>
                      </a:r>
                      <a:endParaRPr kumimoji="0" lang="cs-CZ" sz="1800" b="1" i="0" u="none" strike="noStrike" cap="none" normalizeH="0" baseline="0">
                        <a:ln>
                          <a:noFill/>
                        </a:ln>
                        <a:solidFill>
                          <a:srgbClr val="CC0000"/>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46834837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750" y="1035050"/>
            <a:ext cx="8424863" cy="558800"/>
          </a:xfrm>
        </p:spPr>
        <p:txBody>
          <a:bodyPr>
            <a:noAutofit/>
          </a:bodyPr>
          <a:lstStyle/>
          <a:p>
            <a:pPr>
              <a:defRPr/>
            </a:pPr>
            <a:r>
              <a:rPr lang="cs-CZ" sz="3200" b="1" dirty="0">
                <a:latin typeface="Berlin CE"/>
              </a:rPr>
              <a:t>Všeobecná pravidla pro optimalizaci kapitálové struktury</a:t>
            </a:r>
            <a:endParaRPr lang="cs-CZ" sz="3200" b="1" dirty="0"/>
          </a:p>
        </p:txBody>
      </p:sp>
      <p:sp>
        <p:nvSpPr>
          <p:cNvPr id="3" name="Zástupný symbol pro obsah 2"/>
          <p:cNvSpPr>
            <a:spLocks noGrp="1"/>
          </p:cNvSpPr>
          <p:nvPr>
            <p:ph idx="1"/>
          </p:nvPr>
        </p:nvSpPr>
        <p:spPr>
          <a:xfrm>
            <a:off x="1" y="2200588"/>
            <a:ext cx="9144000" cy="4828861"/>
          </a:xfrm>
        </p:spPr>
        <p:txBody>
          <a:bodyPr/>
          <a:lstStyle/>
          <a:p>
            <a:pPr marL="609600" indent="-609600">
              <a:lnSpc>
                <a:spcPct val="80000"/>
              </a:lnSpc>
              <a:defRPr/>
            </a:pPr>
            <a:r>
              <a:rPr lang="cs-CZ" sz="2400" b="1" dirty="0">
                <a:solidFill>
                  <a:srgbClr val="0000FF"/>
                </a:solidFill>
                <a:latin typeface="Arial" pitchFamily="34" charset="0"/>
                <a:cs typeface="Arial" pitchFamily="34" charset="0"/>
              </a:rPr>
              <a:t>Dluh je účelné zvýšit, když vyšší zadluženost zvyšuje majetek akcionářů (společníků).</a:t>
            </a:r>
          </a:p>
          <a:p>
            <a:pPr marL="609600" indent="-609600">
              <a:lnSpc>
                <a:spcPct val="80000"/>
              </a:lnSpc>
              <a:defRPr/>
            </a:pPr>
            <a:r>
              <a:rPr lang="cs-CZ" sz="2400" dirty="0">
                <a:latin typeface="Arial" pitchFamily="34" charset="0"/>
                <a:cs typeface="Arial" pitchFamily="34" charset="0"/>
              </a:rPr>
              <a:t>Vypůjčené peníze pomáhají více vydělat, vyšší podíl dluhu proto zvyšuje tržní cenu akcií.</a:t>
            </a:r>
          </a:p>
          <a:p>
            <a:pPr marL="609600" indent="-609600">
              <a:lnSpc>
                <a:spcPct val="80000"/>
              </a:lnSpc>
              <a:defRPr/>
            </a:pPr>
            <a:r>
              <a:rPr lang="cs-CZ" sz="2400" dirty="0">
                <a:latin typeface="Arial" pitchFamily="34" charset="0"/>
                <a:cs typeface="Arial" pitchFamily="34" charset="0"/>
              </a:rPr>
              <a:t>Je-li však dluh příliš vysoký, pak se zvyšuje </a:t>
            </a:r>
            <a:r>
              <a:rPr lang="cs-CZ" sz="2400" b="1" dirty="0">
                <a:latin typeface="Arial" pitchFamily="34" charset="0"/>
                <a:cs typeface="Arial" pitchFamily="34" charset="0"/>
              </a:rPr>
              <a:t>finanční riziko</a:t>
            </a:r>
            <a:r>
              <a:rPr lang="cs-CZ" sz="2400" dirty="0">
                <a:latin typeface="Arial" pitchFamily="34" charset="0"/>
                <a:cs typeface="Arial" pitchFamily="34" charset="0"/>
              </a:rPr>
              <a:t> – možnost vzniku platební neschopnosti. </a:t>
            </a:r>
          </a:p>
          <a:p>
            <a:pPr marL="609600" indent="-609600">
              <a:lnSpc>
                <a:spcPct val="80000"/>
              </a:lnSpc>
              <a:defRPr/>
            </a:pPr>
            <a:r>
              <a:rPr lang="cs-CZ" sz="2400" dirty="0">
                <a:latin typeface="Arial" pitchFamily="34" charset="0"/>
                <a:cs typeface="Arial" pitchFamily="34" charset="0"/>
              </a:rPr>
              <a:t>Narušuje se finanční stabilita podniku a náklady na kapitál začnou růst. Vysoký podíl úroků z dluhu začne snižovat tržní cenu akcií.</a:t>
            </a:r>
          </a:p>
          <a:p>
            <a:pPr marL="609600" indent="-609600">
              <a:lnSpc>
                <a:spcPct val="80000"/>
              </a:lnSpc>
              <a:defRPr/>
            </a:pPr>
            <a:r>
              <a:rPr lang="cs-CZ" sz="2400" dirty="0">
                <a:solidFill>
                  <a:srgbClr val="0000FF"/>
                </a:solidFill>
                <a:latin typeface="Arial" pitchFamily="34" charset="0"/>
                <a:cs typeface="Arial" pitchFamily="34" charset="0"/>
              </a:rPr>
              <a:t>Optimalizace kapitálové struktury spočívá ve vzájemném vyrovnávání výnosnosti a rizika tak, aby bylo dosahováno maximální tržní ceny akcií.</a:t>
            </a:r>
          </a:p>
          <a:p>
            <a:pPr>
              <a:defRPr/>
            </a:pPr>
            <a:endParaRPr lang="cs-CZ" sz="2400" dirty="0">
              <a:latin typeface="Arial" pitchFamily="34" charset="0"/>
              <a:cs typeface="Arial" pitchFamily="34" charset="0"/>
            </a:endParaRPr>
          </a:p>
        </p:txBody>
      </p:sp>
    </p:spTree>
    <p:extLst>
      <p:ext uri="{BB962C8B-B14F-4D97-AF65-F5344CB8AC3E}">
        <p14:creationId xmlns:p14="http://schemas.microsoft.com/office/powerpoint/2010/main" val="1771553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Zástupný symbol pro datum 2"/>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9219" name="Zástupný symbol pro číslo snímku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FF34734E-C0CF-4266-B110-F1D046CA1011}" type="slidenum">
              <a:rPr lang="cs-CZ" altLang="cs-CZ" sz="800"/>
              <a:pPr>
                <a:spcBef>
                  <a:spcPct val="0"/>
                </a:spcBef>
                <a:buClrTx/>
                <a:buSzTx/>
                <a:buFontTx/>
                <a:buNone/>
              </a:pPr>
              <a:t>8</a:t>
            </a:fld>
            <a:endParaRPr lang="cs-CZ" altLang="cs-CZ" sz="800"/>
          </a:p>
        </p:txBody>
      </p:sp>
      <p:graphicFrame>
        <p:nvGraphicFramePr>
          <p:cNvPr id="67600" name="Group 16"/>
          <p:cNvGraphicFramePr>
            <a:graphicFrameLocks noGrp="1"/>
          </p:cNvGraphicFramePr>
          <p:nvPr>
            <p:ph/>
          </p:nvPr>
        </p:nvGraphicFramePr>
        <p:xfrm>
          <a:off x="267966" y="688428"/>
          <a:ext cx="8725563" cy="6169572"/>
        </p:xfrm>
        <a:graphic>
          <a:graphicData uri="http://schemas.openxmlformats.org/drawingml/2006/table">
            <a:tbl>
              <a:tblPr/>
              <a:tblGrid>
                <a:gridCol w="4362781">
                  <a:extLst>
                    <a:ext uri="{9D8B030D-6E8A-4147-A177-3AD203B41FA5}">
                      <a16:colId xmlns:a16="http://schemas.microsoft.com/office/drawing/2014/main" val="20000"/>
                    </a:ext>
                  </a:extLst>
                </a:gridCol>
                <a:gridCol w="4362782">
                  <a:extLst>
                    <a:ext uri="{9D8B030D-6E8A-4147-A177-3AD203B41FA5}">
                      <a16:colId xmlns:a16="http://schemas.microsoft.com/office/drawing/2014/main" val="20001"/>
                    </a:ext>
                  </a:extLst>
                </a:gridCol>
              </a:tblGrid>
              <a:tr h="467003">
                <a:tc gridSpan="2">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1" i="0" u="none" strike="noStrike" cap="none" normalizeH="0" baseline="0" dirty="0">
                          <a:ln>
                            <a:noFill/>
                          </a:ln>
                          <a:solidFill>
                            <a:srgbClr val="FF0000"/>
                          </a:solidFill>
                          <a:effectLst/>
                          <a:latin typeface="Times New Roman" pitchFamily="18" charset="0"/>
                          <a:cs typeface="Times New Roman" pitchFamily="18" charset="0"/>
                        </a:rPr>
                        <a:t>Rozvaha (zjednodušeně)</a:t>
                      </a:r>
                      <a:endParaRPr kumimoji="0" lang="cs-CZ" sz="2000" b="0" i="0" u="none" strike="noStrike" cap="none" normalizeH="0" baseline="0" dirty="0">
                        <a:ln>
                          <a:noFill/>
                        </a:ln>
                        <a:solidFill>
                          <a:srgbClr val="FF0000"/>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cs-CZ"/>
                    </a:p>
                  </a:txBody>
                  <a:tcPr/>
                </a:tc>
                <a:extLst>
                  <a:ext uri="{0D108BD9-81ED-4DB2-BD59-A6C34878D82A}">
                    <a16:rowId xmlns:a16="http://schemas.microsoft.com/office/drawing/2014/main" val="10000"/>
                  </a:ext>
                </a:extLst>
              </a:tr>
              <a:tr h="452721">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1" i="0" u="none" strike="noStrike" cap="none" normalizeH="0" baseline="0" dirty="0">
                          <a:ln>
                            <a:noFill/>
                          </a:ln>
                          <a:solidFill>
                            <a:srgbClr val="FF0000"/>
                          </a:solidFill>
                          <a:effectLst/>
                          <a:latin typeface="Times New Roman" pitchFamily="18" charset="0"/>
                          <a:cs typeface="Times New Roman" pitchFamily="18" charset="0"/>
                        </a:rPr>
                        <a:t>Aktiva (majetek)</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1" i="0" u="none" strike="noStrike" cap="none" normalizeH="0" baseline="0" dirty="0">
                          <a:ln>
                            <a:noFill/>
                          </a:ln>
                          <a:solidFill>
                            <a:schemeClr val="tx1"/>
                          </a:solidFill>
                          <a:effectLst/>
                          <a:latin typeface="Times New Roman" pitchFamily="18" charset="0"/>
                          <a:cs typeface="Times New Roman" pitchFamily="18" charset="0"/>
                        </a:rPr>
                        <a:t>Pasíva (kapitál)</a:t>
                      </a:r>
                      <a:endParaRPr kumimoji="0" lang="cs-CZ" sz="2000" b="0" i="0" u="none" strike="noStrike" cap="none" normalizeH="0" baseline="0" dirty="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5249848">
                <a:tc>
                  <a:txBody>
                    <a:bodyPr/>
                    <a:lstStyle/>
                    <a:p>
                      <a:pPr marL="342900" marR="0" lvl="0" indent="-342900" algn="l" defTabSz="914400" rtl="0" eaLnBrk="0" fontAlgn="base" latinLnBrk="0" hangingPunct="0">
                        <a:lnSpc>
                          <a:spcPct val="100000"/>
                        </a:lnSpc>
                        <a:spcBef>
                          <a:spcPct val="0"/>
                        </a:spcBef>
                        <a:spcAft>
                          <a:spcPct val="0"/>
                        </a:spcAft>
                        <a:buClr>
                          <a:schemeClr val="bg2"/>
                        </a:buClr>
                        <a:buSzPct val="75000"/>
                        <a:buFontTx/>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A. Pohledávky za upsaný základní kapitál</a:t>
                      </a:r>
                    </a:p>
                    <a:p>
                      <a:pPr marL="342900" marR="0" lvl="0" indent="-342900" algn="l" defTabSz="914400" rtl="0" eaLnBrk="0" fontAlgn="base" latinLnBrk="0" hangingPunct="0">
                        <a:lnSpc>
                          <a:spcPct val="100000"/>
                        </a:lnSpc>
                        <a:spcBef>
                          <a:spcPct val="0"/>
                        </a:spcBef>
                        <a:spcAft>
                          <a:spcPct val="0"/>
                        </a:spcAft>
                        <a:buClr>
                          <a:schemeClr val="bg2"/>
                        </a:buClr>
                        <a:buSzPct val="75000"/>
                        <a:buFontTx/>
                        <a:buNone/>
                        <a:tabLst/>
                      </a:pPr>
                      <a:r>
                        <a:rPr kumimoji="0" lang="cs-CZ" sz="1800" b="1" i="0" u="none" strike="noStrike" cap="none" normalizeH="0" baseline="0" dirty="0">
                          <a:ln>
                            <a:noFill/>
                          </a:ln>
                          <a:solidFill>
                            <a:schemeClr val="tx1"/>
                          </a:solidFill>
                          <a:effectLst/>
                          <a:latin typeface="Times New Roman" pitchFamily="18" charset="0"/>
                          <a:cs typeface="Times New Roman" pitchFamily="18" charset="0"/>
                        </a:rPr>
                        <a:t>B. Dlouhodobý majetek (stálá aktiva)</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B.I. DM hmotný</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B.II. DM nehmotný</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B.III. DM finanční</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1" i="0" u="none" strike="noStrike" cap="none" normalizeH="0" baseline="0" dirty="0">
                          <a:ln>
                            <a:noFill/>
                          </a:ln>
                          <a:solidFill>
                            <a:schemeClr val="tx1"/>
                          </a:solidFill>
                          <a:effectLst/>
                          <a:latin typeface="Times New Roman" pitchFamily="18" charset="0"/>
                          <a:cs typeface="Times New Roman" pitchFamily="18" charset="0"/>
                        </a:rPr>
                        <a:t>C.  Oběžná aktiva</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C.I. Zásoby </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C.I.I. výrobky</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C.I.II nedokončená výrob</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 I.III. polotovary</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 I.IV. zboží</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C.II. Dlouhodobé pohledávky</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C.III. Krátkodobé pohledávky</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 IV. Finanční majetek</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C.IV.I. Peníze v pokladně</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C.IV.II. Peníze na </a:t>
                      </a:r>
                      <a:r>
                        <a:rPr kumimoji="0" lang="cs-CZ" sz="1800" b="0" i="0" u="none" strike="noStrike" cap="none" normalizeH="0" baseline="0" dirty="0" err="1">
                          <a:ln>
                            <a:noFill/>
                          </a:ln>
                          <a:solidFill>
                            <a:schemeClr val="tx1"/>
                          </a:solidFill>
                          <a:effectLst/>
                          <a:latin typeface="Times New Roman" pitchFamily="18" charset="0"/>
                          <a:cs typeface="Times New Roman" pitchFamily="18" charset="0"/>
                        </a:rPr>
                        <a:t>účtě</a:t>
                      </a:r>
                      <a:endParaRPr kumimoji="0" lang="cs-CZ" sz="1800" b="0" i="0" u="none" strike="noStrike" cap="none" normalizeH="0" baseline="0" dirty="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C.IV.III. Ceniny</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1" i="0" u="none" strike="noStrike" cap="none" normalizeH="0" baseline="0" dirty="0">
                          <a:ln>
                            <a:noFill/>
                          </a:ln>
                          <a:solidFill>
                            <a:schemeClr val="tx1"/>
                          </a:solidFill>
                          <a:effectLst/>
                          <a:latin typeface="Times New Roman" pitchFamily="18" charset="0"/>
                          <a:cs typeface="Times New Roman" pitchFamily="18" charset="0"/>
                        </a:rPr>
                        <a:t>D. ostatní aktiva</a:t>
                      </a:r>
                      <a:endParaRPr kumimoji="0" lang="cs-CZ" sz="1800" b="1" i="0" u="none" strike="noStrike" cap="none" normalizeH="0" baseline="0" dirty="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800" b="1" i="0" u="none" strike="noStrike" cap="none" normalizeH="0" baseline="0" dirty="0">
                          <a:ln>
                            <a:noFill/>
                          </a:ln>
                          <a:solidFill>
                            <a:schemeClr val="tx1"/>
                          </a:solidFill>
                          <a:effectLst/>
                          <a:latin typeface="Times New Roman" pitchFamily="18" charset="0"/>
                          <a:cs typeface="Times New Roman" pitchFamily="18" charset="0"/>
                        </a:rPr>
                        <a:t>A. Vlastní kapitál</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A.I. Základní kapitál</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A.II. Kapitálové fondy</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A.III. Fondy ze zisku</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A.IV. HV minulých let</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A.V. HV běžného období</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endParaRPr kumimoji="0" lang="cs-CZ" sz="1800" b="0" i="0" u="none" strike="noStrike" cap="none" normalizeH="0" baseline="0" dirty="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1" i="0" u="none" strike="noStrike" cap="none" normalizeH="0" baseline="0" dirty="0">
                          <a:ln>
                            <a:noFill/>
                          </a:ln>
                          <a:solidFill>
                            <a:schemeClr val="tx1"/>
                          </a:solidFill>
                          <a:effectLst/>
                          <a:latin typeface="Times New Roman" pitchFamily="18" charset="0"/>
                          <a:cs typeface="Times New Roman" pitchFamily="18" charset="0"/>
                        </a:rPr>
                        <a:t>B. Cizí zdroje</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B.I.  Rezervy</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B.II. Dlouhodobé závazky</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B.III. Krátkodobé závazky</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B.IV. Bank. úvěry</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endParaRPr kumimoji="0" lang="cs-CZ" sz="1800" b="0" i="0" u="none" strike="noStrike" cap="none" normalizeH="0" baseline="0" dirty="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1" i="0" u="none" strike="noStrike" cap="none" normalizeH="0" baseline="0" dirty="0">
                          <a:ln>
                            <a:noFill/>
                          </a:ln>
                          <a:solidFill>
                            <a:schemeClr val="tx1"/>
                          </a:solidFill>
                          <a:effectLst/>
                          <a:latin typeface="Times New Roman" pitchFamily="18" charset="0"/>
                          <a:cs typeface="Times New Roman" pitchFamily="18" charset="0"/>
                        </a:rPr>
                        <a:t>C. Ostatní pasiva</a:t>
                      </a:r>
                      <a:endParaRPr kumimoji="0" lang="cs-CZ" sz="1800" b="1" i="0" u="none" strike="noStrike" cap="none" normalizeH="0" baseline="0" dirty="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6169857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Nadpis 1"/>
          <p:cNvSpPr>
            <a:spLocks noGrp="1"/>
          </p:cNvSpPr>
          <p:nvPr>
            <p:ph type="title"/>
          </p:nvPr>
        </p:nvSpPr>
        <p:spPr/>
        <p:txBody>
          <a:bodyPr/>
          <a:lstStyle/>
          <a:p>
            <a:r>
              <a:rPr lang="cs-CZ" altLang="cs-CZ"/>
              <a:t>Pravidla financování</a:t>
            </a:r>
          </a:p>
        </p:txBody>
      </p:sp>
      <p:sp>
        <p:nvSpPr>
          <p:cNvPr id="86019" name="Zástupný symbol pro obsah 2"/>
          <p:cNvSpPr>
            <a:spLocks noGrp="1"/>
          </p:cNvSpPr>
          <p:nvPr>
            <p:ph idx="1"/>
          </p:nvPr>
        </p:nvSpPr>
        <p:spPr>
          <a:xfrm>
            <a:off x="250825" y="1417637"/>
            <a:ext cx="8713788" cy="5324475"/>
          </a:xfrm>
        </p:spPr>
        <p:txBody>
          <a:bodyPr/>
          <a:lstStyle/>
          <a:p>
            <a:pPr marL="571500" indent="-571500">
              <a:lnSpc>
                <a:spcPct val="80000"/>
              </a:lnSpc>
              <a:buFont typeface="Wingdings" panose="05000000000000000000" pitchFamily="2" charset="2"/>
              <a:buAutoNum type="arabicPeriod"/>
            </a:pPr>
            <a:r>
              <a:rPr lang="sk-SK" altLang="cs-CZ" sz="2200" b="1" i="1" dirty="0"/>
              <a:t>Zlaté pravidlo </a:t>
            </a:r>
            <a:r>
              <a:rPr lang="sk-SK" altLang="cs-CZ" sz="2200" b="1" i="1" dirty="0" err="1"/>
              <a:t>financování</a:t>
            </a:r>
            <a:r>
              <a:rPr lang="sk-SK" altLang="cs-CZ" sz="2200" b="1" i="1" dirty="0"/>
              <a:t> </a:t>
            </a:r>
            <a:r>
              <a:rPr lang="sk-SK" altLang="cs-CZ" sz="2200" dirty="0"/>
              <a:t>– </a:t>
            </a:r>
            <a:r>
              <a:rPr lang="sk-SK" altLang="cs-CZ" sz="2200" dirty="0" err="1">
                <a:solidFill>
                  <a:srgbClr val="FF0000"/>
                </a:solidFill>
              </a:rPr>
              <a:t>dlouhodobé</a:t>
            </a:r>
            <a:r>
              <a:rPr lang="sk-SK" altLang="cs-CZ" sz="2200" dirty="0">
                <a:solidFill>
                  <a:srgbClr val="FF0000"/>
                </a:solidFill>
              </a:rPr>
              <a:t> </a:t>
            </a:r>
            <a:r>
              <a:rPr lang="sk-SK" altLang="cs-CZ" sz="2200" dirty="0" err="1">
                <a:solidFill>
                  <a:srgbClr val="FF0000"/>
                </a:solidFill>
              </a:rPr>
              <a:t>investice</a:t>
            </a:r>
            <a:r>
              <a:rPr lang="sk-SK" altLang="cs-CZ" sz="2200" dirty="0">
                <a:solidFill>
                  <a:srgbClr val="FF0000"/>
                </a:solidFill>
              </a:rPr>
              <a:t> </a:t>
            </a:r>
            <a:r>
              <a:rPr lang="sk-SK" altLang="cs-CZ" sz="2200" dirty="0" err="1">
                <a:solidFill>
                  <a:srgbClr val="FF0000"/>
                </a:solidFill>
              </a:rPr>
              <a:t>se</a:t>
            </a:r>
            <a:r>
              <a:rPr lang="sk-SK" altLang="cs-CZ" sz="2200" dirty="0">
                <a:solidFill>
                  <a:srgbClr val="FF0000"/>
                </a:solidFill>
              </a:rPr>
              <a:t> </a:t>
            </a:r>
            <a:r>
              <a:rPr lang="sk-SK" altLang="cs-CZ" sz="2200" dirty="0" err="1">
                <a:solidFill>
                  <a:srgbClr val="FF0000"/>
                </a:solidFill>
              </a:rPr>
              <a:t>nesmí</a:t>
            </a:r>
            <a:r>
              <a:rPr lang="sk-SK" altLang="cs-CZ" sz="2200" dirty="0">
                <a:solidFill>
                  <a:srgbClr val="FF0000"/>
                </a:solidFill>
              </a:rPr>
              <a:t> </a:t>
            </a:r>
            <a:r>
              <a:rPr lang="sk-SK" altLang="cs-CZ" sz="2200" dirty="0" err="1">
                <a:solidFill>
                  <a:srgbClr val="FF0000"/>
                </a:solidFill>
              </a:rPr>
              <a:t>financovat</a:t>
            </a:r>
            <a:r>
              <a:rPr lang="sk-SK" altLang="cs-CZ" sz="2200" dirty="0">
                <a:solidFill>
                  <a:srgbClr val="FF0000"/>
                </a:solidFill>
              </a:rPr>
              <a:t> krátkodobými </a:t>
            </a:r>
            <a:r>
              <a:rPr lang="sk-SK" altLang="cs-CZ" sz="2200" dirty="0" err="1">
                <a:solidFill>
                  <a:srgbClr val="FF0000"/>
                </a:solidFill>
              </a:rPr>
              <a:t>prostředky</a:t>
            </a:r>
            <a:endParaRPr lang="sk-SK" altLang="cs-CZ" sz="2200" dirty="0">
              <a:solidFill>
                <a:srgbClr val="FF0000"/>
              </a:solidFill>
            </a:endParaRPr>
          </a:p>
          <a:p>
            <a:pPr marL="571500" indent="-571500">
              <a:lnSpc>
                <a:spcPct val="80000"/>
              </a:lnSpc>
              <a:buFont typeface="Wingdings" panose="05000000000000000000" pitchFamily="2" charset="2"/>
              <a:buAutoNum type="arabicPeriod"/>
            </a:pPr>
            <a:r>
              <a:rPr lang="sk-SK" altLang="cs-CZ" sz="2200" b="1" i="1" dirty="0"/>
              <a:t>Zlaté pravidlo vyrovnávaní rizika</a:t>
            </a:r>
            <a:r>
              <a:rPr lang="sk-SK" altLang="cs-CZ" sz="2200" b="1" dirty="0"/>
              <a:t> </a:t>
            </a:r>
            <a:r>
              <a:rPr lang="sk-SK" altLang="cs-CZ" sz="2200" dirty="0"/>
              <a:t>– </a:t>
            </a:r>
            <a:r>
              <a:rPr lang="sk-SK" altLang="cs-CZ" sz="2200" dirty="0">
                <a:solidFill>
                  <a:srgbClr val="FF0000"/>
                </a:solidFill>
              </a:rPr>
              <a:t>vlastní zdroje by </a:t>
            </a:r>
            <a:r>
              <a:rPr lang="sk-SK" altLang="cs-CZ" sz="2200" dirty="0" err="1">
                <a:solidFill>
                  <a:srgbClr val="FF0000"/>
                </a:solidFill>
              </a:rPr>
              <a:t>měly</a:t>
            </a:r>
            <a:r>
              <a:rPr lang="sk-SK" altLang="cs-CZ" sz="2200" dirty="0">
                <a:solidFill>
                  <a:srgbClr val="FF0000"/>
                </a:solidFill>
              </a:rPr>
              <a:t> </a:t>
            </a:r>
            <a:r>
              <a:rPr lang="sk-SK" altLang="cs-CZ" sz="2200" dirty="0" err="1">
                <a:solidFill>
                  <a:srgbClr val="FF0000"/>
                </a:solidFill>
              </a:rPr>
              <a:t>být</a:t>
            </a:r>
            <a:r>
              <a:rPr lang="sk-SK" altLang="cs-CZ" sz="2200" dirty="0">
                <a:solidFill>
                  <a:srgbClr val="FF0000"/>
                </a:solidFill>
              </a:rPr>
              <a:t> </a:t>
            </a:r>
            <a:r>
              <a:rPr lang="sk-SK" altLang="cs-CZ" sz="2200" dirty="0" err="1">
                <a:solidFill>
                  <a:srgbClr val="FF0000"/>
                </a:solidFill>
              </a:rPr>
              <a:t>větší</a:t>
            </a:r>
            <a:r>
              <a:rPr lang="sk-SK" altLang="cs-CZ" sz="2200" dirty="0">
                <a:solidFill>
                  <a:srgbClr val="FF0000"/>
                </a:solidFill>
              </a:rPr>
              <a:t> než </a:t>
            </a:r>
            <a:r>
              <a:rPr lang="sk-SK" altLang="cs-CZ" sz="2200" dirty="0" err="1">
                <a:solidFill>
                  <a:srgbClr val="FF0000"/>
                </a:solidFill>
              </a:rPr>
              <a:t>cizí</a:t>
            </a:r>
            <a:r>
              <a:rPr lang="sk-SK" altLang="cs-CZ" sz="2200" dirty="0">
                <a:solidFill>
                  <a:srgbClr val="FF0000"/>
                </a:solidFill>
              </a:rPr>
              <a:t> zdroje (max. 1:1)</a:t>
            </a:r>
          </a:p>
          <a:p>
            <a:pPr marL="571500" indent="-571500">
              <a:lnSpc>
                <a:spcPct val="80000"/>
              </a:lnSpc>
              <a:buFont typeface="Wingdings" panose="05000000000000000000" pitchFamily="2" charset="2"/>
              <a:buAutoNum type="arabicPeriod"/>
            </a:pPr>
            <a:r>
              <a:rPr lang="sk-SK" altLang="cs-CZ" sz="2200" b="1" i="1" dirty="0"/>
              <a:t>Zlaté bilanční pravidlo</a:t>
            </a:r>
            <a:r>
              <a:rPr lang="sk-SK" altLang="cs-CZ" sz="2200" b="1" dirty="0"/>
              <a:t> </a:t>
            </a:r>
            <a:r>
              <a:rPr lang="sk-SK" altLang="cs-CZ" sz="2200" dirty="0"/>
              <a:t>– </a:t>
            </a:r>
            <a:r>
              <a:rPr lang="sk-SK" altLang="cs-CZ" sz="2200" dirty="0">
                <a:solidFill>
                  <a:srgbClr val="FF0000"/>
                </a:solidFill>
              </a:rPr>
              <a:t>stále </a:t>
            </a:r>
            <a:r>
              <a:rPr lang="sk-SK" altLang="cs-CZ" sz="2200" dirty="0" err="1">
                <a:solidFill>
                  <a:srgbClr val="FF0000"/>
                </a:solidFill>
              </a:rPr>
              <a:t>aktiva</a:t>
            </a:r>
            <a:r>
              <a:rPr lang="sk-SK" altLang="cs-CZ" sz="2200" dirty="0">
                <a:solidFill>
                  <a:srgbClr val="FF0000"/>
                </a:solidFill>
              </a:rPr>
              <a:t> (+ trvale </a:t>
            </a:r>
            <a:r>
              <a:rPr lang="sk-SK" altLang="cs-CZ" sz="2200" dirty="0" err="1">
                <a:solidFill>
                  <a:srgbClr val="FF0000"/>
                </a:solidFill>
              </a:rPr>
              <a:t>vázaný</a:t>
            </a:r>
            <a:r>
              <a:rPr lang="sk-SK" altLang="cs-CZ" sz="2200" dirty="0">
                <a:solidFill>
                  <a:srgbClr val="FF0000"/>
                </a:solidFill>
              </a:rPr>
              <a:t> obežný </a:t>
            </a:r>
            <a:r>
              <a:rPr lang="sk-SK" altLang="cs-CZ" sz="2200" dirty="0" err="1">
                <a:solidFill>
                  <a:srgbClr val="FF0000"/>
                </a:solidFill>
              </a:rPr>
              <a:t>majetek</a:t>
            </a:r>
            <a:r>
              <a:rPr lang="sk-SK" altLang="cs-CZ" sz="2200" dirty="0">
                <a:solidFill>
                  <a:srgbClr val="FF0000"/>
                </a:solidFill>
              </a:rPr>
              <a:t>) </a:t>
            </a:r>
            <a:r>
              <a:rPr lang="sk-SK" altLang="cs-CZ" sz="2200" dirty="0" err="1">
                <a:solidFill>
                  <a:srgbClr val="FF0000"/>
                </a:solidFill>
              </a:rPr>
              <a:t>mají</a:t>
            </a:r>
            <a:r>
              <a:rPr lang="sk-SK" altLang="cs-CZ" sz="2200" dirty="0">
                <a:solidFill>
                  <a:srgbClr val="FF0000"/>
                </a:solidFill>
              </a:rPr>
              <a:t> </a:t>
            </a:r>
            <a:r>
              <a:rPr lang="sk-SK" altLang="cs-CZ" sz="2200" dirty="0" err="1">
                <a:solidFill>
                  <a:srgbClr val="FF0000"/>
                </a:solidFill>
              </a:rPr>
              <a:t>být</a:t>
            </a:r>
            <a:r>
              <a:rPr lang="sk-SK" altLang="cs-CZ" sz="2200" dirty="0">
                <a:solidFill>
                  <a:srgbClr val="FF0000"/>
                </a:solidFill>
              </a:rPr>
              <a:t> kryté </a:t>
            </a:r>
            <a:r>
              <a:rPr lang="sk-SK" altLang="cs-CZ" sz="2200" dirty="0" err="1">
                <a:solidFill>
                  <a:srgbClr val="FF0000"/>
                </a:solidFill>
              </a:rPr>
              <a:t>vlastními</a:t>
            </a:r>
            <a:r>
              <a:rPr lang="sk-SK" altLang="cs-CZ" sz="2200" dirty="0">
                <a:solidFill>
                  <a:srgbClr val="FF0000"/>
                </a:solidFill>
              </a:rPr>
              <a:t> zdroji a/</a:t>
            </a:r>
            <a:r>
              <a:rPr lang="sk-SK" altLang="cs-CZ" sz="2200" dirty="0" err="1">
                <a:solidFill>
                  <a:srgbClr val="FF0000"/>
                </a:solidFill>
              </a:rPr>
              <a:t>anebo</a:t>
            </a:r>
            <a:r>
              <a:rPr lang="sk-SK" altLang="cs-CZ" sz="2200" dirty="0">
                <a:solidFill>
                  <a:srgbClr val="FF0000"/>
                </a:solidFill>
              </a:rPr>
              <a:t> </a:t>
            </a:r>
            <a:r>
              <a:rPr lang="sk-SK" altLang="cs-CZ" sz="2200" dirty="0" err="1">
                <a:solidFill>
                  <a:srgbClr val="FF0000"/>
                </a:solidFill>
              </a:rPr>
              <a:t>dlouhodobými</a:t>
            </a:r>
            <a:r>
              <a:rPr lang="sk-SK" altLang="cs-CZ" sz="2200" dirty="0">
                <a:solidFill>
                  <a:srgbClr val="FF0000"/>
                </a:solidFill>
              </a:rPr>
              <a:t> </a:t>
            </a:r>
            <a:r>
              <a:rPr lang="sk-SK" altLang="cs-CZ" sz="2200" dirty="0" err="1">
                <a:solidFill>
                  <a:srgbClr val="FF0000"/>
                </a:solidFill>
              </a:rPr>
              <a:t>cizími</a:t>
            </a:r>
            <a:r>
              <a:rPr lang="sk-SK" altLang="cs-CZ" sz="2200" dirty="0">
                <a:solidFill>
                  <a:srgbClr val="FF0000"/>
                </a:solidFill>
              </a:rPr>
              <a:t> zdroji a obežný </a:t>
            </a:r>
            <a:r>
              <a:rPr lang="sk-SK" altLang="cs-CZ" sz="2200" dirty="0" err="1">
                <a:solidFill>
                  <a:srgbClr val="FF0000"/>
                </a:solidFill>
              </a:rPr>
              <a:t>majetek</a:t>
            </a:r>
            <a:r>
              <a:rPr lang="sk-SK" altLang="cs-CZ" sz="2200" dirty="0">
                <a:solidFill>
                  <a:srgbClr val="FF0000"/>
                </a:solidFill>
              </a:rPr>
              <a:t> má </a:t>
            </a:r>
            <a:r>
              <a:rPr lang="sk-SK" altLang="cs-CZ" sz="2200" dirty="0" err="1">
                <a:solidFill>
                  <a:srgbClr val="FF0000"/>
                </a:solidFill>
              </a:rPr>
              <a:t>být</a:t>
            </a:r>
            <a:r>
              <a:rPr lang="sk-SK" altLang="cs-CZ" sz="2200" dirty="0">
                <a:solidFill>
                  <a:srgbClr val="FF0000"/>
                </a:solidFill>
              </a:rPr>
              <a:t> krytý </a:t>
            </a:r>
            <a:r>
              <a:rPr lang="sk-SK" altLang="cs-CZ" sz="2200" dirty="0" err="1">
                <a:solidFill>
                  <a:srgbClr val="FF0000"/>
                </a:solidFill>
              </a:rPr>
              <a:t>krátkými</a:t>
            </a:r>
            <a:r>
              <a:rPr lang="sk-SK" altLang="cs-CZ" sz="2200" dirty="0">
                <a:solidFill>
                  <a:srgbClr val="FF0000"/>
                </a:solidFill>
              </a:rPr>
              <a:t> </a:t>
            </a:r>
            <a:r>
              <a:rPr lang="sk-SK" altLang="cs-CZ" sz="2200" dirty="0" err="1">
                <a:solidFill>
                  <a:srgbClr val="FF0000"/>
                </a:solidFill>
              </a:rPr>
              <a:t>cizími</a:t>
            </a:r>
            <a:r>
              <a:rPr lang="sk-SK" altLang="cs-CZ" sz="2200" dirty="0">
                <a:solidFill>
                  <a:srgbClr val="FF0000"/>
                </a:solidFill>
              </a:rPr>
              <a:t> zdrojmi</a:t>
            </a:r>
          </a:p>
          <a:p>
            <a:pPr marL="571500" indent="-571500">
              <a:lnSpc>
                <a:spcPct val="80000"/>
              </a:lnSpc>
              <a:buFont typeface="Wingdings" panose="05000000000000000000" pitchFamily="2" charset="2"/>
              <a:buAutoNum type="arabicPeriod"/>
            </a:pPr>
            <a:r>
              <a:rPr lang="sk-SK" altLang="cs-CZ" sz="2200" b="1" i="1" dirty="0"/>
              <a:t>Zlaté pravidlo </a:t>
            </a:r>
            <a:r>
              <a:rPr lang="sk-SK" altLang="cs-CZ" sz="2200" b="1" i="1" dirty="0" err="1"/>
              <a:t>pari</a:t>
            </a:r>
            <a:r>
              <a:rPr lang="sk-SK" altLang="cs-CZ" sz="2200" b="1" dirty="0"/>
              <a:t> </a:t>
            </a:r>
            <a:r>
              <a:rPr lang="sk-SK" altLang="cs-CZ" sz="2200" dirty="0"/>
              <a:t>– stále </a:t>
            </a:r>
            <a:r>
              <a:rPr lang="sk-SK" altLang="cs-CZ" sz="2200" dirty="0" err="1"/>
              <a:t>aktiva</a:t>
            </a:r>
            <a:r>
              <a:rPr lang="sk-SK" altLang="cs-CZ" sz="2200" dirty="0"/>
              <a:t> </a:t>
            </a:r>
            <a:r>
              <a:rPr lang="sk-SK" altLang="cs-CZ" sz="2200" dirty="0" err="1"/>
              <a:t>se</a:t>
            </a:r>
            <a:r>
              <a:rPr lang="sk-SK" altLang="cs-CZ" sz="2200" dirty="0"/>
              <a:t> </a:t>
            </a:r>
            <a:r>
              <a:rPr lang="sk-SK" altLang="cs-CZ" sz="2200" dirty="0" err="1"/>
              <a:t>mohou</a:t>
            </a:r>
            <a:r>
              <a:rPr lang="sk-SK" altLang="cs-CZ" sz="2200" dirty="0"/>
              <a:t> </a:t>
            </a:r>
            <a:r>
              <a:rPr lang="sk-SK" altLang="cs-CZ" sz="2200" dirty="0" err="1"/>
              <a:t>maximálně</a:t>
            </a:r>
            <a:r>
              <a:rPr lang="sk-SK" altLang="cs-CZ" sz="2200" dirty="0"/>
              <a:t> rovnať vlastním </a:t>
            </a:r>
            <a:r>
              <a:rPr lang="sk-SK" altLang="cs-CZ" sz="2200" dirty="0" err="1"/>
              <a:t>zdrojům</a:t>
            </a:r>
            <a:endParaRPr lang="sk-SK" altLang="cs-CZ" sz="2200" dirty="0"/>
          </a:p>
          <a:p>
            <a:pPr marL="571500" indent="-571500">
              <a:lnSpc>
                <a:spcPct val="80000"/>
              </a:lnSpc>
              <a:buFont typeface="Wingdings" panose="05000000000000000000" pitchFamily="2" charset="2"/>
              <a:buAutoNum type="arabicPeriod"/>
            </a:pPr>
            <a:r>
              <a:rPr lang="sk-SK" altLang="cs-CZ" sz="2200" b="1" i="1" dirty="0"/>
              <a:t>Zlaté </a:t>
            </a:r>
            <a:r>
              <a:rPr lang="sk-SK" altLang="cs-CZ" sz="2200" b="1" i="1" dirty="0" err="1"/>
              <a:t>poměrové</a:t>
            </a:r>
            <a:r>
              <a:rPr lang="sk-SK" altLang="cs-CZ" sz="2200" b="1" i="1" dirty="0"/>
              <a:t> pravidlo</a:t>
            </a:r>
            <a:r>
              <a:rPr lang="sk-SK" altLang="cs-CZ" sz="2200" b="1" dirty="0"/>
              <a:t> </a:t>
            </a:r>
            <a:r>
              <a:rPr lang="sk-SK" altLang="cs-CZ" sz="2200" dirty="0"/>
              <a:t>– </a:t>
            </a:r>
            <a:r>
              <a:rPr lang="sk-SK" altLang="cs-CZ" sz="2200" dirty="0" err="1"/>
              <a:t>zvyšování</a:t>
            </a:r>
            <a:r>
              <a:rPr lang="sk-SK" altLang="cs-CZ" sz="2200" dirty="0"/>
              <a:t> </a:t>
            </a:r>
            <a:r>
              <a:rPr lang="sk-SK" altLang="cs-CZ" sz="2200" dirty="0" err="1"/>
              <a:t>investic</a:t>
            </a:r>
            <a:r>
              <a:rPr lang="sk-SK" altLang="cs-CZ" sz="2200" dirty="0"/>
              <a:t> </a:t>
            </a:r>
            <a:r>
              <a:rPr lang="sk-SK" altLang="cs-CZ" sz="2200" dirty="0" err="1"/>
              <a:t>nesmí</a:t>
            </a:r>
            <a:r>
              <a:rPr lang="sk-SK" altLang="cs-CZ" sz="2200" dirty="0"/>
              <a:t> v </a:t>
            </a:r>
            <a:r>
              <a:rPr lang="sk-SK" altLang="cs-CZ" sz="2200" dirty="0" err="1"/>
              <a:t>krátkodobém</a:t>
            </a:r>
            <a:r>
              <a:rPr lang="sk-SK" altLang="cs-CZ" sz="2200" dirty="0"/>
              <a:t> a </a:t>
            </a:r>
            <a:r>
              <a:rPr lang="sk-SK" altLang="cs-CZ" sz="2200" dirty="0" err="1"/>
              <a:t>střednodobém</a:t>
            </a:r>
            <a:r>
              <a:rPr lang="sk-SK" altLang="cs-CZ" sz="2200" dirty="0"/>
              <a:t> horizontu </a:t>
            </a:r>
            <a:r>
              <a:rPr lang="sk-SK" altLang="cs-CZ" sz="2200" dirty="0" err="1"/>
              <a:t>probíhat</a:t>
            </a:r>
            <a:r>
              <a:rPr lang="sk-SK" altLang="cs-CZ" sz="2200" dirty="0"/>
              <a:t> </a:t>
            </a:r>
            <a:r>
              <a:rPr lang="sk-SK" altLang="cs-CZ" sz="2200" dirty="0" err="1"/>
              <a:t>neúměrně</a:t>
            </a:r>
            <a:r>
              <a:rPr lang="sk-SK" altLang="cs-CZ" sz="2200" dirty="0"/>
              <a:t> k </a:t>
            </a:r>
            <a:r>
              <a:rPr lang="sk-SK" altLang="cs-CZ" sz="2200" dirty="0" err="1"/>
              <a:t>růstu</a:t>
            </a:r>
            <a:r>
              <a:rPr lang="sk-SK" altLang="cs-CZ" sz="2200" dirty="0"/>
              <a:t> </a:t>
            </a:r>
            <a:r>
              <a:rPr lang="sk-SK" altLang="cs-CZ" sz="2200" dirty="0" err="1"/>
              <a:t>výnosů</a:t>
            </a:r>
            <a:endParaRPr lang="sk-SK" altLang="cs-CZ" sz="2200" dirty="0"/>
          </a:p>
          <a:p>
            <a:pPr marL="571500" indent="-571500">
              <a:lnSpc>
                <a:spcPct val="80000"/>
              </a:lnSpc>
              <a:buFont typeface="Wingdings" panose="05000000000000000000" pitchFamily="2" charset="2"/>
              <a:buAutoNum type="arabicPeriod"/>
            </a:pPr>
            <a:r>
              <a:rPr lang="sk-SK" altLang="cs-CZ" sz="2200" b="1" i="1" dirty="0"/>
              <a:t>Pravidlo jedna ku </a:t>
            </a:r>
            <a:r>
              <a:rPr lang="sk-SK" altLang="cs-CZ" sz="2200" b="1" i="1" dirty="0" err="1"/>
              <a:t>jedné</a:t>
            </a:r>
            <a:r>
              <a:rPr lang="sk-SK" altLang="cs-CZ" sz="2200" b="1" i="1" dirty="0"/>
              <a:t> </a:t>
            </a:r>
            <a:r>
              <a:rPr lang="sk-SK" altLang="cs-CZ" sz="2200" dirty="0"/>
              <a:t>– stav pokladne + </a:t>
            </a:r>
            <a:r>
              <a:rPr lang="sk-SK" altLang="cs-CZ" sz="2200" dirty="0" err="1"/>
              <a:t>směnky</a:t>
            </a:r>
            <a:r>
              <a:rPr lang="sk-SK" altLang="cs-CZ" sz="2200" dirty="0"/>
              <a:t> + </a:t>
            </a:r>
            <a:r>
              <a:rPr lang="sk-SK" altLang="cs-CZ" sz="2200" dirty="0" err="1"/>
              <a:t>dlužnické</a:t>
            </a:r>
            <a:r>
              <a:rPr lang="sk-SK" altLang="cs-CZ" sz="2200" dirty="0"/>
              <a:t> </a:t>
            </a:r>
            <a:r>
              <a:rPr lang="sk-SK" altLang="cs-CZ" sz="2200" dirty="0" err="1"/>
              <a:t>pohledávky</a:t>
            </a:r>
            <a:r>
              <a:rPr lang="sk-SK" altLang="cs-CZ" sz="2200" dirty="0"/>
              <a:t> </a:t>
            </a:r>
            <a:r>
              <a:rPr lang="sk-SK" altLang="cs-CZ" sz="2200" dirty="0" err="1"/>
              <a:t>nesmí</a:t>
            </a:r>
            <a:r>
              <a:rPr lang="sk-SK" altLang="cs-CZ" sz="2200" dirty="0"/>
              <a:t> </a:t>
            </a:r>
            <a:r>
              <a:rPr lang="sk-SK" altLang="cs-CZ" sz="2200" dirty="0" err="1"/>
              <a:t>být</a:t>
            </a:r>
            <a:r>
              <a:rPr lang="sk-SK" altLang="cs-CZ" sz="2200" dirty="0"/>
              <a:t> menší než krátkodobé </a:t>
            </a:r>
            <a:r>
              <a:rPr lang="sk-SK" altLang="cs-CZ" sz="2200" dirty="0" err="1"/>
              <a:t>cizí</a:t>
            </a:r>
            <a:r>
              <a:rPr lang="sk-SK" altLang="cs-CZ" sz="2200" dirty="0"/>
              <a:t> zdroje</a:t>
            </a:r>
          </a:p>
          <a:p>
            <a:pPr marL="571500" indent="-571500">
              <a:lnSpc>
                <a:spcPct val="80000"/>
              </a:lnSpc>
              <a:buFont typeface="Wingdings" panose="05000000000000000000" pitchFamily="2" charset="2"/>
              <a:buAutoNum type="arabicPeriod"/>
            </a:pPr>
            <a:r>
              <a:rPr lang="sk-SK" altLang="cs-CZ" sz="2200" b="1" i="1" dirty="0"/>
              <a:t>Pravidlo dva ku </a:t>
            </a:r>
            <a:r>
              <a:rPr lang="sk-SK" altLang="cs-CZ" sz="2200" b="1" i="1" dirty="0" err="1"/>
              <a:t>jedné</a:t>
            </a:r>
            <a:r>
              <a:rPr lang="sk-SK" altLang="cs-CZ" sz="2200" b="1" i="1" dirty="0"/>
              <a:t> </a:t>
            </a:r>
            <a:r>
              <a:rPr lang="sk-SK" altLang="cs-CZ" sz="2200" dirty="0"/>
              <a:t>– obežný </a:t>
            </a:r>
            <a:r>
              <a:rPr lang="sk-SK" altLang="cs-CZ" sz="2200" dirty="0" err="1"/>
              <a:t>majetek</a:t>
            </a:r>
            <a:r>
              <a:rPr lang="sk-SK" altLang="cs-CZ" sz="2200" dirty="0"/>
              <a:t> by </a:t>
            </a:r>
            <a:r>
              <a:rPr lang="sk-SK" altLang="cs-CZ" sz="2200" dirty="0" err="1"/>
              <a:t>měl</a:t>
            </a:r>
            <a:r>
              <a:rPr lang="sk-SK" altLang="cs-CZ" sz="2200" dirty="0"/>
              <a:t> </a:t>
            </a:r>
            <a:r>
              <a:rPr lang="sk-SK" altLang="cs-CZ" sz="2200" dirty="0" err="1"/>
              <a:t>být</a:t>
            </a:r>
            <a:r>
              <a:rPr lang="sk-SK" altLang="cs-CZ" sz="2200" dirty="0"/>
              <a:t> </a:t>
            </a:r>
            <a:r>
              <a:rPr lang="sk-SK" altLang="cs-CZ" sz="2200" dirty="0" err="1"/>
              <a:t>minimálně</a:t>
            </a:r>
            <a:r>
              <a:rPr lang="sk-SK" altLang="cs-CZ" sz="2200" dirty="0"/>
              <a:t> dvakrát </a:t>
            </a:r>
            <a:r>
              <a:rPr lang="sk-SK" altLang="cs-CZ" sz="2200" dirty="0" err="1"/>
              <a:t>větší</a:t>
            </a:r>
            <a:r>
              <a:rPr lang="sk-SK" altLang="cs-CZ" sz="2200" dirty="0"/>
              <a:t> než krátkodobé </a:t>
            </a:r>
            <a:r>
              <a:rPr lang="sk-SK" altLang="cs-CZ" sz="2200" dirty="0" err="1"/>
              <a:t>cizí</a:t>
            </a:r>
            <a:r>
              <a:rPr lang="sk-SK" altLang="cs-CZ" sz="2200" dirty="0"/>
              <a:t> zdroje</a:t>
            </a:r>
          </a:p>
        </p:txBody>
      </p:sp>
    </p:spTree>
    <p:extLst>
      <p:ext uri="{BB962C8B-B14F-4D97-AF65-F5344CB8AC3E}">
        <p14:creationId xmlns:p14="http://schemas.microsoft.com/office/powerpoint/2010/main" val="425725387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Nadpis 3"/>
          <p:cNvSpPr>
            <a:spLocks noGrp="1"/>
          </p:cNvSpPr>
          <p:nvPr>
            <p:ph type="title"/>
          </p:nvPr>
        </p:nvSpPr>
        <p:spPr/>
        <p:txBody>
          <a:bodyPr/>
          <a:lstStyle/>
          <a:p>
            <a:r>
              <a:rPr lang="cs-CZ"/>
              <a:t>KAPITÁL</a:t>
            </a:r>
          </a:p>
        </p:txBody>
      </p:sp>
      <p:sp>
        <p:nvSpPr>
          <p:cNvPr id="5" name="Zástupný symbol pro obsah 4"/>
          <p:cNvSpPr>
            <a:spLocks noGrp="1"/>
          </p:cNvSpPr>
          <p:nvPr>
            <p:ph idx="1"/>
          </p:nvPr>
        </p:nvSpPr>
        <p:spPr>
          <a:xfrm>
            <a:off x="457200" y="1287010"/>
            <a:ext cx="8435975" cy="5395689"/>
          </a:xfrm>
        </p:spPr>
        <p:txBody>
          <a:bodyPr/>
          <a:lstStyle/>
          <a:p>
            <a:pPr algn="just">
              <a:buFont typeface="Wingdings" pitchFamily="2" charset="2"/>
              <a:buNone/>
              <a:defRPr/>
            </a:pPr>
            <a:r>
              <a:rPr lang="cs-CZ" sz="2200" b="1" dirty="0">
                <a:latin typeface="Arial" pitchFamily="34" charset="0"/>
                <a:cs typeface="Arial" pitchFamily="34" charset="0"/>
              </a:rPr>
              <a:t>Překapitalizování × </a:t>
            </a:r>
            <a:r>
              <a:rPr lang="cs-CZ" sz="2200" b="1" dirty="0" err="1">
                <a:latin typeface="Arial" pitchFamily="34" charset="0"/>
                <a:cs typeface="Arial" pitchFamily="34" charset="0"/>
              </a:rPr>
              <a:t>podkapitalizování</a:t>
            </a:r>
            <a:endParaRPr lang="cs-CZ" sz="2200" b="1" dirty="0">
              <a:latin typeface="Arial" pitchFamily="34" charset="0"/>
              <a:cs typeface="Arial" pitchFamily="34" charset="0"/>
            </a:endParaRPr>
          </a:p>
          <a:p>
            <a:pPr algn="just">
              <a:lnSpc>
                <a:spcPct val="90000"/>
              </a:lnSpc>
              <a:spcBef>
                <a:spcPct val="50000"/>
              </a:spcBef>
              <a:defRPr/>
            </a:pPr>
            <a:r>
              <a:rPr lang="cs-CZ" sz="2200" b="1" dirty="0">
                <a:latin typeface="Arial" pitchFamily="34" charset="0"/>
                <a:cs typeface="Arial" pitchFamily="34" charset="0"/>
              </a:rPr>
              <a:t>překapitalizování - VK</a:t>
            </a:r>
            <a:r>
              <a:rPr lang="en-US" sz="2200" b="1" dirty="0">
                <a:latin typeface="Arial" pitchFamily="34" charset="0"/>
                <a:cs typeface="Arial" pitchFamily="34" charset="0"/>
              </a:rPr>
              <a:t>&gt;</a:t>
            </a:r>
            <a:r>
              <a:rPr lang="cs-CZ" sz="2200" b="1" dirty="0">
                <a:latin typeface="Arial" pitchFamily="34" charset="0"/>
                <a:cs typeface="Arial" pitchFamily="34" charset="0"/>
              </a:rPr>
              <a:t>DM, VK/DM </a:t>
            </a:r>
            <a:r>
              <a:rPr lang="en-US" sz="2200" b="1" dirty="0">
                <a:latin typeface="Arial" pitchFamily="34" charset="0"/>
                <a:cs typeface="Arial" pitchFamily="34" charset="0"/>
              </a:rPr>
              <a:t>&gt;</a:t>
            </a:r>
            <a:r>
              <a:rPr lang="cs-CZ" sz="2200" b="1" dirty="0">
                <a:latin typeface="Arial" pitchFamily="34" charset="0"/>
                <a:cs typeface="Arial" pitchFamily="34" charset="0"/>
              </a:rPr>
              <a:t>1</a:t>
            </a:r>
            <a:endParaRPr lang="en-US" sz="2200" dirty="0">
              <a:latin typeface="Arial" pitchFamily="34" charset="0"/>
              <a:cs typeface="Arial" pitchFamily="34" charset="0"/>
            </a:endParaRPr>
          </a:p>
          <a:p>
            <a:pPr marL="1009650" lvl="1" indent="-609600" algn="just">
              <a:defRPr/>
            </a:pPr>
            <a:r>
              <a:rPr lang="cs-CZ" sz="2200" dirty="0">
                <a:latin typeface="Arial" pitchFamily="34" charset="0"/>
                <a:cs typeface="Arial" pitchFamily="34" charset="0"/>
              </a:rPr>
              <a:t>Podnik má vlastního kapitálu více než potřebuje (než efektivně využije) a jeho využití je tudíž nehospodárné. </a:t>
            </a:r>
          </a:p>
          <a:p>
            <a:pPr lvl="2" algn="just">
              <a:lnSpc>
                <a:spcPct val="90000"/>
              </a:lnSpc>
              <a:spcBef>
                <a:spcPct val="50000"/>
              </a:spcBef>
              <a:defRPr/>
            </a:pPr>
            <a:endParaRPr lang="cs-CZ" sz="2200" b="1" dirty="0">
              <a:latin typeface="Arial" pitchFamily="34" charset="0"/>
              <a:cs typeface="Arial" pitchFamily="34" charset="0"/>
            </a:endParaRPr>
          </a:p>
          <a:p>
            <a:pPr algn="just">
              <a:lnSpc>
                <a:spcPct val="90000"/>
              </a:lnSpc>
              <a:spcBef>
                <a:spcPct val="50000"/>
              </a:spcBef>
              <a:defRPr/>
            </a:pPr>
            <a:r>
              <a:rPr lang="cs-CZ" sz="2200" b="1" dirty="0" err="1">
                <a:latin typeface="Arial" pitchFamily="34" charset="0"/>
                <a:cs typeface="Arial" pitchFamily="34" charset="0"/>
              </a:rPr>
              <a:t>podkapitalizování</a:t>
            </a:r>
            <a:r>
              <a:rPr lang="cs-CZ" sz="2200" b="1" dirty="0">
                <a:latin typeface="Arial" pitchFamily="34" charset="0"/>
                <a:cs typeface="Arial" pitchFamily="34" charset="0"/>
              </a:rPr>
              <a:t> - DM </a:t>
            </a:r>
            <a:r>
              <a:rPr lang="en-US" sz="2200" b="1" dirty="0">
                <a:latin typeface="Arial" pitchFamily="34" charset="0"/>
                <a:cs typeface="Arial" pitchFamily="34" charset="0"/>
              </a:rPr>
              <a:t>&gt;</a:t>
            </a:r>
            <a:r>
              <a:rPr lang="cs-CZ" sz="2200" b="1" dirty="0">
                <a:latin typeface="Arial" pitchFamily="34" charset="0"/>
                <a:cs typeface="Arial" pitchFamily="34" charset="0"/>
              </a:rPr>
              <a:t>DZ, DM/DZ </a:t>
            </a:r>
            <a:r>
              <a:rPr lang="en-US" sz="2200" b="1" dirty="0">
                <a:latin typeface="Arial" pitchFamily="34" charset="0"/>
                <a:cs typeface="Arial" pitchFamily="34" charset="0"/>
              </a:rPr>
              <a:t>&gt;</a:t>
            </a:r>
            <a:r>
              <a:rPr lang="cs-CZ" sz="2200" b="1" dirty="0">
                <a:latin typeface="Arial" pitchFamily="34" charset="0"/>
                <a:cs typeface="Arial" pitchFamily="34" charset="0"/>
              </a:rPr>
              <a:t>1</a:t>
            </a:r>
            <a:endParaRPr lang="cs-CZ" sz="2200" b="1" dirty="0">
              <a:solidFill>
                <a:srgbClr val="0000FF"/>
              </a:solidFill>
              <a:latin typeface="Arial" pitchFamily="34" charset="0"/>
              <a:cs typeface="Arial" pitchFamily="34" charset="0"/>
            </a:endParaRPr>
          </a:p>
          <a:p>
            <a:pPr marL="1009650" lvl="1" indent="-609600" algn="just">
              <a:lnSpc>
                <a:spcPct val="80000"/>
              </a:lnSpc>
              <a:defRPr/>
            </a:pPr>
            <a:r>
              <a:rPr lang="cs-CZ" sz="2200" dirty="0">
                <a:latin typeface="Arial" pitchFamily="34" charset="0"/>
                <a:cs typeface="Arial" pitchFamily="34" charset="0"/>
              </a:rPr>
              <a:t>Podnik má dlouhodobého kapitálu tak málo, že to způsobuje poruchy v chodu podniku. V období expanze podnik prudce rozšiřuje výrobu a prodej, čímž spontánně rostou jeho aktiva, která nejsou kryta adekvátními finančními zdroji. Podnik se zadlužuje u svých dodavatelů a ze závazků (krátkodobé zdroje) kryje i dlouhodobý majetek. Tím se dostává do platební neschopnosti.</a:t>
            </a:r>
          </a:p>
          <a:p>
            <a:pPr lvl="1" algn="just">
              <a:defRPr/>
            </a:pPr>
            <a:endParaRPr lang="cs-CZ" sz="2200" dirty="0">
              <a:latin typeface="Arial" pitchFamily="34" charset="0"/>
              <a:cs typeface="Arial" pitchFamily="34" charset="0"/>
            </a:endParaRPr>
          </a:p>
        </p:txBody>
      </p:sp>
    </p:spTree>
    <p:extLst>
      <p:ext uri="{BB962C8B-B14F-4D97-AF65-F5344CB8AC3E}">
        <p14:creationId xmlns:p14="http://schemas.microsoft.com/office/powerpoint/2010/main" val="312329469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1808704" y="188912"/>
            <a:ext cx="8893175" cy="792163"/>
          </a:xfrm>
        </p:spPr>
        <p:txBody>
          <a:bodyPr>
            <a:normAutofit fontScale="90000"/>
          </a:bodyPr>
          <a:lstStyle/>
          <a:p>
            <a:r>
              <a:rPr lang="cs-CZ" altLang="cs-CZ" sz="2800" b="1" dirty="0"/>
              <a:t>Běžné financování</a:t>
            </a:r>
            <a:br>
              <a:rPr lang="cs-CZ" altLang="cs-CZ" sz="2800" b="1" dirty="0"/>
            </a:br>
            <a:r>
              <a:rPr lang="cs-CZ" altLang="cs-CZ" sz="2800" b="1" dirty="0"/>
              <a:t>pracovní kapitál</a:t>
            </a:r>
          </a:p>
        </p:txBody>
      </p:sp>
      <p:sp>
        <p:nvSpPr>
          <p:cNvPr id="87043" name="Rectangle 3"/>
          <p:cNvSpPr>
            <a:spLocks noGrp="1" noChangeArrowheads="1"/>
          </p:cNvSpPr>
          <p:nvPr>
            <p:ph type="body" idx="1"/>
          </p:nvPr>
        </p:nvSpPr>
        <p:spPr>
          <a:xfrm>
            <a:off x="323850" y="981075"/>
            <a:ext cx="8820150" cy="5616575"/>
          </a:xfrm>
        </p:spPr>
        <p:txBody>
          <a:bodyPr/>
          <a:lstStyle/>
          <a:p>
            <a:pPr>
              <a:lnSpc>
                <a:spcPct val="80000"/>
              </a:lnSpc>
              <a:buFontTx/>
              <a:buNone/>
            </a:pPr>
            <a:r>
              <a:rPr lang="cs-CZ" altLang="cs-CZ" sz="2000"/>
              <a:t>Hovoříme o tzv. </a:t>
            </a:r>
            <a:r>
              <a:rPr lang="cs-CZ" altLang="cs-CZ" sz="2000" b="1"/>
              <a:t>řízení pracovního kapitálu (struktura, výše)</a:t>
            </a:r>
          </a:p>
          <a:p>
            <a:pPr algn="just">
              <a:lnSpc>
                <a:spcPct val="90000"/>
              </a:lnSpc>
              <a:buFont typeface="Wingdings" panose="05000000000000000000" pitchFamily="2" charset="2"/>
              <a:buNone/>
            </a:pPr>
            <a:r>
              <a:rPr lang="cs-CZ" altLang="cs-CZ" sz="2000" b="1"/>
              <a:t>Hrubý pracovní kapitál (Gross working capital)</a:t>
            </a:r>
          </a:p>
          <a:p>
            <a:pPr algn="just">
              <a:lnSpc>
                <a:spcPct val="90000"/>
              </a:lnSpc>
            </a:pPr>
            <a:r>
              <a:rPr lang="cs-CZ" altLang="cs-CZ" sz="2000"/>
              <a:t>hodnota veškerých oběžných aktiv podniku</a:t>
            </a:r>
          </a:p>
          <a:p>
            <a:pPr algn="just">
              <a:lnSpc>
                <a:spcPct val="90000"/>
              </a:lnSpc>
            </a:pPr>
            <a:r>
              <a:rPr lang="cs-CZ" altLang="cs-CZ" sz="2000"/>
              <a:t>pro firmu je důležité, aby měla právě tolik oběžného majetku, kolik její obchodní aktivity vyžadují </a:t>
            </a:r>
          </a:p>
          <a:p>
            <a:pPr algn="just">
              <a:lnSpc>
                <a:spcPct val="90000"/>
              </a:lnSpc>
              <a:buFont typeface="Wingdings" panose="05000000000000000000" pitchFamily="2" charset="2"/>
              <a:buNone/>
            </a:pPr>
            <a:r>
              <a:rPr lang="cs-CZ" altLang="cs-CZ" sz="2000"/>
              <a:t>	</a:t>
            </a:r>
          </a:p>
          <a:p>
            <a:pPr algn="just">
              <a:lnSpc>
                <a:spcPct val="90000"/>
              </a:lnSpc>
              <a:buFont typeface="Wingdings" panose="05000000000000000000" pitchFamily="2" charset="2"/>
              <a:buNone/>
            </a:pPr>
            <a:r>
              <a:rPr lang="cs-CZ" altLang="cs-CZ" sz="2000" b="1"/>
              <a:t>Čistý pracovní kapitál (Net working capital)</a:t>
            </a:r>
            <a:r>
              <a:rPr lang="cs-CZ" altLang="cs-CZ" sz="2000"/>
              <a:t> </a:t>
            </a:r>
          </a:p>
          <a:p>
            <a:pPr algn="just">
              <a:lnSpc>
                <a:spcPct val="90000"/>
              </a:lnSpc>
            </a:pPr>
            <a:r>
              <a:rPr lang="cs-CZ" altLang="cs-CZ" sz="2000"/>
              <a:t>termín "čistý" vyjadřuje, že je kapitál finančně očištěn od povinnosti brzké úhrady krátkodobých závazků, tedy té části oběžného majetku, se kterou není možné disponovat, neboť musí být použita ke splátce krátkodobých dluhů;</a:t>
            </a:r>
          </a:p>
          <a:p>
            <a:pPr algn="just">
              <a:lnSpc>
                <a:spcPct val="90000"/>
              </a:lnSpc>
            </a:pPr>
            <a:r>
              <a:rPr lang="cs-CZ" altLang="cs-CZ" sz="2000"/>
              <a:t>lze definovat jako část OM, který podniku zůstane po úhradě krátkodobých závazků a krátkodobých bankovních úvěrů; </a:t>
            </a:r>
          </a:p>
          <a:p>
            <a:pPr algn="just">
              <a:lnSpc>
                <a:spcPct val="90000"/>
              </a:lnSpc>
            </a:pPr>
            <a:r>
              <a:rPr lang="cs-CZ" altLang="cs-CZ" sz="2000"/>
              <a:t>je důležité, aby aktiva, která se skrývají pod výslednou částkou, byla dobře likvidní (rychle směnitelná za peníze) – důležitá je struktura! </a:t>
            </a:r>
          </a:p>
          <a:p>
            <a:pPr algn="just">
              <a:lnSpc>
                <a:spcPct val="90000"/>
              </a:lnSpc>
            </a:pPr>
            <a:r>
              <a:rPr lang="cs-CZ" altLang="cs-CZ" sz="2000"/>
              <a:t>v opačném případě, kdy krátkodobý cizí kapitál přebývá nad oběžným majetkem a pracovní kapitál je tedy záporná hodnota, hovoříme o nekrytém dluhu (floating debt).</a:t>
            </a:r>
          </a:p>
        </p:txBody>
      </p:sp>
    </p:spTree>
    <p:extLst>
      <p:ext uri="{BB962C8B-B14F-4D97-AF65-F5344CB8AC3E}">
        <p14:creationId xmlns:p14="http://schemas.microsoft.com/office/powerpoint/2010/main" val="6861847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Nadpis 1"/>
          <p:cNvSpPr>
            <a:spLocks noGrp="1"/>
          </p:cNvSpPr>
          <p:nvPr>
            <p:ph type="title"/>
          </p:nvPr>
        </p:nvSpPr>
        <p:spPr>
          <a:xfrm>
            <a:off x="2867182" y="13712"/>
            <a:ext cx="7283450" cy="836613"/>
          </a:xfrm>
        </p:spPr>
        <p:txBody>
          <a:bodyPr/>
          <a:lstStyle/>
          <a:p>
            <a:r>
              <a:rPr lang="cs-CZ" altLang="cs-CZ" dirty="0"/>
              <a:t>Čistý pracovní kapitál</a:t>
            </a:r>
          </a:p>
        </p:txBody>
      </p:sp>
      <p:pic>
        <p:nvPicPr>
          <p:cNvPr id="88067"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913" y="847725"/>
            <a:ext cx="6119812" cy="595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5" name="Obdélník 4"/>
          <p:cNvSpPr/>
          <p:nvPr/>
        </p:nvSpPr>
        <p:spPr>
          <a:xfrm>
            <a:off x="2411413" y="3500438"/>
            <a:ext cx="2520950" cy="1873250"/>
          </a:xfrm>
          <a:prstGeom prst="rect">
            <a:avLst/>
          </a:prstGeom>
          <a:solidFill>
            <a:schemeClr val="accent1">
              <a:alpha val="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cs-CZ"/>
          </a:p>
        </p:txBody>
      </p:sp>
    </p:spTree>
    <p:extLst>
      <p:ext uri="{BB962C8B-B14F-4D97-AF65-F5344CB8AC3E}">
        <p14:creationId xmlns:p14="http://schemas.microsoft.com/office/powerpoint/2010/main" val="323369255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601314" y="476250"/>
            <a:ext cx="7739062" cy="777875"/>
          </a:xfrm>
        </p:spPr>
        <p:txBody>
          <a:bodyPr>
            <a:normAutofit/>
          </a:bodyPr>
          <a:lstStyle/>
          <a:p>
            <a:r>
              <a:rPr lang="cs-CZ" altLang="cs-CZ" sz="4000" b="1" dirty="0"/>
              <a:t>Řízení pracovního kapitálu</a:t>
            </a:r>
          </a:p>
        </p:txBody>
      </p:sp>
      <p:sp>
        <p:nvSpPr>
          <p:cNvPr id="89091" name="Rectangle 3"/>
          <p:cNvSpPr>
            <a:spLocks noGrp="1" noChangeArrowheads="1"/>
          </p:cNvSpPr>
          <p:nvPr>
            <p:ph type="body" idx="1"/>
          </p:nvPr>
        </p:nvSpPr>
        <p:spPr>
          <a:xfrm>
            <a:off x="250825" y="1125538"/>
            <a:ext cx="8642350" cy="5256212"/>
          </a:xfrm>
        </p:spPr>
        <p:txBody>
          <a:bodyPr>
            <a:normAutofit lnSpcReduction="10000"/>
          </a:bodyPr>
          <a:lstStyle/>
          <a:p>
            <a:pPr>
              <a:lnSpc>
                <a:spcPct val="80000"/>
              </a:lnSpc>
              <a:buFontTx/>
              <a:buNone/>
            </a:pPr>
            <a:r>
              <a:rPr lang="cs-CZ" altLang="cs-CZ" sz="2000" b="1"/>
              <a:t>Řízení pracovního kapitálu</a:t>
            </a:r>
          </a:p>
          <a:p>
            <a:pPr lvl="1">
              <a:lnSpc>
                <a:spcPct val="80000"/>
              </a:lnSpc>
              <a:buClr>
                <a:schemeClr val="tx1"/>
              </a:buClr>
              <a:buFontTx/>
              <a:buChar char="•"/>
            </a:pPr>
            <a:r>
              <a:rPr lang="cs-CZ" altLang="cs-CZ" sz="2000"/>
              <a:t>čistý pracovní kapitál = OA – kr. pasiva nebo</a:t>
            </a:r>
          </a:p>
          <a:p>
            <a:pPr lvl="1">
              <a:lnSpc>
                <a:spcPct val="80000"/>
              </a:lnSpc>
              <a:buClr>
                <a:schemeClr val="tx1"/>
              </a:buClr>
              <a:buFontTx/>
              <a:buChar char="•"/>
            </a:pPr>
            <a:r>
              <a:rPr lang="cs-CZ" altLang="cs-CZ" sz="2000"/>
              <a:t>ČPK = dlouhodobý kapitál – SA</a:t>
            </a:r>
          </a:p>
          <a:p>
            <a:pPr lvl="1">
              <a:lnSpc>
                <a:spcPct val="80000"/>
              </a:lnSpc>
              <a:buClr>
                <a:schemeClr val="tx1"/>
              </a:buClr>
              <a:buFontTx/>
              <a:buChar char="•"/>
            </a:pPr>
            <a:r>
              <a:rPr lang="cs-CZ" altLang="cs-CZ" sz="2000"/>
              <a:t>Zjednodušeně si lze ČPK představit jako přebytek oběžného majetku nad krátkodobým cizím kapitálem (rozdíl oběžných aktiv a krátkodobých závazků)</a:t>
            </a:r>
          </a:p>
          <a:p>
            <a:pPr>
              <a:lnSpc>
                <a:spcPct val="80000"/>
              </a:lnSpc>
              <a:buClr>
                <a:schemeClr val="tx1"/>
              </a:buClr>
              <a:buFontTx/>
              <a:buNone/>
            </a:pPr>
            <a:endParaRPr lang="cs-CZ" altLang="cs-CZ" sz="2000"/>
          </a:p>
          <a:p>
            <a:pPr algn="ctr">
              <a:lnSpc>
                <a:spcPct val="80000"/>
              </a:lnSpc>
              <a:buClr>
                <a:schemeClr val="tx1"/>
              </a:buClr>
              <a:buFontTx/>
              <a:buNone/>
            </a:pPr>
            <a:r>
              <a:rPr lang="cs-CZ" altLang="cs-CZ" sz="2000"/>
              <a:t>	</a:t>
            </a:r>
            <a:r>
              <a:rPr lang="cs-CZ" altLang="cs-CZ" sz="2000" b="1"/>
              <a:t>Nebo-li: ČPK představuje tu část OM, která je financována z dlouhodobých zdrojů</a:t>
            </a:r>
          </a:p>
          <a:p>
            <a:pPr>
              <a:lnSpc>
                <a:spcPct val="80000"/>
              </a:lnSpc>
              <a:buClr>
                <a:schemeClr val="tx1"/>
              </a:buClr>
              <a:buFontTx/>
              <a:buNone/>
            </a:pPr>
            <a:endParaRPr lang="cs-CZ" altLang="cs-CZ" sz="2000"/>
          </a:p>
          <a:p>
            <a:pPr>
              <a:lnSpc>
                <a:spcPct val="80000"/>
              </a:lnSpc>
              <a:buClr>
                <a:schemeClr val="tx1"/>
              </a:buClr>
              <a:buFontTx/>
              <a:buNone/>
            </a:pPr>
            <a:r>
              <a:rPr lang="cs-CZ" altLang="cs-CZ" sz="2000"/>
              <a:t>Důležitá je jeho struktura:</a:t>
            </a:r>
          </a:p>
          <a:p>
            <a:pPr lvl="1">
              <a:lnSpc>
                <a:spcPct val="80000"/>
              </a:lnSpc>
              <a:buClr>
                <a:schemeClr val="tx1"/>
              </a:buClr>
              <a:buFontTx/>
              <a:buChar char="•"/>
            </a:pPr>
            <a:r>
              <a:rPr lang="cs-CZ" altLang="cs-CZ" sz="2000"/>
              <a:t>Zásob</a:t>
            </a:r>
          </a:p>
          <a:p>
            <a:pPr lvl="1">
              <a:lnSpc>
                <a:spcPct val="80000"/>
              </a:lnSpc>
              <a:buClr>
                <a:schemeClr val="tx1"/>
              </a:buClr>
              <a:buFontTx/>
              <a:buChar char="•"/>
            </a:pPr>
            <a:r>
              <a:rPr lang="cs-CZ" altLang="cs-CZ" sz="2000"/>
              <a:t>Pohledávek</a:t>
            </a:r>
          </a:p>
          <a:p>
            <a:pPr lvl="1">
              <a:lnSpc>
                <a:spcPct val="80000"/>
              </a:lnSpc>
              <a:buClr>
                <a:schemeClr val="tx1"/>
              </a:buClr>
              <a:buFontTx/>
              <a:buChar char="•"/>
            </a:pPr>
            <a:r>
              <a:rPr lang="cs-CZ" altLang="cs-CZ" sz="2000"/>
              <a:t>Finančního majetku</a:t>
            </a:r>
          </a:p>
          <a:p>
            <a:pPr lvl="1">
              <a:lnSpc>
                <a:spcPct val="80000"/>
              </a:lnSpc>
              <a:buClr>
                <a:schemeClr val="tx1"/>
              </a:buClr>
              <a:buFontTx/>
              <a:buChar char="•"/>
            </a:pPr>
            <a:r>
              <a:rPr lang="cs-CZ" altLang="cs-CZ" sz="2000"/>
              <a:t>Krátkodobých závazku atd.</a:t>
            </a:r>
          </a:p>
          <a:p>
            <a:pPr>
              <a:lnSpc>
                <a:spcPct val="80000"/>
              </a:lnSpc>
              <a:buClr>
                <a:schemeClr val="tx1"/>
              </a:buClr>
              <a:buFont typeface="Wingdings" panose="05000000000000000000" pitchFamily="2" charset="2"/>
              <a:buNone/>
            </a:pPr>
            <a:r>
              <a:rPr lang="cs-CZ" altLang="cs-CZ" sz="2000"/>
              <a:t>	</a:t>
            </a:r>
          </a:p>
          <a:p>
            <a:pPr algn="ctr">
              <a:lnSpc>
                <a:spcPct val="80000"/>
              </a:lnSpc>
              <a:buClr>
                <a:schemeClr val="tx1"/>
              </a:buClr>
              <a:buFont typeface="Wingdings" panose="05000000000000000000" pitchFamily="2" charset="2"/>
              <a:buNone/>
            </a:pPr>
            <a:r>
              <a:rPr lang="cs-CZ" altLang="cs-CZ" sz="2000"/>
              <a:t>	</a:t>
            </a:r>
            <a:r>
              <a:rPr lang="cs-CZ" altLang="cs-CZ" sz="2000" b="1"/>
              <a:t>Žádoucí je, aby ČPK v podniku byl v likvidní formě, tzn. především ve formě volných peněžních prostředků.</a:t>
            </a:r>
          </a:p>
        </p:txBody>
      </p:sp>
    </p:spTree>
    <p:extLst>
      <p:ext uri="{BB962C8B-B14F-4D97-AF65-F5344CB8AC3E}">
        <p14:creationId xmlns:p14="http://schemas.microsoft.com/office/powerpoint/2010/main" val="140958625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endParaRPr lang="cs-CZ" altLang="cs-CZ"/>
          </a:p>
        </p:txBody>
      </p:sp>
      <p:sp>
        <p:nvSpPr>
          <p:cNvPr id="90115" name="Rectangle 4"/>
          <p:cNvSpPr>
            <a:spLocks noGrp="1" noChangeArrowheads="1"/>
          </p:cNvSpPr>
          <p:nvPr>
            <p:ph type="body" idx="1"/>
          </p:nvPr>
        </p:nvSpPr>
        <p:spPr>
          <a:xfrm>
            <a:off x="0" y="0"/>
            <a:ext cx="9144000" cy="6958013"/>
          </a:xfrm>
          <a:solidFill>
            <a:schemeClr val="bg1"/>
          </a:solidFill>
        </p:spPr>
        <p:txBody>
          <a:bodyPr/>
          <a:lstStyle/>
          <a:p>
            <a:pPr algn="ctr">
              <a:lnSpc>
                <a:spcPct val="80000"/>
              </a:lnSpc>
              <a:buFont typeface="Wingdings" panose="05000000000000000000" pitchFamily="2" charset="2"/>
              <a:buNone/>
            </a:pPr>
            <a:r>
              <a:rPr lang="cs-CZ" altLang="cs-CZ" sz="1800" b="1" dirty="0"/>
              <a:t>	OKD před IPO získá úvěr 720 mil. euro</a:t>
            </a:r>
          </a:p>
          <a:p>
            <a:pPr algn="just">
              <a:lnSpc>
                <a:spcPct val="80000"/>
              </a:lnSpc>
            </a:pPr>
            <a:r>
              <a:rPr lang="cs-CZ" altLang="cs-CZ" sz="1800" dirty="0"/>
              <a:t>NWR, která je stoprocentním vlastníkem OKD, se rozhodla optimalizovat kapitálovou strukturu OKD tak, aby plně odpovídala standardům obvyklým u srovnatelných společností v zahraničí. OKD částečně sníží svůj vlastní kapitál a nahradí ho syndikovaným úvěrem, který poskytne syndikát mezinárodních bank. Projekt, který je součástí příprav na proces IPO (</a:t>
            </a:r>
            <a:r>
              <a:rPr lang="cs-CZ" altLang="cs-CZ" sz="1800" dirty="0" err="1"/>
              <a:t>Initial</a:t>
            </a:r>
            <a:r>
              <a:rPr lang="cs-CZ" altLang="cs-CZ" sz="1800" dirty="0"/>
              <a:t> public </a:t>
            </a:r>
            <a:r>
              <a:rPr lang="cs-CZ" altLang="cs-CZ" sz="1800" dirty="0" err="1"/>
              <a:t>offering</a:t>
            </a:r>
            <a:r>
              <a:rPr lang="cs-CZ" altLang="cs-CZ" sz="1800" dirty="0"/>
              <a:t>), projednalo na svém zasedání dne 14. listopadu 2006 představenstvo OKD. </a:t>
            </a:r>
          </a:p>
          <a:p>
            <a:pPr algn="just">
              <a:lnSpc>
                <a:spcPct val="80000"/>
              </a:lnSpc>
            </a:pPr>
            <a:r>
              <a:rPr lang="cs-CZ" altLang="cs-CZ" sz="1800" dirty="0"/>
              <a:t>„Předtím, než vstoupíme na kapitálové trhy, musíme přizpůsobit poměr cizích a vlastních zdrojů v bilanci OKD úrovni, která je běžná u podobných společností ve vyspělých zemích,“ vysvětluje předseda představenstva OKD Zdeněk Bakala a zástupce investorské skupiny RPG. „</a:t>
            </a:r>
            <a:r>
              <a:rPr lang="cs-CZ" altLang="cs-CZ" sz="1800" b="1" dirty="0"/>
              <a:t>Stávající kapitálová struktura společnosti je zcela neoptimální a investoři a analytici v Londýně i jinde musejí vidět, že se chováme standardně, aby mohli naše výsledky snadno porovnávat s ostatními.</a:t>
            </a:r>
            <a:endParaRPr lang="cs-CZ" altLang="cs-CZ" sz="1800" dirty="0"/>
          </a:p>
          <a:p>
            <a:pPr algn="just">
              <a:lnSpc>
                <a:spcPct val="80000"/>
              </a:lnSpc>
            </a:pPr>
            <a:r>
              <a:rPr lang="cs-CZ" altLang="cs-CZ" sz="1800" dirty="0"/>
              <a:t>Bez standardní kapitálové struktury bychom byli pro kapitálové trhy nečitelní,“ dodává Bakala. </a:t>
            </a:r>
          </a:p>
          <a:p>
            <a:pPr algn="just">
              <a:lnSpc>
                <a:spcPct val="80000"/>
              </a:lnSpc>
            </a:pPr>
            <a:r>
              <a:rPr lang="cs-CZ" altLang="cs-CZ" sz="1800" dirty="0"/>
              <a:t>Úvěr, jehož celkový rámec je až 1,1 mld. EUR, může být čerpán v několika transakcích se splatností 7, 6 a 5 let. „V čele syndikátu třinácti renomovaných mezinárodních bank, které úvěr poskytnou, stojí </a:t>
            </a:r>
            <a:r>
              <a:rPr lang="cs-CZ" altLang="cs-CZ" sz="1800" dirty="0" err="1"/>
              <a:t>Citigroup</a:t>
            </a:r>
            <a:r>
              <a:rPr lang="cs-CZ" altLang="cs-CZ" sz="1800" dirty="0"/>
              <a:t>,“ říká Michael Jasanský, člen představenstva OKD a manažer pro fúze a akvizice skupiny RPG. „Rozsah úvěru i počet a jména zapojených bank jsou dobrou vizitkou </a:t>
            </a:r>
            <a:r>
              <a:rPr lang="cs-CZ" altLang="cs-CZ" sz="1800" u="sng" dirty="0"/>
              <a:t>o</a:t>
            </a:r>
            <a:r>
              <a:rPr lang="cs-CZ" altLang="cs-CZ" sz="1800" dirty="0"/>
              <a:t> mimořádné důvěře, jíž se OKD u finančních institucí těší,“ dodává Jasanský. K čerpání úvěru by mělo dojít do konce letošního roku, přičemž objem čerpání bude přibližně 720 mil. EUR. Příjemcem úvěru je společnost OKD, za dluh se dále zaručily mateřská společnost NWR a další společnosti ve skupině.</a:t>
            </a:r>
          </a:p>
          <a:p>
            <a:pPr algn="just">
              <a:lnSpc>
                <a:spcPct val="80000"/>
              </a:lnSpc>
            </a:pPr>
            <a:r>
              <a:rPr lang="cs-CZ" altLang="cs-CZ" sz="1800" dirty="0"/>
              <a:t>Zdroj: Vladimír </a:t>
            </a:r>
            <a:r>
              <a:rPr lang="cs-CZ" altLang="cs-CZ" sz="1800" dirty="0" err="1"/>
              <a:t>Bystrov,Bison</a:t>
            </a:r>
            <a:r>
              <a:rPr lang="cs-CZ" altLang="cs-CZ" sz="1800" dirty="0"/>
              <a:t> &amp; Rose Public Relations, 20.11.2006 </a:t>
            </a:r>
          </a:p>
        </p:txBody>
      </p:sp>
    </p:spTree>
    <p:extLst>
      <p:ext uri="{BB962C8B-B14F-4D97-AF65-F5344CB8AC3E}">
        <p14:creationId xmlns:p14="http://schemas.microsoft.com/office/powerpoint/2010/main" val="365921079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endParaRPr lang="cs-CZ" altLang="cs-CZ"/>
          </a:p>
        </p:txBody>
      </p:sp>
      <p:sp>
        <p:nvSpPr>
          <p:cNvPr id="91139" name="Rectangle 3"/>
          <p:cNvSpPr>
            <a:spLocks noGrp="1" noChangeArrowheads="1"/>
          </p:cNvSpPr>
          <p:nvPr>
            <p:ph type="body" idx="1"/>
          </p:nvPr>
        </p:nvSpPr>
        <p:spPr>
          <a:xfrm>
            <a:off x="0" y="0"/>
            <a:ext cx="9144000" cy="6858000"/>
          </a:xfrm>
          <a:solidFill>
            <a:schemeClr val="bg1"/>
          </a:solidFill>
        </p:spPr>
        <p:txBody>
          <a:bodyPr/>
          <a:lstStyle/>
          <a:p>
            <a:pPr algn="just">
              <a:lnSpc>
                <a:spcPct val="80000"/>
              </a:lnSpc>
              <a:buFont typeface="Wingdings" panose="05000000000000000000" pitchFamily="2" charset="2"/>
              <a:buNone/>
            </a:pPr>
            <a:r>
              <a:rPr lang="cs-CZ" altLang="cs-CZ" sz="2000" b="1" dirty="0"/>
              <a:t>	</a:t>
            </a:r>
            <a:r>
              <a:rPr lang="cs-CZ" altLang="cs-CZ" sz="2400" b="1" dirty="0"/>
              <a:t>Dvacetimiliardový úvěr pomůže OKD k vstupu na burzu</a:t>
            </a:r>
          </a:p>
          <a:p>
            <a:pPr algn="just">
              <a:lnSpc>
                <a:spcPct val="80000"/>
              </a:lnSpc>
            </a:pPr>
            <a:endParaRPr lang="cs-CZ" altLang="cs-CZ" sz="2000" dirty="0"/>
          </a:p>
          <a:p>
            <a:pPr algn="just">
              <a:lnSpc>
                <a:spcPct val="80000"/>
              </a:lnSpc>
            </a:pPr>
            <a:r>
              <a:rPr lang="cs-CZ" altLang="cs-CZ" sz="2000" dirty="0"/>
              <a:t>Společnost OKD </a:t>
            </a:r>
            <a:r>
              <a:rPr lang="cs-CZ" altLang="cs-CZ" sz="2000" b="1" dirty="0"/>
              <a:t>částečně sníží svůj základní kapitál a nahradí ho úvěrem</a:t>
            </a:r>
            <a:r>
              <a:rPr lang="cs-CZ" altLang="cs-CZ" sz="2000" dirty="0"/>
              <a:t> od 13 mezinárodních bank ve výši 720 milionů eur.</a:t>
            </a:r>
          </a:p>
          <a:p>
            <a:pPr algn="just">
              <a:lnSpc>
                <a:spcPct val="80000"/>
              </a:lnSpc>
            </a:pPr>
            <a:r>
              <a:rPr lang="cs-CZ" altLang="cs-CZ" sz="2000" dirty="0"/>
              <a:t>Vlastník OKD, nizozemská společnost NWR chce tímto krokem </a:t>
            </a:r>
            <a:r>
              <a:rPr lang="cs-CZ" altLang="cs-CZ" sz="2000" b="1" dirty="0"/>
              <a:t>optimalizovat kapitálovou strukturu</a:t>
            </a:r>
            <a:r>
              <a:rPr lang="cs-CZ" altLang="cs-CZ" sz="2000" dirty="0"/>
              <a:t> společnosti tak, aby firma mohla v dohledné době vstoupit na burzu. </a:t>
            </a:r>
          </a:p>
          <a:p>
            <a:pPr algn="just">
              <a:lnSpc>
                <a:spcPct val="80000"/>
              </a:lnSpc>
            </a:pPr>
            <a:r>
              <a:rPr lang="cs-CZ" altLang="cs-CZ" sz="2000" dirty="0"/>
              <a:t>"Předtím, než vstoupíme na kapitálové trhy, musíme přizpůsobit poměr cizích a vlastních zdrojů v bilanci OKD úrovni, která je běžná u podobných společností ve vyspělých zemích," vysvětlil předseda představenstva OKD Zdeněk Bakala a zástupce investorské skupiny RPG. </a:t>
            </a:r>
          </a:p>
          <a:p>
            <a:pPr algn="just">
              <a:lnSpc>
                <a:spcPct val="80000"/>
              </a:lnSpc>
            </a:pPr>
            <a:r>
              <a:rPr lang="cs-CZ" altLang="cs-CZ" sz="2000" dirty="0"/>
              <a:t>Podle něj je stávající kapitálová struktura "zcela neoptimální". "Investoři a analytici v Londýně i jinde musejí vidět, že se chováme standardně, aby mohli naše výsledky snadno porovnávat s ostatními. Bez standardní kapitálové struktury bychom byli pro kapitálové trhy nečitelní," dodal. </a:t>
            </a:r>
          </a:p>
          <a:p>
            <a:pPr algn="just">
              <a:lnSpc>
                <a:spcPct val="80000"/>
              </a:lnSpc>
            </a:pPr>
            <a:r>
              <a:rPr lang="cs-CZ" altLang="cs-CZ" sz="2000" dirty="0"/>
              <a:t>OKD chce úvěrem a snížením základního kapitálu </a:t>
            </a:r>
            <a:r>
              <a:rPr lang="cs-CZ" altLang="cs-CZ" sz="2000" b="1" dirty="0"/>
              <a:t>zlepšit hospodaření firmy</a:t>
            </a:r>
            <a:r>
              <a:rPr lang="cs-CZ" altLang="cs-CZ" sz="2000" dirty="0"/>
              <a:t>, která dosud používala například k financování výroby a investic jen vlastní peníze a neměla téměř žádný dluh. "To není ve světě u podobných firem obvyklé. </a:t>
            </a:r>
            <a:r>
              <a:rPr lang="cs-CZ" altLang="cs-CZ" sz="2000" b="1" dirty="0"/>
              <a:t>Obsluha dluhu je totiž levnější, například v souvislosti s daňovými odpočty než správa vlastních aktiv</a:t>
            </a:r>
            <a:r>
              <a:rPr lang="cs-CZ" altLang="cs-CZ" sz="2000" dirty="0"/>
              <a:t>," uvedl </a:t>
            </a:r>
            <a:r>
              <a:rPr lang="cs-CZ" altLang="cs-CZ" sz="2000" dirty="0" err="1"/>
              <a:t>Bystrov</a:t>
            </a:r>
            <a:r>
              <a:rPr lang="cs-CZ" altLang="cs-CZ" sz="2000" dirty="0"/>
              <a:t>. Podle něj se situace zaměstnanců ani obchodních partnerů firmy nijak nezmění. </a:t>
            </a:r>
          </a:p>
        </p:txBody>
      </p:sp>
    </p:spTree>
    <p:extLst>
      <p:ext uri="{BB962C8B-B14F-4D97-AF65-F5344CB8AC3E}">
        <p14:creationId xmlns:p14="http://schemas.microsoft.com/office/powerpoint/2010/main" val="163240321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endParaRPr lang="cs-CZ" altLang="cs-CZ"/>
          </a:p>
        </p:txBody>
      </p:sp>
      <p:sp>
        <p:nvSpPr>
          <p:cNvPr id="92163" name="Rectangle 3"/>
          <p:cNvSpPr>
            <a:spLocks noGrp="1" noChangeArrowheads="1"/>
          </p:cNvSpPr>
          <p:nvPr>
            <p:ph type="body" idx="1"/>
          </p:nvPr>
        </p:nvSpPr>
        <p:spPr>
          <a:xfrm>
            <a:off x="0" y="0"/>
            <a:ext cx="9144000" cy="6858000"/>
          </a:xfrm>
          <a:solidFill>
            <a:schemeClr val="bg1"/>
          </a:solidFill>
        </p:spPr>
        <p:txBody>
          <a:bodyPr/>
          <a:lstStyle/>
          <a:p>
            <a:pPr algn="just">
              <a:lnSpc>
                <a:spcPct val="80000"/>
              </a:lnSpc>
              <a:buFont typeface="Wingdings" panose="05000000000000000000" pitchFamily="2" charset="2"/>
              <a:buNone/>
            </a:pPr>
            <a:endParaRPr lang="cs-CZ" altLang="cs-CZ" sz="2400"/>
          </a:p>
          <a:p>
            <a:pPr algn="just">
              <a:lnSpc>
                <a:spcPct val="80000"/>
              </a:lnSpc>
            </a:pPr>
            <a:r>
              <a:rPr lang="cs-CZ" altLang="cs-CZ" sz="2400"/>
              <a:t>Úvěr, jehož celkový rámec je až 1,1 mld. EUR, může být čerpán v několika franžích se splatností 7, 6 a 5 let. Podle člena představenstva OKD Michaela Jasanského stojí v čele syndikátu, který OKD poskytne úvěr, společnost Citigroup. "Rozsah úvěru i počet a jména zapojených bank jsou dobrou vizitkou o mimořádné důvěře, jíž se OKD u finančních institucí těší," uvedl Jasanský. Společnost OKD by měla začít čerpat úvěr do konce letošního roku. </a:t>
            </a:r>
          </a:p>
          <a:p>
            <a:pPr algn="just">
              <a:lnSpc>
                <a:spcPct val="80000"/>
              </a:lnSpc>
            </a:pPr>
            <a:r>
              <a:rPr lang="cs-CZ" altLang="cs-CZ" sz="2400"/>
              <a:t>Společnost OKD oznámila záměr vstoupit na burzu před několika měsíci. Od té doby prodala některé své firmy, jež se nezabývají těžbou uhlí, a celou společnost rozdělila na několik skupin. Se vstupem na burzu souvisí také nedávný převod akcií OKD do Nizozemska. Novým stoprocentním vlastníkem OKD je nyní firma NWR se sídlem v Amsterodamu. Koneční vlastníci, evropská společnost RPG Industries registrovaná na Kypru a její strategičtí partneři v čele s podnikatelem Zdeňkem Bakalou, zůstávají nezměněni.</a:t>
            </a:r>
          </a:p>
        </p:txBody>
      </p:sp>
    </p:spTree>
    <p:extLst>
      <p:ext uri="{BB962C8B-B14F-4D97-AF65-F5344CB8AC3E}">
        <p14:creationId xmlns:p14="http://schemas.microsoft.com/office/powerpoint/2010/main" val="218166194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15622" y="1871592"/>
            <a:ext cx="7858124" cy="776074"/>
          </a:xfrm>
        </p:spPr>
        <p:txBody>
          <a:bodyPr lIns="0" tIns="0" rIns="0" bIns="0" anchor="t" anchorCtr="0">
            <a:normAutofit/>
          </a:bodyPr>
          <a:lstStyle/>
          <a:p>
            <a:r>
              <a:rPr lang="cs-CZ" sz="4800" b="1" dirty="0">
                <a:solidFill>
                  <a:srgbClr val="FF0000"/>
                </a:solidFill>
              </a:rPr>
              <a:t>DĚKUJI ZA VAŠI POZORNOST</a:t>
            </a:r>
            <a:endParaRPr lang="cs-CZ" sz="4800" dirty="0">
              <a:solidFill>
                <a:srgbClr val="FF0000"/>
              </a:solidFill>
            </a:endParaRPr>
          </a:p>
        </p:txBody>
      </p:sp>
      <p:sp>
        <p:nvSpPr>
          <p:cNvPr id="3" name="Title 1"/>
          <p:cNvSpPr txBox="1">
            <a:spLocks/>
          </p:cNvSpPr>
          <p:nvPr/>
        </p:nvSpPr>
        <p:spPr>
          <a:xfrm>
            <a:off x="1015622" y="3713481"/>
            <a:ext cx="7572374" cy="2155056"/>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cs-CZ" sz="1800" b="1" cap="all" dirty="0">
              <a:latin typeface="Arial" pitchFamily="34" charset="0"/>
              <a:cs typeface="Arial" pitchFamily="34" charset="0"/>
            </a:endParaRPr>
          </a:p>
        </p:txBody>
      </p:sp>
      <p:sp>
        <p:nvSpPr>
          <p:cNvPr id="4" name="Title 1"/>
          <p:cNvSpPr txBox="1">
            <a:spLocks/>
          </p:cNvSpPr>
          <p:nvPr/>
        </p:nvSpPr>
        <p:spPr>
          <a:xfrm>
            <a:off x="1015622" y="3107080"/>
            <a:ext cx="7858124" cy="776074"/>
          </a:xfrm>
          <a:prstGeom prst="rect">
            <a:avLst/>
          </a:prstGeom>
        </p:spPr>
        <p:txBody>
          <a:bodyPr vert="horz" lIns="0" tIns="0" rIns="0" bIns="0" rtlCol="0" anchor="t" anchorCtr="0">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cs-CZ" sz="4000" b="1" i="0" u="none" strike="noStrike" kern="1200" cap="none" spc="0" normalizeH="0" baseline="0" noProof="0" dirty="0">
                <a:ln>
                  <a:noFill/>
                </a:ln>
                <a:solidFill>
                  <a:srgbClr val="FF0000"/>
                </a:solidFill>
                <a:effectLst/>
                <a:uLnTx/>
                <a:uFillTx/>
                <a:latin typeface="+mj-lt"/>
                <a:ea typeface="+mj-ea"/>
                <a:cs typeface="+mj-cs"/>
              </a:rPr>
              <a:t>DOTAZY …</a:t>
            </a:r>
            <a:endParaRPr kumimoji="0" lang="cs-CZ" sz="4000" b="0" i="0" u="none" strike="noStrike" kern="1200" cap="none" spc="0" normalizeH="0" baseline="0" noProof="0" dirty="0">
              <a:ln>
                <a:noFill/>
              </a:ln>
              <a:solidFill>
                <a:srgbClr val="FF0000"/>
              </a:solidFill>
              <a:effectLst/>
              <a:uLnTx/>
              <a:uFillTx/>
              <a:latin typeface="+mj-lt"/>
              <a:ea typeface="+mj-ea"/>
              <a:cs typeface="+mj-cs"/>
            </a:endParaRPr>
          </a:p>
        </p:txBody>
      </p:sp>
    </p:spTree>
    <p:extLst>
      <p:ext uri="{BB962C8B-B14F-4D97-AF65-F5344CB8AC3E}">
        <p14:creationId xmlns:p14="http://schemas.microsoft.com/office/powerpoint/2010/main" val="1735084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788796" y="545306"/>
            <a:ext cx="8229600" cy="1143000"/>
          </a:xfrm>
          <a:solidFill>
            <a:srgbClr val="FFFFFF">
              <a:alpha val="0"/>
            </a:srgbClr>
          </a:solidFill>
        </p:spPr>
        <p:txBody>
          <a:bodyPr anchor="t">
            <a:normAutofit/>
          </a:bodyPr>
          <a:lstStyle/>
          <a:p>
            <a:pPr eaLnBrk="1" hangingPunct="1"/>
            <a:r>
              <a:rPr lang="cs-CZ" altLang="cs-CZ" sz="3200" b="1" dirty="0"/>
              <a:t>1. Majetek podniku </a:t>
            </a:r>
          </a:p>
        </p:txBody>
      </p:sp>
      <p:sp>
        <p:nvSpPr>
          <p:cNvPr id="10243" name="Text Box 57"/>
          <p:cNvSpPr txBox="1">
            <a:spLocks noChangeArrowheads="1"/>
          </p:cNvSpPr>
          <p:nvPr/>
        </p:nvSpPr>
        <p:spPr bwMode="auto">
          <a:xfrm>
            <a:off x="233997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10244" name="Text Box 58"/>
          <p:cNvSpPr txBox="1">
            <a:spLocks noChangeArrowheads="1"/>
          </p:cNvSpPr>
          <p:nvPr/>
        </p:nvSpPr>
        <p:spPr bwMode="auto">
          <a:xfrm>
            <a:off x="271305" y="1225899"/>
            <a:ext cx="862187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r>
              <a:rPr lang="cs-CZ" altLang="cs-CZ" sz="2400" dirty="0"/>
              <a:t>Majetek × kapitál</a:t>
            </a:r>
          </a:p>
          <a:p>
            <a:pPr eaLnBrk="1" hangingPunct="1">
              <a:spcBef>
                <a:spcPct val="0"/>
              </a:spcBef>
              <a:buClrTx/>
              <a:buSzTx/>
              <a:buFontTx/>
              <a:buNone/>
            </a:pPr>
            <a:endParaRPr lang="cs-CZ" altLang="cs-CZ" sz="2400" b="0" u="sng" dirty="0"/>
          </a:p>
          <a:p>
            <a:pPr eaLnBrk="1" hangingPunct="1">
              <a:spcBef>
                <a:spcPct val="0"/>
              </a:spcBef>
              <a:buClrTx/>
              <a:buSzTx/>
              <a:buFontTx/>
              <a:buNone/>
            </a:pPr>
            <a:r>
              <a:rPr lang="cs-CZ" altLang="cs-CZ" sz="2400" dirty="0"/>
              <a:t>Celkový majetek v peněžních jednotkách = celkový kapitál</a:t>
            </a:r>
          </a:p>
          <a:p>
            <a:pPr eaLnBrk="1" hangingPunct="1">
              <a:spcBef>
                <a:spcPct val="0"/>
              </a:spcBef>
              <a:buClrTx/>
              <a:buSzTx/>
              <a:buFontTx/>
              <a:buNone/>
            </a:pPr>
            <a:endParaRPr lang="cs-CZ" altLang="cs-CZ" sz="2400" b="0" dirty="0"/>
          </a:p>
          <a:p>
            <a:pPr eaLnBrk="1" hangingPunct="1">
              <a:spcBef>
                <a:spcPct val="0"/>
              </a:spcBef>
              <a:buClrTx/>
              <a:buSzTx/>
              <a:buFontTx/>
              <a:buNone/>
            </a:pPr>
            <a:r>
              <a:rPr lang="cs-CZ" altLang="cs-CZ" sz="2400" b="0" u="sng" dirty="0"/>
              <a:t>Majetek podniku</a:t>
            </a:r>
            <a:r>
              <a:rPr lang="cs-CZ" altLang="cs-CZ" sz="2400" b="0" dirty="0">
                <a:hlinkClick r:id="rId3" action="ppaction://hlinkfile"/>
              </a:rPr>
              <a:t> </a:t>
            </a:r>
            <a:r>
              <a:rPr lang="cs-CZ" altLang="cs-CZ" sz="2400" b="0" dirty="0"/>
              <a:t>→ souhrn všech věcí, peněz, pohledávek a jiných majetkových hodnot, které patří podnikateli a slouží k jeho podnikání.</a:t>
            </a:r>
          </a:p>
          <a:p>
            <a:pPr eaLnBrk="1" hangingPunct="1">
              <a:spcBef>
                <a:spcPct val="0"/>
              </a:spcBef>
              <a:buClrTx/>
              <a:buSzTx/>
              <a:buFontTx/>
              <a:buNone/>
            </a:pPr>
            <a:endParaRPr lang="cs-CZ" altLang="cs-CZ" sz="2400" b="0" dirty="0"/>
          </a:p>
          <a:p>
            <a:pPr eaLnBrk="1" hangingPunct="1">
              <a:spcBef>
                <a:spcPct val="0"/>
              </a:spcBef>
              <a:buClrTx/>
              <a:buSzTx/>
              <a:buFontTx/>
              <a:buNone/>
            </a:pPr>
            <a:r>
              <a:rPr lang="cs-CZ" altLang="cs-CZ" sz="2400" b="0" u="sng" dirty="0"/>
              <a:t>Dlouhodobý hmotný majetek</a:t>
            </a:r>
            <a:r>
              <a:rPr lang="cs-CZ" altLang="cs-CZ" sz="2400" b="0" dirty="0"/>
              <a:t> → </a:t>
            </a:r>
          </a:p>
          <a:p>
            <a:pPr eaLnBrk="1" hangingPunct="1">
              <a:spcBef>
                <a:spcPct val="0"/>
              </a:spcBef>
              <a:buClrTx/>
              <a:buSzTx/>
              <a:buFontTx/>
              <a:buNone/>
            </a:pPr>
            <a:r>
              <a:rPr lang="cs-CZ" altLang="cs-CZ" sz="2400" b="0" dirty="0"/>
              <a:t>v rozvaze označen jako stálá (stálá aktiva-</a:t>
            </a:r>
            <a:r>
              <a:rPr lang="cs-CZ" altLang="cs-CZ" sz="2400" b="0" dirty="0" err="1"/>
              <a:t>fixed</a:t>
            </a:r>
            <a:r>
              <a:rPr lang="cs-CZ" altLang="cs-CZ" sz="2400" b="0" dirty="0"/>
              <a:t> </a:t>
            </a:r>
            <a:r>
              <a:rPr lang="cs-CZ" altLang="cs-CZ" sz="2400" b="0" dirty="0" err="1"/>
              <a:t>assets</a:t>
            </a:r>
            <a:r>
              <a:rPr lang="cs-CZ" altLang="cs-CZ" sz="2400" b="0" dirty="0"/>
              <a:t>).</a:t>
            </a:r>
          </a:p>
          <a:p>
            <a:pPr eaLnBrk="1" hangingPunct="1">
              <a:spcBef>
                <a:spcPct val="0"/>
              </a:spcBef>
              <a:buClrTx/>
              <a:buSzTx/>
              <a:buFontTx/>
              <a:buNone/>
            </a:pPr>
            <a:r>
              <a:rPr lang="cs-CZ" altLang="cs-CZ" sz="2400" b="0" u="sng" dirty="0"/>
              <a:t>Oběžný majetek</a:t>
            </a:r>
            <a:r>
              <a:rPr lang="cs-CZ" altLang="cs-CZ" sz="2400" b="0" dirty="0"/>
              <a:t> → v rozvaze je označen jako </a:t>
            </a:r>
          </a:p>
          <a:p>
            <a:pPr eaLnBrk="1" hangingPunct="1">
              <a:spcBef>
                <a:spcPct val="0"/>
              </a:spcBef>
              <a:buClrTx/>
              <a:buSzTx/>
              <a:buFontTx/>
              <a:buNone/>
            </a:pPr>
            <a:r>
              <a:rPr lang="cs-CZ" altLang="cs-CZ" sz="2400" b="0" dirty="0"/>
              <a:t>oběžná aktiva (</a:t>
            </a:r>
            <a:r>
              <a:rPr lang="cs-CZ" altLang="cs-CZ" sz="2400" b="0" dirty="0" err="1"/>
              <a:t>current</a:t>
            </a:r>
            <a:r>
              <a:rPr lang="cs-CZ" altLang="cs-CZ" sz="2400" b="0" dirty="0"/>
              <a:t> </a:t>
            </a:r>
            <a:r>
              <a:rPr lang="cs-CZ" altLang="cs-CZ" sz="2400" b="0" dirty="0" err="1"/>
              <a:t>assets</a:t>
            </a:r>
            <a:r>
              <a:rPr lang="cs-CZ" altLang="cs-CZ" sz="2400" b="0" dirty="0"/>
              <a:t>).</a:t>
            </a:r>
          </a:p>
        </p:txBody>
      </p:sp>
    </p:spTree>
    <p:extLst>
      <p:ext uri="{BB962C8B-B14F-4D97-AF65-F5344CB8AC3E}">
        <p14:creationId xmlns:p14="http://schemas.microsoft.com/office/powerpoint/2010/main" val="21665952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3773</TotalTime>
  <Words>8324</Words>
  <Application>Microsoft Office PowerPoint</Application>
  <PresentationFormat>Předvádění na obrazovce (4:3)</PresentationFormat>
  <Paragraphs>965</Paragraphs>
  <Slides>88</Slides>
  <Notes>35</Notes>
  <HiddenSlides>0</HiddenSlides>
  <MMClips>0</MMClips>
  <ScaleCrop>false</ScaleCrop>
  <HeadingPairs>
    <vt:vector size="8" baseType="variant">
      <vt:variant>
        <vt:lpstr>Použitá písma</vt:lpstr>
      </vt:variant>
      <vt:variant>
        <vt:i4>7</vt:i4>
      </vt:variant>
      <vt:variant>
        <vt:lpstr>Motiv</vt:lpstr>
      </vt:variant>
      <vt:variant>
        <vt:i4>1</vt:i4>
      </vt:variant>
      <vt:variant>
        <vt:lpstr>Vložené servery OLE</vt:lpstr>
      </vt:variant>
      <vt:variant>
        <vt:i4>2</vt:i4>
      </vt:variant>
      <vt:variant>
        <vt:lpstr>Nadpisy snímků</vt:lpstr>
      </vt:variant>
      <vt:variant>
        <vt:i4>88</vt:i4>
      </vt:variant>
    </vt:vector>
  </HeadingPairs>
  <TitlesOfParts>
    <vt:vector size="98" baseType="lpstr">
      <vt:lpstr>Arial</vt:lpstr>
      <vt:lpstr>Berlin CE</vt:lpstr>
      <vt:lpstr>Calibri</vt:lpstr>
      <vt:lpstr>Garamond</vt:lpstr>
      <vt:lpstr>Times New Roman</vt:lpstr>
      <vt:lpstr>Verdana</vt:lpstr>
      <vt:lpstr>Wingdings</vt:lpstr>
      <vt:lpstr>Office Theme</vt:lpstr>
      <vt:lpstr>Visio</vt:lpstr>
      <vt:lpstr>Rovnice</vt:lpstr>
      <vt:lpstr> XPE1 – Přednáška 3. – 5. Majetek a kapitál podniku  </vt:lpstr>
      <vt:lpstr>Základní otázky</vt:lpstr>
      <vt:lpstr>Základní charakteristiky majetku</vt:lpstr>
      <vt:lpstr>Majetek dle práva</vt:lpstr>
      <vt:lpstr>Majetek dle práva</vt:lpstr>
      <vt:lpstr>Majetek dle práva</vt:lpstr>
      <vt:lpstr>Základní charakteristiky majetku</vt:lpstr>
      <vt:lpstr>Prezentace aplikace PowerPoint</vt:lpstr>
      <vt:lpstr>1. Majetek podniku </vt:lpstr>
      <vt:lpstr>Majetek podniku</vt:lpstr>
      <vt:lpstr>1. Charakteristika majetku</vt:lpstr>
      <vt:lpstr>Dlouhodobý majetek</vt:lpstr>
      <vt:lpstr>Pojmy</vt:lpstr>
      <vt:lpstr>Pojmy</vt:lpstr>
      <vt:lpstr>Dlouhodobý majetek</vt:lpstr>
      <vt:lpstr>Dlouhodobý majetek</vt:lpstr>
      <vt:lpstr>Dlouhodobý nehmotný majetek</vt:lpstr>
      <vt:lpstr>Dlouhodobý nehmotný majetek</vt:lpstr>
      <vt:lpstr>Dlouhodobý hmotný majetek</vt:lpstr>
      <vt:lpstr>Dlouhodobý nehmotný majetek</vt:lpstr>
      <vt:lpstr>Finanční majetek (aktiva)</vt:lpstr>
      <vt:lpstr>Dlouhodobý majetek - pořízení</vt:lpstr>
      <vt:lpstr>Dlouhodobý majetek - oceňování</vt:lpstr>
      <vt:lpstr>Prezentace aplikace PowerPoint</vt:lpstr>
      <vt:lpstr>Dlouhodobý majetek - opotřebení</vt:lpstr>
      <vt:lpstr>DLOUHODOBÝ MAJETEK </vt:lpstr>
      <vt:lpstr>DLOUHODOBÝ MAJETEK </vt:lpstr>
      <vt:lpstr>DLOUHODOBÝ MAJETEK - odpisy</vt:lpstr>
      <vt:lpstr>DLOUHODOBÝ MAJETEK </vt:lpstr>
      <vt:lpstr>DLOUHODOBÝ MAJETEK </vt:lpstr>
      <vt:lpstr>Dlouhodobý majetek – odepisovaný, neodepisovaný </vt:lpstr>
      <vt:lpstr>Prezentace aplikace PowerPoint</vt:lpstr>
      <vt:lpstr>DLOUHODOBÝ MAJETEK</vt:lpstr>
      <vt:lpstr>DLOUHODOBÝ MAJETEK </vt:lpstr>
      <vt:lpstr>DLOUHODOBÝ MAJETEK </vt:lpstr>
      <vt:lpstr>DLOUHODOBÝ MAJETEK </vt:lpstr>
      <vt:lpstr>DLOUHODOBÝ MAJETEK </vt:lpstr>
      <vt:lpstr>Prezentace aplikace PowerPoint</vt:lpstr>
      <vt:lpstr>Odpisování nehmotného majetku</vt:lpstr>
      <vt:lpstr>Dlouhodobý majetek – opotřebení</vt:lpstr>
      <vt:lpstr>Dlouhodobý majetek – opotřebení</vt:lpstr>
      <vt:lpstr>Dlouhodobý majetek </vt:lpstr>
      <vt:lpstr>Oběžný majetek</vt:lpstr>
      <vt:lpstr>OBĚŽNÝ MAJETEK (OM)</vt:lpstr>
      <vt:lpstr>OBĚŽNÝ MAJETEK (OM)</vt:lpstr>
      <vt:lpstr>Koloběh oběžných aktiv</vt:lpstr>
      <vt:lpstr>OBĚŽNÝ MAJETEK – koloběh OM</vt:lpstr>
      <vt:lpstr>OBĚŽNÝ MAJETEK (OM)</vt:lpstr>
      <vt:lpstr>OBĚŽNÝ MAJETEK (OM)</vt:lpstr>
      <vt:lpstr>Majetek a kapitál podniku  - Kapitál podniku</vt:lpstr>
      <vt:lpstr>Majetek a kapitál - rozvaha</vt:lpstr>
      <vt:lpstr>KAPITÁL</vt:lpstr>
      <vt:lpstr>KAPITÁL</vt:lpstr>
      <vt:lpstr>Kapitál podniku </vt:lpstr>
      <vt:lpstr>Prezentace aplikace PowerPoint</vt:lpstr>
      <vt:lpstr>Vlastní kapitál</vt:lpstr>
      <vt:lpstr>Vlastní kapitál</vt:lpstr>
      <vt:lpstr>Vlastní kapitál</vt:lpstr>
      <vt:lpstr>Vlastní kapitál - ZK</vt:lpstr>
      <vt:lpstr>Vlastní kapitál - ZK</vt:lpstr>
      <vt:lpstr>Vlastní kapitál</vt:lpstr>
      <vt:lpstr>Vlastní kapitál</vt:lpstr>
      <vt:lpstr>Cizí kapitál</vt:lpstr>
      <vt:lpstr>Cizí kapitál</vt:lpstr>
      <vt:lpstr>Prezentace aplikace PowerPoint</vt:lpstr>
      <vt:lpstr>Prezentace aplikace PowerPoint</vt:lpstr>
      <vt:lpstr>Prezentace aplikace PowerPoint</vt:lpstr>
      <vt:lpstr>Jaké změny tedy mohou nastávat v rozvaze? </vt:lpstr>
      <vt:lpstr>Prezentace aplikace PowerPoint</vt:lpstr>
      <vt:lpstr>Prezentace aplikace PowerPoint</vt:lpstr>
      <vt:lpstr>Optimální kapitálová struktura</vt:lpstr>
      <vt:lpstr>Prezentace aplikace PowerPoint</vt:lpstr>
      <vt:lpstr>Prezentace aplikace PowerPoint</vt:lpstr>
      <vt:lpstr>Prezentace aplikace PowerPoint</vt:lpstr>
      <vt:lpstr>Prezentace aplikace PowerPoint</vt:lpstr>
      <vt:lpstr>Finanční páka, daňový efekt</vt:lpstr>
      <vt:lpstr>Prezentace aplikace PowerPoint</vt:lpstr>
      <vt:lpstr>Prezentace aplikace PowerPoint</vt:lpstr>
      <vt:lpstr>Všeobecná pravidla pro optimalizaci kapitálové struktury</vt:lpstr>
      <vt:lpstr>Pravidla financování</vt:lpstr>
      <vt:lpstr>KAPITÁL</vt:lpstr>
      <vt:lpstr>Běžné financování pracovní kapitál</vt:lpstr>
      <vt:lpstr>Čistý pracovní kapitál</vt:lpstr>
      <vt:lpstr>Řízení pracovního kapitálu</vt:lpstr>
      <vt:lpstr>Prezentace aplikace PowerPoint</vt:lpstr>
      <vt:lpstr>Prezentace aplikace PowerPoint</vt:lpstr>
      <vt:lpstr>Prezentace aplikace PowerPoint</vt:lpstr>
      <vt:lpstr>DĚKUJI ZA VAŠI POZORNOST</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L9087</dc:creator>
  <cp:lastModifiedBy>Petr</cp:lastModifiedBy>
  <cp:revision>466</cp:revision>
  <dcterms:created xsi:type="dcterms:W3CDTF">2012-07-19T22:32:54Z</dcterms:created>
  <dcterms:modified xsi:type="dcterms:W3CDTF">2024-02-27T20:30:47Z</dcterms:modified>
</cp:coreProperties>
</file>