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314" r:id="rId3"/>
    <p:sldId id="320" r:id="rId4"/>
    <p:sldId id="321" r:id="rId5"/>
    <p:sldId id="312" r:id="rId6"/>
    <p:sldId id="288" r:id="rId7"/>
    <p:sldId id="313" r:id="rId8"/>
    <p:sldId id="322" r:id="rId9"/>
    <p:sldId id="310" r:id="rId10"/>
    <p:sldId id="477" r:id="rId11"/>
    <p:sldId id="906" r:id="rId12"/>
    <p:sldId id="316" r:id="rId13"/>
    <p:sldId id="268" r:id="rId14"/>
    <p:sldId id="315" r:id="rId15"/>
    <p:sldId id="286" r:id="rId16"/>
    <p:sldId id="317" r:id="rId17"/>
    <p:sldId id="274" r:id="rId18"/>
    <p:sldId id="283" r:id="rId19"/>
    <p:sldId id="1001" r:id="rId20"/>
    <p:sldId id="1002" r:id="rId21"/>
    <p:sldId id="318" r:id="rId22"/>
    <p:sldId id="319" r:id="rId23"/>
    <p:sldId id="308" r:id="rId24"/>
    <p:sldId id="309" r:id="rId25"/>
    <p:sldId id="32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vák Petr" initials="NP" lastIdx="1" clrIdx="0">
    <p:extLst>
      <p:ext uri="{19B8F6BF-5375-455C-9EA6-DF929625EA0E}">
        <p15:presenceInfo xmlns:p15="http://schemas.microsoft.com/office/powerpoint/2012/main" userId="Novák Pet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7" autoAdjust="0"/>
    <p:restoredTop sz="85072" autoAdjust="0"/>
  </p:normalViewPr>
  <p:slideViewPr>
    <p:cSldViewPr snapToGrid="0" snapToObjects="1">
      <p:cViewPr varScale="1">
        <p:scale>
          <a:sx n="69" d="100"/>
          <a:sy n="69" d="100"/>
        </p:scale>
        <p:origin x="184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ák Petr" userId="9be1e105-16c9-480c-82ec-5dc5434c3fb0" providerId="ADAL" clId="{9F30A8AA-F0D8-426D-B360-BDEB217838F4}"/>
    <pc:docChg chg="custSel delSld modSld">
      <pc:chgData name="Novák Petr" userId="9be1e105-16c9-480c-82ec-5dc5434c3fb0" providerId="ADAL" clId="{9F30A8AA-F0D8-426D-B360-BDEB217838F4}" dt="2024-04-17T06:27:31.378" v="23" actId="20577"/>
      <pc:docMkLst>
        <pc:docMk/>
      </pc:docMkLst>
      <pc:sldChg chg="modSp mod">
        <pc:chgData name="Novák Petr" userId="9be1e105-16c9-480c-82ec-5dc5434c3fb0" providerId="ADAL" clId="{9F30A8AA-F0D8-426D-B360-BDEB217838F4}" dt="2024-04-17T06:27:31.378" v="23" actId="20577"/>
        <pc:sldMkLst>
          <pc:docMk/>
          <pc:sldMk cId="494875640" sldId="274"/>
        </pc:sldMkLst>
        <pc:spChg chg="mod">
          <ac:chgData name="Novák Petr" userId="9be1e105-16c9-480c-82ec-5dc5434c3fb0" providerId="ADAL" clId="{9F30A8AA-F0D8-426D-B360-BDEB217838F4}" dt="2024-04-17T06:27:31.378" v="23" actId="20577"/>
          <ac:spMkLst>
            <pc:docMk/>
            <pc:sldMk cId="494875640" sldId="274"/>
            <ac:spMk id="2" creationId="{00000000-0000-0000-0000-000000000000}"/>
          </ac:spMkLst>
        </pc:spChg>
      </pc:sldChg>
      <pc:sldChg chg="modSp mod">
        <pc:chgData name="Novák Petr" userId="9be1e105-16c9-480c-82ec-5dc5434c3fb0" providerId="ADAL" clId="{9F30A8AA-F0D8-426D-B360-BDEB217838F4}" dt="2024-04-17T06:25:09.780" v="8" actId="20577"/>
        <pc:sldMkLst>
          <pc:docMk/>
          <pc:sldMk cId="208727199" sldId="286"/>
        </pc:sldMkLst>
        <pc:spChg chg="mod">
          <ac:chgData name="Novák Petr" userId="9be1e105-16c9-480c-82ec-5dc5434c3fb0" providerId="ADAL" clId="{9F30A8AA-F0D8-426D-B360-BDEB217838F4}" dt="2024-04-17T06:25:09.780" v="8" actId="20577"/>
          <ac:spMkLst>
            <pc:docMk/>
            <pc:sldMk cId="208727199" sldId="286"/>
            <ac:spMk id="3" creationId="{00000000-0000-0000-0000-000000000000}"/>
          </ac:spMkLst>
        </pc:spChg>
      </pc:sldChg>
      <pc:sldChg chg="del">
        <pc:chgData name="Novák Petr" userId="9be1e105-16c9-480c-82ec-5dc5434c3fb0" providerId="ADAL" clId="{9F30A8AA-F0D8-426D-B360-BDEB217838F4}" dt="2024-04-17T06:26:53.556" v="9" actId="47"/>
        <pc:sldMkLst>
          <pc:docMk/>
          <pc:sldMk cId="2542337494" sldId="287"/>
        </pc:sldMkLst>
      </pc:sldChg>
      <pc:sldChg chg="delSp mod">
        <pc:chgData name="Novák Petr" userId="9be1e105-16c9-480c-82ec-5dc5434c3fb0" providerId="ADAL" clId="{9F30A8AA-F0D8-426D-B360-BDEB217838F4}" dt="2024-04-17T06:21:57.316" v="0" actId="478"/>
        <pc:sldMkLst>
          <pc:docMk/>
          <pc:sldMk cId="2931890492" sldId="906"/>
        </pc:sldMkLst>
        <pc:graphicFrameChg chg="del">
          <ac:chgData name="Novák Petr" userId="9be1e105-16c9-480c-82ec-5dc5434c3fb0" providerId="ADAL" clId="{9F30A8AA-F0D8-426D-B360-BDEB217838F4}" dt="2024-04-17T06:21:57.316" v="0" actId="478"/>
          <ac:graphicFrameMkLst>
            <pc:docMk/>
            <pc:sldMk cId="2931890492" sldId="906"/>
            <ac:graphicFrameMk id="7" creationId="{40A04336-8977-453D-ACA8-1E5946EC6B2C}"/>
          </ac:graphicFrameMkLst>
        </pc:graphicFrameChg>
      </pc:sldChg>
      <pc:sldChg chg="delSp del mod delAnim">
        <pc:chgData name="Novák Petr" userId="9be1e105-16c9-480c-82ec-5dc5434c3fb0" providerId="ADAL" clId="{9F30A8AA-F0D8-426D-B360-BDEB217838F4}" dt="2024-04-17T06:22:15.699" v="2" actId="47"/>
        <pc:sldMkLst>
          <pc:docMk/>
          <pc:sldMk cId="1303017055" sldId="907"/>
        </pc:sldMkLst>
        <pc:graphicFrameChg chg="del">
          <ac:chgData name="Novák Petr" userId="9be1e105-16c9-480c-82ec-5dc5434c3fb0" providerId="ADAL" clId="{9F30A8AA-F0D8-426D-B360-BDEB217838F4}" dt="2024-04-17T06:22:00.706" v="1" actId="478"/>
          <ac:graphicFrameMkLst>
            <pc:docMk/>
            <pc:sldMk cId="1303017055" sldId="907"/>
            <ac:graphicFrameMk id="5" creationId="{EDB8CE0D-0646-4A12-8E93-93330A9D965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17.04.2024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4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FD5F38-733D-4687-9032-821AED1C8C0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6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1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72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4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BZ</a:t>
            </a:r>
            <a:r>
              <a:rPr lang="de-DE" dirty="0"/>
              <a:t> </a:t>
            </a:r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130 000</a:t>
            </a:r>
            <a:r>
              <a:rPr lang="de-DE" dirty="0"/>
              <a:t> </a:t>
            </a:r>
            <a:r>
              <a:rPr lang="cs-CZ" dirty="0"/>
              <a:t>; </a:t>
            </a:r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156 000</a:t>
            </a:r>
            <a:r>
              <a:rPr lang="de-DE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5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826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85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A603045-6FC9-4C62-A8B7-AC36582B2379}" type="slidenum">
              <a:rPr lang="cs-CZ" altLang="cs-CZ" b="0">
                <a:latin typeface="Arial" panose="020B0604020202020204" pitchFamily="34" charset="0"/>
              </a:rPr>
              <a:pPr eaLnBrk="1" hangingPunct="1"/>
              <a:t>23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2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95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82B9FA7-B2C8-4A8A-88F4-82F63BD7310B}" type="slidenum">
              <a:rPr lang="cs-CZ" altLang="cs-CZ" b="0">
                <a:latin typeface="Arial" panose="020B0604020202020204" pitchFamily="34" charset="0"/>
              </a:rPr>
              <a:pPr eaLnBrk="1" hangingPunct="1"/>
              <a:t>24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794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4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36D1A520-8094-4957-9999-73257F774E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3252109"/>
            <a:ext cx="7858124" cy="1112086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Opakování příkladů XPE1</a:t>
            </a:r>
            <a:br>
              <a:rPr lang="cs-CZ" sz="3200" b="1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405AFB6A-4EF6-40B8-BF7B-083FB836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E62D982-CC18-429C-A234-0029EEC58C46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9E303EC9-ED07-473E-A2E8-C8771E922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49" y="1348046"/>
            <a:ext cx="7596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20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 má ve své evidenci v roce 2016 zapsané tyto položky (v tis. Kč):</a:t>
            </a:r>
            <a:endParaRPr lang="cs-CZ" altLang="cs-CZ" sz="2000" b="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2781" name="Group 445">
            <a:extLst>
              <a:ext uri="{FF2B5EF4-FFF2-40B4-BE49-F238E27FC236}">
                <a16:creationId xmlns:a16="http://schemas.microsoft.com/office/drawing/2014/main" id="{2CFEA5AC-DE0A-43ED-AFDD-694DD85AA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794887"/>
              </p:ext>
            </p:extLst>
          </p:nvPr>
        </p:nvGraphicFramePr>
        <p:xfrm>
          <a:off x="0" y="1823364"/>
          <a:ext cx="9145588" cy="4846320"/>
        </p:xfrm>
        <a:graphic>
          <a:graphicData uri="http://schemas.openxmlformats.org/drawingml/2006/table">
            <a:tbl>
              <a:tblPr/>
              <a:tblGrid>
                <a:gridCol w="387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Silniční daň                                                          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Zákonné sociální pojištění                                   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304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Škody na majetku v důsledku živelné pohromy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Spotřeba el. energie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Výplata mezd ve výplatním termínu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Ostatní provozní výnosy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Daň z nemovitostí   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Smluvní penále       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Rezervy na kursové ztráty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Spotřeba materiálu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1 200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Nákup materiálu na fakturu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Členský příspěvek stavovské komoře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Poplatky za použití dálnic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Rezervy na opravy strojů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Pojistné                   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315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Vrácení DPH od finančního úřadu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Mzdy zaměstnanců 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Splátka úvěru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Tržby za prodej vlastních výrobků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4250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Odpisy dlouhodobého majetku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550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Zaplaceny faktury od odběratelů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640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Náklady na auditorskou činnost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Úroky z úvěrů                                                      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Poplatky za strážní službu                                   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305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Tržby z prodeje materiálu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150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Výnosové úroky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 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2607" name="Rectangle 341">
            <a:extLst>
              <a:ext uri="{FF2B5EF4-FFF2-40B4-BE49-F238E27FC236}">
                <a16:creationId xmlns:a16="http://schemas.microsoft.com/office/drawing/2014/main" id="{4D2ABE05-789C-4BFD-B2E9-41B427AA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316"/>
            <a:ext cx="8686800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sz="20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altLang="cs-CZ" sz="2000" b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0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Určete </a:t>
            </a:r>
            <a:r>
              <a:rPr lang="cs-CZ" alt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náklady a výnosy (výdaje a příjmy), </a:t>
            </a:r>
            <a:r>
              <a:rPr lang="cs-CZ" altLang="cs-CZ" sz="20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seřaďte je podle druhového členění, </a:t>
            </a:r>
            <a:r>
              <a:rPr lang="cs-CZ" alt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sestavte výsledovku a vypočítejte hospodářský výsledek před zdaněním.</a:t>
            </a:r>
            <a:endParaRPr lang="cs-CZ" altLang="cs-CZ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8508-0BA3-4BAF-8D88-F9788690B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524"/>
            <a:ext cx="8229600" cy="781588"/>
          </a:xfrm>
          <a:solidFill>
            <a:schemeClr val="bg1"/>
          </a:solidFill>
        </p:spPr>
        <p:txBody>
          <a:bodyPr/>
          <a:lstStyle/>
          <a:p>
            <a:r>
              <a:rPr lang="cs-CZ" dirty="0"/>
              <a:t>VZZ platný od r. 2016</a:t>
            </a:r>
          </a:p>
        </p:txBody>
      </p:sp>
    </p:spTree>
    <p:extLst>
      <p:ext uri="{BB962C8B-B14F-4D97-AF65-F5344CB8AC3E}">
        <p14:creationId xmlns:p14="http://schemas.microsoft.com/office/powerpoint/2010/main" val="293189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9464"/>
            <a:ext cx="8229600" cy="863498"/>
          </a:xfrm>
        </p:spPr>
        <p:txBody>
          <a:bodyPr/>
          <a:lstStyle/>
          <a:p>
            <a:r>
              <a:rPr lang="cs-CZ" dirty="0"/>
              <a:t>Nákladové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Nakreslete graf průběhu fixních, variabilních a celkových nákladů na:</a:t>
            </a:r>
            <a:endParaRPr lang="cs-CZ" sz="2800" dirty="0"/>
          </a:p>
          <a:p>
            <a:pPr lvl="1"/>
            <a:r>
              <a:rPr lang="cs-CZ" dirty="0"/>
              <a:t>celkový objem produkce</a:t>
            </a:r>
            <a:endParaRPr lang="cs-CZ" sz="2400" dirty="0"/>
          </a:p>
          <a:p>
            <a:pPr lvl="1"/>
            <a:r>
              <a:rPr lang="cs-CZ" dirty="0"/>
              <a:t>jednotku produkce   </a:t>
            </a:r>
          </a:p>
          <a:p>
            <a:r>
              <a:rPr lang="cs-CZ" dirty="0"/>
              <a:t>Nakreslete </a:t>
            </a:r>
            <a:r>
              <a:rPr lang="cs-CZ" dirty="0" err="1"/>
              <a:t>podproporcionální</a:t>
            </a:r>
            <a:r>
              <a:rPr lang="cs-CZ" dirty="0"/>
              <a:t> a </a:t>
            </a:r>
            <a:r>
              <a:rPr lang="cs-CZ" dirty="0" err="1"/>
              <a:t>nadproporcionální</a:t>
            </a:r>
            <a:r>
              <a:rPr lang="cs-CZ" dirty="0"/>
              <a:t> nákladovou funkci a vysvětlete důvody vzniku (v obou případech) nelineárního chování nákladů.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32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371" y="538589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– 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52695"/>
            <a:ext cx="8842342" cy="52578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Roční fixní náklady podniku jsou odhadovány ve výši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61 000 tis. Kč, celkové roční variabilní náklady 32 468 tis. Kč. Objem výroby 108 191 tis. Kč.</a:t>
            </a:r>
          </a:p>
          <a:p>
            <a:r>
              <a:rPr lang="cs-CZ" sz="2400" dirty="0">
                <a:solidFill>
                  <a:schemeClr val="tx1"/>
                </a:solidFill>
              </a:rPr>
              <a:t>Vytvořte nákladovou funkci a určete náklady při plánovaném objemu produkce v dalším období ve výši 100 mil. Kč.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439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– 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52695"/>
            <a:ext cx="8842342" cy="5257800"/>
          </a:xfrm>
        </p:spPr>
        <p:txBody>
          <a:bodyPr/>
          <a:lstStyle/>
          <a:p>
            <a:r>
              <a:rPr lang="cs-CZ" dirty="0"/>
              <a:t>V základním období bylo dosaženo objemu výroby za 2 200 tis. Kč, náklady činily 1 400 tis Kč. </a:t>
            </a:r>
          </a:p>
          <a:p>
            <a:r>
              <a:rPr lang="cs-CZ" dirty="0"/>
              <a:t>V běžném roce objem výroby vzrostl o 450 tis. Kč a náklady vzrostly o 170 tis Kč. </a:t>
            </a:r>
            <a:r>
              <a:rPr lang="cs-CZ" i="1" dirty="0"/>
              <a:t>Stanovte výši fixních a variabilních nákladů, údaje dosaďte do nákladové funkce.</a:t>
            </a:r>
          </a:p>
          <a:p>
            <a:r>
              <a:rPr lang="cs-CZ" dirty="0"/>
              <a:t>Jaký bude plánovaný objem nákladů pro následující období, pokud uvažujeme další růst objemu produkce o 350 </a:t>
            </a:r>
            <a:r>
              <a:rPr lang="cs-CZ" dirty="0" err="1"/>
              <a:t>tis.Kč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761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1805" y="33233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– 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210" y="1204332"/>
            <a:ext cx="9054790" cy="532133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/>
              <a:t>Stanovte nákladovou funkci</a:t>
            </a:r>
            <a:r>
              <a:rPr lang="cs-CZ" dirty="0"/>
              <a:t> pomocí metody dvou období a to na základě následujících údajů:</a:t>
            </a:r>
            <a:endParaRPr lang="cs-CZ" sz="2800" dirty="0"/>
          </a:p>
          <a:p>
            <a:pPr lvl="0"/>
            <a:r>
              <a:rPr lang="cs-CZ" dirty="0"/>
              <a:t>V měsíci s nejvyšší produkcí v roce, která činila 86 120 ks tvárnic byly zjištěny náklady ve výši 1 005 080 Kč</a:t>
            </a:r>
            <a:endParaRPr lang="cs-CZ" sz="2800" dirty="0"/>
          </a:p>
          <a:p>
            <a:pPr lvl="0"/>
            <a:r>
              <a:rPr lang="cs-CZ" dirty="0"/>
              <a:t>V měsíci s nejvyššími náklady v roce, které činily 1 120 000 Kč, bylo vyrobeno 84 560 ks tvárnic</a:t>
            </a:r>
            <a:endParaRPr lang="cs-CZ" sz="2800" dirty="0"/>
          </a:p>
          <a:p>
            <a:pPr lvl="0"/>
            <a:r>
              <a:rPr lang="cs-CZ" dirty="0"/>
              <a:t>V měsíci s nejnižšími náklady v roce, které měly hodnotu 796 250 Kč, bylo vyrobeno 63 010 ks tvárnic</a:t>
            </a:r>
            <a:endParaRPr lang="cs-CZ" sz="2800" dirty="0"/>
          </a:p>
          <a:p>
            <a:pPr lvl="0"/>
            <a:r>
              <a:rPr lang="cs-CZ" dirty="0"/>
              <a:t>V měsíci s nejnižší produkcí v roce, kdy bylo vyrobeno o 28 % ks tvárnic méně oproti měsíci s nejvyšší produkcí, bylo zjištěno, že náklady poklesly o 200 508 Kč.</a:t>
            </a:r>
            <a:endParaRPr lang="cs-CZ" sz="2800" dirty="0"/>
          </a:p>
          <a:p>
            <a:pPr lvl="0"/>
            <a:r>
              <a:rPr lang="cs-CZ" dirty="0"/>
              <a:t>Cena, za kterou firma svoje výrobky realizuje, byla obchodním oddělením firmy stanovena na 14,50 Kč/ks.</a:t>
            </a:r>
            <a:endParaRPr lang="cs-CZ" sz="2800" dirty="0"/>
          </a:p>
          <a:p>
            <a:pPr lvl="2"/>
            <a:r>
              <a:rPr lang="cs-CZ" i="1" dirty="0"/>
              <a:t>Určete matematickou podobu nákladové funkce na základě dostupných údajů.</a:t>
            </a:r>
            <a:endParaRPr lang="cs-CZ" sz="2000" dirty="0"/>
          </a:p>
          <a:p>
            <a:pPr lvl="2"/>
            <a:r>
              <a:rPr lang="cs-CZ" i="1" dirty="0"/>
              <a:t>Jaký bude plánovaný výsledek hospodaření pro následující rok, uvažuje-li firma s výrobou a prodejem 90 tis. ks tvárnic.</a:t>
            </a:r>
          </a:p>
          <a:p>
            <a:pPr lvl="2"/>
            <a:r>
              <a:rPr lang="cs-CZ" sz="2000" dirty="0"/>
              <a:t> </a:t>
            </a:r>
            <a:r>
              <a:rPr lang="cs-CZ" i="1" dirty="0"/>
              <a:t>Stanovte bod zvratu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2034"/>
            <a:ext cx="8229600" cy="81486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Výběr optimální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0738" y="1456894"/>
            <a:ext cx="8608979" cy="261187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 příštím roce bude vyráběna inovovaná součást, která by měla být využita v téměř celém výrobním programu podniku. Její výrobu je možno zabezpečit </a:t>
            </a:r>
            <a:r>
              <a:rPr lang="cs-CZ" b="1" dirty="0"/>
              <a:t>třemi odlišnými způsoby výroby</a:t>
            </a:r>
            <a:r>
              <a:rPr lang="cs-CZ" dirty="0"/>
              <a:t>, které se liší ve vynaložení fixních a variabilních nákladů:</a:t>
            </a:r>
          </a:p>
          <a:p>
            <a:pPr lvl="0"/>
            <a:r>
              <a:rPr lang="cs-CZ" b="1" dirty="0"/>
              <a:t>Vypočtěte, pro jaký objem výroby jsou jednotlivé varianty výhodné </a:t>
            </a:r>
            <a:endParaRPr lang="cs-CZ" dirty="0"/>
          </a:p>
          <a:p>
            <a:pPr lvl="0"/>
            <a:r>
              <a:rPr lang="cs-CZ" b="1" dirty="0"/>
              <a:t>Zakreslete řešení do komparativního grafu a napište intervaly výhodnosti výroby.</a:t>
            </a:r>
            <a:endParaRPr lang="cs-CZ" dirty="0"/>
          </a:p>
          <a:p>
            <a:pPr lvl="0"/>
            <a:r>
              <a:rPr lang="cs-CZ" b="1" dirty="0"/>
              <a:t>Jaká varianta bude výhodná pro plánovanou výrobu 2600 kusů?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81883"/>
              </p:ext>
            </p:extLst>
          </p:nvPr>
        </p:nvGraphicFramePr>
        <p:xfrm>
          <a:off x="865759" y="4208608"/>
          <a:ext cx="8073956" cy="1807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8489">
                  <a:extLst>
                    <a:ext uri="{9D8B030D-6E8A-4147-A177-3AD203B41FA5}">
                      <a16:colId xmlns:a16="http://schemas.microsoft.com/office/drawing/2014/main" val="1011171646"/>
                    </a:ext>
                  </a:extLst>
                </a:gridCol>
                <a:gridCol w="2018489">
                  <a:extLst>
                    <a:ext uri="{9D8B030D-6E8A-4147-A177-3AD203B41FA5}">
                      <a16:colId xmlns:a16="http://schemas.microsoft.com/office/drawing/2014/main" val="2289018087"/>
                    </a:ext>
                  </a:extLst>
                </a:gridCol>
                <a:gridCol w="2018489">
                  <a:extLst>
                    <a:ext uri="{9D8B030D-6E8A-4147-A177-3AD203B41FA5}">
                      <a16:colId xmlns:a16="http://schemas.microsoft.com/office/drawing/2014/main" val="3307500567"/>
                    </a:ext>
                  </a:extLst>
                </a:gridCol>
                <a:gridCol w="2018489">
                  <a:extLst>
                    <a:ext uri="{9D8B030D-6E8A-4147-A177-3AD203B41FA5}">
                      <a16:colId xmlns:a16="http://schemas.microsoft.com/office/drawing/2014/main" val="409609315"/>
                    </a:ext>
                  </a:extLst>
                </a:gridCol>
              </a:tblGrid>
              <a:tr h="281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Varianta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extLst>
                  <a:ext uri="{0D108BD9-81ED-4DB2-BD59-A6C34878D82A}">
                    <a16:rowId xmlns:a16="http://schemas.microsoft.com/office/drawing/2014/main" val="1697856981"/>
                  </a:ext>
                </a:extLst>
              </a:tr>
              <a:tr h="487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Fixní náklady (Kč/rok)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400 000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300 000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3521230336"/>
                  </a:ext>
                </a:extLst>
              </a:tr>
              <a:tr h="708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Variabilní náklady (Kč/ks)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397153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665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120" y="39718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Bod zvratu – 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5"/>
            <a:ext cx="8686800" cy="3036561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Roční fixní náklady podniku jsou odhadovány ve výši 61 mil. Kč, celkové roční variabilní náklady 85 mil. Kč. Objem výroby (tržeb) 170 mil. Kč.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</a:rPr>
              <a:t>Určete, při jaké produkci bude mít firma pokryty všechny náklady a bude tak dosahovat nulového zisku.</a:t>
            </a:r>
          </a:p>
          <a:p>
            <a:pPr algn="just"/>
            <a:r>
              <a:rPr lang="cs-CZ" sz="2400" dirty="0"/>
              <a:t>Dále určete, jaký objem produkce firma musí vyrábět, aby dosáhla požadovaného zisku ve výši 13 mil. Kč.</a:t>
            </a:r>
            <a:endParaRPr lang="cs-CZ" sz="24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0" y="4449337"/>
            <a:ext cx="8686800" cy="153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Řešení: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87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120" y="39718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2 – 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51078" cy="24783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000" dirty="0"/>
              <a:t>Společnost vykázala za poslední účetní období následující výkony viz. tabulka</a:t>
            </a:r>
          </a:p>
          <a:p>
            <a:pPr marL="0" indent="0">
              <a:buNone/>
            </a:pPr>
            <a:r>
              <a:rPr lang="cs-CZ" sz="2000" dirty="0"/>
              <a:t>Management podniku hledá odpověď na následující otázky: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Kolik výrobků musí společnost prodat, aby pokryla své náklady a produkovala minimálně na hranici rentabilnosti? Jakých tržeb musí společnost dosáhnout, aby nebyla ztrátová?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Jakého výsledku hospodaření momentálně firma dosahuje při daném objemu prodeje?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Může management společnosti akceptovat </a:t>
            </a:r>
            <a:r>
              <a:rPr lang="cs-CZ" sz="2000" b="1" dirty="0"/>
              <a:t>dodatečnou nabídku</a:t>
            </a:r>
            <a:r>
              <a:rPr lang="cs-CZ" sz="2000" dirty="0"/>
              <a:t> zákazníka na odběr 600 ks výrobků za cenu 75 Kč/ks při jinak nezměněných podmínkách?</a:t>
            </a:r>
          </a:p>
          <a:p>
            <a:pPr algn="just"/>
            <a:endParaRPr lang="cs-CZ" sz="1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93992"/>
              </p:ext>
            </p:extLst>
          </p:nvPr>
        </p:nvGraphicFramePr>
        <p:xfrm>
          <a:off x="1810116" y="4201464"/>
          <a:ext cx="5523767" cy="17139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787672">
                  <a:extLst>
                    <a:ext uri="{9D8B030D-6E8A-4147-A177-3AD203B41FA5}">
                      <a16:colId xmlns:a16="http://schemas.microsoft.com/office/drawing/2014/main" val="3957670944"/>
                    </a:ext>
                  </a:extLst>
                </a:gridCol>
                <a:gridCol w="1736095">
                  <a:extLst>
                    <a:ext uri="{9D8B030D-6E8A-4147-A177-3AD203B41FA5}">
                      <a16:colId xmlns:a16="http://schemas.microsoft.com/office/drawing/2014/main" val="3612010781"/>
                    </a:ext>
                  </a:extLst>
                </a:gridCol>
              </a:tblGrid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Objem prodeje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2 500 ks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522074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Cena výrobku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432221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Celkové variabilní náklady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100 000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110813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Celkové fixní náklady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180 000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980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124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69761-3C5F-4D5B-9DB9-D40CC8AC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 – bod zvratu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1A301A-3D50-4673-8E3C-75BFAB6F4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524754" cy="18288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Současná výroba třech výrobků vykazuje tyto parametry (viz tabulka). </a:t>
            </a:r>
            <a:r>
              <a:rPr lang="cs-CZ" b="1" dirty="0"/>
              <a:t>Určete bod zvratu pro výrobu každého z těchto tří výrobku</a:t>
            </a:r>
            <a:r>
              <a:rPr lang="cs-CZ" dirty="0"/>
              <a:t> za předpokladu dodržení stávajícího poměru výroby každého výrobku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A915DB4-EB45-4027-8A23-6D503204B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98665"/>
              </p:ext>
            </p:extLst>
          </p:nvPr>
        </p:nvGraphicFramePr>
        <p:xfrm>
          <a:off x="2141315" y="3611564"/>
          <a:ext cx="486137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72274">
                  <a:extLst>
                    <a:ext uri="{9D8B030D-6E8A-4147-A177-3AD203B41FA5}">
                      <a16:colId xmlns:a16="http://schemas.microsoft.com/office/drawing/2014/main" val="4918420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1102895385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2638804131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2006495565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46567083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q (ks)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P (Kč)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b (Kč/ks)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FN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422223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0921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B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1 500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187945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65259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630 000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32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78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887" y="-11596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896" y="902825"/>
            <a:ext cx="9005104" cy="620403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/>
              <a:t>Rozhodněte o vlivu následujících účetních operací na aktiva (SA, OA) +/-, pasiva (VK, CK) +/-</a:t>
            </a:r>
          </a:p>
          <a:p>
            <a:r>
              <a:rPr lang="cs-CZ" sz="2000" dirty="0"/>
              <a:t>Příjem peněz na běžný účet od odběratelů za prodané zboží ……       ……</a:t>
            </a:r>
          </a:p>
          <a:p>
            <a:r>
              <a:rPr lang="cs-CZ" sz="2000" dirty="0"/>
              <a:t>Splátka dlouhodobého úvěru z </a:t>
            </a:r>
            <a:r>
              <a:rPr lang="cs-CZ" sz="2000" dirty="0" err="1"/>
              <a:t>bank.účtu</a:t>
            </a:r>
            <a:r>
              <a:rPr lang="cs-CZ" sz="2000" dirty="0"/>
              <a:t>			 		……       ……</a:t>
            </a:r>
          </a:p>
          <a:p>
            <a:r>
              <a:rPr lang="cs-CZ" sz="2000" dirty="0"/>
              <a:t>Tvorba zákonného rezervního fondu ze zisku		 		……       ……</a:t>
            </a:r>
          </a:p>
          <a:p>
            <a:r>
              <a:rPr lang="cs-CZ" sz="2000" dirty="0"/>
              <a:t>Vyplacení podílu na zisku vlastníkům podniku			 	……       ……</a:t>
            </a:r>
          </a:p>
          <a:p>
            <a:r>
              <a:rPr lang="cs-CZ" sz="2000" dirty="0"/>
              <a:t>Platba zálohové faktury z běžného účtu za materiál 	 	……       ……</a:t>
            </a:r>
          </a:p>
          <a:p>
            <a:r>
              <a:rPr lang="cs-CZ" sz="2000" dirty="0"/>
              <a:t>Nákup výrobního stroje na fakturu				 	 	……       ……</a:t>
            </a:r>
          </a:p>
          <a:p>
            <a:r>
              <a:rPr lang="cs-CZ" sz="2000" dirty="0"/>
              <a:t>Do firmy vložen základní kapitál ve formě peněz 			……       ……</a:t>
            </a:r>
          </a:p>
          <a:p>
            <a:r>
              <a:rPr lang="cs-CZ" sz="2000" dirty="0"/>
              <a:t>Přiznaný mzdový nárok </a:t>
            </a:r>
            <a:r>
              <a:rPr lang="cs-CZ" sz="2000" dirty="0" err="1"/>
              <a:t>zaměst</a:t>
            </a:r>
            <a:r>
              <a:rPr lang="cs-CZ" sz="2000" dirty="0"/>
              <a:t>. za uplynulý měsíc	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000" dirty="0"/>
              <a:t>Platba zálohové faktury z běžného účtu za materiál  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000" dirty="0"/>
              <a:t>Tržby za prodané výrobky (vyd. Fa-splatnost 1 měsíc) 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000" dirty="0"/>
              <a:t>Výdej materiálu ze skladu do výroby				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pl-PL" sz="2000" dirty="0"/>
              <a:t>Příjem peněz do pokladny za prodej zboží v podnik.prodejně 	……       ……</a:t>
            </a:r>
            <a:endParaRPr lang="cs-CZ" sz="2000" dirty="0"/>
          </a:p>
          <a:p>
            <a:pPr marL="342900" lvl="1" indent="-342900">
              <a:buFont typeface="Arial"/>
              <a:buChar char="•"/>
            </a:pPr>
            <a:endParaRPr lang="cs-CZ" sz="2000" dirty="0"/>
          </a:p>
          <a:p>
            <a:pPr marL="0" indent="0">
              <a:buNone/>
            </a:pPr>
            <a:r>
              <a:rPr lang="cs-CZ" sz="2400" dirty="0"/>
              <a:t>Vysvětlete </a:t>
            </a:r>
            <a:r>
              <a:rPr lang="cs-CZ" sz="2400" b="1" dirty="0"/>
              <a:t>působení finanční páky</a:t>
            </a:r>
            <a:r>
              <a:rPr lang="cs-CZ" sz="2400" dirty="0"/>
              <a:t> v podniku a uveďte na příkladu.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20596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5523-4DEC-4097-A14A-CA7F9BBF8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BZ – kritické využití VK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0D83E-7B80-49A4-A8E8-4F3E280C1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Firma vyrábí výrobky, které prodává za 5000Kč, fixní náklady jsou 20 mil. Kč a variabilní náklady na výrobu jsou 1 000Kč/kus, linka má kapacitu 7500 kusů. Majitelé firmy požadují zisk minimálně 2 mil. Kč. Kolik výrobků musí firma vyrobit a jaké je v takovém případě kritické využití výrobní kapacity? </a:t>
            </a:r>
          </a:p>
        </p:txBody>
      </p:sp>
    </p:spTree>
    <p:extLst>
      <p:ext uri="{BB962C8B-B14F-4D97-AF65-F5344CB8AC3E}">
        <p14:creationId xmlns:p14="http://schemas.microsoft.com/office/powerpoint/2010/main" val="1250616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Malý podnik (s.r.o.), který vyrábí plechové nádoby, vykázal za měsíc tyto položky výsledovky a výkazu příjmů a výdajů viz tabulka</a:t>
            </a:r>
          </a:p>
          <a:p>
            <a:pPr lvl="0"/>
            <a:r>
              <a:rPr lang="cs-CZ" dirty="0"/>
              <a:t>proveďte </a:t>
            </a:r>
            <a:r>
              <a:rPr lang="cs-CZ" b="1" dirty="0"/>
              <a:t>klasifikační analýzu nákladů</a:t>
            </a:r>
            <a:r>
              <a:rPr lang="cs-CZ" dirty="0"/>
              <a:t>, přehledně uveďte jednotlivé položky fixních a variabilních nákladů a správně klasifikujte také položky, které nejsou nákladem. Vypočítejte sumy CN, VN a FN.</a:t>
            </a:r>
          </a:p>
          <a:p>
            <a:pPr lvl="0"/>
            <a:r>
              <a:rPr lang="cs-CZ" b="1" dirty="0"/>
              <a:t>sestavte globální nákladovou funkci</a:t>
            </a:r>
            <a:r>
              <a:rPr lang="cs-CZ" dirty="0"/>
              <a:t>, zjistěte hospodářský výsledek, celkový krycí příspěvek za běžný měsíc (U)  </a:t>
            </a:r>
          </a:p>
          <a:p>
            <a:pPr lvl="0"/>
            <a:r>
              <a:rPr lang="cs-CZ" b="1" dirty="0"/>
              <a:t>určete bod zvratu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09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Nákladové funkce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636959"/>
              </p:ext>
            </p:extLst>
          </p:nvPr>
        </p:nvGraphicFramePr>
        <p:xfrm>
          <a:off x="316297" y="1417638"/>
          <a:ext cx="8370503" cy="4464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690">
                  <a:extLst>
                    <a:ext uri="{9D8B030D-6E8A-4147-A177-3AD203B41FA5}">
                      <a16:colId xmlns:a16="http://schemas.microsoft.com/office/drawing/2014/main" val="265148535"/>
                    </a:ext>
                  </a:extLst>
                </a:gridCol>
                <a:gridCol w="5034192">
                  <a:extLst>
                    <a:ext uri="{9D8B030D-6E8A-4147-A177-3AD203B41FA5}">
                      <a16:colId xmlns:a16="http://schemas.microsoft.com/office/drawing/2014/main" val="974339605"/>
                    </a:ext>
                  </a:extLst>
                </a:gridCol>
                <a:gridCol w="1276471">
                  <a:extLst>
                    <a:ext uri="{9D8B030D-6E8A-4147-A177-3AD203B41FA5}">
                      <a16:colId xmlns:a16="http://schemas.microsoft.com/office/drawing/2014/main" val="2970101890"/>
                    </a:ext>
                  </a:extLst>
                </a:gridCol>
                <a:gridCol w="1675150">
                  <a:extLst>
                    <a:ext uri="{9D8B030D-6E8A-4147-A177-3AD203B41FA5}">
                      <a16:colId xmlns:a16="http://schemas.microsoft.com/office/drawing/2014/main" val="1775441261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VN, FN, není N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1029949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svářecích elektrod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6372015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Úhrada za služby soukromé strážní organizaci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622442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el. energie v dílně (pohon strojů)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1342161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Odpisy zařízení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38654853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Přijaté zálohy od odběratelů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4306859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Odpisy budov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9118228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Splátka dlouhodobého úvěru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7471436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Nákup plechu a ostatního materiálu na sklad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82 000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8441065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Přímé mzdy výrobních dělníků (včetně SZP)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1231275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plechu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8764312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Mzdy administrativy včetně SZP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533675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Vyplacená záloha na podíly ze zisku společníků s.r.o.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8172110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vody (pro celý podnik)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2105462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Služby právníka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9065687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Tržby (Q) z prodeje hotových výrobků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176873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pohonných hmot pro auta managementu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154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819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EA3609F-DEF2-405F-A2D0-A05A3ACD6575}" type="slidenum">
              <a:rPr lang="cs-CZ" altLang="cs-CZ"/>
              <a:pPr eaLnBrk="1" hangingPunct="1"/>
              <a:t>23</a:t>
            </a:fld>
            <a:endParaRPr lang="cs-CZ" altLang="cs-CZ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1131" y="729457"/>
            <a:ext cx="8893175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  <a:r>
              <a:rPr lang="cs-CZ" altLang="cs-CZ" sz="2000" b="1" dirty="0"/>
              <a:t>Př. </a:t>
            </a:r>
            <a:r>
              <a:rPr lang="cs-CZ" altLang="cs-CZ" sz="2000" dirty="0"/>
              <a:t>Stávající výrobní program podniku má strukturu uvedenou v tabulce: </a:t>
            </a:r>
          </a:p>
        </p:txBody>
      </p:sp>
      <p:graphicFrame>
        <p:nvGraphicFramePr>
          <p:cNvPr id="115715" name="Group 3"/>
          <p:cNvGraphicFramePr>
            <a:graphicFrameLocks noGrp="1"/>
          </p:cNvGraphicFramePr>
          <p:nvPr>
            <p:ph sz="half" idx="2"/>
          </p:nvPr>
        </p:nvGraphicFramePr>
        <p:xfrm>
          <a:off x="395288" y="1125538"/>
          <a:ext cx="8280400" cy="1352549"/>
        </p:xfrm>
        <a:graphic>
          <a:graphicData uri="http://schemas.openxmlformats.org/drawingml/2006/table">
            <a:tbl>
              <a:tblPr/>
              <a:tblGrid>
                <a:gridCol w="259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Výrobek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Objem produkce (ks)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35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Cena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250825" y="2852738"/>
            <a:ext cx="8713788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000" b="0" dirty="0"/>
              <a:t>Je možné získat zakázku na výrobu výrobku E, přičemž objem produkce by činil 200 ks, kusové variabilní náklady by byly 25 Kč a výrobek by byl prodáván za cenu 120 Kč. Vzhledem k tomu, že není možné zvýšit výrobní kapacitu podniku, je nutné přijetí zakázky podmínit vyřazením některého z dosavadních výrobků z výrobního programu. Předpokládejme přitom, že výrobky jsou z hlediska pracnosti zaměnitelné.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000" b="0" dirty="0"/>
              <a:t>Rozhodněte o případné změně výrobního programu, navrhněte jeho strukturu a určete, o jakou část by se změnil podnikový zisk</a:t>
            </a:r>
          </a:p>
        </p:txBody>
      </p:sp>
    </p:spTree>
    <p:extLst>
      <p:ext uri="{BB962C8B-B14F-4D97-AF65-F5344CB8AC3E}">
        <p14:creationId xmlns:p14="http://schemas.microsoft.com/office/powerpoint/2010/main" val="2500047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0C9F017-0FF5-4291-99FE-161855807C71}" type="slidenum">
              <a:rPr lang="cs-CZ" altLang="cs-CZ"/>
              <a:pPr eaLnBrk="1" hangingPunct="1"/>
              <a:t>24</a:t>
            </a:fld>
            <a:endParaRPr lang="cs-CZ" altLang="cs-CZ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59569" y="457994"/>
            <a:ext cx="8424862" cy="64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Řešení: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Hodnocení na základě výše příspěvku na úhradu</a:t>
            </a:r>
          </a:p>
        </p:txBody>
      </p:sp>
      <p:graphicFrame>
        <p:nvGraphicFramePr>
          <p:cNvPr id="116739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263538"/>
              </p:ext>
            </p:extLst>
          </p:nvPr>
        </p:nvGraphicFramePr>
        <p:xfrm>
          <a:off x="395288" y="1196975"/>
          <a:ext cx="8497887" cy="1828800"/>
        </p:xfrm>
        <a:graphic>
          <a:graphicData uri="http://schemas.openxmlformats.org/drawingml/2006/table">
            <a:tbl>
              <a:tblPr/>
              <a:tblGrid>
                <a:gridCol w="18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Výrobek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B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pořadí výr.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6790" name="Text Box 54"/>
          <p:cNvSpPr txBox="1">
            <a:spLocks noChangeArrowheads="1"/>
          </p:cNvSpPr>
          <p:nvPr/>
        </p:nvSpPr>
        <p:spPr bwMode="auto">
          <a:xfrm>
            <a:off x="4408488" y="3370263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Arial" panose="020B0604020202020204" pitchFamily="34" charset="0"/>
                <a:sym typeface="Symbol" panose="05050102010706020507" pitchFamily="18" charset="2"/>
              </a:rPr>
              <a:t></a:t>
            </a:r>
          </a:p>
        </p:txBody>
      </p:sp>
      <p:sp>
        <p:nvSpPr>
          <p:cNvPr id="116791" name="Rectangle 55"/>
          <p:cNvSpPr>
            <a:spLocks noChangeArrowheads="1"/>
          </p:cNvSpPr>
          <p:nvPr/>
        </p:nvSpPr>
        <p:spPr bwMode="auto">
          <a:xfrm>
            <a:off x="179388" y="4005263"/>
            <a:ext cx="87852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12912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90" grpId="0"/>
      <p:bldP spid="1167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0367" y="7771"/>
            <a:ext cx="7283450" cy="83671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Náklady, SPP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08773" cy="6031596"/>
          </a:xfrm>
        </p:spPr>
        <p:txBody>
          <a:bodyPr/>
          <a:lstStyle/>
          <a:p>
            <a:r>
              <a:rPr lang="cs-CZ" sz="1800" dirty="0">
                <a:solidFill>
                  <a:schemeClr val="tx1"/>
                </a:solidFill>
              </a:rPr>
              <a:t>Podnik pomocí metody dvou období stanovil nákladovou funkci jako 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N = 250 000 + 5q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Určete bod zvratu, pokud podnik vyrábí jeden výrobek, jehož cena je 10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Spočítejte, kolik výrobků musí podnik měsíčně vyrobit, aby byl dosažen zisk požadovaný majitelem, tj. 50 000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Majitel podniku očekává růst cen energie. Nechce však zvýšit růst cen výrobků. Jaké hodnoty mohou dosáhnout FN, aniž by se při stávající ceně, úrovni VN a objemu produkce stal podnik ztrátový?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Konkurence snížila ceny svých výrobků . Jaká je nejnižší úroveň ceny výrobku, aniž by se podnik stal ztrátový? Při řešení vyjdeme z údajů o objemu produkce ve výši 60 000 ks.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má možnost přemístit výrobu do jiné lokality. Nájemné tam bude asi o 80 000 Kč měsíčně nižší, vzrostou však náklady na přepravu o asi 1,2 Kč na výrobek. Kolik výrobků bude muset podnikatel měsíčně vyrobit a prodat, aby se mu změna lokality vyplatila?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se doslechl, že rozhodující konkurent dosáhl stupně provozní páky 5 %. Má zájem o srovnání a stupeň provozní páky chce vypočítat. Jako základ použijeme objem produkce ve výši 60 000 Kč.</a:t>
            </a:r>
          </a:p>
          <a:p>
            <a:pPr marL="457200" indent="-457200">
              <a:buFont typeface="+mj-lt"/>
              <a:buAutoNum type="alphaLcParenR"/>
            </a:pP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8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93888"/>
            <a:ext cx="8229600" cy="50904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465" y="1328076"/>
            <a:ext cx="8822986" cy="4637831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cs-CZ" b="1" u="sng" dirty="0"/>
              <a:t>Sestavte rozvahu (ve strukturálním členění)</a:t>
            </a:r>
            <a:r>
              <a:rPr lang="cs-CZ" b="1" dirty="0"/>
              <a:t> podniku</a:t>
            </a:r>
            <a:r>
              <a:rPr lang="cs-CZ" dirty="0"/>
              <a:t> X, a. s. (v tis. Kč), znáte-li následující účetní položky: dopravní prostředky 900, Software 120, základní kapitál 5 000, pozemky 2 000, výrobní zařízení 1 800, peníze na běžném účtu 1 100, nevyplacené mzdy 1 100, pohledávky 750, zálohy od odběratelů 1 300, autorská práva 1 050, výrobky 900, bankovní úvěr krátkodobý 1 000, oprávky DHM a DNM 800, rezervní fond 80, budovy 750, finanční účasti 500 (delší než 1 rok), zboží 1 130, ceniny a kolky 130, emisní ážio 500, dodavatelský úvěr krátkodobý 1 000, dlouhodobý úvěr 1 400.</a:t>
            </a:r>
          </a:p>
          <a:p>
            <a:pPr algn="just"/>
            <a:r>
              <a:rPr lang="cs-CZ" b="1" dirty="0"/>
              <a:t>Dále Určete hodnotu SA, OA, VK, CK, dopočítejte hodnotu </a:t>
            </a:r>
            <a:r>
              <a:rPr lang="cs-CZ" b="1" u="sng" dirty="0"/>
              <a:t>výsledku hospodaření za běžné účetní období</a:t>
            </a:r>
            <a:r>
              <a:rPr lang="cs-CZ" b="1" dirty="0"/>
              <a:t>, určete hodnotu </a:t>
            </a:r>
            <a:r>
              <a:rPr lang="cs-CZ" b="1" u="sng" dirty="0"/>
              <a:t>dlouhodobého a krátkodobého kapitálu</a:t>
            </a:r>
            <a:r>
              <a:rPr lang="cs-CZ" b="1" dirty="0"/>
              <a:t>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48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93888"/>
            <a:ext cx="8229600" cy="50904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465" y="1328076"/>
            <a:ext cx="8822986" cy="1999586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cs-CZ" dirty="0"/>
              <a:t>Sestavte rozvahu akciové společnosti ve strukturálním členění (v </a:t>
            </a:r>
            <a:r>
              <a:rPr lang="cs-CZ" dirty="0" err="1"/>
              <a:t>tis.Kč</a:t>
            </a:r>
            <a:r>
              <a:rPr lang="cs-CZ" dirty="0"/>
              <a:t>) a určete výši oběžného majetku, stálých aktiv, vlastního kapitálu a cizích zdrojů krytí a dopočítejte hodnotu Výsledku hospodaření za běžné účetní období (</a:t>
            </a:r>
            <a:r>
              <a:rPr lang="cs-CZ" b="1" dirty="0"/>
              <a:t>Dále určete hodnotu </a:t>
            </a:r>
            <a:r>
              <a:rPr lang="cs-CZ" b="1" u="sng" dirty="0"/>
              <a:t>dlouhodobého a krátkodobého kapitálu)</a:t>
            </a:r>
            <a:r>
              <a:rPr lang="cs-CZ" dirty="0"/>
              <a:t>, když máte k dispozici následující údaje: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93620"/>
              </p:ext>
            </p:extLst>
          </p:nvPr>
        </p:nvGraphicFramePr>
        <p:xfrm>
          <a:off x="353505" y="3327662"/>
          <a:ext cx="8229599" cy="283079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028847">
                  <a:extLst>
                    <a:ext uri="{9D8B030D-6E8A-4147-A177-3AD203B41FA5}">
                      <a16:colId xmlns:a16="http://schemas.microsoft.com/office/drawing/2014/main" val="1822699676"/>
                    </a:ext>
                  </a:extLst>
                </a:gridCol>
                <a:gridCol w="4200752">
                  <a:extLst>
                    <a:ext uri="{9D8B030D-6E8A-4147-A177-3AD203B41FA5}">
                      <a16:colId xmlns:a16="http://schemas.microsoft.com/office/drawing/2014/main" val="3961173338"/>
                    </a:ext>
                  </a:extLst>
                </a:gridCol>
              </a:tblGrid>
              <a:tr h="283079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Základní kapitál			2 000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Emisní ážio			            357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Výrobky				   280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Polotovary				   360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Závazky vůči dodavatelům	   814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Pohledávky			          2 790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Závazky vůči zaměstnancům	   768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Oprávky ke stálým aktivům	   200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Kontokorentní úvěr		   258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Pokladna				       9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Finanční investice		1 321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Stroje a zařízení v </a:t>
                      </a:r>
                      <a:r>
                        <a:rPr lang="cs-CZ" sz="1600" dirty="0" err="1">
                          <a:effectLst/>
                        </a:rPr>
                        <a:t>pořiz</a:t>
                      </a:r>
                      <a:r>
                        <a:rPr lang="cs-CZ" sz="1600" dirty="0">
                          <a:effectLst/>
                        </a:rPr>
                        <a:t>. ceně	1 165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Bankovní úvěr			1 260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Výsledek </a:t>
                      </a:r>
                      <a:r>
                        <a:rPr lang="cs-CZ" sz="1600" dirty="0" err="1">
                          <a:effectLst/>
                        </a:rPr>
                        <a:t>hosp.minulých</a:t>
                      </a:r>
                      <a:r>
                        <a:rPr lang="cs-CZ" sz="1600" dirty="0">
                          <a:effectLst/>
                        </a:rPr>
                        <a:t> let	     82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Tržby z prodeje služeb		1 000 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Běžný účet				   100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21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60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0826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4334" y="723037"/>
            <a:ext cx="8135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ea typeface="Times New Roman" panose="02020603050405020304" pitchFamily="18" charset="0"/>
              </a:rPr>
              <a:t>Máte k dispozici rozvahy tří podniků. </a:t>
            </a:r>
            <a:r>
              <a:rPr lang="cs-CZ" b="1" dirty="0">
                <a:ea typeface="Times New Roman" panose="02020603050405020304" pitchFamily="18" charset="0"/>
              </a:rPr>
              <a:t>Doplňte chybějící údaje a vyjádřete se ke způsobu financování všech tří podniků (zjistěte výši čistého pracovního kapitálu, zda je podnik překapitalizován nebo </a:t>
            </a:r>
            <a:r>
              <a:rPr lang="cs-CZ" b="1" dirty="0" err="1">
                <a:ea typeface="Times New Roman" panose="02020603050405020304" pitchFamily="18" charset="0"/>
              </a:rPr>
              <a:t>podkapitalizován</a:t>
            </a:r>
            <a:r>
              <a:rPr lang="cs-CZ" b="1" dirty="0">
                <a:ea typeface="Times New Roman" panose="02020603050405020304" pitchFamily="18" charset="0"/>
              </a:rPr>
              <a:t> a své rozhodnutí zdůvodněte).</a:t>
            </a:r>
            <a:endParaRPr lang="cs-CZ" dirty="0">
              <a:ea typeface="Times New Roman" panose="02020603050405020304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99986"/>
              </p:ext>
            </p:extLst>
          </p:nvPr>
        </p:nvGraphicFramePr>
        <p:xfrm>
          <a:off x="1022808" y="1676159"/>
          <a:ext cx="7470744" cy="1288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7686">
                  <a:extLst>
                    <a:ext uri="{9D8B030D-6E8A-4147-A177-3AD203B41FA5}">
                      <a16:colId xmlns:a16="http://schemas.microsoft.com/office/drawing/2014/main" val="3020813776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1203421682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3420130496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3917221785"/>
                    </a:ext>
                  </a:extLst>
                </a:gridCol>
              </a:tblGrid>
              <a:tr h="17145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42218"/>
                  </a:ext>
                </a:extLst>
              </a:tr>
              <a:tr h="222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Aktiva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730154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Oběžný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300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38373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Dlouhodobý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005112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Oprávky DHM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- 200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2694234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Celkem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07707292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371821"/>
              </p:ext>
            </p:extLst>
          </p:nvPr>
        </p:nvGraphicFramePr>
        <p:xfrm>
          <a:off x="1022806" y="3176832"/>
          <a:ext cx="7470748" cy="1478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7687">
                  <a:extLst>
                    <a:ext uri="{9D8B030D-6E8A-4147-A177-3AD203B41FA5}">
                      <a16:colId xmlns:a16="http://schemas.microsoft.com/office/drawing/2014/main" val="1731150092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637738410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3060953349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247952990"/>
                    </a:ext>
                  </a:extLst>
                </a:gridCol>
              </a:tblGrid>
              <a:tr h="19086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62436"/>
                  </a:ext>
                </a:extLst>
              </a:tr>
              <a:tr h="158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88110071"/>
                  </a:ext>
                </a:extLst>
              </a:tr>
              <a:tr h="260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Oběžný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6200494"/>
                  </a:ext>
                </a:extLst>
              </a:tr>
              <a:tr h="260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Dlouhodobý majetek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5251183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Oprávky DHM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6591303"/>
                  </a:ext>
                </a:extLst>
              </a:tr>
              <a:tr h="158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79355703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82966"/>
              </p:ext>
            </p:extLst>
          </p:nvPr>
        </p:nvGraphicFramePr>
        <p:xfrm>
          <a:off x="1022806" y="4847812"/>
          <a:ext cx="7470745" cy="1337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1796">
                  <a:extLst>
                    <a:ext uri="{9D8B030D-6E8A-4147-A177-3AD203B41FA5}">
                      <a16:colId xmlns:a16="http://schemas.microsoft.com/office/drawing/2014/main" val="1874260838"/>
                    </a:ext>
                  </a:extLst>
                </a:gridCol>
                <a:gridCol w="1866507">
                  <a:extLst>
                    <a:ext uri="{9D8B030D-6E8A-4147-A177-3AD203B41FA5}">
                      <a16:colId xmlns:a16="http://schemas.microsoft.com/office/drawing/2014/main" val="4153817277"/>
                    </a:ext>
                  </a:extLst>
                </a:gridCol>
                <a:gridCol w="1904215">
                  <a:extLst>
                    <a:ext uri="{9D8B030D-6E8A-4147-A177-3AD203B41FA5}">
                      <a16:colId xmlns:a16="http://schemas.microsoft.com/office/drawing/2014/main" val="4194713921"/>
                    </a:ext>
                  </a:extLst>
                </a:gridCol>
                <a:gridCol w="1838227">
                  <a:extLst>
                    <a:ext uri="{9D8B030D-6E8A-4147-A177-3AD203B41FA5}">
                      <a16:colId xmlns:a16="http://schemas.microsoft.com/office/drawing/2014/main" val="1133345541"/>
                    </a:ext>
                  </a:extLst>
                </a:gridCol>
              </a:tblGrid>
              <a:tr h="23155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10983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07955635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Oběžný majetek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81008061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Dlouhodobý majetek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26051676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Oprávky DHM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-200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28816022"/>
                  </a:ext>
                </a:extLst>
              </a:tr>
              <a:tr h="231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1631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29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03213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886200" algn="dec"/>
              </a:tabLst>
            </a:pP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Vyberte výhodnější kapitálovou strukturu na základě kritéria WACC (</a:t>
            </a:r>
            <a:r>
              <a:rPr lang="cs-CZ" altLang="cs-CZ" dirty="0" err="1">
                <a:latin typeface="Arial" panose="020B0604020202020204" pitchFamily="34" charset="0"/>
                <a:ea typeface="Times New Roman" panose="02020603050405020304" pitchFamily="18" charset="0"/>
              </a:rPr>
              <a:t>prům</a:t>
            </a: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. náklady na kapitál) a své rozhodnutí zdůvodněte a podložte výpočtem. Daňová sazba je 19%</a:t>
            </a:r>
            <a:endParaRPr lang="cs-CZ" altLang="cs-CZ" sz="800" dirty="0">
              <a:latin typeface="Arial" panose="020B0604020202020204" pitchFamily="34" charset="0"/>
            </a:endParaRPr>
          </a:p>
          <a:p>
            <a:pPr marL="0" lvl="0" indent="303213" defTabSz="9144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3886200" algn="dec"/>
              </a:tabLst>
            </a:pPr>
            <a:endParaRPr lang="cs-CZ" altLang="cs-CZ" sz="40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90070"/>
              </p:ext>
            </p:extLst>
          </p:nvPr>
        </p:nvGraphicFramePr>
        <p:xfrm>
          <a:off x="1577503" y="4097283"/>
          <a:ext cx="6341012" cy="140552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50584">
                  <a:extLst>
                    <a:ext uri="{9D8B030D-6E8A-4147-A177-3AD203B41FA5}">
                      <a16:colId xmlns:a16="http://schemas.microsoft.com/office/drawing/2014/main" val="3910325581"/>
                    </a:ext>
                  </a:extLst>
                </a:gridCol>
                <a:gridCol w="1080427">
                  <a:extLst>
                    <a:ext uri="{9D8B030D-6E8A-4147-A177-3AD203B41FA5}">
                      <a16:colId xmlns:a16="http://schemas.microsoft.com/office/drawing/2014/main" val="1450620923"/>
                    </a:ext>
                  </a:extLst>
                </a:gridCol>
                <a:gridCol w="1167011">
                  <a:extLst>
                    <a:ext uri="{9D8B030D-6E8A-4147-A177-3AD203B41FA5}">
                      <a16:colId xmlns:a16="http://schemas.microsoft.com/office/drawing/2014/main" val="1907415029"/>
                    </a:ext>
                  </a:extLst>
                </a:gridCol>
                <a:gridCol w="1478716">
                  <a:extLst>
                    <a:ext uri="{9D8B030D-6E8A-4147-A177-3AD203B41FA5}">
                      <a16:colId xmlns:a16="http://schemas.microsoft.com/office/drawing/2014/main" val="3359045299"/>
                    </a:ext>
                  </a:extLst>
                </a:gridCol>
                <a:gridCol w="1364274">
                  <a:extLst>
                    <a:ext uri="{9D8B030D-6E8A-4147-A177-3AD203B41FA5}">
                      <a16:colId xmlns:a16="http://schemas.microsoft.com/office/drawing/2014/main" val="2082448892"/>
                    </a:ext>
                  </a:extLst>
                </a:gridCol>
              </a:tblGrid>
              <a:tr h="562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Varianta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Náklady na VK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Náklady na CK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VK (tis.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CK (tis. Kč)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2549187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0818437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0169532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14%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80 000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372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16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932" y="46081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3886200" algn="dec"/>
              </a:tabLst>
            </a:pPr>
            <a:r>
              <a:rPr lang="cs-CZ" dirty="0"/>
              <a:t>Firma Betty s.r.o. se rozhoduje, zda pokrýt 17 000 000 Kč potřebného kapitálu plně z vlastních zdrojů nebo si vzít úvěr ve výši 5 000 000 Kč (úrok 6,4 % </a:t>
            </a:r>
            <a:r>
              <a:rPr lang="cs-CZ" dirty="0" err="1"/>
              <a:t>p.a</a:t>
            </a:r>
            <a:r>
              <a:rPr lang="cs-CZ" dirty="0"/>
              <a:t>.) a zbytek financovat z vlastních zdrojů. Firma plánuje EBIT ve výši 2 000 000 Kč, sazba </a:t>
            </a:r>
            <a:r>
              <a:rPr lang="cs-CZ" dirty="0" err="1"/>
              <a:t>DzPPO</a:t>
            </a:r>
            <a:r>
              <a:rPr lang="cs-CZ" dirty="0"/>
              <a:t> činí 19 %. Jak se management rozhodne, pokud jako </a:t>
            </a:r>
            <a:r>
              <a:rPr lang="cs-CZ" b="1" dirty="0"/>
              <a:t>rozhodující kritérium zvolil působení finanční páky?</a:t>
            </a:r>
            <a:endParaRPr lang="cs-CZ" altLang="cs-CZ" sz="4000" b="1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323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2341" y="107457"/>
            <a:ext cx="7285332" cy="84534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FF0000"/>
                </a:solidFill>
              </a:rPr>
              <a:t>Náklady vs. výdaje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36613"/>
            <a:ext cx="8857109" cy="60213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600" b="1" dirty="0">
                <a:solidFill>
                  <a:schemeClr val="tx1"/>
                </a:solidFill>
              </a:rPr>
              <a:t>Podnik vykonal při své činnosti tyto hodnotové operace: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úhrada faktury za dodaný materiál,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nákup PHM (zaplaceno hotově),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výdej materiálu do spotřeby,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tržby za prodej výrobků (vydaná faktura),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předplatné časopisu Ekonomika a finance na běžný rok (placeno hotově),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výplata mezd v den, který je určený jako výplatní termín,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splátky leasingové smlouvy,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zaúčtování faktury za telefonní hovory,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DPH zaplaceno finančnímu úřadu (placeno z BÚ),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koupena dálniční známka do zahraničí (zaplaceno hotově)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škody vyčíslené a zanesené do protokolu, vzniklé v důsledku živelné pohromy,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výrobky prodané v podnikové prodejně za hotové,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 err="1">
                <a:solidFill>
                  <a:schemeClr val="tx1"/>
                </a:solidFill>
              </a:rPr>
              <a:t>dodavatelsky</a:t>
            </a:r>
            <a:r>
              <a:rPr lang="cs-CZ" sz="1600" dirty="0">
                <a:solidFill>
                  <a:schemeClr val="tx1"/>
                </a:solidFill>
              </a:rPr>
              <a:t> provedena oprava výrobní haly (přijatá faktura),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nájemné za kancelářské prostory (placené z BÚ),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materiál přijatý na sklad (došlá </a:t>
            </a:r>
            <a:r>
              <a:rPr lang="cs-CZ" sz="1600" dirty="0" err="1">
                <a:solidFill>
                  <a:schemeClr val="tx1"/>
                </a:solidFill>
              </a:rPr>
              <a:t>faktura+dodací</a:t>
            </a:r>
            <a:r>
              <a:rPr lang="cs-CZ" sz="1600" dirty="0">
                <a:solidFill>
                  <a:schemeClr val="tx1"/>
                </a:solidFill>
              </a:rPr>
              <a:t> list),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inkaso peněz od odběratelů,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kurzová ztráta z důvodu změny kurzu při prodeji výrobků,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zaplacena splátka bankovního úvěru (placeno z BÚ)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nákup osobního auta (dodavatelská faktura, splatnost 60 dní),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odpisy osobního auta.</a:t>
            </a:r>
          </a:p>
          <a:p>
            <a:pPr eaLnBrk="1" hangingPunct="1">
              <a:spcBef>
                <a:spcPct val="0"/>
              </a:spcBef>
            </a:pPr>
            <a:r>
              <a:rPr lang="cs-CZ" sz="1600" b="1" dirty="0">
                <a:solidFill>
                  <a:schemeClr val="tx1"/>
                </a:solidFill>
              </a:rPr>
              <a:t>Rozlište, které z uvedených položek v podniku jsou náklady a které jsou výdaje (případně oboje)</a:t>
            </a:r>
          </a:p>
        </p:txBody>
      </p:sp>
    </p:spTree>
    <p:extLst>
      <p:ext uri="{BB962C8B-B14F-4D97-AF65-F5344CB8AC3E}">
        <p14:creationId xmlns:p14="http://schemas.microsoft.com/office/powerpoint/2010/main" val="404249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6954"/>
            <a:ext cx="8229600" cy="1143000"/>
          </a:xfrm>
        </p:spPr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980388" y="4053526"/>
            <a:ext cx="1630837" cy="4147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14" y="2208577"/>
            <a:ext cx="8518896" cy="263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4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2571</Words>
  <Application>Microsoft Office PowerPoint</Application>
  <PresentationFormat>Předvádění na obrazovce (4:3)</PresentationFormat>
  <Paragraphs>422</Paragraphs>
  <Slides>25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Garamond</vt:lpstr>
      <vt:lpstr>Symbol</vt:lpstr>
      <vt:lpstr>Times New Roman</vt:lpstr>
      <vt:lpstr>Verdana</vt:lpstr>
      <vt:lpstr>Wingdings</vt:lpstr>
      <vt:lpstr>Office Theme</vt:lpstr>
      <vt:lpstr>Opakování příkladů XPE1 </vt:lpstr>
      <vt:lpstr>Rozvaha</vt:lpstr>
      <vt:lpstr>Rozvaha</vt:lpstr>
      <vt:lpstr>Rozvaha</vt:lpstr>
      <vt:lpstr>Rozvaha</vt:lpstr>
      <vt:lpstr>Rozvaha</vt:lpstr>
      <vt:lpstr>Rozvaha</vt:lpstr>
      <vt:lpstr>Náklady vs. výdaje</vt:lpstr>
      <vt:lpstr>Výsledek hospodaření</vt:lpstr>
      <vt:lpstr>Prezentace aplikace PowerPoint</vt:lpstr>
      <vt:lpstr>VZZ platný od r. 2016</vt:lpstr>
      <vt:lpstr>Nákladové funkce</vt:lpstr>
      <vt:lpstr>Příklad – nákladová funkce</vt:lpstr>
      <vt:lpstr>Příklad – nákladová funkce</vt:lpstr>
      <vt:lpstr>Příklad – nákladová funkce</vt:lpstr>
      <vt:lpstr>Výběr optimální varianty</vt:lpstr>
      <vt:lpstr>Bod zvratu – příklad 1</vt:lpstr>
      <vt:lpstr>Příklad 2 – Bod zvratu</vt:lpstr>
      <vt:lpstr>Příklad 3 – bod zvratu</vt:lpstr>
      <vt:lpstr>BZ – kritické využití VK</vt:lpstr>
      <vt:lpstr>Nákladové funkce</vt:lpstr>
      <vt:lpstr>Nákladové funkce</vt:lpstr>
      <vt:lpstr>Prezentace aplikace PowerPoint</vt:lpstr>
      <vt:lpstr>Prezentace aplikace PowerPoint</vt:lpstr>
      <vt:lpstr>Náklady, SPP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322</cp:revision>
  <dcterms:created xsi:type="dcterms:W3CDTF">2012-07-19T22:32:54Z</dcterms:created>
  <dcterms:modified xsi:type="dcterms:W3CDTF">2024-04-17T06:27:49Z</dcterms:modified>
</cp:coreProperties>
</file>