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04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72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44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54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9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41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Náklady, kalkulace a ceny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E25FDD-41ED-4C5E-82EB-D94A5CF68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1" t="12740" r="57544" b="45579"/>
          <a:stretch/>
        </p:blipFill>
        <p:spPr>
          <a:xfrm>
            <a:off x="189570" y="1756692"/>
            <a:ext cx="4223289" cy="33446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6D2A09-848C-4383-886E-31D3836CF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65" t="57930" r="59561" b="12739"/>
          <a:stretch/>
        </p:blipFill>
        <p:spPr>
          <a:xfrm>
            <a:off x="4477289" y="2077535"/>
            <a:ext cx="4345803" cy="27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2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Kontakt</a:t>
            </a:r>
            <a:endParaRPr b="1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cs-CZ" b="1" dirty="0"/>
              <a:t>Ústav: UEFI </a:t>
            </a:r>
            <a:r>
              <a:rPr lang="cs-CZ" dirty="0"/>
              <a:t>(Ústav ekonomiky, financí a inovací)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cs-CZ" b="1" dirty="0"/>
              <a:t>Kontakt:</a:t>
            </a:r>
          </a:p>
          <a:p>
            <a:pPr marL="800100" lvl="1">
              <a:spcBef>
                <a:spcPts val="640"/>
              </a:spcBef>
              <a:buSzPts val="3200"/>
            </a:pPr>
            <a:r>
              <a:rPr lang="cs-CZ" dirty="0"/>
              <a:t>přes poštu v rámci: </a:t>
            </a:r>
            <a:r>
              <a:rPr lang="cs-CZ" b="1" dirty="0"/>
              <a:t>IS MVSO</a:t>
            </a:r>
            <a:r>
              <a:rPr lang="cs-CZ" dirty="0"/>
              <a:t>.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cs-CZ" b="1" dirty="0"/>
              <a:t>Konzultační hodiny: </a:t>
            </a:r>
          </a:p>
          <a:p>
            <a:pPr marL="800100" lvl="1">
              <a:spcBef>
                <a:spcPts val="640"/>
              </a:spcBef>
              <a:buSzPts val="3200"/>
            </a:pPr>
            <a:r>
              <a:rPr lang="cs-CZ" dirty="0"/>
              <a:t>Středa: 08:00 - 09:00 a následně od 15:00 - 16:00 (dle dohody - e-mailem) B2.435 </a:t>
            </a:r>
          </a:p>
          <a:p>
            <a:pPr marL="800100" lvl="1">
              <a:spcBef>
                <a:spcPts val="640"/>
              </a:spcBef>
              <a:buSzPts val="3200"/>
            </a:pPr>
            <a:r>
              <a:rPr lang="cs-CZ" dirty="0"/>
              <a:t>Čtvrtek: 08:00 - 09:00 (dle dohody - e-mailem) B2.435 </a:t>
            </a:r>
          </a:p>
          <a:p>
            <a:pPr marL="342900" lvl="0">
              <a:spcBef>
                <a:spcPts val="640"/>
              </a:spcBef>
              <a:buSzPts val="3200"/>
            </a:pPr>
            <a:r>
              <a:rPr lang="cs-CZ" dirty="0"/>
              <a:t>Veškeré informace budou poslány přes </a:t>
            </a:r>
            <a:r>
              <a:rPr lang="cs-CZ" b="1" dirty="0"/>
              <a:t>hromadnou korespondenci IS MVSO</a:t>
            </a:r>
            <a:r>
              <a:rPr lang="cs-CZ" dirty="0"/>
              <a:t>.</a:t>
            </a: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Podmínky</a:t>
            </a:r>
            <a:endParaRPr b="1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Metody hodnocení: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cs-CZ" b="1" dirty="0"/>
              <a:t>Zápočet: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/>
              <a:t>Seminární práce</a:t>
            </a:r>
            <a:r>
              <a:rPr lang="cs-CZ" dirty="0" smtClean="0"/>
              <a:t>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/>
              <a:t>Vybrat si libovolnou firmu/společnost popř. vymyslet svojí potencionální firmu/společnost;</a:t>
            </a:r>
          </a:p>
          <a:p>
            <a:pPr marL="2114550" lvl="4" indent="-285750">
              <a:spcBef>
                <a:spcPts val="560"/>
              </a:spcBef>
              <a:buSzPts val="2800"/>
            </a:pPr>
            <a:r>
              <a:rPr lang="cs-CZ" dirty="0"/>
              <a:t>Jste podnikatelem svojí firmy, která se zaměřuje určitým druhem činností (je na studentce/studentovi) jaký druh činnost si vybere a zpracuje během semestru dílčí úkoly, které pak vloží do seminární práce s komentářem.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 smtClean="0"/>
              <a:t>Odevzdání do </a:t>
            </a:r>
            <a:r>
              <a:rPr lang="cs-CZ" b="1" dirty="0" smtClean="0">
                <a:solidFill>
                  <a:srgbClr val="C00000"/>
                </a:solidFill>
              </a:rPr>
              <a:t>9. května </a:t>
            </a:r>
            <a:r>
              <a:rPr lang="cs-CZ" dirty="0" smtClean="0"/>
              <a:t>(</a:t>
            </a:r>
            <a:r>
              <a:rPr lang="cs-CZ" b="1" dirty="0" err="1" smtClean="0">
                <a:solidFill>
                  <a:schemeClr val="tx1"/>
                </a:solidFill>
              </a:rPr>
              <a:t>Odevzdávárna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cs-CZ" dirty="0" smtClean="0"/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 smtClean="0">
                <a:solidFill>
                  <a:schemeClr val="tx1"/>
                </a:solidFill>
              </a:rPr>
              <a:t>Zápočtový </a:t>
            </a:r>
            <a:r>
              <a:rPr lang="cs-CZ" dirty="0">
                <a:solidFill>
                  <a:schemeClr val="tx1"/>
                </a:solidFill>
              </a:rPr>
              <a:t>test;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Celkem 10 otázek typu: </a:t>
            </a:r>
            <a:r>
              <a:rPr lang="cs-CZ" dirty="0" err="1">
                <a:solidFill>
                  <a:schemeClr val="tx1"/>
                </a:solidFill>
              </a:rPr>
              <a:t>a,b,c</a:t>
            </a:r>
            <a:r>
              <a:rPr lang="cs-CZ" dirty="0">
                <a:solidFill>
                  <a:schemeClr val="tx1"/>
                </a:solidFill>
              </a:rPr>
              <a:t> a jedna odpověď bude správně;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Test od </a:t>
            </a:r>
            <a:r>
              <a:rPr lang="cs-CZ" dirty="0" smtClean="0">
                <a:solidFill>
                  <a:schemeClr val="tx1"/>
                </a:solidFill>
              </a:rPr>
              <a:t>6. 5. do 10. 5. v </a:t>
            </a:r>
            <a:r>
              <a:rPr lang="cs-CZ" dirty="0">
                <a:solidFill>
                  <a:schemeClr val="tx1"/>
                </a:solidFill>
              </a:rPr>
              <a:t>systému IS MVŠO.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Témata přednášek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1. Vymezení a pojetí nákladů finanční, manažerské a hodnotové.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2. Klasifikace nákladů podle druhu, účelu a vztahu ke změně objemu výkonů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3. Vybrané metody stanovení nákladových funkcí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4. Využití analýzy bodu zvratu při řízení nákladů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5. Význam a využití kalkulací v podniku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6. Druhy kalkulací a jejich funkce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7. Vymezení a využití kalkulačního vzorce a kalkulačních technik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8. Tvorba kalkulací ve výrobním podniku a podniku služeb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9. Ceny a jejich legislativní úprava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10. Cenová strategie a cenová politika podniku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11. Metody stanovení cen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12. Přístupy k tvorbě ceny u nového výrobku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Google Shape;112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89571" y="1299576"/>
                <a:ext cx="8697951" cy="4881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342900" lvl="0" indent="-312419">
                  <a:spcBef>
                    <a:spcPts val="0"/>
                  </a:spcBef>
                  <a:buSzPct val="100000"/>
                </a:pPr>
                <a:r>
                  <a:rPr lang="cs-CZ" sz="2400" dirty="0">
                    <a:solidFill>
                      <a:schemeClr val="tx1"/>
                    </a:solidFill>
                  </a:rPr>
                  <a:t>Vypracovat seminární práce v rámci šablony MVŠO akceptující směrnici MVŠO:</a:t>
                </a:r>
              </a:p>
              <a:p>
                <a:pPr marL="342900" lvl="0" indent="-312419">
                  <a:spcBef>
                    <a:spcPts val="0"/>
                  </a:spcBef>
                  <a:buSzPct val="100000"/>
                </a:pPr>
                <a:r>
                  <a:rPr lang="cs-CZ" sz="2400" dirty="0">
                    <a:solidFill>
                      <a:schemeClr val="tx1"/>
                    </a:solidFill>
                  </a:rPr>
                  <a:t>Struktura: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Titulní strana;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Obsah;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Úvod;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Popis společnosti;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Čím se  zabývá, kolik zaměstnává lidí apod;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Určení vlastních a cizích zdrojů (odhadem);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Stanovit provozní výdaje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Stanovit výdaje za mzdy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Stanovit výdaje za zásoby a zboží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Fixní náklady;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Variabilní náklady;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Cena;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Tržby;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Funkce nákladů;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Výsledek hospodaření;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Rentabilita nákladů a rentabilita tržeb;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Bod zvratu při „odhadované ceně“;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Grafické zobrazení bodu zvratu.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Závěr.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endParaRPr lang="cs-C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Google Shape;112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9571" y="1299576"/>
                <a:ext cx="8697951" cy="4881768"/>
              </a:xfrm>
              <a:prstGeom prst="rect">
                <a:avLst/>
              </a:prstGeom>
              <a:blipFill>
                <a:blip r:embed="rId3"/>
                <a:stretch>
                  <a:fillRect l="-420" t="-2122" r="-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931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r>
              <a:rPr lang="cs-CZ" sz="2000" b="1" dirty="0">
                <a:solidFill>
                  <a:schemeClr val="tx1"/>
                </a:solidFill>
              </a:rPr>
              <a:t>Reálný odhad příjmů: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3C7CCB-139B-4E5C-9B09-E7C804349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7" t="41255" r="59035" b="31095"/>
          <a:stretch/>
        </p:blipFill>
        <p:spPr>
          <a:xfrm>
            <a:off x="641683" y="1772652"/>
            <a:ext cx="6507908" cy="36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0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6C0D8A-F771-4318-8D74-F424DEF7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9" t="21719" r="59123" b="55685"/>
          <a:stretch/>
        </p:blipFill>
        <p:spPr>
          <a:xfrm>
            <a:off x="641785" y="1836986"/>
            <a:ext cx="7608380" cy="34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8119EF-5D1D-4A3E-8101-451701A72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" t="11333" r="59711" b="60407"/>
          <a:stretch/>
        </p:blipFill>
        <p:spPr>
          <a:xfrm>
            <a:off x="189571" y="2286082"/>
            <a:ext cx="4113008" cy="22858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253F4D6-7B4D-4BE8-A75D-7656491EA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25" t="40667" r="57192" b="18632"/>
          <a:stretch/>
        </p:blipFill>
        <p:spPr>
          <a:xfrm>
            <a:off x="4417246" y="1705089"/>
            <a:ext cx="4470276" cy="3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1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BD0B03-6E6D-4D7A-9FC2-62B007304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1" t="12740" r="57720" b="56807"/>
          <a:stretch/>
        </p:blipFill>
        <p:spPr>
          <a:xfrm>
            <a:off x="256478" y="1299576"/>
            <a:ext cx="4384505" cy="25505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AB0C396-94E6-418B-A67E-4C0B62A72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75" t="30280" r="58333" b="25649"/>
          <a:stretch/>
        </p:blipFill>
        <p:spPr>
          <a:xfrm>
            <a:off x="5320498" y="2260892"/>
            <a:ext cx="3633931" cy="31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0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339</Words>
  <Application>Microsoft Office PowerPoint</Application>
  <PresentationFormat>Předvádění na obrazovce (4:3)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Náklady, kalkulace a ceny XNKC</vt:lpstr>
      <vt:lpstr>Kontakt</vt:lpstr>
      <vt:lpstr>Podmínky</vt:lpstr>
      <vt:lpstr>Témata přednášek</vt:lpstr>
      <vt:lpstr>Seminární práce</vt:lpstr>
      <vt:lpstr>Seminární práce</vt:lpstr>
      <vt:lpstr>Seminární práce</vt:lpstr>
      <vt:lpstr>Seminární práce</vt:lpstr>
      <vt:lpstr>Seminární práce</vt:lpstr>
      <vt:lpstr>Seminární práce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cp:lastModifiedBy>skr0004</cp:lastModifiedBy>
  <cp:revision>11</cp:revision>
  <dcterms:modified xsi:type="dcterms:W3CDTF">2024-02-10T17:25:04Z</dcterms:modified>
</cp:coreProperties>
</file>