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61"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29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7882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2542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2398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6367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1114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3753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4609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1748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8975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5703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06625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356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58194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7108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0356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17209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7361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412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3739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8855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6921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9358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6865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5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br>
              <a:rPr lang="cs-CZ" b="1" dirty="0">
                <a:solidFill>
                  <a:srgbClr val="D10202"/>
                </a:solidFill>
              </a:rPr>
            </a:br>
            <a:r>
              <a:rPr lang="pl-PL" b="1" dirty="0">
                <a:solidFill>
                  <a:srgbClr val="D10202"/>
                </a:solidFill>
              </a:rPr>
              <a:t> Význam a využití kalkulací v podniku</a:t>
            </a:r>
            <a:br>
              <a:rPr lang="cs-CZ" b="1" dirty="0">
                <a:solidFill>
                  <a:srgbClr val="D10202"/>
                </a:solidFill>
              </a:rPr>
            </a:br>
            <a:r>
              <a:rPr lang="cs-CZ" b="1" dirty="0">
                <a:solidFill>
                  <a:srgbClr val="D10202"/>
                </a:solidFill>
              </a:rPr>
              <a:t>XNKC</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14. </a:t>
            </a:r>
            <a:r>
              <a:rPr lang="cs-CZ" sz="1800" b="1" dirty="0">
                <a:solidFill>
                  <a:schemeClr val="dk1"/>
                </a:solidFill>
                <a:latin typeface="Calibri"/>
                <a:ea typeface="Calibri"/>
                <a:cs typeface="Calibri"/>
                <a:sym typeface="Calibri"/>
              </a:rPr>
              <a:t>03</a:t>
            </a:r>
            <a:r>
              <a:rPr lang="cs-CZ" sz="1800" b="1" u="none" dirty="0">
                <a:solidFill>
                  <a:schemeClr val="dk1"/>
                </a:solidFill>
                <a:latin typeface="Calibri"/>
                <a:ea typeface="Calibri"/>
                <a:cs typeface="Calibri"/>
                <a:sym typeface="Calibri"/>
              </a:rPr>
              <a:t>. 2024</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Cenová kalkulace </a:t>
            </a:r>
            <a:r>
              <a:rPr lang="cs-CZ" dirty="0"/>
              <a:t>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945819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192502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899611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003486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7436473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3987357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800677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0114017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319270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4870444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nejobecnějším slova smyslu se kalkulací rozumí zjištění nebo stanoven nákladů, marže, zisku, ceny nebo jiné hodnotové veličiny na výrobek, práci nebo službu, na činnost nebo operaci, kterou je třeba v souvislosti s jejich uskutečněním provést, na podnikovou investiční akci nebo na jinak </a:t>
            </a:r>
            <a:r>
              <a:rPr lang="cs-CZ" b="1" dirty="0"/>
              <a:t>naturálně vyjádřenou jednotku výkonu</a:t>
            </a:r>
            <a:r>
              <a:rPr lang="cs-CZ" dirty="0"/>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2/27</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73094723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9832700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94600724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6430092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613753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004573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433272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K řízení nákladů je nezbytné jejich sledování i z hlediska věcného, tj. podle výkonů (výrobků a služeb). </a:t>
            </a:r>
          </a:p>
          <a:p>
            <a:pPr marL="363538" lvl="1" indent="-344488">
              <a:spcBef>
                <a:spcPts val="0"/>
              </a:spcBef>
              <a:buSzPts val="3200"/>
              <a:buChar char="•"/>
            </a:pPr>
            <a:r>
              <a:rPr lang="cs-CZ" dirty="0"/>
              <a:t>To je úkolem kalkulací </a:t>
            </a:r>
            <a:r>
              <a:rPr lang="cs-CZ" b="1" dirty="0"/>
              <a:t>vlastních nákladů</a:t>
            </a:r>
            <a:r>
              <a:rPr lang="cs-CZ" dirty="0"/>
              <a:t>. </a:t>
            </a:r>
          </a:p>
          <a:p>
            <a:pPr marL="363538" lvl="1" indent="-344488">
              <a:spcBef>
                <a:spcPts val="0"/>
              </a:spcBef>
              <a:buSzPts val="3200"/>
              <a:buChar char="•"/>
            </a:pPr>
            <a:r>
              <a:rPr lang="cs-CZ" dirty="0"/>
              <a:t>Jejich význam je mnohostranný: v podniku slouží ke stanovení vnitropodnikových cen výkonů, k sestavování rozpočtů, ke kontrole a rozboru hospodárnosti výroby a rentability výkonů, k limitování nákladů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359353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Vlastní náklady (náklady kalkulace) </a:t>
            </a:r>
            <a:r>
              <a:rPr lang="cs-CZ" dirty="0"/>
              <a:t>jsou ve většině položek shodné s náklady finančního účetnictví, v některých se však liší; např. podnikatelská mzda, kalkulační úroky za použití vlastního kapitálu, kalkulační nájemné za použití vlastních prostor se ve finančních nákladech neúčtují, ale do kalkulací se dodateční zahrnují. </a:t>
            </a:r>
          </a:p>
          <a:p>
            <a:pPr marL="363538" lvl="1" indent="-344488">
              <a:spcBef>
                <a:spcPts val="0"/>
              </a:spcBef>
              <a:buSzPts val="3200"/>
              <a:buChar char="•"/>
            </a:pPr>
            <a:r>
              <a:rPr lang="cs-CZ" dirty="0"/>
              <a:t>Podobné je to s odpisy: ve finančním účetnictví se evidují podle předpisů a po uplynutí stanovené doby se dále neúčtují.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8122239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Kalkulační odpisy </a:t>
            </a:r>
            <a:r>
              <a:rPr lang="cs-CZ" dirty="0"/>
              <a:t>se účtují v takové výši, aby zajistily substanční zachování kapitálu (tj. aby při náhradě daného prostředku byly k dispozici peníze potřebné k jeho náhradě) a účtují se tak dlouho, dokud je daný prostředek využíván. </a:t>
            </a:r>
          </a:p>
          <a:p>
            <a:pPr marL="363538" lvl="1" indent="-344488">
              <a:spcBef>
                <a:spcPts val="0"/>
              </a:spcBef>
              <a:buSzPts val="3200"/>
              <a:buChar char="•"/>
            </a:pPr>
            <a:r>
              <a:rPr lang="cs-CZ" dirty="0"/>
              <a:t>Kalkulační položka podnikatelská mzda, kalkulační úroky, kalkulační odpisy, kalkulační nájemné, kalkulační rizikové přirážky se označují jako </a:t>
            </a:r>
            <a:r>
              <a:rPr lang="cs-CZ" b="1" dirty="0"/>
              <a:t>kalkulační druhy nákladů </a:t>
            </a:r>
            <a:r>
              <a:rPr lang="cs-CZ" dirty="0"/>
              <a:t>(též kalkulované náklady).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016397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Kalkulace</a:t>
            </a:r>
            <a:r>
              <a:rPr lang="cs-CZ" dirty="0"/>
              <a:t> nákladů je písemný přehled jednotlivých složek nákladů a jejich úhrn na kalkulační jednici. </a:t>
            </a:r>
          </a:p>
          <a:p>
            <a:pPr marL="363538" lvl="1" indent="-344488">
              <a:spcBef>
                <a:spcPts val="0"/>
              </a:spcBef>
              <a:buSzPts val="3200"/>
              <a:buChar char="•"/>
            </a:pPr>
            <a:r>
              <a:rPr lang="cs-CZ" b="1" dirty="0"/>
              <a:t>Kalkulační jednice </a:t>
            </a:r>
            <a:r>
              <a:rPr lang="cs-CZ" dirty="0"/>
              <a:t>je určitý výkon (výrobek, polotovar, práce nebo služba) vymezený měřící jednotkou, např. jednotkou množství (kusy), hmotnosti (kg), délky (m), plochy (m2 ), času (h) apod. </a:t>
            </a:r>
          </a:p>
          <a:p>
            <a:pPr marL="363538" lvl="1" indent="-344488">
              <a:spcBef>
                <a:spcPts val="0"/>
              </a:spcBef>
              <a:buSzPts val="3200"/>
              <a:buChar char="•"/>
            </a:pPr>
            <a:r>
              <a:rPr lang="cs-CZ" dirty="0"/>
              <a:t>Mohou to být výkony odbytové, prodávané mimo podnik, nebo vnitropodnikové, předávané uvnitř podniku.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134011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není závazný 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7996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Má tyto položky:</a:t>
            </a:r>
          </a:p>
          <a:p>
            <a:pPr marL="363538" lvl="1" indent="-344488">
              <a:spcBef>
                <a:spcPts val="0"/>
              </a:spcBef>
              <a:buSzPts val="3200"/>
              <a:buChar char="•"/>
            </a:pPr>
            <a:r>
              <a:rPr lang="cs-CZ" dirty="0"/>
              <a:t>Všeobecný kalkulační vzorec:</a:t>
            </a:r>
          </a:p>
          <a:p>
            <a:pPr marL="820738" lvl="2" indent="-344488">
              <a:spcBef>
                <a:spcPts val="0"/>
              </a:spcBef>
              <a:buSzPts val="3200"/>
            </a:pPr>
            <a:r>
              <a:rPr lang="cs-CZ" b="1" dirty="0"/>
              <a:t>1. přímý materiál </a:t>
            </a:r>
          </a:p>
          <a:p>
            <a:pPr marL="820738" lvl="2" indent="-344488">
              <a:spcBef>
                <a:spcPts val="0"/>
              </a:spcBef>
              <a:buSzPts val="3200"/>
            </a:pPr>
            <a:r>
              <a:rPr lang="cs-CZ" b="1" dirty="0"/>
              <a:t>2. přímé mzdy </a:t>
            </a:r>
          </a:p>
          <a:p>
            <a:pPr marL="820738" lvl="2" indent="-344488">
              <a:spcBef>
                <a:spcPts val="0"/>
              </a:spcBef>
              <a:buSzPts val="3200"/>
            </a:pPr>
            <a:r>
              <a:rPr lang="cs-CZ" b="1" dirty="0"/>
              <a:t>3. ostatní přímé náklady </a:t>
            </a:r>
          </a:p>
          <a:p>
            <a:pPr marL="820738" lvl="2" indent="-344488">
              <a:spcBef>
                <a:spcPts val="0"/>
              </a:spcBef>
              <a:buSzPts val="3200"/>
            </a:pPr>
            <a:r>
              <a:rPr lang="cs-CZ" b="1" dirty="0"/>
              <a:t>4. výrobní (provozní) režie vlastní náklady výroby </a:t>
            </a:r>
            <a:r>
              <a:rPr lang="cs-CZ" dirty="0"/>
              <a:t>– položky 1 až 4 </a:t>
            </a:r>
          </a:p>
          <a:p>
            <a:pPr marL="820738" lvl="2" indent="-344488">
              <a:spcBef>
                <a:spcPts val="0"/>
              </a:spcBef>
              <a:buSzPts val="3200"/>
            </a:pPr>
            <a:r>
              <a:rPr lang="cs-CZ" b="1" dirty="0"/>
              <a:t>5. správní režie vlastní náklady výkonu </a:t>
            </a:r>
            <a:r>
              <a:rPr lang="cs-CZ" dirty="0"/>
              <a:t>– položky 1 až 5 </a:t>
            </a:r>
          </a:p>
          <a:p>
            <a:pPr marL="820738" lvl="2" indent="-344488">
              <a:spcBef>
                <a:spcPts val="0"/>
              </a:spcBef>
              <a:buSzPts val="3200"/>
            </a:pPr>
            <a:r>
              <a:rPr lang="cs-CZ" b="1" dirty="0"/>
              <a:t>6. odbytové náklady úplné vlastní náklady výkonu </a:t>
            </a:r>
            <a:r>
              <a:rPr lang="cs-CZ" dirty="0"/>
              <a:t>– položky 1 až 6 </a:t>
            </a:r>
          </a:p>
          <a:p>
            <a:pPr marL="820738" lvl="2" indent="-344488">
              <a:spcBef>
                <a:spcPts val="0"/>
              </a:spcBef>
              <a:buSzPts val="3200"/>
            </a:pPr>
            <a:r>
              <a:rPr lang="cs-CZ" b="1" dirty="0"/>
              <a:t>7. zisk (ztráta) 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496332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a:bodyPr>
          <a:lstStyle/>
          <a:p>
            <a:pPr marL="363538" lvl="1" indent="-344488">
              <a:spcBef>
                <a:spcPts val="0"/>
              </a:spcBef>
              <a:buSzPts val="3200"/>
              <a:buChar char="•"/>
            </a:pPr>
            <a:r>
              <a:rPr lang="cs-CZ" dirty="0"/>
              <a:t>Uvedený vzorec je vlastní vzorcem kalkulací ceny, kdy </a:t>
            </a:r>
            <a:r>
              <a:rPr lang="cs-CZ" b="1" dirty="0"/>
              <a:t>cena vzniká podle principu „náklady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 </a:t>
            </a:r>
          </a:p>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 cílové náklady</a:t>
            </a:r>
            <a:r>
              <a:rPr lang="cs-CZ" dirty="0"/>
              <a:t>, o kterých pojednáme dále).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521951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1708</Words>
  <Application>Microsoft Office PowerPoint</Application>
  <PresentationFormat>Předvádění na obrazovce (4:3)</PresentationFormat>
  <Paragraphs>126</Paragraphs>
  <Slides>27</Slides>
  <Notes>27</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27</vt:i4>
      </vt:variant>
    </vt:vector>
  </HeadingPairs>
  <TitlesOfParts>
    <vt:vector size="30" baseType="lpstr">
      <vt:lpstr>Arial</vt:lpstr>
      <vt:lpstr>Calibri</vt:lpstr>
      <vt:lpstr>Office Theme</vt:lpstr>
      <vt:lpstr>  Význam a využití kalkulací v podniku XNKC</vt:lpstr>
      <vt:lpstr>Kalkulace</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Jaroslav</cp:lastModifiedBy>
  <cp:revision>54</cp:revision>
  <dcterms:modified xsi:type="dcterms:W3CDTF">2024-03-07T14:34:47Z</dcterms:modified>
</cp:coreProperties>
</file>