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81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59585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5143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6815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1638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34392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9701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27926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8289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817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3268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4294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627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1324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7643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476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7160" y="1798032"/>
            <a:ext cx="8704877" cy="1689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Přístupy k tvorbě ceny u nového výrobku</a:t>
            </a:r>
            <a:br>
              <a:rPr lang="cs-CZ" b="1" dirty="0">
                <a:solidFill>
                  <a:srgbClr val="D10202"/>
                </a:solidFill>
              </a:rPr>
            </a:br>
            <a:br>
              <a:rPr lang="pl-PL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XNKC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05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Cena samozřejmě ovlivňuje i poptávku po produktu a naopak.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Aby bylo možné vybranou cenovou strategii realizovat, je potřeba stanovit konkrétní výši ceny.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Tu následně posuzovat, zda je vysoká nebo nízká např. vzhledem ke konkurenci, nákladům, požadavkům zákazníka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937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Analýzou nákladů a analýzou stavu nabídky a poptávky 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Základní faktory rozhodování podniku o cenách lze rozdělit na dvě skupiny: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interní faktory </a:t>
            </a:r>
            <a:r>
              <a:rPr lang="cs-CZ" dirty="0"/>
              <a:t>– variabilní a fixní náklady, jednicové a režijní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externí faktory </a:t>
            </a:r>
            <a:r>
              <a:rPr lang="cs-CZ" dirty="0"/>
              <a:t>– stav nabídky a poptávky na daném trhu, struktura a požadavky zákazníků, konkurence na trhu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902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Volbou vhodné metody tvorby ceny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Existují tři základní skupiny metod stanovení ceny: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náklady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konkurenci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sz="2800" dirty="0"/>
              <a:t>Metody tvorby cen orientované na zákazníka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049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Mezi nástroje cenové politiky patří tzv. kondiční politika – politika cenových slev a srážek, příplatků a přirážek.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Slevy a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Úprava ceny, pomocí kterých podnik odměňuje zákazníka za včasnou platbu, hromadný nákup nebo nákup mimo sezónu.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hotovostní slevy, naturální slevy, množstevní slevy apod.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928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srážky: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Jde např. o cenové srážky na protiúčet, kdy je sleva podmíněna vrácením starého zboží při koupi nebo propagační srážky, kdy se poskytuje sleva maloobchodníkům, kteří se podílejí na podpůrných akcích v prodejně.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4761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nástrojů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b="1" dirty="0"/>
              <a:t>Cenové příplatky: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Tyto cenové příplatky byly uplatňovány při prodeji malého množství, kdy nejsou uhrazeny všechny jednicové náklady.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644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Zjištění cenové kontroly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V rámci kontroly je potřeba neustále sledovat tržní situaci a přizpůsobovat se proměnlivým podmínkám tržního prostředí.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sz="3200" dirty="0"/>
              <a:t>Kontrola by se měla soustřeďovat hlavně na konkurenční ceny, obchodní ceny a konečné spotřebitelské ceny. </a:t>
            </a: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241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800" dirty="0">
                <a:solidFill>
                  <a:srgbClr val="C00000"/>
                </a:solidFill>
              </a:rPr>
              <a:t>Děkuji za pozornost</a:t>
            </a:r>
            <a:endParaRPr sz="4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7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Stanovení ceny výrobku nebo služby je složitý proces, který začíná v období vývoje a prochází všemi fázemi cyklu tržní životnosti.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Je nutné sledovat pozici na trhu, poptávku po daném zboží, i jeho substitutech a komplementech, charakteru trhu a konkurenční nabídky.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buSzPts val="4400"/>
            </a:pPr>
            <a:r>
              <a:rPr lang="cs-CZ" b="1" dirty="0"/>
              <a:t>Strategie tvorby cen nového výrobku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Cenová politika podniku se vytváří v závislosti na politice produktu, distribuce a komunikace. Úroveň ceny se odvíjí podle stádia výrobku na trhu.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Celý proces systematického rozhodování o cenách se skládá z následujících činností.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1627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mohou být jak v souladu, tak i ve vzájemném rozporu.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Například získání prestiže je spojeno s vysokou cenou, ovšem proniknutí na trh, kde existuje konkurence s nízkými cenami, vyžaduje cenu nízkou. 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Při stanovení ceny je nutné vycházet z cenové politiky, která je odvozena z celkové strategie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0975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Ekonomické cíle: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zisku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tržeb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Maximalizace prodeje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Dosažení určitého tržního podílu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Přežití</a:t>
            </a:r>
          </a:p>
          <a:p>
            <a:pPr marL="1277938" lvl="3" indent="-344488">
              <a:spcBef>
                <a:spcPts val="0"/>
              </a:spcBef>
              <a:buSzPts val="3200"/>
            </a:pPr>
            <a:r>
              <a:rPr lang="cs-CZ" dirty="0"/>
              <a:t>Návratnost investic apod.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574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Vymezení cílů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Cíle lze rozdělit do dvou základních skupin: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b="1" dirty="0"/>
              <a:t>Psychologické cíle: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Získání prestiže a vytvoření pozitivní image ve společnosti;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Věrnost zákazníků (firmě, výrobků apod.)</a:t>
            </a:r>
          </a:p>
          <a:p>
            <a:pPr marL="1277938" lvl="3" indent="-344488">
              <a:lnSpc>
                <a:spcPct val="150000"/>
              </a:lnSpc>
              <a:spcBef>
                <a:spcPts val="0"/>
              </a:spcBef>
              <a:buSzPts val="3200"/>
            </a:pPr>
            <a:r>
              <a:rPr lang="cs-CZ" dirty="0"/>
              <a:t>Spokojenost zákazníka.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383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dirty="0"/>
              <a:t>Lze chápat jako stanovené určité úrovně ceny, které má splnit vymezený cíl: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vysokých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V případě zvolení této strategie by měl mít na trhu pozitivní image a vysoce kvalitní výrobky.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Zákazníci musí tuto skutečnost vnímat a nákup zboží by měl být spojen s určitou prestiží.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Uplatněním této strategie by mělo pro podnik znamenat splnění cíle, maximalizace zisku a získání vedoucího postavení v kvalitě výrobku.</a:t>
            </a:r>
          </a:p>
          <a:p>
            <a:pPr marL="363538" lvl="1" indent="-344488">
              <a:spcBef>
                <a:spcPts val="0"/>
              </a:spcBef>
              <a:buSzPts val="3200"/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514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středních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Odpovídá nadefinování obvyklých cen na trhu.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Strategie by měla podniku přinést splnění cíle maximalizace obratu prostřednictvím cen, které budou dostupné širokému spektru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027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51996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Určení strategie cenové politiky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750741"/>
            <a:ext cx="8229600" cy="4589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3538" lvl="1" indent="-344488">
              <a:spcBef>
                <a:spcPts val="0"/>
              </a:spcBef>
              <a:buSzPts val="3200"/>
              <a:buChar char="•"/>
            </a:pPr>
            <a:r>
              <a:rPr lang="cs-CZ" b="1" dirty="0"/>
              <a:t>Strategie nízkých cen: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Používá se ve spojení zboží nižší nebo proměnlivé kvality.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Nízká cena může být odměnou pro zákazníka za riziko, které je spojeno s koupí. </a:t>
            </a:r>
          </a:p>
          <a:p>
            <a:pPr marL="820738" lvl="2" indent="-344488">
              <a:spcBef>
                <a:spcPts val="0"/>
              </a:spcBef>
              <a:buSzPts val="3200"/>
            </a:pPr>
            <a:r>
              <a:rPr lang="cs-CZ" dirty="0"/>
              <a:t>Cílem podniku je maximalizace prodeje prostřednictvím nízkých cen.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0811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1326</TotalTime>
  <Words>720</Words>
  <Application>Microsoft Office PowerPoint</Application>
  <PresentationFormat>Předvádění na obrazovce (4:3)</PresentationFormat>
  <Paragraphs>88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 Přístupy k tvorbě ceny u nového výrobku  XNKC</vt:lpstr>
      <vt:lpstr>Strategie tvorby cen nového výrobku</vt:lpstr>
      <vt:lpstr>Strategie tvorby cen nového výrobku</vt:lpstr>
      <vt:lpstr>Vymezení cílů cenové politiky</vt:lpstr>
      <vt:lpstr>Vymezení cílů cenové politiky</vt:lpstr>
      <vt:lpstr>Vymezení cílů cenové politiky</vt:lpstr>
      <vt:lpstr>Určení strategie cenové politiky</vt:lpstr>
      <vt:lpstr>Určení strategie cenové politiky</vt:lpstr>
      <vt:lpstr>Určení strategie cenové politiky</vt:lpstr>
      <vt:lpstr>Analýzou nákladů a analýzou stavu nabídky a poptávky </vt:lpstr>
      <vt:lpstr>Analýzou nákladů a analýzou stavu nabídky a poptávky </vt:lpstr>
      <vt:lpstr>Volbou vhodné metody tvorby ceny</vt:lpstr>
      <vt:lpstr>Vymezení nástrojů cenové politiky</vt:lpstr>
      <vt:lpstr>Vymezení nástrojů cenové politiky</vt:lpstr>
      <vt:lpstr>Vymezení nástrojů cenové politiky</vt:lpstr>
      <vt:lpstr>Zjištění cenové kontroly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104</cp:revision>
  <dcterms:modified xsi:type="dcterms:W3CDTF">2024-03-28T13:22:47Z</dcterms:modified>
</cp:coreProperties>
</file>