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477" r:id="rId2"/>
    <p:sldId id="350" r:id="rId3"/>
    <p:sldId id="472" r:id="rId4"/>
    <p:sldId id="482" r:id="rId5"/>
    <p:sldId id="483" r:id="rId6"/>
    <p:sldId id="487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350" autoAdjust="0"/>
  </p:normalViewPr>
  <p:slideViewPr>
    <p:cSldViewPr snapToGrid="0" snapToObjects="1">
      <p:cViewPr>
        <p:scale>
          <a:sx n="74" d="100"/>
          <a:sy n="74" d="100"/>
        </p:scale>
        <p:origin x="-12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13.2.2024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2127700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MANAGEMENT ZNAČKY  (XMZN)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Organizace předmětu</a:t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Úvod + Požadavky k ukončení studijního předmětu</a:t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27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2928245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</a:t>
            </a: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2023/2024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5712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/>
              <a:t>Značka a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Druhy značek, prvky značky a trademark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Identita a osobnost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Vnímání značky a vztah zákazníka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Zákaznická loajalita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Koncept hodnoty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Hodnota značky z pohledu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Postupné kroky pro budování silné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Strategický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Branding v marketingových programech podniku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Výzkum značky, měření zdrojů hodnoty značky, mínění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Budování a udržení hodnoty značky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50146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Pojem „značka“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Značka </a:t>
            </a:r>
            <a:r>
              <a:rPr lang="cs-CZ" sz="1600" dirty="0"/>
              <a:t>(anglicky </a:t>
            </a:r>
            <a:r>
              <a:rPr lang="cs-CZ" sz="1600" i="1" dirty="0"/>
              <a:t>„</a:t>
            </a:r>
            <a:r>
              <a:rPr lang="cs-CZ" sz="1600" i="1" dirty="0" err="1"/>
              <a:t>brands</a:t>
            </a:r>
            <a:r>
              <a:rPr lang="cs-CZ" sz="1600" i="1" dirty="0"/>
              <a:t>“</a:t>
            </a:r>
            <a:r>
              <a:rPr lang="cs-CZ" sz="1600" dirty="0"/>
              <a:t>) slouží po celá staletí k rozlišování produktů jednotlivých výrobců.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Značka </a:t>
            </a:r>
            <a:r>
              <a:rPr lang="cs-CZ" sz="1600" dirty="0"/>
              <a:t>je „jméno, termín, označení, symbol či design, nebo kombinace těchto pojmů sloužící </a:t>
            </a:r>
            <a:br>
              <a:rPr lang="cs-CZ" sz="1600" dirty="0"/>
            </a:br>
            <a:r>
              <a:rPr lang="cs-CZ" sz="1600" dirty="0"/>
              <a:t>k identifikaci výrobků a služeb jednoho či více prodejců a k </a:t>
            </a:r>
            <a:r>
              <a:rPr lang="cs-CZ" sz="1600" dirty="0" err="1"/>
              <a:t>jejicj</a:t>
            </a:r>
            <a:r>
              <a:rPr lang="cs-CZ" sz="1600" dirty="0"/>
              <a:t> odlišení v konkurenci trhu“ (definice dle Americké marketingové asociace/</a:t>
            </a:r>
            <a:r>
              <a:rPr lang="cs-CZ" sz="1600" i="1" dirty="0" err="1"/>
              <a:t>American</a:t>
            </a:r>
            <a:r>
              <a:rPr lang="cs-CZ" sz="1600" i="1" dirty="0"/>
              <a:t> Marketing </a:t>
            </a:r>
            <a:r>
              <a:rPr lang="cs-CZ" sz="1600" i="1" dirty="0" err="1"/>
              <a:t>Association</a:t>
            </a:r>
            <a:r>
              <a:rPr lang="cs-CZ" sz="1600" dirty="0"/>
              <a:t>, </a:t>
            </a:r>
            <a:r>
              <a:rPr lang="cs-CZ" sz="1600"/>
              <a:t>AMA).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Značka</a:t>
            </a:r>
            <a:r>
              <a:rPr lang="cs-CZ" sz="1600" dirty="0"/>
              <a:t> je komplexní koncept, který vytváří hodnotu organizace a pro každou organizaci představuje množství důležitých funkcí.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Značky</a:t>
            </a:r>
            <a:r>
              <a:rPr lang="cs-CZ" sz="1600" dirty="0"/>
              <a:t> vytváří hlavní ekonomickou sílu globální ekonomiky, přinášejí tržní hodnotu, bohatství majitelů, prosperitu a kulturu.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Značky</a:t>
            </a:r>
            <a:r>
              <a:rPr lang="cs-CZ" sz="1600" dirty="0"/>
              <a:t> se staly nejhodnotnějším aktivem společností spojujícím znalosti, umění, vědu </a:t>
            </a:r>
            <a:br>
              <a:rPr lang="cs-CZ" sz="1600" dirty="0"/>
            </a:br>
            <a:r>
              <a:rPr lang="cs-CZ" sz="1600" dirty="0"/>
              <a:t>a každodenní práci jednotlivců.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Značky</a:t>
            </a:r>
            <a:r>
              <a:rPr lang="cs-CZ" sz="1600" dirty="0"/>
              <a:t> se staly výsostným symbolem toho, co je dobré, pravdivé a krásné na globální ekonomice.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13540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je to </a:t>
            </a:r>
            <a:r>
              <a:rPr lang="cs-CZ" sz="2400" dirty="0" err="1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Interbrand</a:t>
            </a: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Interbrand</a:t>
            </a:r>
            <a:r>
              <a:rPr lang="cs-CZ" sz="1600" dirty="0"/>
              <a:t>\’s Best </a:t>
            </a:r>
            <a:r>
              <a:rPr lang="cs-CZ" sz="1600" dirty="0" err="1"/>
              <a:t>Global</a:t>
            </a:r>
            <a:r>
              <a:rPr lang="cs-CZ" sz="1600" dirty="0"/>
              <a:t> </a:t>
            </a:r>
            <a:r>
              <a:rPr lang="cs-CZ" sz="1600" dirty="0" err="1"/>
              <a:t>Brands</a:t>
            </a:r>
            <a:r>
              <a:rPr lang="cs-CZ" sz="1600" dirty="0"/>
              <a:t> 2019 nám ukazuje, co je teď aktuální, a poukazují na to, co bude dál.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Jedná se o značky, které zůstávají stále v těch nejkonkurenceschopnějších prostředích.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Výroční zpráva „Nejlepší globální značky“ byla publikována v </a:t>
            </a:r>
            <a:r>
              <a:rPr lang="cs-CZ" sz="1600" dirty="0" err="1"/>
              <a:t>BusinessWeek</a:t>
            </a:r>
            <a:r>
              <a:rPr lang="cs-CZ" sz="1600" dirty="0"/>
              <a:t> až do roku 2009. </a:t>
            </a:r>
            <a:r>
              <a:rPr lang="cs-CZ" sz="1600" dirty="0" err="1"/>
              <a:t>Interbrand</a:t>
            </a:r>
            <a:r>
              <a:rPr lang="cs-CZ" sz="1600" dirty="0"/>
              <a:t> převzal výhradní autorství v roce 2010. Aby se značky kvalifikovaly, musí být přítomny alespoň na třech kontinentech a musí mít široké geografické pokrytí na rostoucích a rozvíjejících se trzích. Třicet procent příjmů musí pocházet z cizí země.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51945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76EFD3D9-44F0-4267-BCC1-1613E79D827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="" xmlns:a16="http://schemas.microsoft.com/office/drawing/2014/main" id="{A779A851-95D6-41AF-937A-B0E4B7F6FA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3106623" y="900814"/>
            <a:ext cx="569713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="" xmlns:a16="http://schemas.microsoft.com/office/drawing/2014/main" id="{953FB2E7-B6CB-429C-81EB-D9516D6D5C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3108327" y="633165"/>
            <a:ext cx="36199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="" xmlns:a16="http://schemas.microsoft.com/office/drawing/2014/main" id="{2EC40DB1-B719-4A13-9A4D-0966B4B2786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75965" y="636723"/>
            <a:ext cx="3000047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1154" y="982272"/>
            <a:ext cx="2541314" cy="4560970"/>
          </a:xfrm>
        </p:spPr>
        <p:txBody>
          <a:bodyPr>
            <a:normAutofit/>
          </a:bodyPr>
          <a:lstStyle/>
          <a:p>
            <a:r>
              <a:rPr lang="cs-CZ" sz="32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 10 nejcennějších značek světa 2019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="" xmlns:a16="http://schemas.microsoft.com/office/drawing/2014/main" id="{82211336-CFF3-412D-868A-6679C1004C4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3676336" y="1352302"/>
            <a:ext cx="4991698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16396" y="1719618"/>
            <a:ext cx="4461623" cy="4334629"/>
          </a:xfrm>
        </p:spPr>
        <p:txBody>
          <a:bodyPr anchor="ctr">
            <a:norm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cs-CZ" sz="2100" dirty="0">
                <a:solidFill>
                  <a:srgbClr val="FEFFFF"/>
                </a:solidFill>
              </a:rPr>
              <a:t>TOP 10 nejcennějších značek na světě (v miliardách dolarů):</a:t>
            </a:r>
          </a:p>
          <a:p>
            <a:pPr lvl="0">
              <a:lnSpc>
                <a:spcPct val="90000"/>
              </a:lnSpc>
              <a:buFont typeface="+mj-lt"/>
              <a:buAutoNum type="arabicPeriod"/>
            </a:pPr>
            <a:r>
              <a:rPr lang="cs-CZ" sz="2100" dirty="0">
                <a:solidFill>
                  <a:srgbClr val="FEFFFF"/>
                </a:solidFill>
              </a:rPr>
              <a:t>Apple – 234 241 (+ 9 %)</a:t>
            </a:r>
          </a:p>
          <a:p>
            <a:pPr lvl="0">
              <a:lnSpc>
                <a:spcPct val="90000"/>
              </a:lnSpc>
              <a:buFont typeface="+mj-lt"/>
              <a:buAutoNum type="arabicPeriod"/>
            </a:pPr>
            <a:r>
              <a:rPr lang="cs-CZ" sz="2100" dirty="0">
                <a:solidFill>
                  <a:srgbClr val="FEFFFF"/>
                </a:solidFill>
              </a:rPr>
              <a:t> Google – 167,713 (+ 8 %)</a:t>
            </a:r>
          </a:p>
          <a:p>
            <a:pPr lvl="0">
              <a:lnSpc>
                <a:spcPct val="90000"/>
              </a:lnSpc>
              <a:buFont typeface="+mj-lt"/>
              <a:buAutoNum type="arabicPeriod"/>
            </a:pPr>
            <a:r>
              <a:rPr lang="cs-CZ" sz="2100" dirty="0">
                <a:solidFill>
                  <a:srgbClr val="FEFFFF"/>
                </a:solidFill>
              </a:rPr>
              <a:t> Amazon – 125,263 (+24 %)</a:t>
            </a:r>
          </a:p>
          <a:p>
            <a:pPr lvl="0">
              <a:lnSpc>
                <a:spcPct val="90000"/>
              </a:lnSpc>
              <a:buFont typeface="+mj-lt"/>
              <a:buAutoNum type="arabicPeriod"/>
            </a:pPr>
            <a:r>
              <a:rPr lang="cs-CZ" sz="2100" dirty="0">
                <a:solidFill>
                  <a:srgbClr val="FEFFFF"/>
                </a:solidFill>
              </a:rPr>
              <a:t> Microsoft – 108 847 (+17 %)</a:t>
            </a:r>
          </a:p>
          <a:p>
            <a:pPr lvl="0">
              <a:lnSpc>
                <a:spcPct val="90000"/>
              </a:lnSpc>
              <a:buFont typeface="+mj-lt"/>
              <a:buAutoNum type="arabicPeriod"/>
            </a:pPr>
            <a:r>
              <a:rPr lang="cs-CZ" sz="2100" dirty="0">
                <a:solidFill>
                  <a:srgbClr val="FEFFFF"/>
                </a:solidFill>
              </a:rPr>
              <a:t> </a:t>
            </a:r>
            <a:r>
              <a:rPr lang="cs-CZ" sz="2100" dirty="0" err="1">
                <a:solidFill>
                  <a:srgbClr val="FEFFFF"/>
                </a:solidFill>
              </a:rPr>
              <a:t>Coca</a:t>
            </a:r>
            <a:r>
              <a:rPr lang="cs-CZ" sz="2100" dirty="0">
                <a:solidFill>
                  <a:srgbClr val="FEFFFF"/>
                </a:solidFill>
              </a:rPr>
              <a:t> Cola – 63.3365 (-4 %)</a:t>
            </a:r>
          </a:p>
          <a:p>
            <a:pPr lvl="0">
              <a:lnSpc>
                <a:spcPct val="90000"/>
              </a:lnSpc>
              <a:buFont typeface="+mj-lt"/>
              <a:buAutoNum type="arabicPeriod"/>
            </a:pPr>
            <a:r>
              <a:rPr lang="cs-CZ" sz="2100" dirty="0">
                <a:solidFill>
                  <a:srgbClr val="FEFFFF"/>
                </a:solidFill>
              </a:rPr>
              <a:t> Samsung – 61,098 (+2 %)</a:t>
            </a:r>
          </a:p>
          <a:p>
            <a:pPr lvl="0">
              <a:lnSpc>
                <a:spcPct val="90000"/>
              </a:lnSpc>
              <a:buFont typeface="+mj-lt"/>
              <a:buAutoNum type="arabicPeriod"/>
            </a:pPr>
            <a:r>
              <a:rPr lang="cs-CZ" sz="2100" dirty="0">
                <a:solidFill>
                  <a:srgbClr val="FEFFFF"/>
                </a:solidFill>
              </a:rPr>
              <a:t> Toyota – 56,246 (+5 %)</a:t>
            </a:r>
          </a:p>
          <a:p>
            <a:pPr lvl="0">
              <a:lnSpc>
                <a:spcPct val="90000"/>
              </a:lnSpc>
              <a:buFont typeface="+mj-lt"/>
              <a:buAutoNum type="arabicPeriod"/>
            </a:pPr>
            <a:r>
              <a:rPr lang="cs-CZ" sz="2100" dirty="0">
                <a:solidFill>
                  <a:srgbClr val="FEFFFF"/>
                </a:solidFill>
              </a:rPr>
              <a:t> Mercedes – 50 832 (+ 5 %)</a:t>
            </a:r>
          </a:p>
          <a:p>
            <a:pPr lvl="0">
              <a:lnSpc>
                <a:spcPct val="90000"/>
              </a:lnSpc>
              <a:buFont typeface="+mj-lt"/>
              <a:buAutoNum type="arabicPeriod"/>
            </a:pPr>
            <a:r>
              <a:rPr lang="cs-CZ" sz="2100" dirty="0">
                <a:solidFill>
                  <a:srgbClr val="FEFFFF"/>
                </a:solidFill>
              </a:rPr>
              <a:t> </a:t>
            </a:r>
            <a:r>
              <a:rPr lang="cs-CZ" sz="2100" dirty="0" err="1">
                <a:solidFill>
                  <a:srgbClr val="FEFFFF"/>
                </a:solidFill>
              </a:rPr>
              <a:t>McDonalds</a:t>
            </a:r>
            <a:r>
              <a:rPr lang="cs-CZ" sz="2100" dirty="0">
                <a:solidFill>
                  <a:srgbClr val="FEFFFF"/>
                </a:solidFill>
              </a:rPr>
              <a:t> – 45,362 (+4 %)</a:t>
            </a:r>
          </a:p>
          <a:p>
            <a:pPr lvl="0">
              <a:lnSpc>
                <a:spcPct val="90000"/>
              </a:lnSpc>
              <a:buFont typeface="+mj-lt"/>
              <a:buAutoNum type="arabicPeriod"/>
            </a:pPr>
            <a:r>
              <a:rPr lang="cs-CZ" sz="2100" dirty="0">
                <a:solidFill>
                  <a:srgbClr val="FEFFFF"/>
                </a:solidFill>
              </a:rPr>
              <a:t> Disney – 44,352 (+ 11 %)</a:t>
            </a:r>
          </a:p>
          <a:p>
            <a:pPr lvl="0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cs-CZ" sz="2100" dirty="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012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79BB35BC-D5C2-4C8B-A22A-A71E619191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85341" y="365125"/>
            <a:ext cx="3630007" cy="180730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1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Nejcennější automobilové značky 2019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5E71F468-3DD7-4E79-86FF-F3BC1CF235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031" r="42021" b="-1"/>
          <a:stretch/>
        </p:blipFill>
        <p:spPr>
          <a:xfrm>
            <a:off x="20" y="10"/>
            <a:ext cx="4587406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85341" y="2333297"/>
            <a:ext cx="3630007" cy="384366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1700"/>
              <a:t>Nejcennější automobilové značky (místo v žebříčku TOP 100):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700"/>
              <a:t> 07. Toyota – 56,246 (+ 5 %)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700"/>
              <a:t> 08. Mercedes – 50 832 (+ 5 %)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700"/>
              <a:t> 11. BMW – 41 440 (+1 %)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700"/>
              <a:t> 21. Honda – 24 422 (+3 %)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700"/>
              <a:t> 35. Ford – 14 325 (+2 %)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700"/>
              <a:t> 36. Hyundai – 14 156 (+ 5 %)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700"/>
              <a:t> 40. Volkswagen – 12,921 (+6 %)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700"/>
              <a:t> 42. Audi – 12 689 (+4 %)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700"/>
              <a:t> 50. Porsche – 11,652 (+ 9 %)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700"/>
              <a:t> 52. Nissan – 11 502 (-6 %)</a:t>
            </a:r>
          </a:p>
        </p:txBody>
      </p:sp>
    </p:spTree>
    <p:extLst>
      <p:ext uri="{BB962C8B-B14F-4D97-AF65-F5344CB8AC3E}">
        <p14:creationId xmlns:p14="http://schemas.microsoft.com/office/powerpoint/2010/main" val="1803603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2162</TotalTime>
  <Words>425</Words>
  <Application>Microsoft Office PowerPoint</Application>
  <PresentationFormat>Předvádění na obrazovce (4:3)</PresentationFormat>
  <Paragraphs>54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Office Theme</vt:lpstr>
      <vt:lpstr>MANAGEMENT ZNAČKY  (XMZN)  Organizace předmětu Úvod + Požadavky k ukončení studijního předmětu </vt:lpstr>
      <vt:lpstr>Obsah předmětu</vt:lpstr>
      <vt:lpstr>Pojem „značka“</vt:lpstr>
      <vt:lpstr>Co je to Interbrand?</vt:lpstr>
      <vt:lpstr>TOP 10 nejcennějších značek světa 2019</vt:lpstr>
      <vt:lpstr>Nejcennější automobilové značky 2019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Černoch Petr</dc:creator>
  <cp:lastModifiedBy>Renáta</cp:lastModifiedBy>
  <cp:revision>210</cp:revision>
  <cp:lastPrinted>2019-10-15T11:45:31Z</cp:lastPrinted>
  <dcterms:created xsi:type="dcterms:W3CDTF">2012-07-19T22:32:54Z</dcterms:created>
  <dcterms:modified xsi:type="dcterms:W3CDTF">2024-02-13T22:43:49Z</dcterms:modified>
</cp:coreProperties>
</file>