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4" r:id="rId3"/>
    <p:sldId id="522" r:id="rId4"/>
    <p:sldId id="552" r:id="rId5"/>
    <p:sldId id="562" r:id="rId6"/>
    <p:sldId id="563" r:id="rId7"/>
    <p:sldId id="567" r:id="rId8"/>
    <p:sldId id="568" r:id="rId9"/>
    <p:sldId id="566" r:id="rId10"/>
    <p:sldId id="558" r:id="rId11"/>
    <p:sldId id="561" r:id="rId12"/>
    <p:sldId id="549" r:id="rId13"/>
    <p:sldId id="550" r:id="rId14"/>
    <p:sldId id="557" r:id="rId15"/>
    <p:sldId id="548" r:id="rId16"/>
    <p:sldId id="553" r:id="rId17"/>
    <p:sldId id="554" r:id="rId18"/>
    <p:sldId id="555" r:id="rId19"/>
    <p:sldId id="556" r:id="rId20"/>
    <p:sldId id="519" r:id="rId21"/>
    <p:sldId id="570" r:id="rId22"/>
    <p:sldId id="569" r:id="rId23"/>
    <p:sldId id="57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9.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Strategický management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Strategie značka-výrobek a strategie značkové řady 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" y="2332783"/>
            <a:ext cx="3423757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2237239"/>
            <a:ext cx="5090615" cy="36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Značková architektura dceřiných značek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3" y="2064632"/>
            <a:ext cx="6790046" cy="40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značek a jejich hierarchie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Cílem systému se kvalitativně liší od cílů individuálních identit značek. Patří sem následující: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Využívání obecnosti k vytvoření synergie</a:t>
            </a:r>
            <a:r>
              <a:rPr lang="cs-CZ" sz="1600" dirty="0"/>
              <a:t>. Sada značek může být spojena jménem značky nebo částečným jménem, a přece mají různé identity, protože se týkají různých produktů a trhů.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Redukovat poškození identity značky</a:t>
            </a:r>
            <a:r>
              <a:rPr lang="cs-CZ" sz="1600" dirty="0"/>
              <a:t>. Rozdíly mezi identitami značky v různých v různých rolích mohou značku poškodit. Úkolem je řídit systém tak, aby k takovýmto nežádoucím následkům nedocházelo.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Dosáhnout jasné nabídky výrobků</a:t>
            </a:r>
            <a:r>
              <a:rPr lang="cs-CZ" sz="1600" dirty="0"/>
              <a:t>. Cílem systému by mělo být omezit nejasnosti a dosáhnout jasné nabídky výrobků.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1" y="996085"/>
            <a:ext cx="2356868" cy="15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1" y="4236648"/>
            <a:ext cx="2661313" cy="12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>
                <a:solidFill>
                  <a:prstClr val="black"/>
                </a:solidFill>
              </a:rPr>
              <a:t>1) Značka korporace: </a:t>
            </a:r>
            <a:r>
              <a:rPr lang="cs-CZ" sz="1600" dirty="0" err="1">
                <a:solidFill>
                  <a:srgbClr val="C00000"/>
                </a:solidFill>
              </a:rPr>
              <a:t>Unilever</a:t>
            </a:r>
            <a:endParaRPr lang="cs-CZ" sz="1600" dirty="0">
              <a:solidFill>
                <a:srgbClr val="C00000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3) Značka výrobní linie: </a:t>
            </a:r>
            <a:r>
              <a:rPr lang="cs-CZ" sz="1600" b="1" dirty="0" err="1">
                <a:solidFill>
                  <a:srgbClr val="C00000"/>
                </a:solidFill>
              </a:rPr>
              <a:t>DermaSpa</a:t>
            </a:r>
            <a:r>
              <a:rPr lang="cs-CZ" sz="1600" dirty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>
              <a:solidFill>
                <a:prstClr val="black"/>
              </a:solidFill>
            </a:endParaRPr>
          </a:p>
          <a:p>
            <a:r>
              <a:rPr lang="cs-CZ" sz="1600" dirty="0">
                <a:solidFill>
                  <a:prstClr val="black"/>
                </a:solidFill>
              </a:rPr>
              <a:t>2) Značka řady: </a:t>
            </a:r>
            <a:r>
              <a:rPr lang="cs-CZ" sz="1600" dirty="0" err="1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>
                <a:solidFill>
                  <a:prstClr val="black"/>
                </a:solidFill>
              </a:rPr>
              <a:t>Kolekce </a:t>
            </a:r>
            <a:r>
              <a:rPr lang="cs-CZ" sz="1600" b="0" dirty="0" err="1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(má 7 výrobních linií – celkem 45 produktů)</a:t>
            </a: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>
                <a:solidFill>
                  <a:prstClr val="black"/>
                </a:solidFill>
              </a:rPr>
              <a:t>4) Značka výrobku/služby/funkce/ komponenty:  </a:t>
            </a:r>
            <a:r>
              <a:rPr lang="cs-CZ" sz="1600" b="1" dirty="0" err="1">
                <a:solidFill>
                  <a:srgbClr val="C00000"/>
                </a:solidFill>
              </a:rPr>
              <a:t>Summer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600" b="1" dirty="0" err="1">
                <a:solidFill>
                  <a:srgbClr val="C00000"/>
                </a:solidFill>
              </a:rPr>
              <a:t>Revived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600" b="1" dirty="0" err="1">
                <a:solidFill>
                  <a:srgbClr val="C00000"/>
                </a:solidFill>
              </a:rPr>
              <a:t>dark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  <a:br>
              <a:rPr lang="cs-CZ" sz="1600" b="1" dirty="0">
                <a:solidFill>
                  <a:srgbClr val="C00000"/>
                </a:solidFill>
              </a:rPr>
            </a:br>
            <a:r>
              <a:rPr lang="cs-CZ" sz="1600" dirty="0">
                <a:solidFill>
                  <a:prstClr val="black"/>
                </a:solidFill>
              </a:rPr>
              <a:t>(tónovací tělové mléko </a:t>
            </a:r>
            <a:br>
              <a:rPr lang="cs-CZ" sz="1600" dirty="0">
                <a:solidFill>
                  <a:prstClr val="black"/>
                </a:solidFill>
              </a:rPr>
            </a:br>
            <a:r>
              <a:rPr lang="cs-CZ" sz="1600" dirty="0" err="1">
                <a:solidFill>
                  <a:prstClr val="black"/>
                </a:solidFill>
              </a:rPr>
              <a:t>Dove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DermaSpa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Revived</a:t>
            </a:r>
            <a:r>
              <a:rPr lang="cs-CZ" sz="16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značek v průběhu času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Posílení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Doladění marketingových programů (nástroje marketingového mixu)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Oživení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Rozšíření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Zlepšení image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Vstup na nový trh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 portfolia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Získání nových zákazníků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Racionalizace značek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na úpravu portfolia 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 rostoucí silou retailerů a globálních zákazníků si společnosti nemohou dovolit držet slabší značky a musí přikročit k racionalizaci portfolia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Jelikož rušení značek obvykle v krátkém období snižuje tržby firem, je racionalizace značek záležitostí top managementu.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Jen málo divizních a národních manažerů a manažerů značek si dovolí riskovat „zmenšení“ firmy. Nejvyšší představitelé musí schválit finanční cíle racionalizace portfolia značek a časový horizont, v němž jich manažeři mají dosáhnout. Program je zaměřen na dlouhodobější přínosy.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</a:t>
            </a:r>
            <a:r>
              <a:rPr lang="cs-CZ" sz="1600" b="1" dirty="0"/>
              <a:t>programy konsolidace portfolia značek</a:t>
            </a:r>
            <a:r>
              <a:rPr lang="cs-CZ" sz="1600" dirty="0"/>
              <a:t>, zahrnující velké množství značek nebo více kategorií, mohou trvat až pět let. Top management musí být realistický a musí poskytnout manažerům adekvátní čas na implementaci programu a demonstraci výsledků.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1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/>
              <a:t>1)    Audit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Brání nám naše současné portfolio značek v dosažení potřebného rozsahu a koncentrace našeho marketingového úsilí?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nám přinášejí zisk?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dosahují patřičných objemů?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vhodný </a:t>
            </a:r>
            <a:r>
              <a:rPr lang="cs-CZ" sz="1600" dirty="0" err="1"/>
              <a:t>positioning</a:t>
            </a:r>
            <a:r>
              <a:rPr lang="cs-CZ" sz="1600" dirty="0"/>
              <a:t> z hlediska spotřebitelů a konkurence?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mezinárodní charakter?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segmenty lze identifikovat v každé kategorii z hlediska jejich potřeb?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Provedli jsme </a:t>
            </a:r>
            <a:r>
              <a:rPr lang="cs-CZ" sz="1600" dirty="0" err="1"/>
              <a:t>positioning</a:t>
            </a:r>
            <a:r>
              <a:rPr lang="cs-CZ" sz="1600" dirty="0"/>
              <a:t> svých značek vůči těmto segmentům?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jsou naše klíčové a naopak okrajové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Jaký objem tržeb dáváme v sázku, budeme-li chtít zrušit nikoli klíčové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Po zrušení nadbytečných značek, porosteme rychleji, dosáhneme více inovací a staneme se ziskovějšími?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63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/>
              <a:t>2)    Program racionalizace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Které okrajové značky bychom mohli snadno prodat někomu jinému?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nich připravují klíčové značky o hodnotné místo v regálech? Měli bychom je vyřadit?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převést zákazníky rušených značek ke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neklíčových značek mají vlastnosti, které by mohly pomoci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tyto vlastnosti můžeme na klíčové značky převést?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Ze kterých okrajových značek bychom se mohli pokusit vydojit zbytky zisku?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změnit </a:t>
            </a:r>
            <a:r>
              <a:rPr lang="cs-CZ" sz="1600" dirty="0" err="1"/>
              <a:t>positioning</a:t>
            </a:r>
            <a:r>
              <a:rPr lang="cs-CZ" sz="1600" dirty="0"/>
              <a:t> zbývajících klíčových značek, aby lépe vyhovoval zákaznickému a konkurenčnímu prostředí?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Kam může každá z našich klíčových značek růst ve smyslu nových zákazníků, geografických trhů, distribuce, zastřešovaných výrobků, služeb a konceptů?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Jaká je role korporátní značky?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44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/>
              <a:t>3)    Záležitosti implementace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jakém časovém horizontu budeme racionalizovat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Kdo se na racionalizaci značek bude podílet?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značky budou racionalizovány?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globální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Pochopit podobnosti a rozdíly v prostředí globálního </a:t>
            </a:r>
            <a:r>
              <a:rPr lang="cs-CZ" sz="1600" dirty="0" err="1"/>
              <a:t>brandingu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Zavedení infrastruktury marketingu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Přijetí integrované marketingové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Kultivace značkového  partnerství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Standardizace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Vyvážení globálního a lokálního 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Zavedení provozních směrnic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Implementace systému měření globální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2617665"/>
            <a:ext cx="4462818" cy="18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dirty="0"/>
              <a:t>Podle aktualizovaného žebříčku </a:t>
            </a:r>
            <a:r>
              <a:rPr lang="cs-CZ" sz="1600" dirty="0" err="1"/>
              <a:t>Interbrand</a:t>
            </a:r>
            <a:r>
              <a:rPr lang="cs-CZ" sz="1600" dirty="0"/>
              <a:t>, který každoročně vyhlašuje sto nejlepších globálních značek (Best 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Brands</a:t>
            </a:r>
            <a:r>
              <a:rPr lang="cs-CZ" sz="1600" dirty="0"/>
              <a:t>), se nejvýše letos dostala Coca-Cola před </a:t>
            </a:r>
            <a:r>
              <a:rPr lang="cs-CZ" sz="1600" dirty="0" err="1"/>
              <a:t>Applem</a:t>
            </a:r>
            <a:r>
              <a:rPr lang="cs-CZ" sz="1600" dirty="0"/>
              <a:t> a IBM.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b="1" dirty="0">
                <a:cs typeface="Arial"/>
              </a:rPr>
              <a:t>Žebříček </a:t>
            </a:r>
            <a:r>
              <a:rPr lang="cs-CZ" sz="1600" b="1" dirty="0" err="1">
                <a:cs typeface="Arial"/>
              </a:rPr>
              <a:t>Intrebrand</a:t>
            </a:r>
            <a:r>
              <a:rPr lang="cs-CZ" sz="1600" b="1" dirty="0">
                <a:cs typeface="Arial"/>
              </a:rPr>
              <a:t> </a:t>
            </a:r>
            <a:r>
              <a:rPr lang="cs-CZ" sz="1600" dirty="0">
                <a:cs typeface="Arial"/>
              </a:rPr>
              <a:t>je sestavován na základě tří hodnotových kritérií značky: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cs typeface="Arial"/>
              </a:rPr>
              <a:t>Finanční výsledky produktu či služby dané značky.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cs typeface="Arial"/>
              </a:rPr>
              <a:t>Roli, jakou značka hraje v ovlivňování spotřebitelského výběru.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>
                <a:cs typeface="Arial"/>
              </a:rPr>
              <a:t>Sílu, s jakou si značka udržuje prémiové ceny a zajišťuje zisky.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9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364" y="1228300"/>
            <a:ext cx="8468436" cy="489786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7" y="1704975"/>
            <a:ext cx="736457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kapitola: Strategický management značky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Strategické řízení značky je prakticky nikdy nekončící proces.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Spoustu práce je potřeba vykonat na počátku, při tvorbě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Ale značka není jen název a logo a pozice.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Za kvalitně připravenou značkou je celá řada dokumentů, výzkumů a poctivé marketérské práce. Navíc vytvoření je jen startem.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Značku je potřeba budovat – a to nejen v online i </a:t>
            </a:r>
            <a:r>
              <a:rPr lang="cs-CZ" sz="1600" dirty="0" err="1"/>
              <a:t>offline</a:t>
            </a:r>
            <a:r>
              <a:rPr lang="cs-CZ" sz="1600" dirty="0"/>
              <a:t> prostředí, ale především naplněním a osvědčením toho, co o sobě značka říká.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značky (</a:t>
            </a:r>
            <a:r>
              <a:rPr lang="cs-CZ" sz="2400" dirty="0" err="1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je jedním ze základních dokumentů firmy. 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strategii značky je </a:t>
            </a:r>
            <a:r>
              <a:rPr lang="cs-CZ" sz="1600" b="1" dirty="0"/>
              <a:t>sepsán ideální stav</a:t>
            </a:r>
            <a:r>
              <a:rPr lang="cs-CZ" sz="1600" dirty="0"/>
              <a:t>, ke kterému se chce značka dostat. Najdete v ní </a:t>
            </a:r>
            <a:r>
              <a:rPr lang="cs-CZ" sz="1600" b="1" dirty="0"/>
              <a:t>podklady, na kterých značka stojí</a:t>
            </a:r>
            <a:r>
              <a:rPr lang="cs-CZ" sz="1600" dirty="0"/>
              <a:t>, ale i způsoby, jak ji uvést v život (implementovat ji). 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 rámci praxe se můžete setkat s různými názvy pro strategii značky. Jde hlavně o „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“ a „</a:t>
            </a:r>
            <a:r>
              <a:rPr lang="cs-CZ" sz="1600" dirty="0" err="1"/>
              <a:t>brand</a:t>
            </a:r>
            <a:r>
              <a:rPr lang="cs-CZ" sz="1600" dirty="0"/>
              <a:t> story“.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bývá někdy nesprávně zaměňována za manuál značky (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manual</a:t>
            </a:r>
            <a:r>
              <a:rPr lang="cs-CZ" sz="1600" dirty="0"/>
              <a:t>).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03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řízení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Pod pojmem strategické řízení značky je možné si představit design a zavedení marketingových programů a aktivit, jejichž účelem je vybudování a řízení hodnoty značky.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Samotný proces strategického řízení je vymezen v následujících čtyřech krocích: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identifikace a stanovení </a:t>
            </a:r>
            <a:r>
              <a:rPr lang="cs-CZ" sz="1600" dirty="0" err="1"/>
              <a:t>positioningu</a:t>
            </a:r>
            <a:r>
              <a:rPr lang="cs-CZ" sz="1600" dirty="0"/>
              <a:t> a hodnot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plánování a implementace marketingových programů a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měření a interpretace výkonnosti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zvyšování a udržování hodnoty značky.</a:t>
            </a:r>
          </a:p>
        </p:txBody>
      </p:sp>
    </p:spTree>
    <p:extLst>
      <p:ext uri="{BB962C8B-B14F-4D97-AF65-F5344CB8AC3E}">
        <p14:creationId xmlns:p14="http://schemas.microsoft.com/office/powerpoint/2010/main" val="9793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dentifikace a stanoveni positioningu a hodnot značk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/>
              <a:t>Positioning</a:t>
            </a:r>
            <a:r>
              <a:rPr lang="cs-CZ" sz="1600" dirty="0"/>
              <a:t> lze zkráceně interpretovat jako snaha přesvědčit zákazníky o výhodách značky ve srovnání s konkurenty a přitom snížit jejich pozornost od potenciálních nevýhod.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Jde o nalezení vhodné pozice značky v očích zákazníka.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 </a:t>
            </a:r>
            <a:r>
              <a:rPr lang="cs-CZ" sz="1600" dirty="0" err="1"/>
              <a:t>positiongu</a:t>
            </a:r>
            <a:r>
              <a:rPr lang="cs-CZ" sz="1600" dirty="0"/>
              <a:t> je obvykle zahrnován popis základních hodnot značky a její mantra.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Za základní hodnoty značky jsou považovány její vlastnosti a výhody, kterými je značka charakteristická.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Mantru značky lze označit jako výraz o třech až pěti slovech, které vyjadřují základní charakteristiky a rysy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</a:t>
            </a:r>
            <a:r>
              <a:rPr lang="cs-CZ" sz="1600" dirty="0" err="1"/>
              <a:t>positioning</a:t>
            </a:r>
            <a:r>
              <a:rPr lang="cs-CZ" sz="1600" dirty="0"/>
              <a:t> značky je nápomocen při tvorbě marketingové strategie především z důvodu vysvětlení proč je značka jedinečná a proč by ji měli zákazníci dát přednost před konkurenční.</a:t>
            </a:r>
          </a:p>
        </p:txBody>
      </p:sp>
    </p:spTree>
    <p:extLst>
      <p:ext uri="{BB962C8B-B14F-4D97-AF65-F5344CB8AC3E}">
        <p14:creationId xmlns:p14="http://schemas.microsoft.com/office/powerpoint/2010/main" val="24609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Plánování a implementace marketingových programů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Pro proces budování hodnoty značky jsou důležité tři faktory: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prvotní volba prvků značky, kterými je značka tvořena,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marketingové aktivity, marketingové programy a způsob jak je do nich značka začleňována,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další nepřímá spojení, např. značka je spojena se společností, zemí původu nebo jinou značkou.</a:t>
            </a:r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a interpretace výkonnosti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Měření a interpretace výkonnosti značky je důležitá pro porozumění efektivnosti marketingových programů.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tomuto účelu je vhodné zavést systém měření hodnoty značky, což představuje skupinu výzkumných postupů sestavených tak, aby včas podávaly plnohodnotné informace marketérům, kteří pak budou na ně schopni adekvátně reagovat.</a:t>
            </a:r>
          </a:p>
        </p:txBody>
      </p:sp>
    </p:spTree>
    <p:extLst>
      <p:ext uri="{BB962C8B-B14F-4D97-AF65-F5344CB8AC3E}">
        <p14:creationId xmlns:p14="http://schemas.microsoft.com/office/powerpoint/2010/main" val="986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Zvyšování a udržování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design a zavedení marketingových programů, které vychází z dobře naplánovaného </a:t>
            </a:r>
            <a:r>
              <a:rPr lang="cs-CZ" sz="1600" dirty="0" err="1"/>
              <a:t>positioningu</a:t>
            </a:r>
            <a:r>
              <a:rPr lang="cs-CZ" sz="1600" dirty="0"/>
              <a:t> značky, jsou základem pro silné vedení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Řízení hodnoty značky souvisí mimo jiné s aktivitami jako pochopení jak by měla strategie odrážet zájem podniku, jak by se měla přizpůsobovat v čase, v závislosti na geografických podmínkách a segmentech trhu</a:t>
            </a:r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1425</Words>
  <Application>Microsoft Office PowerPoint</Application>
  <PresentationFormat>Předvádění na obrazovce (4:3)</PresentationFormat>
  <Paragraphs>149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MANAGEMENT ZNAČKY  (XMZN)  9. přednáška Téma: Strategický management značky </vt:lpstr>
      <vt:lpstr>Obsah předmětu</vt:lpstr>
      <vt:lpstr>9. kapitola: Strategický management značky </vt:lpstr>
      <vt:lpstr>Strategie značky (brand strategy)</vt:lpstr>
      <vt:lpstr>Strategické řízení značky</vt:lpstr>
      <vt:lpstr>1. Identifikace a stanoveni positioningu a hodnot značky</vt:lpstr>
      <vt:lpstr>2. Plánování a implementace marketingových programů značky</vt:lpstr>
      <vt:lpstr>3. Měření a interpretace výkonnosti značky</vt:lpstr>
      <vt:lpstr>4. Zvyšování a udržování hodnoty značky</vt:lpstr>
      <vt:lpstr>Implementace strategie brandingu</vt:lpstr>
      <vt:lpstr>Implementace strategie brandingu</vt:lpstr>
      <vt:lpstr>Systém značek a jejich hierarchie</vt:lpstr>
      <vt:lpstr>Hierarchie značek</vt:lpstr>
      <vt:lpstr>Hierarchie značek</vt:lpstr>
      <vt:lpstr>Řízení značek v průběhu času</vt:lpstr>
      <vt:lpstr>Programy na úpravu portfolia značek</vt:lpstr>
      <vt:lpstr>Racionalizace značek</vt:lpstr>
      <vt:lpstr>Racionalizace značek</vt:lpstr>
      <vt:lpstr>Racionalizace značek</vt:lpstr>
      <vt:lpstr>Budování globální hodnoty značky</vt:lpstr>
      <vt:lpstr>Nejlepší světové značky</vt:lpstr>
      <vt:lpstr>Nejlepší světové značky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79</cp:revision>
  <cp:lastPrinted>2020-03-04T10:01:56Z</cp:lastPrinted>
  <dcterms:created xsi:type="dcterms:W3CDTF">2020-03-04T09:39:52Z</dcterms:created>
  <dcterms:modified xsi:type="dcterms:W3CDTF">2024-02-19T10:44:30Z</dcterms:modified>
</cp:coreProperties>
</file>