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474" r:id="rId3"/>
    <p:sldId id="501" r:id="rId4"/>
    <p:sldId id="500" r:id="rId5"/>
    <p:sldId id="494" r:id="rId6"/>
    <p:sldId id="487" r:id="rId7"/>
    <p:sldId id="488" r:id="rId8"/>
    <p:sldId id="493" r:id="rId9"/>
    <p:sldId id="492" r:id="rId10"/>
    <p:sldId id="486" r:id="rId11"/>
    <p:sldId id="485" r:id="rId12"/>
    <p:sldId id="497" r:id="rId13"/>
    <p:sldId id="502" r:id="rId14"/>
    <p:sldId id="503" r:id="rId15"/>
    <p:sldId id="495" r:id="rId16"/>
    <p:sldId id="483" r:id="rId17"/>
    <p:sldId id="498" r:id="rId18"/>
    <p:sldId id="481" r:id="rId19"/>
    <p:sldId id="505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mediaguru.cz/clanky/2019/08/jen-8-spotrebitelu-na-svete-je-loajalni-ke-znacc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mediaguru.cz/clanky/2019/08/jen-8-spotrebitelu-na-svete-je-loajalni-ke-znacc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(XMZN)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5. přednáška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Zákaznická loajalita ke značce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2928245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LS 2023/2024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Advokát značky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Nejvyšší uváděnou formou loajality je tzv. advokacie.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Advokát značky </a:t>
            </a:r>
            <a:r>
              <a:rPr lang="cs-CZ" sz="1600" dirty="0"/>
              <a:t>je takový zákazník, který je připraven se za vaši značku pohádat, obhajovat ji.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Ochota ke změně značky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400" dirty="0"/>
              <a:t>Češi jsou oproti světu i Evropě věrnější, zdroj: </a:t>
            </a:r>
            <a:r>
              <a:rPr lang="cs-CZ" sz="1400" dirty="0" err="1"/>
              <a:t>Nielsen</a:t>
            </a:r>
            <a:r>
              <a:rPr lang="cs-CZ" sz="1400" dirty="0"/>
              <a:t> (n=30 000 internetových </a:t>
            </a:r>
            <a:r>
              <a:rPr lang="cs-CZ" sz="1400" dirty="0" err="1"/>
              <a:t>respodentů</a:t>
            </a:r>
            <a:r>
              <a:rPr lang="cs-CZ" sz="1400" dirty="0"/>
              <a:t>).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r>
              <a:rPr lang="cs-CZ" sz="1000" dirty="0"/>
              <a:t>Zdroj: </a:t>
            </a:r>
            <a:r>
              <a:rPr lang="cs-CZ" sz="1000" dirty="0" err="1"/>
              <a:t>Mediaguru</a:t>
            </a:r>
            <a:r>
              <a:rPr lang="cs-CZ" sz="1000" dirty="0"/>
              <a:t>, </a:t>
            </a:r>
            <a:r>
              <a:rPr lang="cs-CZ" sz="1000" dirty="0">
                <a:hlinkClick r:id="rId2"/>
              </a:rPr>
              <a:t>https://www.mediaguru.cz/</a:t>
            </a:r>
            <a:r>
              <a:rPr lang="cs-CZ" sz="1000" dirty="0" err="1">
                <a:hlinkClick r:id="rId2"/>
              </a:rPr>
              <a:t>clanky</a:t>
            </a:r>
            <a:r>
              <a:rPr lang="cs-CZ" sz="1000" dirty="0">
                <a:hlinkClick r:id="rId2"/>
              </a:rPr>
              <a:t>/2019/08/jen-8-spotrebitelu-na-svete-je-loajalni-ke-znacce/</a:t>
            </a:r>
            <a:r>
              <a:rPr lang="cs-CZ" sz="1000" dirty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600" dirty="0"/>
          </a:p>
          <a:p>
            <a:pPr marL="0" indent="0">
              <a:spcBef>
                <a:spcPts val="600"/>
              </a:spcBef>
              <a:buNone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838" y="1900991"/>
            <a:ext cx="6821206" cy="353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Spokojenost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Lze definovat tři základní stavy spokojenosti: 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potěšení zákazníka </a:t>
            </a:r>
            <a:r>
              <a:rPr lang="cs-CZ" sz="1600" dirty="0"/>
              <a:t>– představy a očekávání jsou realitou překonány,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plná/naprostá spokojenost zákazníka</a:t>
            </a:r>
            <a:r>
              <a:rPr lang="cs-CZ" sz="1600" dirty="0"/>
              <a:t> – shoda mezi očekáváním a realitou, požadavky byly uspokojeny,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limitovaná spokojenost </a:t>
            </a:r>
            <a:r>
              <a:rPr lang="cs-CZ" sz="1600" dirty="0"/>
              <a:t>– realita není totožná s požadavky zákazníka.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30068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věrnosti zákazníka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(</a:t>
            </a:r>
            <a:r>
              <a:rPr lang="cs-CZ" sz="1600" dirty="0" err="1"/>
              <a:t>Kotler</a:t>
            </a:r>
            <a:r>
              <a:rPr lang="cs-CZ" sz="1600" dirty="0"/>
              <a:t>, Keller) uvádí </a:t>
            </a:r>
            <a:r>
              <a:rPr lang="cs-CZ" sz="1600" b="1" dirty="0"/>
              <a:t>definici věrnosti </a:t>
            </a:r>
            <a:r>
              <a:rPr lang="cs-CZ" sz="1600" dirty="0"/>
              <a:t>jako: „Hluboce zakořeněná potřeba opakovaného nákupu nebo využití preferovaného výrobku nebo služby v budoucnu, a to bez vlivu aktuální situace a marketingových snah s potenciálem způsobit změnu chování zákazníka.“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Brand </a:t>
            </a:r>
            <a:r>
              <a:rPr lang="cs-CZ" sz="1600" dirty="0" err="1"/>
              <a:t>loyalty</a:t>
            </a:r>
            <a:r>
              <a:rPr lang="cs-CZ" sz="1600" dirty="0"/>
              <a:t>, neboli věrnost, znamená, že zákazník je natolik spokojen s nakoupeným výrobkem či službou, že nákup opakuje. Brand </a:t>
            </a:r>
            <a:r>
              <a:rPr lang="cs-CZ" sz="1600" dirty="0" err="1"/>
              <a:t>loyalty</a:t>
            </a:r>
            <a:r>
              <a:rPr lang="cs-CZ" sz="1600" dirty="0"/>
              <a:t> je záměrná, dlouhotrvající, založena na možnosti výběru a je funkcí hodnotícího procesu (Koudelka 1997)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Loajalitu lze tedy obecně popsat jako ochotu spotřebitele nakupovat produkt od stejného výrobce, bez ohledu na ovlivňující vnější faktory.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9037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věrnosti zákazníka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Konkrétně lze </a:t>
            </a:r>
            <a:r>
              <a:rPr lang="cs-CZ" sz="1600" b="1" dirty="0"/>
              <a:t>loajalitu</a:t>
            </a:r>
            <a:r>
              <a:rPr lang="cs-CZ" sz="1600" dirty="0"/>
              <a:t> dělit na </a:t>
            </a:r>
            <a:r>
              <a:rPr lang="cs-CZ" sz="1600" b="1" dirty="0"/>
              <a:t>vztahovou</a:t>
            </a:r>
            <a:r>
              <a:rPr lang="cs-CZ" sz="1600" dirty="0"/>
              <a:t> a </a:t>
            </a:r>
            <a:r>
              <a:rPr lang="cs-CZ" sz="1600" b="1" dirty="0"/>
              <a:t>postojovou</a:t>
            </a:r>
            <a:r>
              <a:rPr lang="cs-CZ" sz="1600" dirty="0"/>
              <a:t>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Lze ji pomocí behaviorální i emocionální stránky přiblížit jako způsob budoucího chování zákazníků, kteří projevují zájem opakovanými nákupy a pozitivními referencemi.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 behaviorální stránkou souvisí opakované a možná i zvětšující se objemy nákupů. 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Do emocionálního aspektu spadá to, co zákazníky vede k opakovaným nákupům, např. služby, značka, propagace apod.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Budoucí chování zákazníků lze předvídat i s ohledem na určité ekonomické ukazatele, jako je například cena produktů nebo očekávaný náklad na životní cyklus.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33710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loajality zákazníků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arenR"/>
            </a:pPr>
            <a:r>
              <a:rPr lang="cs-CZ" sz="1600" b="1" dirty="0"/>
              <a:t>Loajalita vynucená monopolem/dodavatelem</a:t>
            </a:r>
            <a:r>
              <a:rPr lang="cs-CZ" sz="1600" dirty="0"/>
              <a:t> - Jde o extrémní situaci, kdy zákazník nemá žádnou jinou dodavatelskou možnost. Zákazníci vyjadřují vysokou míru nespokojenosti a frustrace. V dnešním prostředí se jedná o výjimečnou situaci.</a:t>
            </a:r>
          </a:p>
          <a:p>
            <a:pPr lvl="0" algn="just">
              <a:lnSpc>
                <a:spcPct val="150000"/>
              </a:lnSpc>
              <a:buFont typeface="+mj-lt"/>
              <a:buAutoNum type="arabicParenR"/>
            </a:pPr>
            <a:r>
              <a:rPr lang="cs-CZ" sz="1600" b="1" dirty="0"/>
              <a:t>Loajalita vynucená vysokými náklady na změnu dodavatele</a:t>
            </a:r>
            <a:r>
              <a:rPr lang="cs-CZ" sz="1600" dirty="0"/>
              <a:t> - Zákazník má již možnost využít nabídku od konkurence, ale kvůli vysokým iniciačním nákladům zůstává u dosavadního dodavatele. I v tomto případě jde o velkou míru negativního vnímání ze strany zákazníků.</a:t>
            </a:r>
          </a:p>
          <a:p>
            <a:pPr lvl="0" algn="just">
              <a:lnSpc>
                <a:spcPct val="150000"/>
              </a:lnSpc>
              <a:buFont typeface="+mj-lt"/>
              <a:buAutoNum type="arabicParenR"/>
            </a:pPr>
            <a:r>
              <a:rPr lang="cs-CZ" sz="1600" b="1" dirty="0"/>
              <a:t>Loajalita podněcovaná dodavatelem</a:t>
            </a:r>
            <a:r>
              <a:rPr lang="cs-CZ" sz="1600" dirty="0"/>
              <a:t> - Vyskytuje se ve značně konkurenčním prostředí. Dodávající organizace uplatňuje různé marketingové nástroje, aby udržela své stávající zákazníky. V některých případech tyto programy mohou selhávat, protože zákazníci mají možnost využívat také nabídku konkurentů.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30068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loajality zákazníků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4) </a:t>
            </a:r>
            <a:r>
              <a:rPr lang="cs-CZ" sz="1600" b="1" dirty="0"/>
              <a:t>Loajalita zvyková </a:t>
            </a:r>
            <a:r>
              <a:rPr lang="cs-CZ" sz="1600" dirty="0"/>
              <a:t>- Typická pro mnoho zákazníků, kteří z nějakých důvodů, nechtějí měnit své zažité zvyky. Pokud by se však na to organizace příliš spoléhala a systematicky nezlepšovala svou nabídku, může se rychle dostat do existenčních problémů.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5) </a:t>
            </a:r>
            <a:r>
              <a:rPr lang="cs-CZ" sz="1600" b="1" dirty="0"/>
              <a:t>Loajalita zavazující</a:t>
            </a:r>
            <a:r>
              <a:rPr lang="cs-CZ" sz="1600" dirty="0"/>
              <a:t> - Dle výkonnosti organizace se jedná o nejatraktivnější formu loajality. Zákazníci jsou vysoce spokojeni a mají tak pocit určitých závazků. Takoví zákazníci jsou nevědomky neformálními marketingovými týmy a propagují značku svých dodavatelů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Stupně loajality zákazníků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/>
              <a:t>Velmi loajální - vybere si váš výrobek bez váhání,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/>
              <a:t>Mírně loajální – koupí si váš výrobek koupí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/>
              <a:t>Indiferentní - bude zkoumat užitečnost opakovaného nákupu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/>
              <a:t>Velmi nejistý - bude váhat a asi si váš výrobek už nekoupí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/>
              <a:t>Ztracený - určitě si váš výrobek už nekoupí.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55742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míru loajality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1600" b="1" dirty="0"/>
              <a:t>Míru loajality ovlivňují určité faktory: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při překonání očekávání přichází zákazníkovo potěšení,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míra spokojenosti,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setrvačnost zákazníka a jeho nepřipravenost na změnu,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vztahy mezi obchodními partnery,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postavení dodavatele na trhu.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13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Identita a osobnost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Vnímání značky a vztah zákazníka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b="1" dirty="0">
                <a:solidFill>
                  <a:srgbClr val="C00000"/>
                </a:solidFill>
              </a:rPr>
              <a:t>Zákaznická 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488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Věrný zákazník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73189" cy="4525963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1600" b="1" dirty="0"/>
              <a:t>Věrný zákazník </a:t>
            </a:r>
            <a:r>
              <a:rPr lang="cs-CZ" sz="1600" dirty="0"/>
              <a:t>už z definice pojmu u jedné značky musí nakoupit nejméně dvakrát – jeho nákup není náhodný. Přesně ví </a:t>
            </a:r>
            <a:r>
              <a:rPr lang="cs-CZ" sz="1600" b="1" dirty="0"/>
              <a:t>co</a:t>
            </a:r>
            <a:r>
              <a:rPr lang="cs-CZ" sz="1600" dirty="0"/>
              <a:t> (alespoň v rámci sortimentu) chce </a:t>
            </a:r>
            <a:r>
              <a:rPr lang="cs-CZ" sz="1600" b="1" dirty="0"/>
              <a:t>od koho</a:t>
            </a:r>
            <a:r>
              <a:rPr lang="cs-CZ" sz="1600" dirty="0"/>
              <a:t> nakoupit.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Skutečná loajalita vyžaduje zapojení </a:t>
            </a:r>
            <a:r>
              <a:rPr lang="cs-CZ" sz="1600" b="1" dirty="0"/>
              <a:t>emocí</a:t>
            </a:r>
            <a:r>
              <a:rPr lang="cs-CZ" sz="1600" dirty="0"/>
              <a:t> – takový zákazník je potom do určité míry navíc imunní vůči konkurenčním nabídkám.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Věrní zákazníci o svém pozitivním vztahu k </a:t>
            </a:r>
            <a:r>
              <a:rPr lang="cs-CZ" sz="1600" dirty="0" err="1"/>
              <a:t>brandu</a:t>
            </a:r>
            <a:r>
              <a:rPr lang="cs-CZ" sz="1600" dirty="0"/>
              <a:t> také řeknou svým přátelům a rodině </a:t>
            </a:r>
            <a:br>
              <a:rPr lang="cs-CZ" sz="1600" dirty="0"/>
            </a:br>
            <a:r>
              <a:rPr lang="cs-CZ" sz="1600" dirty="0"/>
              <a:t>a právě </a:t>
            </a:r>
            <a:r>
              <a:rPr lang="cs-CZ" sz="1600" dirty="0" err="1"/>
              <a:t>word-of-mouth</a:t>
            </a:r>
            <a:r>
              <a:rPr lang="cs-CZ" sz="1600" dirty="0"/>
              <a:t> marketing je jedním z nejúčinnějších.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Loajální zákazníci se ke svým oblíbeným značkám </a:t>
            </a:r>
            <a:r>
              <a:rPr lang="cs-CZ" sz="1600" b="1" dirty="0"/>
              <a:t>vrací častěji</a:t>
            </a:r>
            <a:r>
              <a:rPr lang="cs-CZ" sz="1600" dirty="0"/>
              <a:t>, kontrolují aktuální nabídku </a:t>
            </a:r>
            <a:br>
              <a:rPr lang="cs-CZ" sz="1600" dirty="0"/>
            </a:br>
            <a:r>
              <a:rPr lang="cs-CZ" sz="1600" dirty="0"/>
              <a:t>a jak už bylo řečeno; </a:t>
            </a:r>
            <a:r>
              <a:rPr lang="cs-CZ" sz="1600" b="1" dirty="0"/>
              <a:t>více utrácejí</a:t>
            </a:r>
            <a:r>
              <a:rPr lang="cs-CZ" sz="1600" dirty="0"/>
              <a:t>. </a:t>
            </a:r>
          </a:p>
          <a:p>
            <a:pPr algn="just">
              <a:lnSpc>
                <a:spcPct val="150000"/>
              </a:lnSpc>
            </a:pPr>
            <a:endParaRPr lang="cs-CZ" sz="1600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4156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Věrnost ke značce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Vysoké povědomí o značce a velmi pozitivní asociace s ní spojené vedou k preferenci a tedy i </a:t>
            </a:r>
            <a:r>
              <a:rPr lang="cs-CZ" sz="1600" b="1" dirty="0"/>
              <a:t>k věrnosti ke značce</a:t>
            </a:r>
            <a:r>
              <a:rPr lang="cs-CZ" sz="1600" dirty="0"/>
              <a:t>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Zákazníci s vysokou loajalitou nemají potřebu měnit své oblíbené značky a hledat něco nového.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Vysoká loajalita je jedním z důležitých aspektů, které </a:t>
            </a:r>
            <a:r>
              <a:rPr lang="cs-CZ" sz="1600" b="1" dirty="0"/>
              <a:t>tvoří hodnotu značky.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Loajalitu lidí si značka získá především </a:t>
            </a:r>
            <a:r>
              <a:rPr lang="cs-CZ" sz="1600" b="1" dirty="0"/>
              <a:t>jasně formulovaným a zajímavým posláním</a:t>
            </a:r>
            <a:r>
              <a:rPr lang="cs-CZ" sz="1600" dirty="0"/>
              <a:t>, se kterým se lidé ztotožní, </a:t>
            </a:r>
            <a:r>
              <a:rPr lang="cs-CZ" sz="1600" b="1" dirty="0" err="1"/>
              <a:t>prozákaznickým</a:t>
            </a:r>
            <a:r>
              <a:rPr lang="cs-CZ" sz="1600" b="1" dirty="0"/>
              <a:t> přístupem</a:t>
            </a:r>
            <a:r>
              <a:rPr lang="cs-CZ" sz="1600" dirty="0"/>
              <a:t>, který svědomitě pečuje o své zákazníky, snahou naslouchat lidem a brát si od nich podněty ke zlepšení, budováním komunity kolem sebe a v neposlední řadě také silnou image, se kterou se budou chtít lidé spojovat.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78366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Stupeň zákaznické loajality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1600" b="1" dirty="0"/>
              <a:t>Stupeň loajality zákazníků </a:t>
            </a:r>
            <a:r>
              <a:rPr lang="cs-CZ" sz="1600" dirty="0"/>
              <a:t>odráží jejich ochotu znovu a znovu se vracet k vaší značce. 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Taková věrnost je výsledkem pozitivního zážitku z uskutečněného nákupu, spokojenosti kupujícího a samozřejmě i hodnoty nabízených produktů.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Zní to jako samozřejmost, ale zákaznická loajalita se ale v posledním desetiletí stala přímo ekonomickou nutností. Základna věrných zákazníků totiž může podnikání pomoci více než marketingové aktivity a prodej samotný.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967" y="3833423"/>
            <a:ext cx="3613833" cy="2292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993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Loajalita ke značce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dirty="0"/>
              <a:t>Loajalita ke značce ztrácí hodnotu, věrných je jen 8 % spotřebitelů, ukazuje výzkum agentury </a:t>
            </a:r>
            <a:r>
              <a:rPr lang="cs-CZ" sz="1600" dirty="0" err="1"/>
              <a:t>Nielsen</a:t>
            </a:r>
            <a:r>
              <a:rPr lang="cs-CZ" sz="1600" dirty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r>
              <a:rPr lang="cs-CZ" sz="1000" dirty="0"/>
              <a:t>Zdroj: </a:t>
            </a:r>
            <a:r>
              <a:rPr lang="cs-CZ" sz="1000" dirty="0" err="1"/>
              <a:t>Mediaguru</a:t>
            </a:r>
            <a:r>
              <a:rPr lang="cs-CZ" sz="1000" dirty="0"/>
              <a:t>, </a:t>
            </a:r>
            <a:r>
              <a:rPr lang="cs-CZ" sz="1000" dirty="0">
                <a:hlinkClick r:id="rId2"/>
              </a:rPr>
              <a:t>https://www.mediaguru.cz/</a:t>
            </a:r>
            <a:r>
              <a:rPr lang="cs-CZ" sz="1000" dirty="0" err="1">
                <a:hlinkClick r:id="rId2"/>
              </a:rPr>
              <a:t>clanky</a:t>
            </a:r>
            <a:r>
              <a:rPr lang="cs-CZ" sz="1000" dirty="0">
                <a:hlinkClick r:id="rId2"/>
              </a:rPr>
              <a:t>/2019/08/jen-8-spotrebitelu-na-svete-je-loajalni-ke-znacce/</a:t>
            </a:r>
            <a:r>
              <a:rPr lang="cs-CZ" sz="1000" dirty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863" y="2142213"/>
            <a:ext cx="5305927" cy="3494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Nízká loajalita ke značce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Nízká loajalita je výzvou pro </a:t>
            </a:r>
            <a:r>
              <a:rPr lang="cs-CZ" sz="1600" b="1" dirty="0"/>
              <a:t>nové malé značky,</a:t>
            </a:r>
            <a:r>
              <a:rPr lang="cs-CZ" sz="1600" dirty="0"/>
              <a:t> které profitují z rychlejších procesů výrobců </a:t>
            </a:r>
            <a:br>
              <a:rPr lang="cs-CZ" sz="1600" dirty="0"/>
            </a:br>
            <a:r>
              <a:rPr lang="cs-CZ" sz="1600" dirty="0"/>
              <a:t>a mnohé z nich se zrodily v online prostředí.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Místo zaměření na úzkou skupinu spotřebitelů by však měly upozorňovat na produkty, které mají potenciál oslovit širší publikum.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Kromě spotřebitelů, kteří vyhledávají novinky, tak mohou spíše zasáhnout i ty „věrné“, kteří nemají jen motivaci ke změně.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066" y="4162926"/>
            <a:ext cx="2924985" cy="164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1536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Lovebrand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err="1"/>
              <a:t>Lovebrand</a:t>
            </a:r>
            <a:r>
              <a:rPr lang="cs-CZ" sz="1600" dirty="0"/>
              <a:t> je značka, kterou </a:t>
            </a:r>
            <a:r>
              <a:rPr lang="cs-CZ" sz="1600" b="1" dirty="0"/>
              <a:t>mají lidé rádi</a:t>
            </a:r>
            <a:r>
              <a:rPr lang="cs-CZ" sz="1600" dirty="0"/>
              <a:t>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K </a:t>
            </a:r>
            <a:r>
              <a:rPr lang="cs-CZ" sz="1600" dirty="0" err="1"/>
              <a:t>lovebrandu</a:t>
            </a:r>
            <a:r>
              <a:rPr lang="cs-CZ" sz="1600" dirty="0"/>
              <a:t> mají pozitivní vztah, často používají jeho výrobky nebo služby, rádi o něm mluví a </a:t>
            </a:r>
            <a:r>
              <a:rPr lang="cs-CZ" sz="1600" b="1" dirty="0"/>
              <a:t>doporučují jej</a:t>
            </a:r>
            <a:r>
              <a:rPr lang="cs-CZ" sz="1600" dirty="0"/>
              <a:t> svým přátelům.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Mezi základní charakteristiky </a:t>
            </a:r>
            <a:r>
              <a:rPr lang="cs-CZ" sz="1600" dirty="0" err="1"/>
              <a:t>lovebrandu</a:t>
            </a:r>
            <a:r>
              <a:rPr lang="cs-CZ" sz="1600" dirty="0"/>
              <a:t> patří obdiv, porozumění tomu, co značka reprezentuje a chce. 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Zákazník chce vědět o tom, co značka dělá a pak také se s ní identifikovat – má tedy chuť být spojován s danou značkou. </a:t>
            </a:r>
          </a:p>
          <a:p>
            <a:pPr algn="just">
              <a:lnSpc>
                <a:spcPct val="150000"/>
              </a:lnSpc>
            </a:pPr>
            <a:r>
              <a:rPr lang="cs-CZ" sz="1600" dirty="0" err="1"/>
              <a:t>Lovebrand</a:t>
            </a:r>
            <a:r>
              <a:rPr lang="cs-CZ" sz="1600" dirty="0"/>
              <a:t> lidem často zvyšuje sebevědomí nebo jim přiděluje určitý společenský status.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90102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Příslib značky (</a:t>
            </a:r>
            <a:r>
              <a:rPr lang="cs-CZ" sz="24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brand</a:t>
            </a: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promise</a:t>
            </a: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Příslib je </a:t>
            </a:r>
            <a:r>
              <a:rPr lang="cs-CZ" sz="1600" b="1" dirty="0"/>
              <a:t>vyjádření očekávání</a:t>
            </a:r>
            <a:r>
              <a:rPr lang="cs-CZ" sz="1600" dirty="0"/>
              <a:t>, které značka zákazníkovi nabízí. Pokud si ji koupí, očekává, že se příslib naplní.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Příslib je tedy </a:t>
            </a:r>
            <a:r>
              <a:rPr lang="cs-CZ" sz="1600" b="1" dirty="0"/>
              <a:t>souhrn výhod a hodnot</a:t>
            </a:r>
            <a:r>
              <a:rPr lang="cs-CZ" sz="1600" dirty="0"/>
              <a:t>, které značka skrze svůj produkt nebo službu dodá zákazníkovi. Projevit se může v reklamních textech nebo sloganech.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Příklad: </a:t>
            </a:r>
            <a:r>
              <a:rPr lang="cs-CZ" sz="1600" dirty="0"/>
              <a:t>Přislíbit tedy můžete nějakou funkčně-racionální výhodu (prací prášek Ariel: čistí, odstraňuje skvrny, rozjasňuje) nebo emoce (aviváž Lenor: Je to víc než jen přikrývka, je to můj tajný způsob, jak v ní probudit úsměv) či společenský status (pánské oděvy Blažek: Důležité je nepochybovat o svých rozhodnutích… Pro muže s příběhem).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90102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1328</Words>
  <Application>Microsoft Office PowerPoint</Application>
  <PresentationFormat>Předvádění na obrazovce (4:3)</PresentationFormat>
  <Paragraphs>160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Office Theme</vt:lpstr>
      <vt:lpstr>MANAGEMENT ZNAČKY  (XMZN)  5. přednáška Téma: Zákaznická loajalita ke značce </vt:lpstr>
      <vt:lpstr>Obsah předmětu</vt:lpstr>
      <vt:lpstr>Věrný zákazník</vt:lpstr>
      <vt:lpstr>Věrnost ke značce</vt:lpstr>
      <vt:lpstr>Stupeň zákaznické loajality</vt:lpstr>
      <vt:lpstr>Loajalita ke značce</vt:lpstr>
      <vt:lpstr>Nízká loajalita ke značce</vt:lpstr>
      <vt:lpstr>Lovebrand</vt:lpstr>
      <vt:lpstr>Příslib značky (brand promise) </vt:lpstr>
      <vt:lpstr>Advokát značky</vt:lpstr>
      <vt:lpstr>Ochota ke změně značky</vt:lpstr>
      <vt:lpstr>Spokojenost</vt:lpstr>
      <vt:lpstr>Definice věrnosti zákazníka</vt:lpstr>
      <vt:lpstr>Definice věrnosti zákazníka</vt:lpstr>
      <vt:lpstr>Formy loajality zákazníků</vt:lpstr>
      <vt:lpstr>Formy loajality zákazníků</vt:lpstr>
      <vt:lpstr>Stupně loajality zákazníků</vt:lpstr>
      <vt:lpstr>Faktory ovlivňující míru loajality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Pavlíčková Renáta</cp:lastModifiedBy>
  <cp:revision>69</cp:revision>
  <cp:lastPrinted>2020-03-04T10:01:56Z</cp:lastPrinted>
  <dcterms:created xsi:type="dcterms:W3CDTF">2020-03-04T09:39:52Z</dcterms:created>
  <dcterms:modified xsi:type="dcterms:W3CDTF">2024-02-19T10:38:57Z</dcterms:modified>
</cp:coreProperties>
</file>