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52" r:id="rId2"/>
    <p:sldId id="337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7" r:id="rId12"/>
    <p:sldId id="346" r:id="rId13"/>
    <p:sldId id="348" r:id="rId14"/>
    <p:sldId id="349" r:id="rId15"/>
    <p:sldId id="35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>
        <p:scale>
          <a:sx n="70" d="100"/>
          <a:sy n="70" d="100"/>
        </p:scale>
        <p:origin x="-720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79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013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4536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164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267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26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857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086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90B1D-D267-4D33-9887-70F9F79D517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19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=""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=""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=""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11.3.2024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4" y="0"/>
            <a:ext cx="12192000" cy="6858000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670" y="131824"/>
            <a:ext cx="2300345" cy="90870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570273" y="1248012"/>
            <a:ext cx="11248688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6600" b="1" dirty="0" smtClean="0">
                <a:ln w="11430"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  <a:latin typeface="Berlin Sans FB Demi" panose="020E0802020502020306" pitchFamily="34" charset="0"/>
              </a:rPr>
              <a:t>MARKETINGOVÝ VÝZKUM</a:t>
            </a:r>
            <a:endParaRPr lang="cs-CZ" sz="6600" b="1" dirty="0">
              <a:ln w="11430">
                <a:solidFill>
                  <a:prstClr val="black"/>
                </a:solidFill>
              </a:ln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60000" dist="29997" dir="5400000" sy="-100000" algn="bl" rotWithShape="0"/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436728" y="4094680"/>
            <a:ext cx="1104103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11. </a:t>
            </a:r>
          </a:p>
          <a:p>
            <a:pPr algn="ctr"/>
            <a:r>
              <a:rPr lang="cs-CZ" sz="44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DOTAZNÍK</a:t>
            </a:r>
          </a:p>
        </p:txBody>
      </p:sp>
    </p:spTree>
    <p:extLst>
      <p:ext uri="{BB962C8B-B14F-4D97-AF65-F5344CB8AC3E}">
        <p14:creationId xmlns:p14="http://schemas.microsoft.com/office/powerpoint/2010/main" val="322708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6. URČENÍ STRUKTURY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Úvodní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Filtrační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Zahřívací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Specifické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Identifikační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Logická konstrukce.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Společensko-demografické rysy.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 by měly být v dotazníku uspořádány tak, aby z hlediska respondenta tvořily určitý logický celek.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omnibusovém šetření, kdy je předmětem více témat musí být otázky seskupeny do logických bloků.</a:t>
            </a:r>
          </a:p>
        </p:txBody>
      </p:sp>
    </p:spTree>
    <p:extLst>
      <p:ext uri="{BB962C8B-B14F-4D97-AF65-F5344CB8AC3E}">
        <p14:creationId xmlns:p14="http://schemas.microsoft.com/office/powerpoint/2010/main" val="385119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818904"/>
            <a:ext cx="11956030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Úvodní otázky </a:t>
            </a:r>
            <a:r>
              <a:rPr lang="cs-CZ" sz="3000" dirty="0">
                <a:latin typeface="Amasis MT Pro Medium" panose="02040604050005020304" pitchFamily="18" charset="-18"/>
              </a:rPr>
              <a:t>= start dotazníku, cílem je získání kontaktu s respondentem a získání jeho důvěry.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Filtrační otázky </a:t>
            </a:r>
            <a:r>
              <a:rPr lang="cs-CZ" sz="3000" dirty="0">
                <a:latin typeface="Amasis MT Pro Medium" panose="02040604050005020304" pitchFamily="18" charset="-18"/>
              </a:rPr>
              <a:t>= ověří poskytování správných informací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Zahřívací otázky </a:t>
            </a:r>
            <a:r>
              <a:rPr lang="cs-CZ" sz="3000" dirty="0">
                <a:latin typeface="Amasis MT Pro Medium" panose="02040604050005020304" pitchFamily="18" charset="-18"/>
              </a:rPr>
              <a:t>= praktikují postup od obecných otázek ke specifickým.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Specifické otázky </a:t>
            </a:r>
            <a:r>
              <a:rPr lang="cs-CZ" sz="3000" dirty="0">
                <a:latin typeface="Amasis MT Pro Medium" panose="02040604050005020304" pitchFamily="18" charset="-18"/>
              </a:rPr>
              <a:t>= jsou kladeny k objasnění problému.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Identifikační otázky </a:t>
            </a:r>
            <a:r>
              <a:rPr lang="cs-CZ" sz="3000" dirty="0">
                <a:latin typeface="Amasis MT Pro Medium" panose="02040604050005020304" pitchFamily="18" charset="-18"/>
              </a:rPr>
              <a:t>= jsou zaměřené na charakteristiky respondenta.</a:t>
            </a:r>
          </a:p>
          <a:p>
            <a:pPr>
              <a:spcBef>
                <a:spcPts val="600"/>
              </a:spcBef>
            </a:pPr>
            <a:r>
              <a:rPr lang="cs-CZ" sz="3000" b="1" i="1" dirty="0">
                <a:latin typeface="Amasis MT Pro Medium" panose="02040604050005020304" pitchFamily="18" charset="-18"/>
              </a:rPr>
              <a:t>Logická konstrukce </a:t>
            </a:r>
            <a:r>
              <a:rPr lang="cs-CZ" sz="3000">
                <a:latin typeface="Amasis MT Pro Medium" panose="02040604050005020304" pitchFamily="18" charset="-18"/>
              </a:rPr>
              <a:t>= </a:t>
            </a:r>
            <a:r>
              <a:rPr lang="cs-CZ" sz="3000" smtClean="0">
                <a:latin typeface="Amasis MT Pro Medium" panose="02040604050005020304" pitchFamily="18" charset="-18"/>
              </a:rPr>
              <a:t>sled </a:t>
            </a:r>
            <a:r>
              <a:rPr lang="cs-CZ" sz="3000" dirty="0">
                <a:latin typeface="Amasis MT Pro Medium" panose="02040604050005020304" pitchFamily="18" charset="-18"/>
              </a:rPr>
              <a:t>otázek s přijatelně logickou stavbou.</a:t>
            </a: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024797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7. FORMÁLNÍ ÚPRAVA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Vzhledová atraktivnost.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Přehlednost.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Nepřeplněnost.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Nemá vypadat příliš rozsáhle.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Rozdílný typ písma.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Propojení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Poděkování.</a:t>
            </a:r>
          </a:p>
        </p:txBody>
      </p:sp>
    </p:spTree>
    <p:extLst>
      <p:ext uri="{BB962C8B-B14F-4D97-AF65-F5344CB8AC3E}">
        <p14:creationId xmlns:p14="http://schemas.microsoft.com/office/powerpoint/2010/main" val="1736812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OTÁZEK A JEJICH FORMULACE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 koncipování otázek musí být zvážena i povaha očekávané odpovědi.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Klasifikace otázek:</a:t>
            </a:r>
          </a:p>
          <a:p>
            <a:pPr marL="514350" indent="-514350">
              <a:spcBef>
                <a:spcPts val="600"/>
              </a:spcBef>
              <a:buAutoNum type="alphaLcParenR"/>
            </a:pPr>
            <a:r>
              <a:rPr lang="cs-CZ" sz="3000" b="1" dirty="0">
                <a:latin typeface="Amasis MT Pro Medium" panose="02040604050005020304" pitchFamily="18" charset="-18"/>
              </a:rPr>
              <a:t>Otevřené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o standardizované otázky s nestandardizovanými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respondent odpovídá dle svého uvážení,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tazatel musí odpovědi přesně a důvěrně zaznamenat,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používají se u kvalitativních metod sběru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časově náročný sběr a zpracování informací,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zajímavé odpovědi.</a:t>
            </a:r>
          </a:p>
        </p:txBody>
      </p:sp>
    </p:spTree>
    <p:extLst>
      <p:ext uri="{BB962C8B-B14F-4D97-AF65-F5344CB8AC3E}">
        <p14:creationId xmlns:p14="http://schemas.microsoft.com/office/powerpoint/2010/main" val="3909470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000" b="1" dirty="0">
                <a:latin typeface="Amasis MT Pro Medium" panose="02040604050005020304" pitchFamily="18" charset="-18"/>
              </a:rPr>
              <a:t>b) Uzavřené otázky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otázky se standardizovanými odpověďmi,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možné odpovědi jsou v dotazníku vyznačeny a tazatel pouze vyznačí zvolenou odpověď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kroužkování, zatrhávání, ano x ne</a:t>
            </a:r>
          </a:p>
        </p:txBody>
      </p:sp>
    </p:spTree>
    <p:extLst>
      <p:ext uri="{BB962C8B-B14F-4D97-AF65-F5344CB8AC3E}">
        <p14:creationId xmlns:p14="http://schemas.microsoft.com/office/powerpoint/2010/main" val="394463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1824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PRETESTOVÁNÍ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Dotazník může mít chyby, které by se mohly projevit až v terénu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         je tedy nutné včas odhalit nedostatky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Odhalení nedostatků v dotazníku je pomocí testovaní dotazníků na vzorku respondentů = </a:t>
            </a:r>
            <a:r>
              <a:rPr lang="cs-CZ" sz="3000" dirty="0" err="1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pretestování</a:t>
            </a:r>
            <a:r>
              <a:rPr lang="cs-CZ" sz="3000" dirty="0">
                <a:ln w="19050">
                  <a:solidFill>
                    <a:schemeClr val="tx1"/>
                  </a:solidFill>
                </a:ln>
                <a:latin typeface="Amasis MT Pro Medium" panose="02040604050005020304" pitchFamily="18" charset="-18"/>
              </a:rPr>
              <a:t>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u="sng" dirty="0">
                <a:latin typeface="Amasis MT Pro Medium" panose="02040604050005020304" pitchFamily="18" charset="-18"/>
              </a:rPr>
              <a:t>Při </a:t>
            </a:r>
            <a:r>
              <a:rPr lang="cs-CZ" sz="3000" b="1" u="sng" dirty="0" err="1">
                <a:latin typeface="Amasis MT Pro Medium" panose="02040604050005020304" pitchFamily="18" charset="-18"/>
              </a:rPr>
              <a:t>pretestování</a:t>
            </a:r>
            <a:r>
              <a:rPr lang="cs-CZ" sz="3000" b="1" u="sng" dirty="0">
                <a:latin typeface="Amasis MT Pro Medium" panose="02040604050005020304" pitchFamily="18" charset="-18"/>
              </a:rPr>
              <a:t> dotazníku se ověřuje: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formální stránka dotazníku,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formulace otázek,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problematika zpracování a analýzy údajů,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porovnání plánu výzkumu.</a:t>
            </a:r>
          </a:p>
        </p:txBody>
      </p:sp>
      <p:sp>
        <p:nvSpPr>
          <p:cNvPr id="6" name="Šipka: doprava 5">
            <a:extLst>
              <a:ext uri="{FF2B5EF4-FFF2-40B4-BE49-F238E27FC236}">
                <a16:creationId xmlns="" xmlns:a16="http://schemas.microsoft.com/office/drawing/2014/main" id="{0A04CEB2-F846-4A95-B6C7-AA6D70E4EF2E}"/>
              </a:ext>
            </a:extLst>
          </p:cNvPr>
          <p:cNvSpPr/>
          <p:nvPr/>
        </p:nvSpPr>
        <p:spPr>
          <a:xfrm>
            <a:off x="304800" y="1288651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953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582991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FUNKCE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Základní nástroj marketingového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Naformulovaný rozvrh k získání a záznamu specifických relevantních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Dává respondentovi jasné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Navozuje důvěryhodnou komunikační atmosféru s respondentem.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Respondent je ochotný spolupracovat.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Poskytuje respondentovi instrukce.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Identifikuje.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Dotazník se používá pro všechny kvantitativní studie marketingového výzkumu.</a:t>
            </a:r>
          </a:p>
        </p:txBody>
      </p:sp>
    </p:spTree>
    <p:extLst>
      <p:ext uri="{BB962C8B-B14F-4D97-AF65-F5344CB8AC3E}">
        <p14:creationId xmlns:p14="http://schemas.microsoft.com/office/powerpoint/2010/main" val="87239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TVORBA DOTAZNÍKU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Zjišťujeme-li primární informace dotazováním, je třeba věnovat velkou pozornost tvorbě dotazníku.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Důležitá je specifikace otázek          dodržování zásad otázek týkajících se důležitosti cíle výzkumu.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Otázky, které jsou zaměřeny na problémy, které jsou předmětem výzkumu = </a:t>
            </a:r>
            <a:r>
              <a:rPr lang="cs-CZ" sz="3000" b="1" i="1" dirty="0">
                <a:latin typeface="Amasis MT Pro Medium" panose="02040604050005020304" pitchFamily="18" charset="-18"/>
              </a:rPr>
              <a:t>meritorní otázky.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4" name="Šipka: doprava 3">
            <a:extLst>
              <a:ext uri="{FF2B5EF4-FFF2-40B4-BE49-F238E27FC236}">
                <a16:creationId xmlns="" xmlns:a16="http://schemas.microsoft.com/office/drawing/2014/main" id="{74341231-023F-4FE1-A505-4FA58906DAEE}"/>
              </a:ext>
            </a:extLst>
          </p:cNvPr>
          <p:cNvSpPr/>
          <p:nvPr/>
        </p:nvSpPr>
        <p:spPr>
          <a:xfrm>
            <a:off x="6096000" y="1868557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82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PŘED FORMOVÁNÍM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účelu a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podstaty informace, které hledáme.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Vypracování seznamu informací, které musí být zjištěny.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Určení typu administrace (email, telefon, rozhovor).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Stanovení podstaty respondenta.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Zpracování plánu marketingové analýzy.</a:t>
            </a:r>
            <a:endParaRPr lang="cs-CZ" sz="3000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4158370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TYPY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strukturovaný (přímý dotazník),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nestrukturovaný,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podle typu otázek.</a:t>
            </a:r>
          </a:p>
          <a:p>
            <a:pPr>
              <a:spcBef>
                <a:spcPts val="600"/>
              </a:spcBef>
            </a:pPr>
            <a:endParaRPr lang="cs-CZ" sz="3000" i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57221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POSTUP TVORBY DOTAZNÍKU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dat</a:t>
            </a:r>
            <a:r>
              <a:rPr lang="cs-CZ" sz="3500" i="1" dirty="0" smtClean="0">
                <a:latin typeface="Amasis MT Pro Medium" panose="02040604050005020304" pitchFamily="18" charset="-18"/>
              </a:rPr>
              <a:t>. </a:t>
            </a:r>
            <a:r>
              <a:rPr lang="cs-CZ" sz="1600" i="1" dirty="0" smtClean="0">
                <a:latin typeface="Amasis MT Pro Medium" panose="02040604050005020304" pitchFamily="18" charset="-18"/>
              </a:rPr>
              <a:t>(determinace = vymezování, stanovení)</a:t>
            </a:r>
            <a:endParaRPr lang="cs-CZ" sz="1600" i="1" dirty="0">
              <a:latin typeface="Amasis MT Pro Medium" panose="02040604050005020304" pitchFamily="18" charset="-18"/>
            </a:endParaRP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Determinace procesu interview.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Stanovení obsahu dotazníku a obsahu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typu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Formulování otázek.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Určení struktury dotazníku.</a:t>
            </a:r>
          </a:p>
          <a:p>
            <a:pPr marL="971550" lvl="1" indent="-514350">
              <a:spcBef>
                <a:spcPts val="600"/>
              </a:spcBef>
              <a:buAutoNum type="arabicPeriod"/>
            </a:pPr>
            <a:r>
              <a:rPr lang="cs-CZ" sz="3500" i="1" dirty="0">
                <a:latin typeface="Amasis MT Pro Medium" panose="02040604050005020304" pitchFamily="18" charset="-18"/>
              </a:rPr>
              <a:t>Formální úprava dotazníku.</a:t>
            </a:r>
          </a:p>
        </p:txBody>
      </p:sp>
    </p:spTree>
    <p:extLst>
      <p:ext uri="{BB962C8B-B14F-4D97-AF65-F5344CB8AC3E}">
        <p14:creationId xmlns:p14="http://schemas.microsoft.com/office/powerpoint/2010/main" val="2372218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1. DETERMINACE DAT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cíle výzkumu.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Sestavení seznamu informací.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Vytvoření konceptu marketingové analýzy.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2. DETERMINACE PROCESU INTERVIEW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Stanovení techniky dotazování          v závislosti na zvolené technice dotazování je třeba zvolit vhodný typ dotazníku. Jednotlivé techniky šetření kladou na dotazník rozdílné požadavky. 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="" xmlns:a16="http://schemas.microsoft.com/office/drawing/2014/main" id="{69B09C4A-4F64-4733-8CF8-BC817B43A5C3}"/>
              </a:ext>
            </a:extLst>
          </p:cNvPr>
          <p:cNvSpPr/>
          <p:nvPr/>
        </p:nvSpPr>
        <p:spPr>
          <a:xfrm>
            <a:off x="6245459" y="3677478"/>
            <a:ext cx="672548" cy="474389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55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3. STANOVENÍ OBSAHU DOTAZNÍKU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Rozhodování o nutnosti otázky.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Porozumění otázce.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Schopnost odpovědět na otázku.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Ochota odpovědět na otázku.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4. URČENÍ TYPU OTÁZEK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otevřené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uzavřené</a:t>
            </a:r>
          </a:p>
        </p:txBody>
      </p:sp>
    </p:spTree>
    <p:extLst>
      <p:ext uri="{BB962C8B-B14F-4D97-AF65-F5344CB8AC3E}">
        <p14:creationId xmlns:p14="http://schemas.microsoft.com/office/powerpoint/2010/main" val="406287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=""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=""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219288"/>
            <a:ext cx="11956030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5. FORMULOVÁNÍ OTÁZEK - PRAVIDLA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jednoduchého jazyka.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Používání známého slovníku.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dlouhých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Specifikace dotazů.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víceznačných slov.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dvojitých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sugestivních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zavádějících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nepříjemných otázek.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Vyloučení odhadů.</a:t>
            </a:r>
          </a:p>
        </p:txBody>
      </p:sp>
    </p:spTree>
    <p:extLst>
      <p:ext uri="{BB962C8B-B14F-4D97-AF65-F5344CB8AC3E}">
        <p14:creationId xmlns:p14="http://schemas.microsoft.com/office/powerpoint/2010/main" val="32655475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3612</TotalTime>
  <Words>630</Words>
  <Application>Microsoft Office PowerPoint</Application>
  <PresentationFormat>Vlastní</PresentationFormat>
  <Paragraphs>118</Paragraphs>
  <Slides>15</Slides>
  <Notes>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Renáta</cp:lastModifiedBy>
  <cp:revision>139</cp:revision>
  <dcterms:created xsi:type="dcterms:W3CDTF">2021-10-06T11:18:58Z</dcterms:created>
  <dcterms:modified xsi:type="dcterms:W3CDTF">2024-03-11T21:41:46Z</dcterms:modified>
</cp:coreProperties>
</file>