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81" d="100"/>
          <a:sy n="81" d="100"/>
        </p:scale>
        <p:origin x="-276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0" y="925833"/>
            <a:ext cx="12192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5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DEFINOVÁNÍ PROBLÉMU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VÝZKUMNÝ PROCES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Stupeň nejistoty ovlivňuje marketingové rozhodování  ve vedení typy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Marketingový manažer musí mít naprostou jistotu týkající se podnikatelsko-obchodní situace.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rozhodování se pohybuje mezi dvěma extrémy: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rutinními výzkumnými technikami,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naprostou nejasností zkoumaného problému.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PROCES DEFINOVÁNÍ PROBLÉMU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identifikuje jaké specifické rozhodnutí má být učiněno nebo jaký problém má být vyřešen.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kritické stádium výzkumného procesu.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Porozumění pozadí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Izolovat a identifikovat problém.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Determinovat jednotky analýzy.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relevantních proměnné.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dirty="0">
                <a:latin typeface="Amasis MT Pro Medium" panose="02040604050005020304" pitchFamily="18" charset="-18"/>
              </a:rPr>
              <a:t>Stanovit správné otázky výzkumu a výzkumných cílů.</a:t>
            </a:r>
          </a:p>
        </p:txBody>
      </p:sp>
    </p:spTree>
    <p:extLst>
      <p:ext uri="{BB962C8B-B14F-4D97-AF65-F5344CB8AC3E}">
        <p14:creationId xmlns:p14="http://schemas.microsoft.com/office/powerpoint/2010/main" val="279572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led, polypovci&#10;&#10;Popis byl vytvořen automaticky">
            <a:extLst>
              <a:ext uri="{FF2B5EF4-FFF2-40B4-BE49-F238E27FC236}">
                <a16:creationId xmlns:a16="http://schemas.microsoft.com/office/drawing/2014/main" xmlns="" id="{E1258DC7-2FCC-45A8-8086-3B4EA0CB63D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STANOVENÍ CÍLE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„Jaký je správný cíl výzkumu?“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Manažerský cíl vyjádřený v měřitelných termínech a podmínkách.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Použití principu skrytého ledovce       vidět je pouze 10 % nad hladinou, zatímco pod hladinou je 90 %        celý problém není viditelný a vnímán marketingovými manažery.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xmlns="" id="{2A2B0C35-A283-443D-8D2B-5FB37C805924}"/>
              </a:ext>
            </a:extLst>
          </p:cNvPr>
          <p:cNvSpPr/>
          <p:nvPr/>
        </p:nvSpPr>
        <p:spPr>
          <a:xfrm>
            <a:off x="5857038" y="1980194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xmlns="" id="{2E6B0E2F-4BC7-4C5E-B26C-0BB85941302E}"/>
              </a:ext>
            </a:extLst>
          </p:cNvPr>
          <p:cNvSpPr/>
          <p:nvPr/>
        </p:nvSpPr>
        <p:spPr>
          <a:xfrm>
            <a:off x="6871399" y="2436257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38100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2297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7D88ED3E-9CEC-4A57-9949-72A42C7BB03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1870815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POROZUMĚNÍ POZADÍ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Zkušení marketingoví manažeři si uvědomují, že důležité informace o situaci získají studiem předcházejících událostí a důvodů. „Proč se problémy objevily</a:t>
            </a:r>
            <a:r>
              <a:rPr lang="cs-CZ" sz="2800" dirty="0">
                <a:latin typeface="Amasis MT Pro Medium" panose="02040604050005020304" pitchFamily="18" charset="-18"/>
              </a:rPr>
              <a:t>?“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</a:t>
            </a:r>
            <a:r>
              <a:rPr lang="cs-CZ" sz="28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situační analýzy</a:t>
            </a:r>
            <a:r>
              <a:rPr lang="cs-CZ" sz="2800" b="1" dirty="0">
                <a:latin typeface="Amasis MT Pro Medium" panose="02040604050005020304" pitchFamily="18" charset="-18"/>
              </a:rPr>
              <a:t>        </a:t>
            </a:r>
            <a:r>
              <a:rPr lang="cs-CZ" sz="2800" dirty="0">
                <a:latin typeface="Amasis MT Pro Medium" panose="02040604050005020304" pitchFamily="18" charset="-18"/>
              </a:rPr>
              <a:t>zahrnuje a popisuje sběr neformálních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Seznámení se s podmínkami a prostředím, ve kterém se budou muset rozhodovat.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Provedení exploračního výzkumu k získání důležitých informací.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2800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10FCCA7E-78E6-46E4-B789-A538F2316FFC}"/>
              </a:ext>
            </a:extLst>
          </p:cNvPr>
          <p:cNvSpPr/>
          <p:nvPr/>
        </p:nvSpPr>
        <p:spPr>
          <a:xfrm>
            <a:off x="4612042" y="2375459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63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IZOLOVAT A IDENTIFIKOVAT PROBLÉM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Malému pivovaru výrazně klesly prodeje piva.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Pivovar si myslí, že spotřebitelé preferují chuť konkrétní značky a zamysleli by se nad úpravou chuti.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Ve skutečnosti je však problém v balení, je staromódní, nezaujme.</a:t>
            </a:r>
          </a:p>
          <a:p>
            <a:pPr algn="ctr"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 algn="ctr">
              <a:spcBef>
                <a:spcPts val="600"/>
              </a:spcBef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Je nutné identifikovat problém správně!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A6A38F68-FF52-40AA-941C-8F2B6B35D5C5}"/>
              </a:ext>
            </a:extLst>
          </p:cNvPr>
          <p:cNvSpPr/>
          <p:nvPr/>
        </p:nvSpPr>
        <p:spPr>
          <a:xfrm rot="5400000">
            <a:off x="5486401" y="2053790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xmlns="" id="{20F8A28C-FF6B-40B1-AAFA-20BD28A68174}"/>
              </a:ext>
            </a:extLst>
          </p:cNvPr>
          <p:cNvSpPr/>
          <p:nvPr/>
        </p:nvSpPr>
        <p:spPr>
          <a:xfrm rot="5400000">
            <a:off x="5486401" y="3569974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xmlns="" id="{2E759E05-9272-49C7-B618-EBAA08652AFD}"/>
              </a:ext>
            </a:extLst>
          </p:cNvPr>
          <p:cNvSpPr/>
          <p:nvPr/>
        </p:nvSpPr>
        <p:spPr>
          <a:xfrm rot="5400000">
            <a:off x="5486401" y="4752667"/>
            <a:ext cx="468923" cy="322087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95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DETERMINOVÁNÍ JEDNOTKY ANALÝZY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Definice problému vyžaduje, aby výzkumníci definovali pro zpracování studie jednotku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Výzkumník musí specifikovat, zda budou provádět šetření a jaká data budou sbírat.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Příklad při studii domácností je typickou jednotkou manželský pár.        Důvodem je fakt, že většinu rozhodování provádějí společně (koupě bytu).</a:t>
            </a:r>
          </a:p>
        </p:txBody>
      </p:sp>
    </p:spTree>
    <p:extLst>
      <p:ext uri="{BB962C8B-B14F-4D97-AF65-F5344CB8AC3E}">
        <p14:creationId xmlns:p14="http://schemas.microsoft.com/office/powerpoint/2010/main" val="112898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4" y="164313"/>
            <a:ext cx="120740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STANOVENÍ RELEVANTNÍ PROMĚNNÉ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Stanovení klíčové proměnné.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STANOVENÍ SPRÁVNÉ OTÁZKY VÝZKUMU  A VÝZKUMNÝCH CÍLŮ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Manažeři a výzkumníci zpracovávají písemné prohlášení o výzkumných otázkách a výzkumných cílech a stanovují hypotézy.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Hypotéza je stanovisko, které je podepřeno nebo vyvráceno získanými empirickými daty.</a:t>
            </a:r>
          </a:p>
          <a:p>
            <a:pPr>
              <a:spcBef>
                <a:spcPts val="600"/>
              </a:spcBef>
            </a:pPr>
            <a:endParaRPr lang="cs-CZ" sz="35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310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64313"/>
            <a:ext cx="1147810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NÁVRH VÝZKUMU</a:t>
            </a:r>
          </a:p>
          <a:p>
            <a:pPr>
              <a:spcBef>
                <a:spcPts val="600"/>
              </a:spcBef>
            </a:pPr>
            <a:endParaRPr lang="cs-CZ" sz="2000" b="1" dirty="0">
              <a:latin typeface="Amasis MT Pro Medium" panose="02040604050005020304" pitchFamily="18" charset="-18"/>
            </a:endParaRP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Záměr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Projekt výzkumu.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Návrh vzorkování.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Sběr dat.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Zpracování dat a analýza.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Příprava závěrečné zprávy.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500" b="1" dirty="0">
                <a:latin typeface="Amasis MT Pro Medium" panose="02040604050005020304" pitchFamily="18" charset="-18"/>
              </a:rPr>
              <a:t>Rozpočet a časový plán.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66699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391</Words>
  <Application>Microsoft Office PowerPoint</Application>
  <PresentationFormat>Vlastní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93</cp:revision>
  <dcterms:created xsi:type="dcterms:W3CDTF">2021-10-06T11:18:58Z</dcterms:created>
  <dcterms:modified xsi:type="dcterms:W3CDTF">2024-03-04T21:45:31Z</dcterms:modified>
</cp:coreProperties>
</file>