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29" r:id="rId2"/>
    <p:sldId id="330" r:id="rId3"/>
    <p:sldId id="370" r:id="rId4"/>
    <p:sldId id="414" r:id="rId5"/>
    <p:sldId id="410" r:id="rId6"/>
    <p:sldId id="371" r:id="rId7"/>
    <p:sldId id="411" r:id="rId8"/>
    <p:sldId id="413" r:id="rId9"/>
    <p:sldId id="412" r:id="rId10"/>
    <p:sldId id="415" r:id="rId11"/>
    <p:sldId id="409" r:id="rId12"/>
    <p:sldId id="372" r:id="rId13"/>
    <p:sldId id="373" r:id="rId14"/>
    <p:sldId id="374" r:id="rId15"/>
    <p:sldId id="375" r:id="rId16"/>
    <p:sldId id="377" r:id="rId17"/>
    <p:sldId id="378" r:id="rId18"/>
    <p:sldId id="408" r:id="rId19"/>
    <p:sldId id="416" r:id="rId20"/>
    <p:sldId id="386" r:id="rId21"/>
    <p:sldId id="390" r:id="rId22"/>
    <p:sldId id="417" r:id="rId23"/>
    <p:sldId id="418" r:id="rId24"/>
    <p:sldId id="391" r:id="rId25"/>
    <p:sldId id="392" r:id="rId26"/>
    <p:sldId id="393" r:id="rId27"/>
    <p:sldId id="419" r:id="rId28"/>
    <p:sldId id="394" r:id="rId29"/>
    <p:sldId id="397" r:id="rId30"/>
    <p:sldId id="400" r:id="rId31"/>
    <p:sldId id="398" r:id="rId32"/>
    <p:sldId id="399" r:id="rId33"/>
    <p:sldId id="395" r:id="rId34"/>
    <p:sldId id="396" r:id="rId35"/>
    <p:sldId id="401" r:id="rId36"/>
    <p:sldId id="402" r:id="rId37"/>
    <p:sldId id="403" r:id="rId38"/>
    <p:sldId id="404" r:id="rId39"/>
    <p:sldId id="405" r:id="rId40"/>
    <p:sldId id="406" r:id="rId41"/>
    <p:sldId id="388" r:id="rId42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97A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58" autoAdjust="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1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3ECD5A-18A3-48FB-A4BE-4873B0E81C17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8"/>
          </a:xfrm>
          <a:prstGeom prst="rect">
            <a:avLst/>
          </a:prstGeom>
        </p:spPr>
        <p:txBody>
          <a:bodyPr vert="horz" lIns="91467" tIns="45734" rIns="91467" bIns="45734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6A4018-DC66-45EB-B39A-8FCFCE74B4C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81801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- Facility manažer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dle akreditace MŠMT 20 333/08-24/783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15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CD1B2B5C-D1C2-4D1F-A705-4904D8604B84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1509" name="Rectangle 7"/>
          <p:cNvSpPr txBox="1">
            <a:spLocks noGrp="1" noChangeArrowheads="1"/>
          </p:cNvSpPr>
          <p:nvPr/>
        </p:nvSpPr>
        <p:spPr bwMode="auto">
          <a:xfrm>
            <a:off x="385044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00" tIns="45500" rIns="91000" bIns="45500" anchor="b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B5E4B6DE-1A3C-4876-BD86-2A7B28EDBE09}" type="slidenum">
              <a:rPr lang="de-DE" sz="1200">
                <a:solidFill>
                  <a:prstClr val="black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Zde se na dalších listech objeví kurzívou návod na text pod </a:t>
            </a:r>
            <a:r>
              <a:rPr lang="cs-CZ" i="1" dirty="0" err="1" smtClean="0"/>
              <a:t>slaidy</a:t>
            </a:r>
            <a:r>
              <a:rPr lang="cs-CZ" i="1" dirty="0" smtClean="0"/>
              <a:t>. V tomto </a:t>
            </a:r>
            <a:r>
              <a:rPr lang="cs-CZ" i="1" dirty="0" err="1" smtClean="0"/>
              <a:t>slaidu</a:t>
            </a:r>
            <a:r>
              <a:rPr lang="cs-CZ" i="1" dirty="0" smtClean="0"/>
              <a:t> shrňte celkový význam látky, kterou budete přednášet (ve finálním výstupu tyto poznámky vymažte!!)</a:t>
            </a:r>
          </a:p>
          <a:p>
            <a:pPr eaLnBrk="1" hangingPunct="1"/>
            <a:endParaRPr lang="cs-CZ" i="1" dirty="0" smtClean="0"/>
          </a:p>
          <a:p>
            <a:pPr eaLnBrk="1" hangingPunct="1"/>
            <a:r>
              <a:rPr lang="cs-CZ" dirty="0" smtClean="0"/>
              <a:t>Celá rekvalifikace Facility manažera je rozdělena do 10 předmětů. V prvním dni výuky se seznámíte s základním definováním oboru Facility management podle světových i EU standardů, získáte přehled o významu tohoto oboru pro společnost i pro chod nemovitostí, o přínosech Facility managementu pro obě tyto oblasti. </a:t>
            </a:r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6CD0E2AE-3D2A-44FF-9ED6-A4C540E5C324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25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A4018-DC66-45EB-B39A-8FCFCE74B4CD}" type="slidenum">
              <a:rPr lang="cs-CZ" smtClean="0"/>
              <a:pPr>
                <a:defRPr/>
              </a:pPr>
              <a:t>20</a:t>
            </a:fld>
            <a:endParaRPr lang="cs-CZ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dirty="0" smtClean="0"/>
              <a:t>Hlavní oblasti podle osnovy – shrnutí/vysvětlení osnovy:</a:t>
            </a:r>
          </a:p>
          <a:p>
            <a:pPr eaLnBrk="1" hangingPunct="1"/>
            <a:endParaRPr lang="cs-CZ" dirty="0" smtClean="0"/>
          </a:p>
          <a:p>
            <a:pPr eaLnBrk="1" hangingPunct="1">
              <a:buFontTx/>
              <a:buChar char="•"/>
            </a:pPr>
            <a:r>
              <a:rPr lang="cs-CZ" dirty="0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dirty="0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76A4018-DC66-45EB-B39A-8FCFCE74B4CD}" type="slidenum">
              <a:rPr lang="cs-CZ" smtClean="0"/>
              <a:pPr>
                <a:defRPr/>
              </a:pPr>
              <a:t>41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Rekvalifikační kurz Facility manažera dle akreditace MŠMT 20 333/08-24/783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cs-CZ" b="1" dirty="0">
                <a:solidFill>
                  <a:srgbClr val="990000"/>
                </a:solidFill>
              </a:rPr>
              <a:t>FMI 1.1r - Definice a terminologie FM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fld id="{87F61E36-78D6-4A2A-B424-E0384E2C493D}" type="slidenum">
              <a:rPr lang="cs-CZ" b="1">
                <a:solidFill>
                  <a:srgbClr val="990000"/>
                </a:solidFill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cs-CZ" b="1" dirty="0">
              <a:solidFill>
                <a:srgbClr val="990000"/>
              </a:solidFill>
            </a:endParaRPr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i="1" smtClean="0"/>
              <a:t>Hlavní oblasti podle osnovy – shrnutí/vysvětlení osnovy:</a:t>
            </a:r>
          </a:p>
          <a:p>
            <a:pPr eaLnBrk="1" hangingPunct="1"/>
            <a:endParaRPr lang="cs-CZ" smtClean="0"/>
          </a:p>
          <a:p>
            <a:pPr eaLnBrk="1" hangingPunct="1">
              <a:buFontTx/>
              <a:buChar char="•"/>
            </a:pPr>
            <a:r>
              <a:rPr lang="cs-CZ" smtClean="0"/>
              <a:t>Základní rámec vzniku oboru, jeho historie a současnost, základní světové definice a chápání v globálním pojetí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Přehled standardů a norem, jejich význam a přínos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Definice Facility managementu, terminologie, průřez základními EU normami s hlubším vysvětlením části 1, hrubým nástinem části 2 (je předmětem FMI 1.2r), a seznámení s problematikou připravovaných 4 EU norem, souvislosti s ISO 9000, ISO 14000 a OHSAS 18000 a souvisejících dalších standardů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Finanční a ekonomické aspekty Facility managementu, vnímání protikladu úspora versus zvýšení produktivity, ekonomický aspekt životního cyklu objektu a jeho prvků, problematika rozpadu nákladů atd.</a:t>
            </a:r>
          </a:p>
          <a:p>
            <a:pPr eaLnBrk="1" hangingPunct="1">
              <a:buFontTx/>
              <a:buChar char="•"/>
            </a:pPr>
            <a:r>
              <a:rPr lang="cs-CZ" smtClean="0"/>
              <a:t>Výčet přínosů pro společnost, objekt, ale i jednotlivé funkční pozice ve vztahu k jejich kompetencím a zodpovědnostem</a:t>
            </a:r>
          </a:p>
          <a:p>
            <a:pPr eaLnBrk="1" hangingPunct="1">
              <a:buFontTx/>
              <a:buChar char="•"/>
            </a:pP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5FCA7-9B6C-407F-9A6A-A9D96F8A9CB9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D648C-7DF2-4527-8D2D-F329E8216C8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48BA0-5F13-48F8-93FD-498ECEDEFB47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0B729-BD22-4F8C-92AE-441C8F35BDB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25958-A736-47F8-8A72-2242E897D6E5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EA665-AD8E-40E6-9C51-1F8420B29B3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6107D-CDAA-448B-9C0A-AC857B9B5B94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96A3C-C507-4137-B67A-1DD502A005D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42192-CE8C-43DB-878F-B6137A033298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1B2FC-CCAC-4D73-A3A1-A685A95B8CC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66864-4232-4760-81CA-50615F4584E8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DC505-9FC2-4B56-8383-D0CBAB58234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4899F-55F7-4F3F-87EF-491652042CD8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9098C-3FD7-48B6-B017-3ADC18AC7AA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0C1E2-D332-4212-BAA1-CB2D8F52DF7F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70B97-28DF-4AF2-954A-92CB2CB25B9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BC44E-A07A-4550-B8A2-E8B1CF653C4D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3670-C7A2-409C-AFBA-DC7A8E85403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EB771-6BAF-42C6-A8E4-FBABFED6B1BD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4C07F-788B-49E9-BC56-C702FAF6D56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F8270-266D-47A7-920E-075E9A49853D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98F7E-0F78-4EA9-9E5A-B4F65434786A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0D8F35-B0A7-4B9B-8A75-764E59720A1F}" type="datetimeFigureOut">
              <a:rPr lang="cs-CZ"/>
              <a:pPr>
                <a:defRPr/>
              </a:pPr>
              <a:t>9.5.2011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24C50D-041A-41A8-9DA6-A398E273FDB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000375"/>
            <a:ext cx="8207375" cy="2366963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b="1" dirty="0" smtClean="0"/>
          </a:p>
          <a:p>
            <a:pPr eaLnBrk="1" hangingPunct="1">
              <a:lnSpc>
                <a:spcPct val="90000"/>
              </a:lnSpc>
            </a:pPr>
            <a:endParaRPr lang="cs-CZ" b="1" dirty="0" smtClean="0"/>
          </a:p>
          <a:p>
            <a:pPr eaLnBrk="1" hangingPunct="1">
              <a:lnSpc>
                <a:spcPct val="90000"/>
              </a:lnSpc>
            </a:pPr>
            <a:r>
              <a:rPr lang="cs-CZ" b="1" dirty="0" smtClean="0"/>
              <a:t>přednáší</a:t>
            </a:r>
          </a:p>
          <a:p>
            <a:pPr eaLnBrk="1" hangingPunct="1">
              <a:lnSpc>
                <a:spcPct val="90000"/>
              </a:lnSpc>
            </a:pPr>
            <a:r>
              <a:rPr lang="cs-CZ" b="1" dirty="0" smtClean="0"/>
              <a:t>Ing. Aleš Choutka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1701155"/>
            <a:ext cx="8785100" cy="1511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Základy odpovědnosti poskytování FM služeb, normy, ISO, ČSN EN 15221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2421260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Normy řady ČSN 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ČSN EN 15221-1 „Facility management – </a:t>
            </a:r>
          </a:p>
          <a:p>
            <a:pPr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1: Definice a terminologie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2: Průvodce přípravou FM-smluv</a:t>
            </a:r>
          </a:p>
          <a:p>
            <a:pPr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3: Návod jak dosáhnout/zajistit kvalitu ve Facility managementu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4: Taxonomie Facility managementu – Klasifikace a struktura</a:t>
            </a:r>
          </a:p>
          <a:p>
            <a:pPr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5: Průvodce rozvojem a zlepšením procesů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6: Plošné a prostorové měření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7: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Benchmarking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ve Facility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Přehled norem řady 15221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Definuje termíny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Určuje model FM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Určuje rozsah FM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Uvádí příklady FM služeb pro prostor a infrastrukturu: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Ubytování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Pracoviště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Technická infrastruktura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Úklid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Ostatní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Uvádí příklady FM služeb pro lidi a organizace: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Zdraví, ochrana a bezpečnost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Péče o uživatele objektů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ICT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Logistika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Ostatní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Shrnutí normy 15221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Model FM</a:t>
            </a:r>
          </a:p>
        </p:txBody>
      </p:sp>
      <p:pic>
        <p:nvPicPr>
          <p:cNvPr id="5" name="Obrázek 5" descr="mode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528" y="1628799"/>
            <a:ext cx="7992888" cy="4659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Rozsah FM</a:t>
            </a:r>
          </a:p>
        </p:txBody>
      </p:sp>
      <p:pic>
        <p:nvPicPr>
          <p:cNvPr id="5" name="Obrázek 3" descr="rozsah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528" y="1628800"/>
            <a:ext cx="7128792" cy="4623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Charakteristika FM smluv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Vzájemnost a výhody, strategické cíle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Trvání smlouvy, exkluzivita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Zodpovědnosti, komunikace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Klientské standardy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Klíčové ukazatele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Flexibilita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Výkonová kriteria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Procedury vykazování a </a:t>
            </a: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auditování</a:t>
            </a:r>
            <a:endParaRPr lang="cs-CZ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Inovace a obnova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Implementace FM smluv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Mobilizační fáze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Ověřovací fáze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Provozní fáze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Demobilizační fáze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Shrnutí normy 15221-2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Návod jak dosáhnout/zajistit kvalitu v FM </a:t>
            </a: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(využívá ISO 9000)</a:t>
            </a:r>
          </a:p>
          <a:p>
            <a:pPr>
              <a:buNone/>
            </a:pPr>
            <a:endParaRPr lang="cs-CZ" sz="1600" dirty="0" smtClean="0"/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Definuje termíny související s kvalitou a hodnocením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Určuje důležitost kvality v FM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Určuje kriteria a charakteristiky pro hodnocení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Objektivní (fyzikální, časové, funkční, finanční)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Subjektivní (smyslové, vystupování, ergonomie)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Definuje cestu pro kvalitní naplnění SL/SLA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Určuje jak definovat požadavky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Definuje SL (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Service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Level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Součásti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Principy a přístupy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Typy a klasifikace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Určuje způsoby měření a indikátory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Popisuje analýzu odchylek a možné závěry z nich plynoucí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Předpoklad rozsahu normy 15221-3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Taxonomie Facility managementu – Klasifikace a struktura</a:t>
            </a:r>
          </a:p>
          <a:p>
            <a:pPr>
              <a:buFontTx/>
              <a:buNone/>
            </a:pPr>
            <a:endParaRPr lang="cs-CZ" sz="1600" dirty="0" smtClean="0"/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Kategorizace FM služeb 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Třídění podrobnější než v části 1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Strukturované číslování a kategorizace (pět stupňů)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Dělení podle obsahu, nákladů, kompetencí atd.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Interakce procesů, výkonů, kvality a ceny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Kvalitativní cyklus PDCA (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Plan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Do,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Check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Act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Provázání na úrovně řízení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Hodnocení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Cenové parametry FM služby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Předpoklad rozsahu normy 15221-4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ČSN EN 15221-1 „Facility management – </a:t>
            </a:r>
          </a:p>
          <a:p>
            <a:pPr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5: Průvodce rozvojem a zlepšením procesů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6: Plošné a prostorové měření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Část 7: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Benchmarking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ve Facility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Připravované normy řady 15221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2421260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Outsourcing služeb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218487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Rozdíl vnímání FM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Přehled základních norem ISO, OHSAS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Přehled norem řady 15221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Představení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Příklady a použití normy 15221-1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Stručný přehled norem 15221-2 až 4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Outsourcing služeb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Základy odpovědnosti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Pravidla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Produkt versus služba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Smlouvy v oboru FM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Skladba smlouvy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Cena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SL, SLA a KPI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Závěr, produkty x procesy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 bwMode="auto">
          <a:xfrm>
            <a:off x="179388" y="981075"/>
            <a:ext cx="7772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Osnova přednášky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Autofit/>
          </a:bodyPr>
          <a:lstStyle/>
          <a:p>
            <a:pPr defTabSz="773113" fontAlgn="auto">
              <a:spcAft>
                <a:spcPts val="0"/>
              </a:spcAft>
              <a:defRPr/>
            </a:pPr>
            <a:r>
              <a:rPr lang="cs-CZ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Typické oblasti </a:t>
            </a: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FM</a:t>
            </a:r>
            <a:endParaRPr lang="cs-CZ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323528" y="2060848"/>
            <a:ext cx="67687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Pasport nemovitostí a areálů a technologický pasport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Řízení nájemních a dalších smluvních vztahů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Řízení operativní a plánované údržby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Evidence majetku a řízení inventur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Řízení využití prostoru (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spaceplanning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), stěhování  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Řízení vozového parku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Odpadové hospodářství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Energetický management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Bezpečnostní management, krizové situace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Správa informačních technologií</a:t>
            </a:r>
          </a:p>
          <a:p>
            <a:pPr>
              <a:spcBef>
                <a:spcPct val="2000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Spisová a archivní služba, podatelna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Průměrně se reálné náklady na FM služby pohybují na dvojnásobku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smlouvy (paušálu).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prakticky znamená, že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nasmlouvaný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paušál není reálným očekáváním.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FM služby jde obtížně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budgetovat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Přitom potřeba se nemění.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Orientovat se na produkt, ne služby!!!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Outsourcing služeb, motivace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2421260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Základy odpovědnosti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Orientovat se na produkt, ne služby!!!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 to vlastně znamená?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-&gt; přenesení odpovědnosti z klienta na poskytovatele!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 je nutná podmínka?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-&gt; musíme přesně popsat co chceme a umět to měřit!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Základem je tedy dobrá </a:t>
            </a: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příprava a smlouva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 </a:t>
            </a: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jasnými pravidly!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Kde je odpovědnost?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Obvyklý postup pro outsourcing: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Přípravná fáze u klienta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Předkvalifikační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 výběrová fáze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Výběrová/jednací fáze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Fáze přípravy FM smlouvy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Fáze podepsání FM smlouvy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Implementace FM smluv: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Mobilizační fáze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Ověřovací fáze</a:t>
            </a: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Provozní fáze</a:t>
            </a: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spcBef>
                <a:spcPct val="0"/>
              </a:spcBef>
              <a:buSzPct val="80000"/>
              <a:buFont typeface="+mj-lt"/>
              <a:buAutoNum type="arabicPeriod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Demobilizační 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fáze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Odpovědnost u outsourcingu, pravidla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Přípravná fáze u klienta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Dokumentace základních činností a strategie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Stanovení cílů FM smlouvy a přínosů k organizačnímu výkonu klienta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Vytvoření harmonogramu na přípravu dalších kroků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Stanovení FM služeb a výkonových ukazatelů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Vytvoření projektového týmu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Předkvalifikační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 výběrová fáze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Identifikace kvalifikovaných poskytovatelů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Příprava dokumentace se zdůrazněním výběrových kritérií a určení jejich důležitosti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Zveřejnění a poskytnutí informací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Vyhodnocení nabídek a zpětná vazba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Odpovědnost u outsourcingu, pravidla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Výběrová/jednací fáze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Vystavení FM smlouvy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Vytvoření nabídek na poptávané FM služby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Vyhodnocení a výběr poskytovatele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Fáze přípravy FM smlouvy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Detailní příprava FM smlouvy,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due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dilligence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aktivit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Odsouhlasení metodiky neshod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Odsouhlasení FM smlouvy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Fáze podepsání FM smlouvy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Vlastní podpis smlouvy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Zahájení implementace FM smlouvy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Odpovědnost u outsourcingu, pravidla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2421260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FM smlouva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Řeší norma 15221-2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Každá smlouva má dvě základní složky: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Všeobecné články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SLA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Skladba FM smlouvy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Účastníci, strategie, cíl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Požadavky na základní činnost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Obecné předpisy (zejména právní)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Podmínky ukončení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Všeobecné závazky klienta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Všeobecné závazky poskytovatele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Přesun zaměstnanců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Časový horizont a hlavní termíny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Smluvní cena, platby, účetní evidence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Změny smlouvy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Skladba FM smlouvy, všeobecně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85775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Připomeňme si cíl Facility Managementu podle IFMA CZ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„Cílem je posílit ty procesy v organizaci, pomocí nichž pracoviště a pracovníci podají nejlepší výkony a v konečném důsledku pozitivně přispějí k ekonomickému růstu a celkovému úspěchu organizace“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Očekávání z pohledu klienta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Zajištění </a:t>
            </a:r>
            <a:r>
              <a:rPr lang="cs-CZ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procesů a podmínek</a:t>
            </a: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kvalita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Minimalizace ceny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Predikovatelná</a:t>
            </a: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/maximální cena 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Benchmarking</a:t>
            </a: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soutěž dodavatelů, selekce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Očekávání z pohledu poskytovatele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Realizace </a:t>
            </a:r>
            <a:r>
              <a:rPr lang="cs-CZ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služeb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Maximalizace ceny, realizace víceprací</a:t>
            </a:r>
          </a:p>
          <a:p>
            <a:pPr marL="742950" lvl="2" indent="-342900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Délka kontraktu, jistota zakázky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Rozdíl vnímání FM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Selhání smluvní strany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Audit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Rizika a odpovědnosti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Pojištění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Vyšší moc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Rozpory a řešení sporů (urovnání)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Obměna investičního majetku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Skladba FM smlouvy, všeobecně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Všeobecný popis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Všeobecné organizační procesy (vliv na základní činnost)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Všeobecné podmínky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Struktura a komunikace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Definice a vyjasnění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Povinnosti a požadavky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Cena, platby a účtování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Přílohy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Skladba FM smlouvy, SLA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Cena za všechny fáze samostatně: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Zahájení prací a začátek implementační fáze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Stabilizační a optimalizační fáze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Ukončení FM smlouvy a demobilizace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Pravidla pro platby předem a lhůty splatností.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Pravidla při platbách jako jsou daně, slevy, příplatky.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Pravidla pro sankce za pozdní platbu.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FM smlouva – cena, hlavní pojmy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Úpravy dohodnuté ceny: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Změna rozsahu činností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Časové změny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Legislativní změny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Úrovně služeb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Indexování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Finanční záruky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Kauce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Zádržné platby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Garance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Platební garance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Záruky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FM smlouva – cena, hlavní pojmy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Definice SL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Název </a:t>
            </a:r>
            <a:r>
              <a:rPr lang="cs-CZ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produktu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Odpovědný subjekt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Definice pojmů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Kontrolní orgány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Popis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Definice KPI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Název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Odpovědná osoba za KPI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Cíl a cílové hodnoty KPI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Popis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Měření a kalkulace KPI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Způsob a vyhodnocení (standard a trendy)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FM smlouva, praktické minimum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2010855"/>
            <a:ext cx="8461405" cy="4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80000"/>
              <a:buFont typeface="Arial" charset="0"/>
              <a:buNone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000500" lvl="8" indent="-342900">
              <a:buSzPct val="80000"/>
              <a:buFont typeface="Wingdings" pitchFamily="2" charset="2"/>
              <a:buChar char="q"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Název </a:t>
            </a:r>
            <a:r>
              <a:rPr kumimoji="0" lang="cs-C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procesu</a:t>
            </a:r>
          </a:p>
          <a:p>
            <a:pPr marL="4000500" lvl="8" indent="-342900">
              <a:buSzPct val="80000"/>
              <a:buFont typeface="Wingdings" pitchFamily="2" charset="2"/>
              <a:buChar char="q"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Odpovědný subjekt </a:t>
            </a:r>
          </a:p>
          <a:p>
            <a:pPr marL="4000500" lvl="8" indent="-342900">
              <a:buSzPct val="80000"/>
              <a:buFont typeface="Wingdings" pitchFamily="2" charset="2"/>
              <a:buChar char="q"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Definice pojmů</a:t>
            </a:r>
          </a:p>
          <a:p>
            <a:pPr marL="4000500" lvl="8" indent="-342900">
              <a:buSzPct val="80000"/>
              <a:buFont typeface="Wingdings" pitchFamily="2" charset="2"/>
              <a:buChar char="q"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Scénář procesu</a:t>
            </a:r>
          </a:p>
          <a:p>
            <a:pPr marL="4000500" lvl="8" indent="-342900">
              <a:buSzPct val="80000"/>
              <a:buFont typeface="Wingdings" pitchFamily="2" charset="2"/>
              <a:buChar char="q"/>
            </a:pPr>
            <a:r>
              <a:rPr kumimoji="0" lang="cs-CZ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Výkonnostní parametry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80000"/>
              <a:buFont typeface="Arial" charset="0"/>
              <a:buNone/>
              <a:tabLst/>
              <a:defRPr/>
            </a:pPr>
            <a:endParaRPr kumimoji="0" lang="cs-C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Proč měřit KPI?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Sledování kvality (produktu nebo procesu)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Zlepšení kvality (produktu nebo procesu)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Stanovení cílů (prostřednictvím KPI)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Podklad pro manažerské rozhodování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Odhalování rizik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Benchmarking</a:t>
            </a: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Benchmarking</a:t>
            </a: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v čase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Benchmarking</a:t>
            </a: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mezi dvěma entitami (produkty, zaměstnanci, dodavateli)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KPI, motivace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Měřítko vyjadřující podstatné ukazatele výkonu dodávky FM-služeb.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(ČSN EN 15221-1)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Indicator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Měřitelná hodnota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Tvrdé ukazatele (objektivní)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Měkké ukazatele (subjektivní)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Performance. Zaměřená na měření výkonu, kvality produktu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Key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Klíčová hodnota, měříme pouze zajímavé a důležité hodnoty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KPI – </a:t>
            </a:r>
            <a:r>
              <a:rPr lang="cs-CZ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Key</a:t>
            </a: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Performance </a:t>
            </a:r>
            <a:r>
              <a:rPr lang="cs-CZ" sz="35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Indicator</a:t>
            </a:r>
            <a:endParaRPr lang="cs-CZ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Jednoznačné vyhodnocení.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Vždy a opakovaně lze o určité hodnotě říci, zda je dobrá či špatná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Lze stanovit pozitivní a negativní trend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Snadná měřitelnost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KPI je měřeno automaticky nebo velmi jednoduše zadáváno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Velmi často se měření redukuje na: čas, peníze a počet výskytů (např. chyb)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Jaká jsou KPI v praxi?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Vzájemné vykrytí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KPI by se měla vzájemně doplňovat tak, aby bylo dosaženo maximální efektivity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Když KPI-1 měří rychlost procesu, tak KPI-2 by mělo měřit kvalitu produktu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Maximální objektivita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Měkká (subjektivní) KPI jsou těžko prokazatelná a vymahatelná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 objektivních ukazatelích lze založit smluvní vztah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Jaká jsou KPI v praxi?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 =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Service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Level</a:t>
            </a: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Kompletní popis požadavků na produkt, proces nebo systém včetně jejich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charakteristik.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SLA =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Service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Level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Agreement</a:t>
            </a: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Smlouva SLA představuje SL akceptovaný vybraným poskytovatelem.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Orientace na výstup: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Přesné stanovení konečného výstupu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Vhodná pro facility manažera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Orientace na vstup: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Detailní analýza procesů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Vhodná pro FM poskytovatele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SL x SLA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2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2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2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2421260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Normy řady ISO, OHSAS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Jste facility manažer? 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Zaměřte se na výsledný produkt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Uvažujte pouze „zákaznické“ procesy (např. proces reklamace, hlášení incidentu)</a:t>
            </a:r>
          </a:p>
          <a:p>
            <a:pPr>
              <a:spcBef>
                <a:spcPct val="0"/>
              </a:spcBef>
              <a:buSzPct val="80000"/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Jste FM poskytovatel?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Zaměřte se na výsledný produkt i na samotný proces a jeho optimalizaci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Sledujte vše z pohledu poskytovatele i zákazníka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Závěr, produkty x procesy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 bwMode="auto">
          <a:xfrm>
            <a:off x="179388" y="981075"/>
            <a:ext cx="7772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Otázky a odpovědi</a:t>
            </a:r>
            <a:endParaRPr lang="cs-CZ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00" name="Podnadpis 2"/>
          <p:cNvSpPr txBox="1">
            <a:spLocks/>
          </p:cNvSpPr>
          <p:nvPr/>
        </p:nvSpPr>
        <p:spPr bwMode="auto">
          <a:xfrm>
            <a:off x="395288" y="2430017"/>
            <a:ext cx="6913562" cy="36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2000" b="1" dirty="0" smtClean="0">
                <a:latin typeface="Tahoma" pitchFamily="34" charset="0"/>
                <a:cs typeface="Tahoma" pitchFamily="34" charset="0"/>
              </a:rPr>
              <a:t>Děkuji za pozornost!</a:t>
            </a:r>
          </a:p>
          <a:p>
            <a:pPr>
              <a:spcBef>
                <a:spcPct val="20000"/>
              </a:spcBef>
            </a:pPr>
            <a:endParaRPr lang="cs-CZ" sz="2000" b="1" dirty="0" smtClean="0"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</a:pPr>
            <a:endParaRPr lang="cs-CZ" sz="2000" b="1" dirty="0" smtClean="0"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cs-CZ" sz="2000" b="1" dirty="0" smtClean="0">
                <a:latin typeface="Tahoma" pitchFamily="34" charset="0"/>
                <a:cs typeface="Tahoma" pitchFamily="34" charset="0"/>
              </a:rPr>
              <a:t>Ing. Aleš Choutka</a:t>
            </a:r>
          </a:p>
          <a:p>
            <a:pPr>
              <a:spcBef>
                <a:spcPct val="20000"/>
              </a:spcBef>
            </a:pPr>
            <a:r>
              <a:rPr lang="cs-CZ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telefon: +420 277 775 859 </a:t>
            </a:r>
          </a:p>
          <a:p>
            <a:pPr>
              <a:spcBef>
                <a:spcPct val="20000"/>
              </a:spcBef>
            </a:pPr>
            <a:r>
              <a:rPr lang="cs-CZ" sz="2000" dirty="0">
                <a:latin typeface="Tahoma" pitchFamily="34" charset="0"/>
                <a:cs typeface="Tahoma" pitchFamily="34" charset="0"/>
              </a:rPr>
              <a:t>mob.: 	+420 </a:t>
            </a:r>
            <a:r>
              <a:rPr lang="cs-CZ" sz="2000" dirty="0" smtClean="0">
                <a:latin typeface="Tahoma" pitchFamily="34" charset="0"/>
                <a:cs typeface="Tahoma" pitchFamily="34" charset="0"/>
              </a:rPr>
              <a:t>605 133 113</a:t>
            </a:r>
            <a:endParaRPr lang="cs-CZ" sz="2000" dirty="0"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cs-CZ" sz="2000" dirty="0">
                <a:latin typeface="Tahoma" pitchFamily="34" charset="0"/>
                <a:cs typeface="Tahoma" pitchFamily="34" charset="0"/>
              </a:rPr>
              <a:t>e-mail: </a:t>
            </a:r>
            <a:r>
              <a:rPr lang="cs-CZ" sz="2000" dirty="0" err="1" smtClean="0">
                <a:latin typeface="Tahoma" pitchFamily="34" charset="0"/>
                <a:cs typeface="Tahoma" pitchFamily="34" charset="0"/>
              </a:rPr>
              <a:t>ales.choutka</a:t>
            </a:r>
            <a:r>
              <a:rPr lang="cs-CZ" sz="2000" dirty="0" smtClean="0">
                <a:latin typeface="Tahoma" pitchFamily="34" charset="0"/>
                <a:cs typeface="Tahoma" pitchFamily="34" charset="0"/>
              </a:rPr>
              <a:t>@</a:t>
            </a:r>
            <a:r>
              <a:rPr lang="cs-CZ" sz="2000" dirty="0" err="1" smtClean="0">
                <a:latin typeface="Tahoma" pitchFamily="34" charset="0"/>
                <a:cs typeface="Tahoma" pitchFamily="34" charset="0"/>
              </a:rPr>
              <a:t>alstanet.cz</a:t>
            </a:r>
            <a:endParaRPr lang="cs-CZ" sz="2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ISO =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International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Organization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for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Standardization</a:t>
            </a: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OHSAS =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Occupational Health and Safety Assessment Specification</a:t>
            </a: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ISO   9001 	Management jakosti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ISO 14001 	Environmentální management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ISO 27001	Management bezpečnosti dat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OHSAS 18001	Managementu bezpečnosti a ochrany zdraví při práci</a:t>
            </a:r>
          </a:p>
          <a:p>
            <a:pPr>
              <a:buNone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 definování odpovědnosti při poskytování FM služeb je 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Nejdůležitější ISO 9001, která je rozšířeno řadou norem </a:t>
            </a:r>
          </a:p>
          <a:p>
            <a:pPr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ČSN EN 15221.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Přehled norem ISO, OHSAS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Řeší efektivní fungování všech procesů a neustálé zlepšování systému managementu jakosti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Jsou zde definovány požadavky na systém řízení jakosti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Lze používat pro interní aplikaci, certifikaci nebo pro smluvní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účely s dodavateli a zákazníky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Tato norma je doplněna dalšími pomocnými normami: 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ČSN EN ISO 9000:2001 Systémy řízení jakosti - Základy,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zásady a slovník (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ed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2)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ČSN EN ISO 9004:2001 Systémy managementu jakosti –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Směrnice pro zlepšování výkonnosti (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ed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2)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Shrnutí normy ISO 9001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Vytváří a řídí identifikaci environmentálních aspektů činností, služeb a výrobků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Respektuje plnění legislativních a jiných požadavků pro efektivní fungování všech procesů a neustálého zlepšování systému </a:t>
            </a:r>
            <a:r>
              <a:rPr lang="cs-CZ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enviromentálního</a:t>
            </a: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řízení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Definuje požadavky na systém environmentálního řízení,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který mohou organizace používat pro interní aplikaci,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certifikaci nebo pro smluvní účely s dodavateli a zákazníky.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Tato norma je doplněna další pomocnou normou: 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ČSN EN ISO 14004:2005 Systémy environmentálního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řízení - Všeobecná směrnice k zásadám, systémům </a:t>
            </a:r>
          </a:p>
          <a:p>
            <a:pPr>
              <a:spcBef>
                <a:spcPct val="0"/>
              </a:spcBef>
              <a:buSzPct val="80000"/>
              <a:buNone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a podpůrným metodám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Shrnutí normy ISO 14001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Řízení informačních rizik 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Analýza hodnoty vlastního majetku v oblasti informačních technologií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Analýza rizik ve vztahu k informací</a:t>
            </a: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Shrnutí normy ISO 27001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00250"/>
            <a:ext cx="8461405" cy="4165600"/>
          </a:xfrm>
        </p:spPr>
        <p:txBody>
          <a:bodyPr/>
          <a:lstStyle/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Jedná se třífázovou proceduru zahrnující: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identifikaci nebezpečí 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omezení rizika </a:t>
            </a:r>
          </a:p>
          <a:p>
            <a:pPr lvl="1"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hodnocení rizika 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Legislativa i tato specifikace zdůrazňují požadavky na zavedení opatření, které všude, kde je to možné, omezí, odstraní, nebo zaměstnance od nebezpečí izolují. </a:t>
            </a:r>
          </a:p>
          <a:p>
            <a:pPr>
              <a:spcBef>
                <a:spcPct val="0"/>
              </a:spcBef>
              <a:buSzPct val="80000"/>
              <a:buFont typeface="Wingdings" pitchFamily="2" charset="2"/>
              <a:buChar char="q"/>
            </a:pP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 případech , kde to možné není, musí být pracovní činnost plánována a řízena pomocí organizačních opatření tak, aby její výkon byl bezpečný a neohrožoval zdraví.</a:t>
            </a:r>
            <a:b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Nadpis 1"/>
          <p:cNvSpPr txBox="1">
            <a:spLocks/>
          </p:cNvSpPr>
          <p:nvPr/>
        </p:nvSpPr>
        <p:spPr bwMode="auto">
          <a:xfrm>
            <a:off x="179388" y="981075"/>
            <a:ext cx="89646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Shrnutí normy OHSAS 18001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 AF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AFM</Template>
  <TotalTime>2171</TotalTime>
  <Words>7198</Words>
  <Application>Microsoft Office PowerPoint</Application>
  <PresentationFormat>Předvádění na obrazovce (4:3)</PresentationFormat>
  <Paragraphs>778</Paragraphs>
  <Slides>41</Slides>
  <Notes>41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2" baseType="lpstr">
      <vt:lpstr>sablona AFM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Snímek 32</vt:lpstr>
      <vt:lpstr>Snímek 33</vt:lpstr>
      <vt:lpstr>Snímek 34</vt:lpstr>
      <vt:lpstr>Snímek 35</vt:lpstr>
      <vt:lpstr>Snímek 36</vt:lpstr>
      <vt:lpstr>Snímek 37</vt:lpstr>
      <vt:lpstr>Snímek 38</vt:lpstr>
      <vt:lpstr>Snímek 39</vt:lpstr>
      <vt:lpstr>Snímek 40</vt:lpstr>
      <vt:lpstr>Snímek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Alstanet, s.r.o.</dc:title>
  <dc:creator>Kristyna</dc:creator>
  <cp:lastModifiedBy>choutkaa</cp:lastModifiedBy>
  <cp:revision>171</cp:revision>
  <cp:lastPrinted>2010-12-14T14:37:08Z</cp:lastPrinted>
  <dcterms:created xsi:type="dcterms:W3CDTF">2010-09-27T16:54:48Z</dcterms:created>
  <dcterms:modified xsi:type="dcterms:W3CDTF">2011-05-09T11:19:54Z</dcterms:modified>
</cp:coreProperties>
</file>