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5" r:id="rId114"/>
    <p:sldId id="390" r:id="rId115"/>
    <p:sldId id="461" r:id="rId116"/>
    <p:sldId id="462"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D5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579" y="5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19.bin"/><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20.bin"/><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7.bin"/><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8.bin"/><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9.bin"/><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0.bin"/><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11.bin"/><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12.bin"/><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13.bin"/><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14.bin"/><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5.bin"/><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16.bin"/><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17.bin"/><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8.bin"/><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396068"/>
            <a:ext cx="6718685" cy="1786466"/>
          </a:xfrm>
        </p:spPr>
        <p:txBody>
          <a:bodyPr lIns="0" tIns="0" rIns="0" bIns="0" anchor="t" anchorCtr="0">
            <a:noAutofit/>
          </a:bodyPr>
          <a:lstStyle/>
          <a:p>
            <a:r>
              <a:rPr lang="cs-CZ" sz="4800" b="1" dirty="0">
                <a:solidFill>
                  <a:srgbClr val="D10202"/>
                </a:solidFill>
                <a:cs typeface="Arial"/>
              </a:rPr>
              <a:t>MANAGEMENT II</a:t>
            </a:r>
            <a:br>
              <a:rPr lang="cs-CZ" sz="4800" b="1" dirty="0">
                <a:solidFill>
                  <a:srgbClr val="D10202"/>
                </a:solidFill>
                <a:cs typeface="Arial"/>
              </a:rPr>
            </a:br>
            <a:r>
              <a:rPr lang="cs-CZ" sz="4800" b="1" dirty="0">
                <a:solidFill>
                  <a:srgbClr val="D10202"/>
                </a:solidFill>
                <a:cs typeface="Arial"/>
              </a:rPr>
              <a:t>3. Procesní řízení</a:t>
            </a:r>
            <a:endParaRPr lang="en-US" sz="4800" b="1" dirty="0"/>
          </a:p>
        </p:txBody>
      </p:sp>
      <p:sp>
        <p:nvSpPr>
          <p:cNvPr id="3" name="Title 1"/>
          <p:cNvSpPr txBox="1">
            <a:spLocks/>
          </p:cNvSpPr>
          <p:nvPr/>
        </p:nvSpPr>
        <p:spPr>
          <a:xfrm>
            <a:off x="685801" y="4845745"/>
            <a:ext cx="6718685" cy="428987"/>
          </a:xfrm>
          <a:prstGeom prst="rect">
            <a:avLst/>
          </a:prstGeom>
        </p:spPr>
        <p:txBody>
          <a:bodyPr vert="horz" lIns="0" tIns="0" rIns="0" bIns="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2800" b="1" dirty="0">
                <a:cs typeface="Arial"/>
              </a:rPr>
              <a:t>M. R ö s </a:t>
            </a:r>
            <a:r>
              <a:rPr lang="cs-CZ" sz="2800" b="1" dirty="0" err="1">
                <a:cs typeface="Arial"/>
              </a:rPr>
              <a:t>s</a:t>
            </a:r>
            <a:r>
              <a:rPr lang="cs-CZ" sz="2800" b="1" dirty="0">
                <a:cs typeface="Arial"/>
              </a:rPr>
              <a:t> l e r</a:t>
            </a:r>
            <a:endParaRPr lang="en-US" sz="2800" b="1" dirty="0"/>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634999"/>
            <a:ext cx="8229600" cy="943505"/>
          </a:xfrm>
        </p:spPr>
        <p:txBody>
          <a:bodyPr/>
          <a:lstStyle/>
          <a:p>
            <a:pPr algn="ctr"/>
            <a:r>
              <a:rPr lang="cs-CZ" altLang="cs-CZ" b="1" dirty="0"/>
              <a:t>ZÁKAZNÍK PROCESU</a:t>
            </a:r>
          </a:p>
        </p:txBody>
      </p:sp>
      <p:sp>
        <p:nvSpPr>
          <p:cNvPr id="104451" name="Rectangle 3"/>
          <p:cNvSpPr>
            <a:spLocks noGrp="1" noChangeArrowheads="1"/>
          </p:cNvSpPr>
          <p:nvPr>
            <p:ph type="body" idx="1"/>
          </p:nvPr>
        </p:nvSpPr>
        <p:spPr>
          <a:xfrm>
            <a:off x="127000" y="1578504"/>
            <a:ext cx="8828088" cy="4593696"/>
          </a:xfrm>
        </p:spPr>
        <p:txBody>
          <a:bodyPr/>
          <a:lstStyle/>
          <a:p>
            <a:pPr>
              <a:lnSpc>
                <a:spcPct val="90000"/>
              </a:lnSpc>
            </a:pPr>
            <a:r>
              <a:rPr lang="cs-CZ" altLang="cs-CZ" sz="2800" b="1" dirty="0">
                <a:solidFill>
                  <a:schemeClr val="hlink"/>
                </a:solidFill>
              </a:rPr>
              <a:t>Zákazník procesu</a:t>
            </a:r>
            <a:r>
              <a:rPr lang="cs-CZ" altLang="cs-CZ" sz="2800" b="1" dirty="0"/>
              <a:t> je subjekt, kterému jsou výsledky procesu určeny.</a:t>
            </a:r>
          </a:p>
          <a:p>
            <a:pPr>
              <a:lnSpc>
                <a:spcPct val="90000"/>
              </a:lnSpc>
            </a:pPr>
            <a:r>
              <a:rPr lang="cs-CZ" altLang="cs-CZ" sz="2800" b="1" dirty="0"/>
              <a:t>Subjektem může být osoba, organizace nebo následující proces.</a:t>
            </a:r>
          </a:p>
          <a:p>
            <a:pPr>
              <a:lnSpc>
                <a:spcPct val="90000"/>
              </a:lnSpc>
            </a:pPr>
            <a:r>
              <a:rPr lang="cs-CZ" altLang="cs-CZ" sz="2800" b="1" dirty="0"/>
              <a:t>Zákazníky členíme v obecné rovině na interní  a externí.</a:t>
            </a:r>
          </a:p>
          <a:p>
            <a:pPr>
              <a:lnSpc>
                <a:spcPct val="90000"/>
              </a:lnSpc>
            </a:pPr>
            <a:r>
              <a:rPr lang="cs-CZ" altLang="cs-CZ" sz="2800" b="1" dirty="0">
                <a:solidFill>
                  <a:schemeClr val="hlink"/>
                </a:solidFill>
              </a:rPr>
              <a:t>Interním zákazníkem</a:t>
            </a:r>
            <a:r>
              <a:rPr lang="cs-CZ" altLang="cs-CZ" sz="2800" b="1" dirty="0"/>
              <a:t> je organizační prvek nebo složka</a:t>
            </a:r>
            <a:br>
              <a:rPr lang="cs-CZ" altLang="cs-CZ" sz="2800" b="1" dirty="0"/>
            </a:br>
            <a:r>
              <a:rPr lang="cs-CZ" altLang="cs-CZ" sz="2800" b="1" dirty="0"/>
              <a:t>v rámci dané organizace (výsledky jiného procesu využívá jako vstupy do procesu, který sám provádí).</a:t>
            </a:r>
          </a:p>
          <a:p>
            <a:pPr>
              <a:lnSpc>
                <a:spcPct val="90000"/>
              </a:lnSpc>
            </a:pPr>
            <a:r>
              <a:rPr lang="cs-CZ" altLang="cs-CZ" sz="2800" b="1" dirty="0">
                <a:solidFill>
                  <a:schemeClr val="hlink"/>
                </a:solidFill>
              </a:rPr>
              <a:t>Externím zákazníkem</a:t>
            </a:r>
            <a:r>
              <a:rPr lang="cs-CZ" altLang="cs-CZ" sz="2800" b="1" dirty="0"/>
              <a:t> je zainteresovaná strana – odběratel výstupu procesu.</a:t>
            </a:r>
          </a:p>
        </p:txBody>
      </p:sp>
    </p:spTree>
    <p:extLst>
      <p:ext uri="{BB962C8B-B14F-4D97-AF65-F5344CB8AC3E}">
        <p14:creationId xmlns:p14="http://schemas.microsoft.com/office/powerpoint/2010/main" val="3611741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55133" y="601662"/>
            <a:ext cx="7724775" cy="1379538"/>
          </a:xfrm>
        </p:spPr>
        <p:txBody>
          <a:bodyPr/>
          <a:lstStyle/>
          <a:p>
            <a:pPr algn="ctr"/>
            <a:r>
              <a:rPr lang="cs-CZ" altLang="cs-CZ" sz="4000" b="1" dirty="0"/>
              <a:t>HIERARCHICKÁ STRUKTURA CÍLŮ ORGANIZACE</a:t>
            </a:r>
          </a:p>
        </p:txBody>
      </p:sp>
      <p:graphicFrame>
        <p:nvGraphicFramePr>
          <p:cNvPr id="172035" name="Object 3"/>
          <p:cNvGraphicFramePr>
            <a:graphicFrameLocks noChangeAspect="1"/>
          </p:cNvGraphicFramePr>
          <p:nvPr>
            <p:extLst>
              <p:ext uri="{D42A27DB-BD31-4B8C-83A1-F6EECF244321}">
                <p14:modId xmlns:p14="http://schemas.microsoft.com/office/powerpoint/2010/main" val="89804087"/>
              </p:ext>
            </p:extLst>
          </p:nvPr>
        </p:nvGraphicFramePr>
        <p:xfrm>
          <a:off x="651934" y="1981201"/>
          <a:ext cx="7814733" cy="4145206"/>
        </p:xfrm>
        <a:graphic>
          <a:graphicData uri="http://schemas.openxmlformats.org/presentationml/2006/ole">
            <mc:AlternateContent xmlns:mc="http://schemas.openxmlformats.org/markup-compatibility/2006">
              <mc:Choice xmlns:v="urn:schemas-microsoft-com:vml" Requires="v">
                <p:oleObj name="Rastrový obrázek" r:id="rId2" imgW="5866667" imgH="3839111" progId="Paint.Picture">
                  <p:embed/>
                </p:oleObj>
              </mc:Choice>
              <mc:Fallback>
                <p:oleObj name="Rastrový obrázek" r:id="rId2" imgW="5866667" imgH="3839111"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4" y="1981201"/>
                        <a:ext cx="7814733" cy="414520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56688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770467"/>
            <a:ext cx="8486775" cy="846138"/>
          </a:xfrm>
        </p:spPr>
        <p:txBody>
          <a:bodyPr/>
          <a:lstStyle/>
          <a:p>
            <a:pPr algn="ctr"/>
            <a:r>
              <a:rPr lang="cs-CZ" altLang="cs-CZ" b="1" dirty="0"/>
              <a:t>STRATEGICKÝ (OBECNÝ) CÍL</a:t>
            </a:r>
          </a:p>
        </p:txBody>
      </p:sp>
      <p:sp>
        <p:nvSpPr>
          <p:cNvPr id="173059" name="Rectangle 3"/>
          <p:cNvSpPr>
            <a:spLocks noGrp="1" noChangeArrowheads="1"/>
          </p:cNvSpPr>
          <p:nvPr>
            <p:ph type="body" idx="1"/>
          </p:nvPr>
        </p:nvSpPr>
        <p:spPr>
          <a:xfrm>
            <a:off x="1524000" y="3276600"/>
            <a:ext cx="6019800" cy="1639888"/>
          </a:xfrm>
        </p:spPr>
        <p:txBody>
          <a:bodyPr/>
          <a:lstStyle/>
          <a:p>
            <a:r>
              <a:rPr lang="cs-CZ" altLang="cs-CZ" b="1" dirty="0"/>
              <a:t>Vyjadřuje záměr – co chci</a:t>
            </a:r>
            <a:br>
              <a:rPr lang="cs-CZ" altLang="cs-CZ" b="1" dirty="0"/>
            </a:br>
            <a:r>
              <a:rPr lang="cs-CZ" altLang="cs-CZ" b="1" dirty="0"/>
              <a:t>v dlouhodobém časovém horizontu dosáhnout</a:t>
            </a:r>
          </a:p>
        </p:txBody>
      </p:sp>
    </p:spTree>
    <p:extLst>
      <p:ext uri="{BB962C8B-B14F-4D97-AF65-F5344CB8AC3E}">
        <p14:creationId xmlns:p14="http://schemas.microsoft.com/office/powerpoint/2010/main" val="23491405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609600"/>
            <a:ext cx="8229600" cy="808038"/>
          </a:xfrm>
        </p:spPr>
        <p:txBody>
          <a:bodyPr/>
          <a:lstStyle/>
          <a:p>
            <a:pPr algn="ctr"/>
            <a:r>
              <a:rPr lang="cs-CZ" altLang="cs-CZ" b="1" dirty="0"/>
              <a:t>SPECIFICKÝ CÍL I</a:t>
            </a:r>
          </a:p>
        </p:txBody>
      </p:sp>
      <p:sp>
        <p:nvSpPr>
          <p:cNvPr id="174083" name="Rectangle 3"/>
          <p:cNvSpPr>
            <a:spLocks noGrp="1" noChangeArrowheads="1"/>
          </p:cNvSpPr>
          <p:nvPr>
            <p:ph type="body" idx="1"/>
          </p:nvPr>
        </p:nvSpPr>
        <p:spPr>
          <a:xfrm>
            <a:off x="609600" y="2209800"/>
            <a:ext cx="7848600" cy="3860800"/>
          </a:xfrm>
        </p:spPr>
        <p:txBody>
          <a:bodyPr/>
          <a:lstStyle/>
          <a:p>
            <a:pPr>
              <a:lnSpc>
                <a:spcPct val="90000"/>
              </a:lnSpc>
            </a:pPr>
            <a:r>
              <a:rPr lang="cs-CZ" altLang="cs-CZ" sz="2800" b="1" dirty="0"/>
              <a:t>Vyjadřuje očekávaný výsledek (výsledkem rozumíme ekonomické a sociální změny zabezpečené plnění specifických cílů – jsou dosahovány ve střednědobém a krátkodobém časovém horizontu).</a:t>
            </a:r>
          </a:p>
          <a:p>
            <a:pPr>
              <a:lnSpc>
                <a:spcPct val="90000"/>
              </a:lnSpc>
            </a:pPr>
            <a:r>
              <a:rPr lang="cs-CZ" altLang="cs-CZ" sz="2800" b="1" dirty="0"/>
              <a:t>Je charakteristický tím, že vliv externích faktorů na jejich dosažení je menší než  u cíle obecného – konkretizuje strategický (obecný) cíl</a:t>
            </a:r>
            <a:br>
              <a:rPr lang="cs-CZ" altLang="cs-CZ" sz="2800" b="1" dirty="0"/>
            </a:br>
            <a:r>
              <a:rPr lang="cs-CZ" altLang="cs-CZ" sz="2800" b="1" dirty="0"/>
              <a:t>a zabezpečuje jeho plnění.</a:t>
            </a:r>
          </a:p>
        </p:txBody>
      </p:sp>
    </p:spTree>
    <p:extLst>
      <p:ext uri="{BB962C8B-B14F-4D97-AF65-F5344CB8AC3E}">
        <p14:creationId xmlns:p14="http://schemas.microsoft.com/office/powerpoint/2010/main" val="3225295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745066"/>
            <a:ext cx="8229600" cy="897467"/>
          </a:xfrm>
        </p:spPr>
        <p:txBody>
          <a:bodyPr>
            <a:normAutofit/>
          </a:bodyPr>
          <a:lstStyle/>
          <a:p>
            <a:pPr algn="ctr"/>
            <a:r>
              <a:rPr lang="cs-CZ" altLang="cs-CZ" b="1" dirty="0"/>
              <a:t>SPECIFICKÝ CÍL II</a:t>
            </a:r>
          </a:p>
        </p:txBody>
      </p:sp>
      <p:sp>
        <p:nvSpPr>
          <p:cNvPr id="307203" name="Rectangle 3"/>
          <p:cNvSpPr>
            <a:spLocks noGrp="1" noChangeArrowheads="1"/>
          </p:cNvSpPr>
          <p:nvPr>
            <p:ph type="body" idx="1"/>
          </p:nvPr>
        </p:nvSpPr>
        <p:spPr>
          <a:xfrm>
            <a:off x="152400" y="2590800"/>
            <a:ext cx="8802688" cy="3392488"/>
          </a:xfrm>
        </p:spPr>
        <p:txBody>
          <a:bodyPr/>
          <a:lstStyle/>
          <a:p>
            <a:r>
              <a:rPr lang="cs-CZ" altLang="cs-CZ" b="1" dirty="0"/>
              <a:t>Může být z hlediska časového horizontu </a:t>
            </a:r>
            <a:r>
              <a:rPr lang="cs-CZ" altLang="cs-CZ" b="1" dirty="0">
                <a:solidFill>
                  <a:schemeClr val="hlink"/>
                </a:solidFill>
              </a:rPr>
              <a:t>střednědobý</a:t>
            </a:r>
            <a:r>
              <a:rPr lang="cs-CZ" altLang="cs-CZ" b="1" dirty="0"/>
              <a:t> (3 – 6 let) nebo </a:t>
            </a:r>
            <a:r>
              <a:rPr lang="cs-CZ" altLang="cs-CZ" b="1" dirty="0">
                <a:solidFill>
                  <a:schemeClr val="hlink"/>
                </a:solidFill>
              </a:rPr>
              <a:t>krátkodobý</a:t>
            </a:r>
            <a:r>
              <a:rPr lang="cs-CZ" altLang="cs-CZ" b="1" dirty="0"/>
              <a:t> (do</a:t>
            </a:r>
            <a:br>
              <a:rPr lang="cs-CZ" altLang="cs-CZ" b="1" dirty="0"/>
            </a:br>
            <a:r>
              <a:rPr lang="cs-CZ" altLang="cs-CZ" b="1" dirty="0"/>
              <a:t>1 roku).</a:t>
            </a:r>
          </a:p>
          <a:p>
            <a:r>
              <a:rPr lang="cs-CZ" altLang="cs-CZ" b="1" dirty="0"/>
              <a:t>Definice vychází ze skutečnosti, že je nutné něco </a:t>
            </a:r>
            <a:r>
              <a:rPr lang="cs-CZ" altLang="cs-CZ" b="1" dirty="0">
                <a:solidFill>
                  <a:schemeClr val="hlink"/>
                </a:solidFill>
              </a:rPr>
              <a:t>ZABEZPEČIT</a:t>
            </a:r>
            <a:r>
              <a:rPr lang="cs-CZ" altLang="cs-CZ" b="1" dirty="0"/>
              <a:t>, </a:t>
            </a:r>
            <a:r>
              <a:rPr lang="cs-CZ" altLang="cs-CZ" b="1" dirty="0">
                <a:solidFill>
                  <a:schemeClr val="hlink"/>
                </a:solidFill>
              </a:rPr>
              <a:t>ZVÝŠIT</a:t>
            </a:r>
            <a:r>
              <a:rPr lang="cs-CZ" altLang="cs-CZ" b="1" dirty="0"/>
              <a:t>, </a:t>
            </a:r>
            <a:r>
              <a:rPr lang="cs-CZ" altLang="cs-CZ" b="1" dirty="0">
                <a:solidFill>
                  <a:schemeClr val="hlink"/>
                </a:solidFill>
              </a:rPr>
              <a:t>DOSÁHNOUT </a:t>
            </a:r>
            <a:r>
              <a:rPr lang="cs-CZ" altLang="cs-CZ" b="1" dirty="0"/>
              <a:t>nebo </a:t>
            </a:r>
            <a:r>
              <a:rPr lang="cs-CZ" altLang="cs-CZ" b="1" dirty="0">
                <a:solidFill>
                  <a:schemeClr val="hlink"/>
                </a:solidFill>
              </a:rPr>
              <a:t>SNÍŽIT.</a:t>
            </a:r>
            <a:endParaRPr lang="cs-CZ" altLang="cs-CZ" dirty="0">
              <a:solidFill>
                <a:schemeClr val="hlink"/>
              </a:solidFill>
            </a:endParaRPr>
          </a:p>
        </p:txBody>
      </p:sp>
    </p:spTree>
    <p:extLst>
      <p:ext uri="{BB962C8B-B14F-4D97-AF65-F5344CB8AC3E}">
        <p14:creationId xmlns:p14="http://schemas.microsoft.com/office/powerpoint/2010/main" val="3762824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601132"/>
            <a:ext cx="8229600" cy="816505"/>
          </a:xfrm>
        </p:spPr>
        <p:txBody>
          <a:bodyPr/>
          <a:lstStyle/>
          <a:p>
            <a:pPr algn="ctr"/>
            <a:r>
              <a:rPr lang="cs-CZ" altLang="cs-CZ" b="1" dirty="0"/>
              <a:t>UKAZATEL VÝSLEDKU</a:t>
            </a:r>
          </a:p>
        </p:txBody>
      </p:sp>
      <p:sp>
        <p:nvSpPr>
          <p:cNvPr id="175107" name="Rectangle 3"/>
          <p:cNvSpPr>
            <a:spLocks noGrp="1" noChangeArrowheads="1"/>
          </p:cNvSpPr>
          <p:nvPr>
            <p:ph type="body" idx="1"/>
          </p:nvPr>
        </p:nvSpPr>
        <p:spPr>
          <a:xfrm>
            <a:off x="304800" y="2133600"/>
            <a:ext cx="8382000" cy="3928533"/>
          </a:xfrm>
        </p:spPr>
        <p:txBody>
          <a:bodyPr/>
          <a:lstStyle/>
          <a:p>
            <a:r>
              <a:rPr lang="cs-CZ" altLang="cs-CZ" sz="2800" b="1" dirty="0"/>
              <a:t>Ukazatelem výsledku hodnotíme, do jaké míry se plní nebo splnil specifický cíl – formou může být kvantitativní nebo kvalitativní.</a:t>
            </a:r>
          </a:p>
          <a:p>
            <a:r>
              <a:rPr lang="cs-CZ" altLang="cs-CZ" sz="2800" b="1" dirty="0">
                <a:solidFill>
                  <a:schemeClr val="hlink"/>
                </a:solidFill>
              </a:rPr>
              <a:t>Kvantitativní ukazatel</a:t>
            </a:r>
            <a:r>
              <a:rPr lang="cs-CZ" altLang="cs-CZ" sz="2800" b="1" dirty="0"/>
              <a:t> výsledku vyjadřuje zpravidla míru splnění cíle (%).</a:t>
            </a:r>
          </a:p>
          <a:p>
            <a:r>
              <a:rPr lang="cs-CZ" altLang="cs-CZ" sz="2800" b="1" dirty="0">
                <a:solidFill>
                  <a:schemeClr val="hlink"/>
                </a:solidFill>
              </a:rPr>
              <a:t>Kvalitativní ukazatel</a:t>
            </a:r>
            <a:r>
              <a:rPr lang="cs-CZ" altLang="cs-CZ" sz="2800" b="1" dirty="0"/>
              <a:t> výsledku vyjadřuje spokojenost zákazníka s poskytovaným výrobkem nebo službou.</a:t>
            </a:r>
          </a:p>
        </p:txBody>
      </p:sp>
    </p:spTree>
    <p:extLst>
      <p:ext uri="{BB962C8B-B14F-4D97-AF65-F5344CB8AC3E}">
        <p14:creationId xmlns:p14="http://schemas.microsoft.com/office/powerpoint/2010/main" val="2533943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702732"/>
            <a:ext cx="8229600" cy="922867"/>
          </a:xfrm>
        </p:spPr>
        <p:txBody>
          <a:bodyPr>
            <a:normAutofit/>
          </a:bodyPr>
          <a:lstStyle/>
          <a:p>
            <a:pPr algn="ctr"/>
            <a:r>
              <a:rPr lang="cs-CZ" altLang="cs-CZ" b="1" dirty="0"/>
              <a:t>OPERAČNÍ CÍL</a:t>
            </a:r>
          </a:p>
        </p:txBody>
      </p:sp>
      <p:sp>
        <p:nvSpPr>
          <p:cNvPr id="176131" name="Rectangle 3"/>
          <p:cNvSpPr>
            <a:spLocks noGrp="1" noChangeArrowheads="1"/>
          </p:cNvSpPr>
          <p:nvPr>
            <p:ph type="body" idx="1"/>
          </p:nvPr>
        </p:nvSpPr>
        <p:spPr>
          <a:xfrm>
            <a:off x="228600" y="2017713"/>
            <a:ext cx="8726488" cy="4027487"/>
          </a:xfrm>
        </p:spPr>
        <p:txBody>
          <a:bodyPr/>
          <a:lstStyle/>
          <a:p>
            <a:pPr>
              <a:lnSpc>
                <a:spcPct val="90000"/>
              </a:lnSpc>
            </a:pPr>
            <a:r>
              <a:rPr lang="cs-CZ" altLang="cs-CZ" b="1" dirty="0"/>
              <a:t>Vyjadřuje konkrétní požadovaný výstup –</a:t>
            </a:r>
            <a:br>
              <a:rPr lang="cs-CZ" altLang="cs-CZ" b="1" dirty="0"/>
            </a:br>
            <a:r>
              <a:rPr lang="cs-CZ" altLang="cs-CZ" b="1" dirty="0"/>
              <a:t>v rámci plnění operačních cílů vytvořené</a:t>
            </a:r>
            <a:br>
              <a:rPr lang="cs-CZ" altLang="cs-CZ" b="1" dirty="0"/>
            </a:br>
            <a:r>
              <a:rPr lang="cs-CZ" altLang="cs-CZ" b="1" dirty="0"/>
              <a:t>a poskytnuté výrobky nebo služby.</a:t>
            </a:r>
          </a:p>
          <a:p>
            <a:pPr>
              <a:lnSpc>
                <a:spcPct val="90000"/>
              </a:lnSpc>
            </a:pPr>
            <a:r>
              <a:rPr lang="cs-CZ" altLang="cs-CZ" b="1" dirty="0"/>
              <a:t>Výstup může mít </a:t>
            </a:r>
            <a:r>
              <a:rPr lang="cs-CZ" altLang="cs-CZ" b="1" dirty="0">
                <a:solidFill>
                  <a:schemeClr val="hlink"/>
                </a:solidFill>
              </a:rPr>
              <a:t>externího</a:t>
            </a:r>
            <a:r>
              <a:rPr lang="cs-CZ" altLang="cs-CZ" b="1" dirty="0"/>
              <a:t> nebo </a:t>
            </a:r>
            <a:r>
              <a:rPr lang="cs-CZ" altLang="cs-CZ" b="1" dirty="0">
                <a:solidFill>
                  <a:schemeClr val="hlink"/>
                </a:solidFill>
              </a:rPr>
              <a:t>interního zákazníka.</a:t>
            </a:r>
          </a:p>
          <a:p>
            <a:pPr>
              <a:lnSpc>
                <a:spcPct val="90000"/>
              </a:lnSpc>
            </a:pPr>
            <a:r>
              <a:rPr lang="cs-CZ" altLang="cs-CZ" b="1" dirty="0"/>
              <a:t>Poskytnutí výstupu zákazníkovi ještě neznamená, že jsme dosáhli zákazníkem a námi očekávaného výsledku.</a:t>
            </a:r>
          </a:p>
        </p:txBody>
      </p:sp>
    </p:spTree>
    <p:extLst>
      <p:ext uri="{BB962C8B-B14F-4D97-AF65-F5344CB8AC3E}">
        <p14:creationId xmlns:p14="http://schemas.microsoft.com/office/powerpoint/2010/main" val="4277056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77334" y="660400"/>
            <a:ext cx="7793038" cy="719138"/>
          </a:xfrm>
        </p:spPr>
        <p:txBody>
          <a:bodyPr>
            <a:normAutofit fontScale="90000"/>
          </a:bodyPr>
          <a:lstStyle/>
          <a:p>
            <a:pPr algn="ctr"/>
            <a:r>
              <a:rPr lang="cs-CZ" altLang="cs-CZ" b="1" dirty="0"/>
              <a:t>UKAZATEL VÝSTUPU</a:t>
            </a:r>
          </a:p>
        </p:txBody>
      </p:sp>
      <p:sp>
        <p:nvSpPr>
          <p:cNvPr id="177155" name="Rectangle 3"/>
          <p:cNvSpPr>
            <a:spLocks noGrp="1" noChangeArrowheads="1"/>
          </p:cNvSpPr>
          <p:nvPr>
            <p:ph type="body" idx="1"/>
          </p:nvPr>
        </p:nvSpPr>
        <p:spPr>
          <a:xfrm>
            <a:off x="152400" y="1506539"/>
            <a:ext cx="8802688" cy="4614862"/>
          </a:xfrm>
        </p:spPr>
        <p:txBody>
          <a:bodyPr>
            <a:normAutofit lnSpcReduction="10000"/>
          </a:bodyPr>
          <a:lstStyle/>
          <a:p>
            <a:pPr>
              <a:lnSpc>
                <a:spcPct val="90000"/>
              </a:lnSpc>
            </a:pPr>
            <a:r>
              <a:rPr lang="cs-CZ" altLang="cs-CZ" sz="2800" b="1" dirty="0">
                <a:solidFill>
                  <a:schemeClr val="hlink"/>
                </a:solidFill>
              </a:rPr>
              <a:t>Ukazatelem výstupu</a:t>
            </a:r>
            <a:r>
              <a:rPr lang="cs-CZ" altLang="cs-CZ" sz="2800" b="1" dirty="0"/>
              <a:t> hodnotíme, do jaké míry se plní nebo splnil operační cíl – může být definován pro hodnocení výstupu z hlediska kvantity, kvality</a:t>
            </a:r>
            <a:br>
              <a:rPr lang="cs-CZ" altLang="cs-CZ" sz="2800" b="1" dirty="0"/>
            </a:br>
            <a:r>
              <a:rPr lang="cs-CZ" altLang="cs-CZ" sz="2800" b="1" dirty="0"/>
              <a:t>a nákladů.</a:t>
            </a:r>
          </a:p>
          <a:p>
            <a:pPr>
              <a:lnSpc>
                <a:spcPct val="90000"/>
              </a:lnSpc>
            </a:pPr>
            <a:r>
              <a:rPr lang="cs-CZ" altLang="cs-CZ" sz="2800" b="1" dirty="0">
                <a:solidFill>
                  <a:schemeClr val="hlink"/>
                </a:solidFill>
              </a:rPr>
              <a:t>Kvantitativní ukazatel</a:t>
            </a:r>
            <a:r>
              <a:rPr lang="cs-CZ" altLang="cs-CZ" sz="2800" b="1" dirty="0"/>
              <a:t> vyjadřuje množství výstupu</a:t>
            </a:r>
            <a:br>
              <a:rPr lang="cs-CZ" altLang="cs-CZ" sz="2800" b="1" dirty="0"/>
            </a:br>
            <a:r>
              <a:rPr lang="cs-CZ" altLang="cs-CZ" sz="2800" b="1" dirty="0"/>
              <a:t>v absolutní nebo relativní (%) hodnotě objemu výrobků, služeb nebo práce.</a:t>
            </a:r>
          </a:p>
          <a:p>
            <a:pPr>
              <a:lnSpc>
                <a:spcPct val="90000"/>
              </a:lnSpc>
            </a:pPr>
            <a:r>
              <a:rPr lang="cs-CZ" altLang="cs-CZ" sz="2800" b="1" dirty="0">
                <a:solidFill>
                  <a:schemeClr val="hlink"/>
                </a:solidFill>
              </a:rPr>
              <a:t>Kvalitativní ukazatel</a:t>
            </a:r>
            <a:r>
              <a:rPr lang="cs-CZ" altLang="cs-CZ" sz="2800" b="1" dirty="0"/>
              <a:t> charakterizuje výstup zpravidla</a:t>
            </a:r>
            <a:br>
              <a:rPr lang="cs-CZ" altLang="cs-CZ" sz="2800" b="1" dirty="0"/>
            </a:br>
            <a:r>
              <a:rPr lang="cs-CZ" altLang="cs-CZ" sz="2800" b="1" dirty="0"/>
              <a:t>z některého zvoleného hlediska (přesnost, spolehlivost, dostupnost, včasnost, spokojenost…).</a:t>
            </a:r>
          </a:p>
          <a:p>
            <a:pPr>
              <a:lnSpc>
                <a:spcPct val="90000"/>
              </a:lnSpc>
            </a:pPr>
            <a:r>
              <a:rPr lang="cs-CZ" altLang="cs-CZ" sz="2800" b="1" dirty="0">
                <a:solidFill>
                  <a:schemeClr val="hlink"/>
                </a:solidFill>
              </a:rPr>
              <a:t>Ukazatel nákladů</a:t>
            </a:r>
            <a:r>
              <a:rPr lang="cs-CZ" altLang="cs-CZ" sz="2800" b="1" dirty="0"/>
              <a:t> hodnotí výstup např. na jednotku vstupu.</a:t>
            </a:r>
          </a:p>
        </p:txBody>
      </p:sp>
    </p:spTree>
    <p:extLst>
      <p:ext uri="{BB962C8B-B14F-4D97-AF65-F5344CB8AC3E}">
        <p14:creationId xmlns:p14="http://schemas.microsoft.com/office/powerpoint/2010/main" val="23188657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778933" y="728134"/>
            <a:ext cx="7724775" cy="1455738"/>
          </a:xfrm>
        </p:spPr>
        <p:txBody>
          <a:bodyPr/>
          <a:lstStyle/>
          <a:p>
            <a:pPr algn="ctr"/>
            <a:r>
              <a:rPr lang="cs-CZ" altLang="cs-CZ" sz="4000" b="1" dirty="0"/>
              <a:t>ZÁSADY DEFINOVÁNÍ MĚŘITELNÝCH UKAZATELŮ</a:t>
            </a:r>
          </a:p>
        </p:txBody>
      </p:sp>
      <p:sp>
        <p:nvSpPr>
          <p:cNvPr id="178179" name="Rectangle 3"/>
          <p:cNvSpPr>
            <a:spLocks noGrp="1" noChangeArrowheads="1"/>
          </p:cNvSpPr>
          <p:nvPr>
            <p:ph type="body" idx="1"/>
          </p:nvPr>
        </p:nvSpPr>
        <p:spPr>
          <a:xfrm>
            <a:off x="59267" y="2328333"/>
            <a:ext cx="8955088" cy="3657600"/>
          </a:xfrm>
        </p:spPr>
        <p:txBody>
          <a:bodyPr/>
          <a:lstStyle/>
          <a:p>
            <a:pPr>
              <a:lnSpc>
                <a:spcPct val="90000"/>
              </a:lnSpc>
            </a:pPr>
            <a:r>
              <a:rPr lang="cs-CZ" altLang="cs-CZ" sz="2400" b="1" dirty="0"/>
              <a:t>Suma dosažených ukazatelů cíle musí zaručit dosažení cíle jako celku.</a:t>
            </a:r>
          </a:p>
          <a:p>
            <a:pPr>
              <a:lnSpc>
                <a:spcPct val="90000"/>
              </a:lnSpc>
            </a:pPr>
            <a:r>
              <a:rPr lang="cs-CZ" altLang="cs-CZ" sz="2400" b="1" dirty="0"/>
              <a:t>Ukazatel má jasně definovány charakteristiky – výchozí a cílovou (parametr) hodnotu, jednotku měření a způsob výpočtu, způsob měření (postup, frekvence a harmonogram) a způsob ověřování, periodu vyhodnocování, zda je sledována kumulace za období – trend (zvyšovat, snižovat, udržet v rozmezí…), metodu vyhodnocování (ručně, automaticky…).</a:t>
            </a:r>
          </a:p>
          <a:p>
            <a:pPr>
              <a:lnSpc>
                <a:spcPct val="90000"/>
              </a:lnSpc>
            </a:pPr>
            <a:r>
              <a:rPr lang="cs-CZ" altLang="cs-CZ" sz="2400" b="1" dirty="0"/>
              <a:t>Měřitelnost ukazatele – přiřazení informačních zdrojů, ve kterých je sledován a vyhodnocován (zdroj dat).</a:t>
            </a:r>
          </a:p>
        </p:txBody>
      </p:sp>
    </p:spTree>
    <p:extLst>
      <p:ext uri="{BB962C8B-B14F-4D97-AF65-F5344CB8AC3E}">
        <p14:creationId xmlns:p14="http://schemas.microsoft.com/office/powerpoint/2010/main" val="14566697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685800"/>
            <a:ext cx="8229600" cy="884238"/>
          </a:xfrm>
        </p:spPr>
        <p:txBody>
          <a:bodyPr/>
          <a:lstStyle/>
          <a:p>
            <a:pPr algn="ctr"/>
            <a:r>
              <a:rPr lang="cs-CZ" altLang="cs-CZ" b="1" dirty="0"/>
              <a:t>CÍLOVÁ HODNOTA</a:t>
            </a:r>
          </a:p>
        </p:txBody>
      </p:sp>
      <p:sp>
        <p:nvSpPr>
          <p:cNvPr id="179203" name="Rectangle 3"/>
          <p:cNvSpPr>
            <a:spLocks noGrp="1" noChangeArrowheads="1"/>
          </p:cNvSpPr>
          <p:nvPr>
            <p:ph type="body" idx="1"/>
          </p:nvPr>
        </p:nvSpPr>
        <p:spPr>
          <a:xfrm>
            <a:off x="152400" y="2017714"/>
            <a:ext cx="8802688" cy="4086754"/>
          </a:xfrm>
        </p:spPr>
        <p:txBody>
          <a:bodyPr/>
          <a:lstStyle/>
          <a:p>
            <a:r>
              <a:rPr lang="cs-CZ" altLang="cs-CZ" b="1" dirty="0"/>
              <a:t>Specifické a operační cíle, resp. jejich ukazatelé musí mít stanovenu konkrétní požadovanou (plánovanou) hodnotu – </a:t>
            </a:r>
            <a:r>
              <a:rPr lang="cs-CZ" altLang="cs-CZ" b="1" dirty="0">
                <a:solidFill>
                  <a:schemeClr val="hlink"/>
                </a:solidFill>
              </a:rPr>
              <a:t>cílová hodnota</a:t>
            </a:r>
            <a:r>
              <a:rPr lang="cs-CZ" altLang="cs-CZ" b="1" dirty="0"/>
              <a:t>, vůči které se porovnává dosažená hodnota.</a:t>
            </a:r>
          </a:p>
          <a:p>
            <a:r>
              <a:rPr lang="cs-CZ" altLang="cs-CZ" b="1" dirty="0"/>
              <a:t>Cílové hodnoty, které jsou příliš nízké nebo příliš vysoké, mohou vést k negativním vlivům – je to tedy </a:t>
            </a:r>
            <a:r>
              <a:rPr lang="cs-CZ" altLang="cs-CZ" b="1" dirty="0">
                <a:solidFill>
                  <a:schemeClr val="hlink"/>
                </a:solidFill>
              </a:rPr>
              <a:t>cesta vedoucí k dosažení cíle.</a:t>
            </a:r>
          </a:p>
        </p:txBody>
      </p:sp>
    </p:spTree>
    <p:extLst>
      <p:ext uri="{BB962C8B-B14F-4D97-AF65-F5344CB8AC3E}">
        <p14:creationId xmlns:p14="http://schemas.microsoft.com/office/powerpoint/2010/main" val="12009125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702732"/>
            <a:ext cx="8229600" cy="948267"/>
          </a:xfrm>
        </p:spPr>
        <p:txBody>
          <a:bodyPr>
            <a:normAutofit/>
          </a:bodyPr>
          <a:lstStyle/>
          <a:p>
            <a:pPr algn="ctr"/>
            <a:r>
              <a:rPr lang="cs-CZ" altLang="cs-CZ" b="1" dirty="0"/>
              <a:t>VÝCHOZÍ HODNOTA</a:t>
            </a:r>
          </a:p>
        </p:txBody>
      </p:sp>
      <p:sp>
        <p:nvSpPr>
          <p:cNvPr id="180227" name="Rectangle 3"/>
          <p:cNvSpPr>
            <a:spLocks noGrp="1" noChangeArrowheads="1"/>
          </p:cNvSpPr>
          <p:nvPr>
            <p:ph type="body" idx="1"/>
          </p:nvPr>
        </p:nvSpPr>
        <p:spPr>
          <a:xfrm>
            <a:off x="533400" y="2590800"/>
            <a:ext cx="8305800" cy="1868488"/>
          </a:xfrm>
        </p:spPr>
        <p:txBody>
          <a:bodyPr/>
          <a:lstStyle/>
          <a:p>
            <a:r>
              <a:rPr lang="cs-CZ" altLang="cs-CZ" b="1" dirty="0"/>
              <a:t>Abychom mohli stanovit cílovou hodnotu, musíme znát </a:t>
            </a:r>
            <a:r>
              <a:rPr lang="cs-CZ" altLang="cs-CZ" b="1" dirty="0">
                <a:solidFill>
                  <a:schemeClr val="hlink"/>
                </a:solidFill>
              </a:rPr>
              <a:t>výchozí hodnotu</a:t>
            </a:r>
            <a:r>
              <a:rPr lang="cs-CZ" altLang="cs-CZ" b="1" dirty="0"/>
              <a:t> ukazatele.</a:t>
            </a:r>
          </a:p>
        </p:txBody>
      </p:sp>
    </p:spTree>
    <p:extLst>
      <p:ext uri="{BB962C8B-B14F-4D97-AF65-F5344CB8AC3E}">
        <p14:creationId xmlns:p14="http://schemas.microsoft.com/office/powerpoint/2010/main" val="4287879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753534"/>
            <a:ext cx="8229600" cy="833438"/>
          </a:xfrm>
        </p:spPr>
        <p:txBody>
          <a:bodyPr/>
          <a:lstStyle/>
          <a:p>
            <a:pPr algn="ctr"/>
            <a:r>
              <a:rPr lang="cs-CZ" altLang="cs-CZ" b="1" dirty="0"/>
              <a:t>VSTUPY</a:t>
            </a:r>
          </a:p>
        </p:txBody>
      </p:sp>
      <p:sp>
        <p:nvSpPr>
          <p:cNvPr id="105475" name="Rectangle 3"/>
          <p:cNvSpPr>
            <a:spLocks noGrp="1" noChangeArrowheads="1"/>
          </p:cNvSpPr>
          <p:nvPr>
            <p:ph type="body" idx="1"/>
          </p:nvPr>
        </p:nvSpPr>
        <p:spPr>
          <a:xfrm>
            <a:off x="457200" y="2286000"/>
            <a:ext cx="8305800" cy="3810000"/>
          </a:xfrm>
        </p:spPr>
        <p:txBody>
          <a:bodyPr/>
          <a:lstStyle/>
          <a:p>
            <a:r>
              <a:rPr lang="cs-CZ" altLang="cs-CZ" sz="2800" b="1" dirty="0">
                <a:solidFill>
                  <a:schemeClr val="hlink"/>
                </a:solidFill>
              </a:rPr>
              <a:t>Vstupy</a:t>
            </a:r>
            <a:r>
              <a:rPr lang="cs-CZ" altLang="cs-CZ" sz="2800" b="1" dirty="0"/>
              <a:t> se využívají při spuštění procesu – jsou získávány z výstupů předcházejících procesů nebo od dodavatelů.</a:t>
            </a:r>
          </a:p>
          <a:p>
            <a:r>
              <a:rPr lang="cs-CZ" altLang="cs-CZ" sz="2800" b="1" dirty="0"/>
              <a:t>Ke vstupu do procesu je přidána hodnota – je zpracován do výstupu procesu.</a:t>
            </a:r>
          </a:p>
          <a:p>
            <a:r>
              <a:rPr lang="cs-CZ" altLang="cs-CZ" sz="2800" b="1" dirty="0"/>
              <a:t>Rozdíl mezi </a:t>
            </a:r>
            <a:r>
              <a:rPr lang="cs-CZ" altLang="cs-CZ" sz="2800" b="1" dirty="0">
                <a:solidFill>
                  <a:schemeClr val="hlink"/>
                </a:solidFill>
              </a:rPr>
              <a:t>vstupy</a:t>
            </a:r>
            <a:r>
              <a:rPr lang="cs-CZ" altLang="cs-CZ" sz="2800" b="1" dirty="0"/>
              <a:t> a </a:t>
            </a:r>
            <a:r>
              <a:rPr lang="cs-CZ" altLang="cs-CZ" sz="2800" b="1" dirty="0">
                <a:solidFill>
                  <a:schemeClr val="hlink"/>
                </a:solidFill>
              </a:rPr>
              <a:t>zdroji</a:t>
            </a:r>
            <a:r>
              <a:rPr lang="cs-CZ" altLang="cs-CZ" sz="2800" b="1" dirty="0"/>
              <a:t> je ten, že zdroje jsou využívány pro přeměnu vstupů na výstupy.</a:t>
            </a:r>
          </a:p>
        </p:txBody>
      </p:sp>
    </p:spTree>
    <p:extLst>
      <p:ext uri="{BB962C8B-B14F-4D97-AF65-F5344CB8AC3E}">
        <p14:creationId xmlns:p14="http://schemas.microsoft.com/office/powerpoint/2010/main" val="7107269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753533"/>
            <a:ext cx="8229600" cy="985838"/>
          </a:xfrm>
        </p:spPr>
        <p:txBody>
          <a:bodyPr/>
          <a:lstStyle/>
          <a:p>
            <a:pPr algn="ctr"/>
            <a:r>
              <a:rPr lang="cs-CZ" altLang="cs-CZ" b="1" dirty="0"/>
              <a:t>ÚKOL</a:t>
            </a:r>
          </a:p>
        </p:txBody>
      </p:sp>
      <p:sp>
        <p:nvSpPr>
          <p:cNvPr id="181251" name="Rectangle 3"/>
          <p:cNvSpPr>
            <a:spLocks noGrp="1" noChangeArrowheads="1"/>
          </p:cNvSpPr>
          <p:nvPr>
            <p:ph type="body" idx="1"/>
          </p:nvPr>
        </p:nvSpPr>
        <p:spPr>
          <a:xfrm>
            <a:off x="533400" y="2438400"/>
            <a:ext cx="7924800" cy="3392488"/>
          </a:xfrm>
        </p:spPr>
        <p:txBody>
          <a:bodyPr/>
          <a:lstStyle/>
          <a:p>
            <a:pPr>
              <a:lnSpc>
                <a:spcPct val="90000"/>
              </a:lnSpc>
            </a:pPr>
            <a:r>
              <a:rPr lang="cs-CZ" altLang="cs-CZ" b="1" dirty="0">
                <a:solidFill>
                  <a:schemeClr val="hlink"/>
                </a:solidFill>
              </a:rPr>
              <a:t>Úkol </a:t>
            </a:r>
            <a:r>
              <a:rPr lang="cs-CZ" altLang="cs-CZ" b="1" dirty="0"/>
              <a:t>lze charakterizovat jako jednoznačně definovaný soubor činností charakteru </a:t>
            </a:r>
            <a:r>
              <a:rPr lang="cs-CZ" altLang="cs-CZ" b="1" dirty="0">
                <a:solidFill>
                  <a:schemeClr val="hlink"/>
                </a:solidFill>
              </a:rPr>
              <a:t>opakovaného</a:t>
            </a:r>
            <a:r>
              <a:rPr lang="cs-CZ" altLang="cs-CZ" b="1" dirty="0"/>
              <a:t> (</a:t>
            </a:r>
            <a:r>
              <a:rPr lang="cs-CZ" altLang="cs-CZ" b="1" dirty="0">
                <a:solidFill>
                  <a:schemeClr val="hlink"/>
                </a:solidFill>
              </a:rPr>
              <a:t>PROCES</a:t>
            </a:r>
            <a:r>
              <a:rPr lang="cs-CZ" altLang="cs-CZ" b="1" dirty="0"/>
              <a:t>) nebo </a:t>
            </a:r>
            <a:r>
              <a:rPr lang="cs-CZ" altLang="cs-CZ" b="1" dirty="0">
                <a:solidFill>
                  <a:schemeClr val="hlink"/>
                </a:solidFill>
              </a:rPr>
              <a:t>jednorázového</a:t>
            </a:r>
            <a:r>
              <a:rPr lang="cs-CZ" altLang="cs-CZ" b="1" dirty="0"/>
              <a:t> (</a:t>
            </a:r>
            <a:r>
              <a:rPr lang="cs-CZ" altLang="cs-CZ" b="1" dirty="0">
                <a:solidFill>
                  <a:schemeClr val="hlink"/>
                </a:solidFill>
              </a:rPr>
              <a:t>PROJEKT</a:t>
            </a:r>
            <a:r>
              <a:rPr lang="cs-CZ" altLang="cs-CZ" b="1" dirty="0"/>
              <a:t>).</a:t>
            </a:r>
          </a:p>
          <a:p>
            <a:pPr>
              <a:lnSpc>
                <a:spcPct val="90000"/>
              </a:lnSpc>
            </a:pPr>
            <a:r>
              <a:rPr lang="cs-CZ" altLang="cs-CZ" b="1" dirty="0"/>
              <a:t>Při definování cílů procesu vycházíme ze </a:t>
            </a:r>
            <a:r>
              <a:rPr lang="cs-CZ" altLang="cs-CZ" b="1" dirty="0">
                <a:solidFill>
                  <a:schemeClr val="hlink"/>
                </a:solidFill>
              </a:rPr>
              <a:t>zásady SMART.</a:t>
            </a:r>
          </a:p>
        </p:txBody>
      </p:sp>
    </p:spTree>
    <p:extLst>
      <p:ext uri="{BB962C8B-B14F-4D97-AF65-F5344CB8AC3E}">
        <p14:creationId xmlns:p14="http://schemas.microsoft.com/office/powerpoint/2010/main" val="2758357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09600" y="689769"/>
            <a:ext cx="8334375" cy="1379538"/>
          </a:xfrm>
        </p:spPr>
        <p:txBody>
          <a:bodyPr/>
          <a:lstStyle/>
          <a:p>
            <a:pPr algn="ctr"/>
            <a:r>
              <a:rPr lang="cs-CZ" altLang="cs-CZ" sz="4000" b="1" dirty="0"/>
              <a:t>ZÁSADA SMART PRO DEFINOVÁNÍ CÍLŮ PROCESU - I</a:t>
            </a:r>
          </a:p>
        </p:txBody>
      </p:sp>
      <p:sp>
        <p:nvSpPr>
          <p:cNvPr id="182275" name="Rectangle 3"/>
          <p:cNvSpPr>
            <a:spLocks noGrp="1" noChangeArrowheads="1"/>
          </p:cNvSpPr>
          <p:nvPr>
            <p:ph type="body" idx="1"/>
          </p:nvPr>
        </p:nvSpPr>
        <p:spPr>
          <a:xfrm>
            <a:off x="141287" y="2345267"/>
            <a:ext cx="8802688" cy="3843866"/>
          </a:xfrm>
        </p:spPr>
        <p:txBody>
          <a:bodyPr/>
          <a:lstStyle/>
          <a:p>
            <a:pPr>
              <a:lnSpc>
                <a:spcPct val="90000"/>
              </a:lnSpc>
            </a:pPr>
            <a:r>
              <a:rPr lang="cs-CZ" altLang="cs-CZ" b="1" dirty="0">
                <a:solidFill>
                  <a:schemeClr val="hlink"/>
                </a:solidFill>
              </a:rPr>
              <a:t>S</a:t>
            </a:r>
            <a:r>
              <a:rPr lang="cs-CZ" altLang="cs-CZ" b="1" dirty="0"/>
              <a:t>pecifikace cíle: cíl je formulován konkrétně</a:t>
            </a:r>
            <a:br>
              <a:rPr lang="cs-CZ" altLang="cs-CZ" b="1" dirty="0"/>
            </a:br>
            <a:r>
              <a:rPr lang="cs-CZ" altLang="cs-CZ" b="1" dirty="0"/>
              <a:t>a jednoznačně bez možnosti více výkladů, cíl jasně ukazuje výsledek (stav) v budoucnu.</a:t>
            </a:r>
          </a:p>
          <a:p>
            <a:pPr>
              <a:lnSpc>
                <a:spcPct val="90000"/>
              </a:lnSpc>
            </a:pPr>
            <a:r>
              <a:rPr lang="cs-CZ" altLang="cs-CZ" b="1" dirty="0">
                <a:solidFill>
                  <a:schemeClr val="hlink"/>
                </a:solidFill>
              </a:rPr>
              <a:t>M</a:t>
            </a:r>
            <a:r>
              <a:rPr lang="cs-CZ" altLang="cs-CZ" b="1" dirty="0"/>
              <a:t>ěřitelnost cíle: dosažení cíle přímo nebo nepřímo pomocí ukazatelů.</a:t>
            </a:r>
          </a:p>
          <a:p>
            <a:pPr>
              <a:lnSpc>
                <a:spcPct val="90000"/>
              </a:lnSpc>
            </a:pPr>
            <a:r>
              <a:rPr lang="cs-CZ" altLang="cs-CZ" b="1" dirty="0">
                <a:solidFill>
                  <a:schemeClr val="hlink"/>
                </a:solidFill>
              </a:rPr>
              <a:t>A</a:t>
            </a:r>
            <a:r>
              <a:rPr lang="cs-CZ" altLang="cs-CZ" b="1" dirty="0"/>
              <a:t>kceptovatelnost cíle: s cíli jednotlivých úrovní se musí ztotožnit management příslušné řídící úrovně.</a:t>
            </a:r>
          </a:p>
        </p:txBody>
      </p:sp>
    </p:spTree>
    <p:extLst>
      <p:ext uri="{BB962C8B-B14F-4D97-AF65-F5344CB8AC3E}">
        <p14:creationId xmlns:p14="http://schemas.microsoft.com/office/powerpoint/2010/main" val="3196762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381000" y="689769"/>
            <a:ext cx="8562975" cy="1379538"/>
          </a:xfrm>
        </p:spPr>
        <p:txBody>
          <a:bodyPr/>
          <a:lstStyle/>
          <a:p>
            <a:pPr algn="ctr"/>
            <a:r>
              <a:rPr lang="cs-CZ" altLang="cs-CZ" sz="4000" b="1" dirty="0"/>
              <a:t>ZÁSADA SMART PRO DEFINOVÁNÍ CÍLŮ PROCESU - II</a:t>
            </a:r>
          </a:p>
        </p:txBody>
      </p:sp>
      <p:sp>
        <p:nvSpPr>
          <p:cNvPr id="308227" name="Rectangle 3"/>
          <p:cNvSpPr>
            <a:spLocks noGrp="1" noChangeArrowheads="1"/>
          </p:cNvSpPr>
          <p:nvPr>
            <p:ph type="body" idx="1"/>
          </p:nvPr>
        </p:nvSpPr>
        <p:spPr>
          <a:xfrm>
            <a:off x="104246" y="2302934"/>
            <a:ext cx="8955087" cy="3682999"/>
          </a:xfrm>
        </p:spPr>
        <p:txBody>
          <a:bodyPr/>
          <a:lstStyle/>
          <a:p>
            <a:pPr>
              <a:lnSpc>
                <a:spcPct val="90000"/>
              </a:lnSpc>
            </a:pPr>
            <a:r>
              <a:rPr lang="cs-CZ" altLang="cs-CZ" sz="2800" b="1" dirty="0">
                <a:solidFill>
                  <a:schemeClr val="hlink"/>
                </a:solidFill>
              </a:rPr>
              <a:t>R</a:t>
            </a:r>
            <a:r>
              <a:rPr lang="cs-CZ" altLang="cs-CZ" sz="2800" b="1" dirty="0"/>
              <a:t>eálnost cíle: cíl musí respektovat všechny známé omezující podmínky a vycházet z kvalitní analýzy současného stavu, při potenciálním nedostatku zdrojů musí být stanovena priorita cílů, suma dosažení jednotlivých podřízených cílů musí zaručit dosažení příslušného nadřazeného cíle, plnění cíle musí být ovlivnitelné organizačními jednotkami, které se na jeho plnění podílejí nebo se na jeho plnění spolupodílejí.</a:t>
            </a:r>
          </a:p>
          <a:p>
            <a:pPr>
              <a:lnSpc>
                <a:spcPct val="90000"/>
              </a:lnSpc>
            </a:pPr>
            <a:r>
              <a:rPr lang="cs-CZ" altLang="cs-CZ" sz="2800" b="1" dirty="0">
                <a:solidFill>
                  <a:schemeClr val="hlink"/>
                </a:solidFill>
              </a:rPr>
              <a:t>T</a:t>
            </a:r>
            <a:r>
              <a:rPr lang="cs-CZ" altLang="cs-CZ" sz="2800" b="1" dirty="0"/>
              <a:t>ermín splnění cíle.</a:t>
            </a:r>
          </a:p>
        </p:txBody>
      </p:sp>
    </p:spTree>
    <p:extLst>
      <p:ext uri="{BB962C8B-B14F-4D97-AF65-F5344CB8AC3E}">
        <p14:creationId xmlns:p14="http://schemas.microsoft.com/office/powerpoint/2010/main" val="2066343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914400" y="3200400"/>
            <a:ext cx="7793038" cy="2209800"/>
          </a:xfrm>
        </p:spPr>
        <p:txBody>
          <a:bodyPr/>
          <a:lstStyle/>
          <a:p>
            <a:pPr algn="ctr"/>
            <a:r>
              <a:rPr lang="cs-CZ" altLang="cs-CZ" b="1" dirty="0"/>
              <a:t>SROVNÁNÍ FUNKČNÍHO</a:t>
            </a:r>
            <a:br>
              <a:rPr lang="cs-CZ" altLang="cs-CZ" b="1" dirty="0"/>
            </a:br>
            <a:r>
              <a:rPr lang="cs-CZ" altLang="cs-CZ" b="1" dirty="0"/>
              <a:t>A PROCESNÍHO PŘÍSTUPU</a:t>
            </a:r>
            <a:br>
              <a:rPr lang="cs-CZ" altLang="cs-CZ" b="1" dirty="0"/>
            </a:br>
            <a:r>
              <a:rPr lang="cs-CZ" altLang="cs-CZ" b="1" dirty="0"/>
              <a:t>K ŘÍZENÍ ORGANIZACE</a:t>
            </a:r>
          </a:p>
        </p:txBody>
      </p:sp>
    </p:spTree>
    <p:extLst>
      <p:ext uri="{BB962C8B-B14F-4D97-AF65-F5344CB8AC3E}">
        <p14:creationId xmlns:p14="http://schemas.microsoft.com/office/powerpoint/2010/main" val="26699611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711200" y="643465"/>
            <a:ext cx="7877175" cy="956205"/>
          </a:xfrm>
        </p:spPr>
        <p:txBody>
          <a:bodyPr>
            <a:normAutofit fontScale="90000"/>
          </a:bodyPr>
          <a:lstStyle/>
          <a:p>
            <a:pPr algn="ctr"/>
            <a:r>
              <a:rPr lang="cs-CZ" altLang="cs-CZ" sz="3600" b="1" dirty="0"/>
              <a:t>SROVNÁNÍ FUNKČNÍHO A PROCESNÍHO PŘÍSTUPU K ŘÍZENÍ – ZÁKLADNÍ ROZDÍLY</a:t>
            </a:r>
          </a:p>
        </p:txBody>
      </p:sp>
      <p:graphicFrame>
        <p:nvGraphicFramePr>
          <p:cNvPr id="201732" name="Object 4"/>
          <p:cNvGraphicFramePr>
            <a:graphicFrameLocks noChangeAspect="1"/>
          </p:cNvGraphicFramePr>
          <p:nvPr>
            <p:extLst>
              <p:ext uri="{D42A27DB-BD31-4B8C-83A1-F6EECF244321}">
                <p14:modId xmlns:p14="http://schemas.microsoft.com/office/powerpoint/2010/main" val="4213925200"/>
              </p:ext>
            </p:extLst>
          </p:nvPr>
        </p:nvGraphicFramePr>
        <p:xfrm>
          <a:off x="795867" y="1770432"/>
          <a:ext cx="7416800" cy="4266301"/>
        </p:xfrm>
        <a:graphic>
          <a:graphicData uri="http://schemas.openxmlformats.org/presentationml/2006/ole">
            <mc:AlternateContent xmlns:mc="http://schemas.openxmlformats.org/markup-compatibility/2006">
              <mc:Choice xmlns:v="urn:schemas-microsoft-com:vml" Requires="v">
                <p:oleObj name="Rastrový obrázek" r:id="rId2" imgW="3933333" imgH="4571429" progId="Paint.Picture">
                  <p:embed/>
                </p:oleObj>
              </mc:Choice>
              <mc:Fallback>
                <p:oleObj name="Rastrový obrázek" r:id="rId2" imgW="3933333" imgH="457142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7" y="1770432"/>
                        <a:ext cx="7416800" cy="426630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314381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643466"/>
            <a:ext cx="8229600" cy="774171"/>
          </a:xfrm>
        </p:spPr>
        <p:txBody>
          <a:bodyPr/>
          <a:lstStyle/>
          <a:p>
            <a:pPr algn="ctr"/>
            <a:r>
              <a:rPr lang="cs-CZ" altLang="cs-CZ" b="1" dirty="0"/>
              <a:t>LITERATURA I</a:t>
            </a:r>
          </a:p>
        </p:txBody>
      </p:sp>
      <p:sp>
        <p:nvSpPr>
          <p:cNvPr id="96259" name="Rectangle 3"/>
          <p:cNvSpPr>
            <a:spLocks noGrp="1" noChangeArrowheads="1"/>
          </p:cNvSpPr>
          <p:nvPr>
            <p:ph type="body" idx="1"/>
          </p:nvPr>
        </p:nvSpPr>
        <p:spPr>
          <a:xfrm>
            <a:off x="0" y="1617133"/>
            <a:ext cx="8955088" cy="4383088"/>
          </a:xfrm>
        </p:spPr>
        <p:txBody>
          <a:bodyPr/>
          <a:lstStyle/>
          <a:p>
            <a:pPr>
              <a:lnSpc>
                <a:spcPct val="90000"/>
              </a:lnSpc>
            </a:pPr>
            <a:r>
              <a:rPr lang="cs-CZ" altLang="cs-CZ" sz="1800" b="1" dirty="0"/>
              <a:t>DRAHOTSKÝ, I., ŘEZNÍČEK, B. </a:t>
            </a:r>
            <a:r>
              <a:rPr lang="cs-CZ" altLang="cs-CZ" sz="1800" b="1" i="1" dirty="0"/>
              <a:t>Logistika. Procesy a jejich řízení.</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2003, 334 s. ISBN 80-7226-521-0.</a:t>
            </a:r>
          </a:p>
          <a:p>
            <a:pPr>
              <a:lnSpc>
                <a:spcPct val="90000"/>
              </a:lnSpc>
            </a:pPr>
            <a:r>
              <a:rPr lang="cs-CZ" altLang="cs-CZ" sz="1800" b="1" dirty="0"/>
              <a:t>GRASSEOVÁ, M., DUBEC, R., HORÁK, R. </a:t>
            </a:r>
            <a:r>
              <a:rPr lang="cs-CZ" altLang="cs-CZ" sz="1800" b="1" i="1" dirty="0"/>
              <a:t>Procesní řízení ve veřejném sektoru. Teoretická východiska a praktické příklady.</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2008, 266 s.</a:t>
            </a:r>
            <a:br>
              <a:rPr lang="cs-CZ" altLang="cs-CZ" sz="1800" b="1" dirty="0"/>
            </a:br>
            <a:r>
              <a:rPr lang="cs-CZ" altLang="cs-CZ" sz="1800" b="1" dirty="0"/>
              <a:t>ISBN 978-80-251-1978-7.</a:t>
            </a:r>
          </a:p>
          <a:p>
            <a:pPr>
              <a:lnSpc>
                <a:spcPct val="90000"/>
              </a:lnSpc>
            </a:pPr>
            <a:r>
              <a:rPr lang="cs-CZ" altLang="cs-CZ" sz="1800" b="1" dirty="0"/>
              <a:t>GRASSEOVÁ, M., DUBEC, R., ŘEHÁK, D. </a:t>
            </a:r>
            <a:r>
              <a:rPr lang="cs-CZ" altLang="cs-CZ" sz="1800" b="1" i="1" dirty="0"/>
              <a:t>Analýza v rukou manažera. 33 nejpoužívanějších metod strategického řízení.</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2010, 325 s.</a:t>
            </a:r>
            <a:br>
              <a:rPr lang="cs-CZ" altLang="cs-CZ" sz="1800" b="1" dirty="0"/>
            </a:br>
            <a:r>
              <a:rPr lang="cs-CZ" altLang="cs-CZ" sz="1800" b="1" dirty="0"/>
              <a:t>ISBN 978-80-251-2621-9.</a:t>
            </a:r>
          </a:p>
          <a:p>
            <a:pPr>
              <a:lnSpc>
                <a:spcPct val="90000"/>
              </a:lnSpc>
            </a:pPr>
            <a:r>
              <a:rPr lang="cs-CZ" altLang="cs-CZ" sz="1800" b="1" dirty="0"/>
              <a:t>KAPLAN, R. S., NORTON, D. P. </a:t>
            </a:r>
            <a:r>
              <a:rPr lang="cs-CZ" altLang="cs-CZ" sz="1800" b="1" i="1" dirty="0" err="1"/>
              <a:t>Balanced</a:t>
            </a:r>
            <a:r>
              <a:rPr lang="cs-CZ" altLang="cs-CZ" sz="1800" b="1" i="1" dirty="0"/>
              <a:t> </a:t>
            </a:r>
            <a:r>
              <a:rPr lang="cs-CZ" altLang="cs-CZ" sz="1800" b="1" i="1" dirty="0" err="1"/>
              <a:t>Scorecard</a:t>
            </a:r>
            <a:r>
              <a:rPr lang="cs-CZ" altLang="cs-CZ" sz="1800" b="1" i="1" dirty="0"/>
              <a:t>. Strategický systém měření výkonnosti podniku.</a:t>
            </a:r>
            <a:r>
              <a:rPr lang="cs-CZ" altLang="cs-CZ" sz="1800" b="1" dirty="0"/>
              <a:t> 2. vyd. Praha: Management </a:t>
            </a:r>
            <a:r>
              <a:rPr lang="cs-CZ" altLang="cs-CZ" sz="1800" b="1" dirty="0" err="1"/>
              <a:t>Press</a:t>
            </a:r>
            <a:r>
              <a:rPr lang="cs-CZ" altLang="cs-CZ" sz="1800" b="1" dirty="0"/>
              <a:t>, 2000, 267 s. ISBN 80-7261-037-6.</a:t>
            </a:r>
          </a:p>
          <a:p>
            <a:pPr>
              <a:lnSpc>
                <a:spcPct val="90000"/>
              </a:lnSpc>
            </a:pPr>
            <a:r>
              <a:rPr lang="cs-CZ" altLang="cs-CZ" sz="1800" b="1" dirty="0"/>
              <a:t>KAPLAN, R. S., NORTON, D. P. </a:t>
            </a:r>
            <a:r>
              <a:rPr lang="cs-CZ" altLang="cs-CZ" sz="1800" b="1" i="1" dirty="0" err="1"/>
              <a:t>Alignment</a:t>
            </a:r>
            <a:r>
              <a:rPr lang="cs-CZ" altLang="cs-CZ" sz="1800" b="1" i="1" dirty="0"/>
              <a:t> – systémové vyladění organizace. Jak využít </a:t>
            </a:r>
            <a:r>
              <a:rPr lang="cs-CZ" altLang="cs-CZ" sz="1800" b="1" i="1" dirty="0" err="1"/>
              <a:t>Balanced</a:t>
            </a:r>
            <a:r>
              <a:rPr lang="cs-CZ" altLang="cs-CZ" sz="1800" b="1" i="1" dirty="0"/>
              <a:t> </a:t>
            </a:r>
            <a:r>
              <a:rPr lang="cs-CZ" altLang="cs-CZ" sz="1800" b="1" i="1" dirty="0" err="1"/>
              <a:t>Scorecard</a:t>
            </a:r>
            <a:r>
              <a:rPr lang="cs-CZ" altLang="cs-CZ" sz="1800" b="1" i="1" dirty="0"/>
              <a:t> k vytváření synergií.</a:t>
            </a:r>
            <a:r>
              <a:rPr lang="cs-CZ" altLang="cs-CZ" sz="1800" b="1" dirty="0"/>
              <a:t> 1. vyd. Praha: Management </a:t>
            </a:r>
            <a:r>
              <a:rPr lang="cs-CZ" altLang="cs-CZ" sz="1800" b="1" dirty="0" err="1"/>
              <a:t>Press</a:t>
            </a:r>
            <a:r>
              <a:rPr lang="cs-CZ" altLang="cs-CZ" sz="1800" b="1" dirty="0"/>
              <a:t>, 2006, 310 s. ISBN 80-7261-155-0.</a:t>
            </a:r>
          </a:p>
          <a:p>
            <a:pPr>
              <a:lnSpc>
                <a:spcPct val="90000"/>
              </a:lnSpc>
            </a:pPr>
            <a:r>
              <a:rPr lang="cs-CZ" altLang="cs-CZ" sz="1800" b="1" dirty="0"/>
              <a:t>KAPLAN, R. S., NORTON, D. P. </a:t>
            </a:r>
            <a:r>
              <a:rPr lang="cs-CZ" altLang="cs-CZ" sz="1800" b="1" i="1" dirty="0"/>
              <a:t>Efektivní systém řízení strategie. Nový nástroj zvyšování výkonnosti a vytváření konkurenční výhody.</a:t>
            </a:r>
            <a:r>
              <a:rPr lang="cs-CZ" altLang="cs-CZ" sz="1800" b="1" dirty="0"/>
              <a:t> 1. vyd. Praha: Management </a:t>
            </a:r>
            <a:r>
              <a:rPr lang="cs-CZ" altLang="cs-CZ" sz="1800" b="1" dirty="0" err="1"/>
              <a:t>Press</a:t>
            </a:r>
            <a:r>
              <a:rPr lang="cs-CZ" altLang="cs-CZ" sz="1800" b="1" dirty="0"/>
              <a:t>, 2010,</a:t>
            </a:r>
            <a:br>
              <a:rPr lang="cs-CZ" altLang="cs-CZ" sz="1800" b="1" dirty="0"/>
            </a:br>
            <a:r>
              <a:rPr lang="cs-CZ" altLang="cs-CZ" sz="1800" b="1" dirty="0"/>
              <a:t>325 s. ISBN 978-80-7261-203-1.</a:t>
            </a:r>
          </a:p>
        </p:txBody>
      </p:sp>
    </p:spTree>
    <p:extLst>
      <p:ext uri="{BB962C8B-B14F-4D97-AF65-F5344CB8AC3E}">
        <p14:creationId xmlns:p14="http://schemas.microsoft.com/office/powerpoint/2010/main" val="36009230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26532"/>
            <a:ext cx="8229600" cy="791105"/>
          </a:xfrm>
        </p:spPr>
        <p:txBody>
          <a:bodyPr/>
          <a:lstStyle/>
          <a:p>
            <a:pPr algn="ctr"/>
            <a:r>
              <a:rPr lang="cs-CZ" altLang="cs-CZ" b="1" dirty="0"/>
              <a:t>LITERATURA II</a:t>
            </a:r>
          </a:p>
        </p:txBody>
      </p:sp>
      <p:sp>
        <p:nvSpPr>
          <p:cNvPr id="97283" name="Rectangle 3"/>
          <p:cNvSpPr>
            <a:spLocks noGrp="1" noChangeArrowheads="1"/>
          </p:cNvSpPr>
          <p:nvPr>
            <p:ph type="body" idx="1"/>
          </p:nvPr>
        </p:nvSpPr>
        <p:spPr>
          <a:xfrm>
            <a:off x="0" y="2209800"/>
            <a:ext cx="8955088" cy="3869267"/>
          </a:xfrm>
        </p:spPr>
        <p:txBody>
          <a:bodyPr/>
          <a:lstStyle/>
          <a:p>
            <a:r>
              <a:rPr lang="cs-CZ" altLang="cs-CZ" sz="1800" b="1" dirty="0"/>
              <a:t>KOVÁCS, J. </a:t>
            </a:r>
            <a:r>
              <a:rPr lang="cs-CZ" altLang="cs-CZ" sz="1800" b="1" i="1" dirty="0"/>
              <a:t>Kompetentní manažer procesu.</a:t>
            </a:r>
            <a:r>
              <a:rPr lang="cs-CZ" altLang="cs-CZ" sz="1800" b="1" dirty="0"/>
              <a:t> 1. vyd. Praha: </a:t>
            </a:r>
            <a:r>
              <a:rPr lang="cs-CZ" altLang="cs-CZ" sz="1800" b="1" dirty="0" err="1"/>
              <a:t>Wolters</a:t>
            </a:r>
            <a:r>
              <a:rPr lang="cs-CZ" altLang="cs-CZ" sz="1800" b="1" dirty="0"/>
              <a:t> </a:t>
            </a:r>
            <a:r>
              <a:rPr lang="cs-CZ" altLang="cs-CZ" sz="1800" b="1" dirty="0" err="1"/>
              <a:t>Kluwer</a:t>
            </a:r>
            <a:r>
              <a:rPr lang="cs-CZ" altLang="cs-CZ" sz="1800" b="1" dirty="0"/>
              <a:t> ČR, 2009, 268 s. ISBN 978-80-7357-463-5.</a:t>
            </a:r>
          </a:p>
          <a:p>
            <a:r>
              <a:rPr lang="cs-CZ" altLang="cs-CZ" sz="1800" b="1" dirty="0"/>
              <a:t>ŘEPA, V. </a:t>
            </a:r>
            <a:r>
              <a:rPr lang="cs-CZ" altLang="cs-CZ" sz="1800" b="1" i="1" dirty="0"/>
              <a:t>Podnikové procesy. Procesní řízení a modelování.</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2006, 265 s. ISBN 80-247-1281-4.</a:t>
            </a:r>
          </a:p>
          <a:p>
            <a:r>
              <a:rPr lang="cs-CZ" altLang="cs-CZ" sz="1800" b="1" dirty="0"/>
              <a:t>STANĚK, V. </a:t>
            </a:r>
            <a:r>
              <a:rPr lang="cs-CZ" altLang="cs-CZ" sz="1800" b="1" i="1" dirty="0"/>
              <a:t>Zvyšování výkonnosti procesním řízením nákladů.</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2003, 236 s. ISBN 80-247-0456-0.</a:t>
            </a:r>
          </a:p>
          <a:p>
            <a:r>
              <a:rPr lang="cs-CZ" altLang="cs-CZ" sz="1800" b="1" dirty="0"/>
              <a:t>ŠMÍDA, F. </a:t>
            </a:r>
            <a:r>
              <a:rPr lang="cs-CZ" altLang="cs-CZ" sz="1800" b="1" i="1" dirty="0"/>
              <a:t>Zavádění a rozvoj procesního řízení ve firmě.</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2007, 293 s. ISBN 978-80-247-1679-4.</a:t>
            </a:r>
          </a:p>
          <a:p>
            <a:r>
              <a:rPr lang="cs-CZ" altLang="cs-CZ" sz="1800" b="1" dirty="0"/>
              <a:t>UČEŇ, P. </a:t>
            </a:r>
            <a:r>
              <a:rPr lang="cs-CZ" altLang="cs-CZ" sz="1800" b="1" i="1" dirty="0"/>
              <a:t>Zvyšování výkonnosti firmy na bázi potenciálu zlepšení.</a:t>
            </a:r>
            <a:r>
              <a:rPr lang="cs-CZ" altLang="cs-CZ" sz="1800" b="1" dirty="0"/>
              <a:t> 1. vyd. Praha: Grada </a:t>
            </a:r>
            <a:r>
              <a:rPr lang="cs-CZ" altLang="cs-CZ" sz="1800" b="1" dirty="0" err="1"/>
              <a:t>Publishing</a:t>
            </a:r>
            <a:r>
              <a:rPr lang="cs-CZ" altLang="cs-CZ" sz="1800" b="1" dirty="0"/>
              <a:t>, 2008, 190 s. ISBN 978-80-247-2472-0.</a:t>
            </a:r>
          </a:p>
        </p:txBody>
      </p:sp>
    </p:spTree>
    <p:extLst>
      <p:ext uri="{BB962C8B-B14F-4D97-AF65-F5344CB8AC3E}">
        <p14:creationId xmlns:p14="http://schemas.microsoft.com/office/powerpoint/2010/main" val="4251990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711199"/>
            <a:ext cx="8229600" cy="824971"/>
          </a:xfrm>
        </p:spPr>
        <p:txBody>
          <a:bodyPr/>
          <a:lstStyle/>
          <a:p>
            <a:pPr algn="ctr"/>
            <a:r>
              <a:rPr lang="cs-CZ" altLang="cs-CZ" b="1" dirty="0"/>
              <a:t>VÝSTUP</a:t>
            </a:r>
          </a:p>
        </p:txBody>
      </p:sp>
      <p:sp>
        <p:nvSpPr>
          <p:cNvPr id="106499" name="Rectangle 3"/>
          <p:cNvSpPr>
            <a:spLocks noGrp="1" noChangeArrowheads="1"/>
          </p:cNvSpPr>
          <p:nvPr>
            <p:ph type="body" idx="1"/>
          </p:nvPr>
        </p:nvSpPr>
        <p:spPr>
          <a:xfrm>
            <a:off x="152400" y="2362200"/>
            <a:ext cx="8802688" cy="3649133"/>
          </a:xfrm>
        </p:spPr>
        <p:txBody>
          <a:bodyPr/>
          <a:lstStyle/>
          <a:p>
            <a:r>
              <a:rPr lang="cs-CZ" altLang="cs-CZ" b="1" dirty="0">
                <a:solidFill>
                  <a:schemeClr val="hlink"/>
                </a:solidFill>
              </a:rPr>
              <a:t>Výstup</a:t>
            </a:r>
            <a:r>
              <a:rPr lang="cs-CZ" altLang="cs-CZ" b="1" dirty="0"/>
              <a:t> je výsledkem procesu (výkonem) – tento výsledek je předán zákazníkovi.</a:t>
            </a:r>
          </a:p>
          <a:p>
            <a:r>
              <a:rPr lang="cs-CZ" altLang="cs-CZ" b="1" dirty="0"/>
              <a:t>Výstup je ve formě výrobku nebo služby.</a:t>
            </a:r>
          </a:p>
          <a:p>
            <a:r>
              <a:rPr lang="cs-CZ" altLang="cs-CZ" b="1" dirty="0"/>
              <a:t>Výstup z daného procesu musí být shodný se vstupem do následného procesu – musí být tedy zaručena jeho </a:t>
            </a:r>
            <a:r>
              <a:rPr lang="cs-CZ" altLang="cs-CZ" b="1" dirty="0">
                <a:solidFill>
                  <a:schemeClr val="hlink"/>
                </a:solidFill>
              </a:rPr>
              <a:t>efektivnost.</a:t>
            </a:r>
            <a:endParaRPr lang="cs-CZ" altLang="cs-CZ" b="1" dirty="0"/>
          </a:p>
        </p:txBody>
      </p:sp>
    </p:spTree>
    <p:extLst>
      <p:ext uri="{BB962C8B-B14F-4D97-AF65-F5344CB8AC3E}">
        <p14:creationId xmlns:p14="http://schemas.microsoft.com/office/powerpoint/2010/main" val="14307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78933"/>
            <a:ext cx="8229600" cy="850371"/>
          </a:xfrm>
        </p:spPr>
        <p:txBody>
          <a:bodyPr/>
          <a:lstStyle/>
          <a:p>
            <a:pPr algn="ctr"/>
            <a:r>
              <a:rPr lang="cs-CZ" altLang="cs-CZ" b="1" dirty="0"/>
              <a:t>EFEKTIVNOST PROCESU</a:t>
            </a:r>
          </a:p>
        </p:txBody>
      </p:sp>
      <p:sp>
        <p:nvSpPr>
          <p:cNvPr id="107523" name="Rectangle 3"/>
          <p:cNvSpPr>
            <a:spLocks noGrp="1" noChangeArrowheads="1"/>
          </p:cNvSpPr>
          <p:nvPr>
            <p:ph type="body" idx="1"/>
          </p:nvPr>
        </p:nvSpPr>
        <p:spPr>
          <a:xfrm>
            <a:off x="228600" y="2819400"/>
            <a:ext cx="8726488" cy="2173288"/>
          </a:xfrm>
        </p:spPr>
        <p:txBody>
          <a:bodyPr/>
          <a:lstStyle/>
          <a:p>
            <a:r>
              <a:rPr lang="cs-CZ" altLang="cs-CZ" b="1" dirty="0">
                <a:solidFill>
                  <a:schemeClr val="hlink"/>
                </a:solidFill>
              </a:rPr>
              <a:t>Efektivnost procesu</a:t>
            </a:r>
            <a:r>
              <a:rPr lang="cs-CZ" altLang="cs-CZ" b="1" dirty="0"/>
              <a:t> určuje, nakolik jsou realizované výstupy z procesu shodné s výstupy požadovanými – podle ČSN EN ISO 9000: 2001.</a:t>
            </a:r>
          </a:p>
          <a:p>
            <a:endParaRPr lang="cs-CZ" altLang="cs-CZ" dirty="0"/>
          </a:p>
        </p:txBody>
      </p:sp>
    </p:spTree>
    <p:extLst>
      <p:ext uri="{BB962C8B-B14F-4D97-AF65-F5344CB8AC3E}">
        <p14:creationId xmlns:p14="http://schemas.microsoft.com/office/powerpoint/2010/main" val="129418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51934" y="753534"/>
            <a:ext cx="8181975" cy="769938"/>
          </a:xfrm>
        </p:spPr>
        <p:txBody>
          <a:bodyPr/>
          <a:lstStyle/>
          <a:p>
            <a:pPr algn="ctr"/>
            <a:r>
              <a:rPr lang="cs-CZ" altLang="cs-CZ" b="1" dirty="0"/>
              <a:t>RIZIKO (RIZIKA) PROCESU</a:t>
            </a:r>
          </a:p>
        </p:txBody>
      </p:sp>
      <p:sp>
        <p:nvSpPr>
          <p:cNvPr id="108547" name="Rectangle 3"/>
          <p:cNvSpPr>
            <a:spLocks noGrp="1" noChangeArrowheads="1"/>
          </p:cNvSpPr>
          <p:nvPr>
            <p:ph type="body" idx="1"/>
          </p:nvPr>
        </p:nvSpPr>
        <p:spPr>
          <a:xfrm>
            <a:off x="228600" y="2362200"/>
            <a:ext cx="8802688" cy="3733800"/>
          </a:xfrm>
        </p:spPr>
        <p:txBody>
          <a:bodyPr/>
          <a:lstStyle/>
          <a:p>
            <a:pPr>
              <a:lnSpc>
                <a:spcPct val="90000"/>
              </a:lnSpc>
            </a:pPr>
            <a:r>
              <a:rPr lang="cs-CZ" altLang="cs-CZ" sz="2400" b="1" dirty="0">
                <a:solidFill>
                  <a:schemeClr val="hlink"/>
                </a:solidFill>
              </a:rPr>
              <a:t>Riziko (rizika) procesu</a:t>
            </a:r>
            <a:r>
              <a:rPr lang="cs-CZ" altLang="cs-CZ" sz="2400" b="1" dirty="0"/>
              <a:t> ke možnost, že při realizaci procesu nastane určitá událost, jednání nebo stav s následnými nežádoucími dopady na zabezpečení výsledku procesu a dosažení cíle procesu.</a:t>
            </a:r>
          </a:p>
          <a:p>
            <a:pPr>
              <a:lnSpc>
                <a:spcPct val="90000"/>
              </a:lnSpc>
            </a:pPr>
            <a:r>
              <a:rPr lang="cs-CZ" altLang="cs-CZ" sz="2400" b="1" dirty="0">
                <a:solidFill>
                  <a:schemeClr val="hlink"/>
                </a:solidFill>
              </a:rPr>
              <a:t>Nežádoucí dopad</a:t>
            </a:r>
            <a:r>
              <a:rPr lang="cs-CZ" altLang="cs-CZ" sz="2400" b="1" dirty="0"/>
              <a:t> je výsledek působení rizika – spočívá v ohrožení nebo újmě na majetku a právech, v narušení bezpečnosti informací, nehospodárném, neúčelném a neefektivním využívání prostředků, výkonu neefektivních nebo neúčelných činností, nesplnění nebo v prodlení stanovených úkolů, nesplnění závazkových vztahů a poškození pověsti.</a:t>
            </a:r>
          </a:p>
        </p:txBody>
      </p:sp>
    </p:spTree>
    <p:extLst>
      <p:ext uri="{BB962C8B-B14F-4D97-AF65-F5344CB8AC3E}">
        <p14:creationId xmlns:p14="http://schemas.microsoft.com/office/powerpoint/2010/main" val="1491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685800"/>
            <a:ext cx="8229600" cy="994304"/>
          </a:xfrm>
        </p:spPr>
        <p:txBody>
          <a:bodyPr/>
          <a:lstStyle/>
          <a:p>
            <a:pPr algn="ctr"/>
            <a:r>
              <a:rPr lang="cs-CZ" altLang="cs-CZ" b="1" dirty="0"/>
              <a:t>REGULÁTORY ŘÍZENÍ</a:t>
            </a:r>
          </a:p>
        </p:txBody>
      </p:sp>
      <p:sp>
        <p:nvSpPr>
          <p:cNvPr id="109571" name="Rectangle 3"/>
          <p:cNvSpPr>
            <a:spLocks noGrp="1" noChangeArrowheads="1"/>
          </p:cNvSpPr>
          <p:nvPr>
            <p:ph type="body" idx="1"/>
          </p:nvPr>
        </p:nvSpPr>
        <p:spPr>
          <a:xfrm>
            <a:off x="152400" y="2438400"/>
            <a:ext cx="8802688" cy="3598333"/>
          </a:xfrm>
        </p:spPr>
        <p:txBody>
          <a:bodyPr/>
          <a:lstStyle/>
          <a:p>
            <a:r>
              <a:rPr lang="cs-CZ" altLang="cs-CZ" b="1" dirty="0">
                <a:solidFill>
                  <a:schemeClr val="hlink"/>
                </a:solidFill>
              </a:rPr>
              <a:t>Regulátory řízení</a:t>
            </a:r>
            <a:r>
              <a:rPr lang="cs-CZ" altLang="cs-CZ" b="1" dirty="0"/>
              <a:t> (dokumentované znalosti) – „trvale platná“ závazná pravidla.</a:t>
            </a:r>
          </a:p>
          <a:p>
            <a:r>
              <a:rPr lang="cs-CZ" altLang="cs-CZ" b="1" dirty="0"/>
              <a:t>Při provádění procesu je nezbytné je respektovat (dodržovat).</a:t>
            </a:r>
          </a:p>
          <a:p>
            <a:r>
              <a:rPr lang="cs-CZ" altLang="cs-CZ" b="1" dirty="0"/>
              <a:t>Jsou to zejména </a:t>
            </a:r>
            <a:r>
              <a:rPr lang="cs-CZ" altLang="cs-CZ" b="1" dirty="0">
                <a:solidFill>
                  <a:schemeClr val="hlink"/>
                </a:solidFill>
              </a:rPr>
              <a:t>zákony, vyhlášky, normy, směrnice</a:t>
            </a:r>
            <a:r>
              <a:rPr lang="cs-CZ" altLang="cs-CZ" b="1" dirty="0"/>
              <a:t>…</a:t>
            </a:r>
          </a:p>
        </p:txBody>
      </p:sp>
    </p:spTree>
    <p:extLst>
      <p:ext uri="{BB962C8B-B14F-4D97-AF65-F5344CB8AC3E}">
        <p14:creationId xmlns:p14="http://schemas.microsoft.com/office/powerpoint/2010/main" val="395070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745066"/>
            <a:ext cx="8229600" cy="875771"/>
          </a:xfrm>
        </p:spPr>
        <p:txBody>
          <a:bodyPr/>
          <a:lstStyle/>
          <a:p>
            <a:pPr algn="ctr"/>
            <a:r>
              <a:rPr lang="cs-CZ" altLang="cs-CZ" b="1" dirty="0"/>
              <a:t>ČINNOST</a:t>
            </a:r>
          </a:p>
        </p:txBody>
      </p:sp>
      <p:sp>
        <p:nvSpPr>
          <p:cNvPr id="110595" name="Rectangle 3"/>
          <p:cNvSpPr>
            <a:spLocks noGrp="1" noChangeArrowheads="1"/>
          </p:cNvSpPr>
          <p:nvPr>
            <p:ph type="body" idx="1"/>
          </p:nvPr>
        </p:nvSpPr>
        <p:spPr>
          <a:xfrm>
            <a:off x="152400" y="2286000"/>
            <a:ext cx="8802688" cy="3759200"/>
          </a:xfrm>
        </p:spPr>
        <p:txBody>
          <a:bodyPr/>
          <a:lstStyle/>
          <a:p>
            <a:r>
              <a:rPr lang="cs-CZ" altLang="cs-CZ" b="1" dirty="0">
                <a:solidFill>
                  <a:schemeClr val="hlink"/>
                </a:solidFill>
              </a:rPr>
              <a:t>Činnost</a:t>
            </a:r>
            <a:r>
              <a:rPr lang="cs-CZ" altLang="cs-CZ" b="1" dirty="0"/>
              <a:t> – ucelený sled pracovních úkolů (úkonů), které jsou vykonávány zpravidla v rámci jedné organizační jednotky (oddělení, odbor, útvar, dílna, pracoviště…) a mají na výstupu jeden měřitelný výrobek/službu, kterému lze jednoznačně přiřadit spotřebu jednoho primárního zdroje.</a:t>
            </a:r>
          </a:p>
        </p:txBody>
      </p:sp>
    </p:spTree>
    <p:extLst>
      <p:ext uri="{BB962C8B-B14F-4D97-AF65-F5344CB8AC3E}">
        <p14:creationId xmlns:p14="http://schemas.microsoft.com/office/powerpoint/2010/main" val="394059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81000" y="740305"/>
            <a:ext cx="8229600" cy="1143000"/>
          </a:xfrm>
        </p:spPr>
        <p:txBody>
          <a:bodyPr/>
          <a:lstStyle/>
          <a:p>
            <a:pPr algn="ctr"/>
            <a:r>
              <a:rPr lang="cs-CZ" altLang="cs-CZ" b="1" dirty="0"/>
              <a:t>ZDROJE</a:t>
            </a:r>
          </a:p>
        </p:txBody>
      </p:sp>
      <p:sp>
        <p:nvSpPr>
          <p:cNvPr id="111619" name="Rectangle 3"/>
          <p:cNvSpPr>
            <a:spLocks noGrp="1" noChangeArrowheads="1"/>
          </p:cNvSpPr>
          <p:nvPr>
            <p:ph type="body" idx="1"/>
          </p:nvPr>
        </p:nvSpPr>
        <p:spPr>
          <a:xfrm>
            <a:off x="220134" y="2785534"/>
            <a:ext cx="8802688" cy="2173288"/>
          </a:xfrm>
        </p:spPr>
        <p:txBody>
          <a:bodyPr/>
          <a:lstStyle/>
          <a:p>
            <a:r>
              <a:rPr lang="cs-CZ" altLang="cs-CZ" b="1" dirty="0">
                <a:solidFill>
                  <a:schemeClr val="hlink"/>
                </a:solidFill>
              </a:rPr>
              <a:t>Zdroje</a:t>
            </a:r>
            <a:r>
              <a:rPr lang="cs-CZ" altLang="cs-CZ" b="1" dirty="0"/>
              <a:t> využívané pro přeměnu vstupů do procesu na výstupy – materiál, technologie, finanční prostředky, lidské zdroje, informace</a:t>
            </a:r>
            <a:br>
              <a:rPr lang="cs-CZ" altLang="cs-CZ" b="1" dirty="0"/>
            </a:br>
            <a:r>
              <a:rPr lang="cs-CZ" altLang="cs-CZ" b="1" dirty="0"/>
              <a:t>a čas.</a:t>
            </a:r>
          </a:p>
        </p:txBody>
      </p:sp>
    </p:spTree>
    <p:extLst>
      <p:ext uri="{BB962C8B-B14F-4D97-AF65-F5344CB8AC3E}">
        <p14:creationId xmlns:p14="http://schemas.microsoft.com/office/powerpoint/2010/main" val="174550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630238"/>
            <a:ext cx="8229600" cy="1143000"/>
          </a:xfrm>
        </p:spPr>
        <p:txBody>
          <a:bodyPr/>
          <a:lstStyle/>
          <a:p>
            <a:pPr algn="ctr"/>
            <a:r>
              <a:rPr lang="cs-CZ" altLang="cs-CZ" b="1" dirty="0"/>
              <a:t>PROCES II</a:t>
            </a:r>
          </a:p>
        </p:txBody>
      </p:sp>
      <p:sp>
        <p:nvSpPr>
          <p:cNvPr id="112643" name="Rectangle 3"/>
          <p:cNvSpPr>
            <a:spLocks noGrp="1" noChangeArrowheads="1"/>
          </p:cNvSpPr>
          <p:nvPr>
            <p:ph type="body" idx="1"/>
          </p:nvPr>
        </p:nvSpPr>
        <p:spPr>
          <a:xfrm>
            <a:off x="152400" y="2017714"/>
            <a:ext cx="8802688" cy="4146020"/>
          </a:xfrm>
        </p:spPr>
        <p:txBody>
          <a:bodyPr/>
          <a:lstStyle/>
          <a:p>
            <a:pPr>
              <a:lnSpc>
                <a:spcPct val="90000"/>
              </a:lnSpc>
            </a:pPr>
            <a:r>
              <a:rPr lang="cs-CZ" altLang="cs-CZ" sz="2800" b="1" dirty="0">
                <a:solidFill>
                  <a:schemeClr val="hlink"/>
                </a:solidFill>
              </a:rPr>
              <a:t>Proces</a:t>
            </a:r>
            <a:r>
              <a:rPr lang="cs-CZ" altLang="cs-CZ" sz="2800" b="1" dirty="0"/>
              <a:t> má vždy jasně </a:t>
            </a:r>
            <a:r>
              <a:rPr lang="cs-CZ" altLang="cs-CZ" sz="2800" b="1" dirty="0">
                <a:solidFill>
                  <a:schemeClr val="hlink"/>
                </a:solidFill>
              </a:rPr>
              <a:t>vymezený začátek, probíhající činnosti, konec a rozhraní</a:t>
            </a:r>
            <a:r>
              <a:rPr lang="cs-CZ" altLang="cs-CZ" sz="2800" b="1" dirty="0"/>
              <a:t> – návaznost na ostatní procesy.</a:t>
            </a:r>
          </a:p>
          <a:p>
            <a:pPr>
              <a:lnSpc>
                <a:spcPct val="90000"/>
              </a:lnSpc>
            </a:pPr>
            <a:r>
              <a:rPr lang="cs-CZ" altLang="cs-CZ" sz="2800" b="1" dirty="0">
                <a:solidFill>
                  <a:schemeClr val="hlink"/>
                </a:solidFill>
              </a:rPr>
              <a:t>Výstup</a:t>
            </a:r>
            <a:r>
              <a:rPr lang="cs-CZ" altLang="cs-CZ" sz="2800" b="1" dirty="0"/>
              <a:t> z předcházejícího procesu musí být shodný se </a:t>
            </a:r>
            <a:r>
              <a:rPr lang="cs-CZ" altLang="cs-CZ" sz="2800" b="1" dirty="0">
                <a:solidFill>
                  <a:schemeClr val="hlink"/>
                </a:solidFill>
              </a:rPr>
              <a:t>vstupem</a:t>
            </a:r>
            <a:r>
              <a:rPr lang="cs-CZ" altLang="cs-CZ" sz="2800" b="1" dirty="0"/>
              <a:t> do následujícího procesu – je tedy nutné detailně analyzovat reálné výstupy z procesu s výstupy požadovanými.</a:t>
            </a:r>
          </a:p>
          <a:p>
            <a:pPr>
              <a:lnSpc>
                <a:spcPct val="90000"/>
              </a:lnSpc>
            </a:pPr>
            <a:r>
              <a:rPr lang="cs-CZ" altLang="cs-CZ" sz="2800" b="1" dirty="0"/>
              <a:t>Proces charakterizovaný jako soubor činností se zpravidla </a:t>
            </a:r>
            <a:r>
              <a:rPr lang="cs-CZ" altLang="cs-CZ" sz="2800" b="1" dirty="0">
                <a:solidFill>
                  <a:schemeClr val="hlink"/>
                </a:solidFill>
              </a:rPr>
              <a:t>opakuje</a:t>
            </a:r>
            <a:r>
              <a:rPr lang="cs-CZ" altLang="cs-CZ" sz="2800" b="1" dirty="0"/>
              <a:t> – buď periodicky za určitý časový interval, nebo při určitém požadavku.</a:t>
            </a:r>
          </a:p>
        </p:txBody>
      </p:sp>
    </p:spTree>
    <p:extLst>
      <p:ext uri="{BB962C8B-B14F-4D97-AF65-F5344CB8AC3E}">
        <p14:creationId xmlns:p14="http://schemas.microsoft.com/office/powerpoint/2010/main" val="224957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626532"/>
            <a:ext cx="8229600" cy="791105"/>
          </a:xfrm>
        </p:spPr>
        <p:txBody>
          <a:bodyPr/>
          <a:lstStyle/>
          <a:p>
            <a:pPr algn="ctr"/>
            <a:r>
              <a:rPr lang="cs-CZ" altLang="cs-CZ" b="1" dirty="0"/>
              <a:t>NÁVAZNOST PROCESŮ</a:t>
            </a:r>
          </a:p>
        </p:txBody>
      </p:sp>
      <p:graphicFrame>
        <p:nvGraphicFramePr>
          <p:cNvPr id="113667" name="Object 3"/>
          <p:cNvGraphicFramePr>
            <a:graphicFrameLocks noChangeAspect="1"/>
          </p:cNvGraphicFramePr>
          <p:nvPr>
            <p:extLst>
              <p:ext uri="{D42A27DB-BD31-4B8C-83A1-F6EECF244321}">
                <p14:modId xmlns:p14="http://schemas.microsoft.com/office/powerpoint/2010/main" val="324873187"/>
              </p:ext>
            </p:extLst>
          </p:nvPr>
        </p:nvGraphicFramePr>
        <p:xfrm>
          <a:off x="821266" y="1981200"/>
          <a:ext cx="7636933" cy="4055009"/>
        </p:xfrm>
        <a:graphic>
          <a:graphicData uri="http://schemas.openxmlformats.org/presentationml/2006/ole">
            <mc:AlternateContent xmlns:mc="http://schemas.openxmlformats.org/markup-compatibility/2006">
              <mc:Choice xmlns:v="urn:schemas-microsoft-com:vml" Requires="v">
                <p:oleObj name="Rastrový obrázek" r:id="rId2" imgW="5057143" imgH="2876190" progId="Paint.Picture">
                  <p:embed/>
                </p:oleObj>
              </mc:Choice>
              <mc:Fallback>
                <p:oleObj name="Rastrový obrázek" r:id="rId2" imgW="5057143" imgH="287619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66" y="1981200"/>
                        <a:ext cx="7636933" cy="40550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6159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609600"/>
            <a:ext cx="8229600" cy="808038"/>
          </a:xfrm>
        </p:spPr>
        <p:txBody>
          <a:bodyPr/>
          <a:lstStyle/>
          <a:p>
            <a:pPr algn="ctr"/>
            <a:r>
              <a:rPr lang="cs-CZ" altLang="cs-CZ" b="1"/>
              <a:t>STRUKTURA PŘEDNÁŠKY</a:t>
            </a:r>
            <a:endParaRPr lang="cs-CZ" altLang="cs-CZ" b="1" dirty="0"/>
          </a:p>
        </p:txBody>
      </p:sp>
      <p:sp>
        <p:nvSpPr>
          <p:cNvPr id="98307" name="Rectangle 3"/>
          <p:cNvSpPr>
            <a:spLocks noGrp="1" noChangeArrowheads="1"/>
          </p:cNvSpPr>
          <p:nvPr>
            <p:ph type="body" idx="1"/>
          </p:nvPr>
        </p:nvSpPr>
        <p:spPr>
          <a:xfrm>
            <a:off x="152400" y="2017713"/>
            <a:ext cx="8802688" cy="4114800"/>
          </a:xfrm>
        </p:spPr>
        <p:txBody>
          <a:bodyPr>
            <a:normAutofit/>
          </a:bodyPr>
          <a:lstStyle/>
          <a:p>
            <a:pPr>
              <a:lnSpc>
                <a:spcPct val="90000"/>
              </a:lnSpc>
            </a:pPr>
            <a:r>
              <a:rPr lang="cs-CZ" altLang="cs-CZ" sz="2000" b="1" dirty="0"/>
              <a:t>Filosofie procesního přístupu</a:t>
            </a:r>
          </a:p>
          <a:p>
            <a:pPr>
              <a:lnSpc>
                <a:spcPct val="90000"/>
              </a:lnSpc>
            </a:pPr>
            <a:r>
              <a:rPr lang="cs-CZ" altLang="cs-CZ" sz="2000" b="1" dirty="0"/>
              <a:t>Proces</a:t>
            </a:r>
          </a:p>
          <a:p>
            <a:pPr>
              <a:lnSpc>
                <a:spcPct val="90000"/>
              </a:lnSpc>
            </a:pPr>
            <a:r>
              <a:rPr lang="cs-CZ" altLang="cs-CZ" sz="2000" b="1" dirty="0"/>
              <a:t>Základní charakteristiky jednotlivých druhů procesů</a:t>
            </a:r>
          </a:p>
          <a:p>
            <a:pPr>
              <a:lnSpc>
                <a:spcPct val="90000"/>
              </a:lnSpc>
            </a:pPr>
            <a:r>
              <a:rPr lang="cs-CZ" altLang="cs-CZ" sz="2000" b="1" dirty="0"/>
              <a:t>Proces strategického plánování</a:t>
            </a:r>
          </a:p>
          <a:p>
            <a:pPr>
              <a:lnSpc>
                <a:spcPct val="90000"/>
              </a:lnSpc>
            </a:pPr>
            <a:r>
              <a:rPr lang="cs-CZ" altLang="cs-CZ" sz="2000" b="1" dirty="0"/>
              <a:t>SWOT analýza</a:t>
            </a:r>
          </a:p>
          <a:p>
            <a:pPr>
              <a:lnSpc>
                <a:spcPct val="90000"/>
              </a:lnSpc>
            </a:pPr>
            <a:r>
              <a:rPr lang="cs-CZ" altLang="cs-CZ" sz="2000" b="1" dirty="0"/>
              <a:t>Strategické plánování</a:t>
            </a:r>
          </a:p>
          <a:p>
            <a:pPr lvl="1">
              <a:lnSpc>
                <a:spcPct val="90000"/>
              </a:lnSpc>
            </a:pPr>
            <a:r>
              <a:rPr lang="cs-CZ" altLang="cs-CZ" sz="2000" b="1" dirty="0"/>
              <a:t>Poslání</a:t>
            </a:r>
          </a:p>
          <a:p>
            <a:pPr lvl="1">
              <a:lnSpc>
                <a:spcPct val="90000"/>
              </a:lnSpc>
            </a:pPr>
            <a:r>
              <a:rPr lang="cs-CZ" altLang="cs-CZ" sz="2000" b="1" dirty="0"/>
              <a:t>Vize</a:t>
            </a:r>
          </a:p>
          <a:p>
            <a:pPr lvl="1">
              <a:lnSpc>
                <a:spcPct val="90000"/>
              </a:lnSpc>
            </a:pPr>
            <a:r>
              <a:rPr lang="cs-CZ" altLang="cs-CZ" sz="2000" b="1" dirty="0"/>
              <a:t>Strategické cíle</a:t>
            </a:r>
          </a:p>
          <a:p>
            <a:pPr lvl="1">
              <a:lnSpc>
                <a:spcPct val="90000"/>
              </a:lnSpc>
            </a:pPr>
            <a:r>
              <a:rPr lang="cs-CZ" altLang="cs-CZ" sz="2000" b="1" dirty="0"/>
              <a:t>Dílčí strategie</a:t>
            </a:r>
          </a:p>
          <a:p>
            <a:pPr lvl="1">
              <a:lnSpc>
                <a:spcPct val="90000"/>
              </a:lnSpc>
            </a:pPr>
            <a:r>
              <a:rPr lang="cs-CZ" altLang="cs-CZ" sz="2000" b="1" dirty="0"/>
              <a:t>BSC</a:t>
            </a:r>
          </a:p>
          <a:p>
            <a:pPr>
              <a:lnSpc>
                <a:spcPct val="90000"/>
              </a:lnSpc>
            </a:pPr>
            <a:r>
              <a:rPr lang="cs-CZ" altLang="cs-CZ" sz="2000" b="1" dirty="0"/>
              <a:t>Srovnání funkčního a procesního přístupu k řízení organizace</a:t>
            </a:r>
          </a:p>
        </p:txBody>
      </p:sp>
    </p:spTree>
    <p:extLst>
      <p:ext uri="{BB962C8B-B14F-4D97-AF65-F5344CB8AC3E}">
        <p14:creationId xmlns:p14="http://schemas.microsoft.com/office/powerpoint/2010/main" val="672597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626532"/>
            <a:ext cx="8229600" cy="791105"/>
          </a:xfrm>
        </p:spPr>
        <p:txBody>
          <a:bodyPr/>
          <a:lstStyle/>
          <a:p>
            <a:pPr algn="ctr"/>
            <a:r>
              <a:rPr lang="cs-CZ" altLang="cs-CZ" b="1" dirty="0"/>
              <a:t>PROCES III</a:t>
            </a:r>
          </a:p>
        </p:txBody>
      </p:sp>
      <p:sp>
        <p:nvSpPr>
          <p:cNvPr id="278531" name="Rectangle 3"/>
          <p:cNvSpPr>
            <a:spLocks noGrp="1" noChangeArrowheads="1"/>
          </p:cNvSpPr>
          <p:nvPr>
            <p:ph type="body" idx="1"/>
          </p:nvPr>
        </p:nvSpPr>
        <p:spPr>
          <a:xfrm>
            <a:off x="152400" y="2017714"/>
            <a:ext cx="8802688" cy="4120620"/>
          </a:xfrm>
        </p:spPr>
        <p:txBody>
          <a:bodyPr/>
          <a:lstStyle/>
          <a:p>
            <a:pPr>
              <a:lnSpc>
                <a:spcPct val="90000"/>
              </a:lnSpc>
            </a:pPr>
            <a:r>
              <a:rPr lang="cs-CZ" altLang="cs-CZ" sz="2800" b="1" dirty="0">
                <a:solidFill>
                  <a:schemeClr val="hlink"/>
                </a:solidFill>
              </a:rPr>
              <a:t>Proces je přirozená návaznost pracovních činností napříč organizační strukturou.</a:t>
            </a:r>
          </a:p>
          <a:p>
            <a:pPr>
              <a:lnSpc>
                <a:spcPct val="90000"/>
              </a:lnSpc>
            </a:pPr>
            <a:r>
              <a:rPr lang="cs-CZ" altLang="cs-CZ" sz="2800" b="1" dirty="0">
                <a:solidFill>
                  <a:schemeClr val="hlink"/>
                </a:solidFill>
              </a:rPr>
              <a:t>Proces</a:t>
            </a:r>
            <a:r>
              <a:rPr lang="cs-CZ" altLang="cs-CZ" sz="2800" b="1" dirty="0"/>
              <a:t> tedy chápeme jako strukturovaný sled navazujících činností popisujících tok práce – postup tvorby přidané hodnoty – postupující od jednoho pracovníka ke druhému (v případě složitých procesů</a:t>
            </a:r>
            <a:br>
              <a:rPr lang="cs-CZ" altLang="cs-CZ" sz="2800" b="1" dirty="0"/>
            </a:br>
            <a:r>
              <a:rPr lang="cs-CZ" altLang="cs-CZ" sz="2800" b="1" dirty="0"/>
              <a:t>z jednoho útvaru do druhého), poskytující měřitelnou službu/výrobek internímu nebo externímu zákazníkovi za předpokladu přeměny vstupu na výstupy a využívání zdrojů.</a:t>
            </a:r>
          </a:p>
        </p:txBody>
      </p:sp>
    </p:spTree>
    <p:extLst>
      <p:ext uri="{BB962C8B-B14F-4D97-AF65-F5344CB8AC3E}">
        <p14:creationId xmlns:p14="http://schemas.microsoft.com/office/powerpoint/2010/main" val="233480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677332"/>
            <a:ext cx="8229600" cy="841905"/>
          </a:xfrm>
        </p:spPr>
        <p:txBody>
          <a:bodyPr/>
          <a:lstStyle/>
          <a:p>
            <a:pPr algn="ctr"/>
            <a:r>
              <a:rPr lang="cs-CZ" altLang="cs-CZ" b="1" dirty="0"/>
              <a:t>DŮLEŽITOST PROCESŮ</a:t>
            </a:r>
          </a:p>
        </p:txBody>
      </p:sp>
      <p:sp>
        <p:nvSpPr>
          <p:cNvPr id="114691" name="Rectangle 3"/>
          <p:cNvSpPr>
            <a:spLocks noGrp="1" noChangeArrowheads="1"/>
          </p:cNvSpPr>
          <p:nvPr>
            <p:ph type="body" idx="1"/>
          </p:nvPr>
        </p:nvSpPr>
        <p:spPr>
          <a:xfrm>
            <a:off x="228600" y="2006600"/>
            <a:ext cx="8726488" cy="3818467"/>
          </a:xfrm>
        </p:spPr>
        <p:txBody>
          <a:bodyPr/>
          <a:lstStyle/>
          <a:p>
            <a:r>
              <a:rPr lang="cs-CZ" altLang="cs-CZ" sz="2800" b="1" dirty="0"/>
              <a:t>Škála různých procesů se liší svým obsahem, strukturou, dobou existence, frekvencí opakování, významem, důležitostí a především účelem.</a:t>
            </a:r>
          </a:p>
          <a:p>
            <a:r>
              <a:rPr lang="cs-CZ" altLang="cs-CZ" sz="2800" b="1" dirty="0"/>
              <a:t>Členit procesy můžeme z různých hledisek – nejčastější je členění z hlediska důležitosti    a účelu procesu (toto členění nám umožňuje získat základní přehled</a:t>
            </a:r>
            <a:br>
              <a:rPr lang="cs-CZ" altLang="cs-CZ" sz="2800" b="1" dirty="0"/>
            </a:br>
            <a:r>
              <a:rPr lang="cs-CZ" altLang="cs-CZ" sz="2800" b="1" dirty="0"/>
              <a:t>o procesech z hlediska přidávání hodnoty pro externího zákazníka, ve vztahu k poslání organizace.</a:t>
            </a:r>
          </a:p>
        </p:txBody>
      </p:sp>
    </p:spTree>
    <p:extLst>
      <p:ext uri="{BB962C8B-B14F-4D97-AF65-F5344CB8AC3E}">
        <p14:creationId xmlns:p14="http://schemas.microsoft.com/office/powerpoint/2010/main" val="7996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897467" y="635000"/>
            <a:ext cx="7800975" cy="1455738"/>
          </a:xfrm>
        </p:spPr>
        <p:txBody>
          <a:bodyPr/>
          <a:lstStyle/>
          <a:p>
            <a:pPr algn="ctr"/>
            <a:r>
              <a:rPr lang="cs-CZ" altLang="cs-CZ" b="1" dirty="0"/>
              <a:t>3 ZÁKLADNÍ KATEGORIE PROCESŮ</a:t>
            </a:r>
          </a:p>
        </p:txBody>
      </p:sp>
      <p:sp>
        <p:nvSpPr>
          <p:cNvPr id="279555" name="Rectangle 3"/>
          <p:cNvSpPr>
            <a:spLocks noGrp="1" noChangeArrowheads="1"/>
          </p:cNvSpPr>
          <p:nvPr>
            <p:ph type="body" idx="1"/>
          </p:nvPr>
        </p:nvSpPr>
        <p:spPr>
          <a:xfrm>
            <a:off x="152400" y="2438400"/>
            <a:ext cx="8802688" cy="3767667"/>
          </a:xfrm>
        </p:spPr>
        <p:txBody>
          <a:bodyPr/>
          <a:lstStyle/>
          <a:p>
            <a:pPr marL="609600" indent="-609600">
              <a:lnSpc>
                <a:spcPct val="90000"/>
              </a:lnSpc>
              <a:buFont typeface="Wingdings" pitchFamily="2" charset="2"/>
              <a:buAutoNum type="arabicPeriod"/>
            </a:pPr>
            <a:r>
              <a:rPr lang="cs-CZ" altLang="cs-CZ" sz="2800" b="1" dirty="0">
                <a:solidFill>
                  <a:schemeClr val="hlink"/>
                </a:solidFill>
              </a:rPr>
              <a:t>Procesy hlavní</a:t>
            </a:r>
            <a:r>
              <a:rPr lang="cs-CZ" altLang="cs-CZ" sz="2800" b="1" dirty="0"/>
              <a:t> – všechny procesy, které naplňují důvod existence dané organizace (zabezpečují splnění poslání organizace).</a:t>
            </a:r>
          </a:p>
          <a:p>
            <a:pPr marL="609600" indent="-609600">
              <a:lnSpc>
                <a:spcPct val="90000"/>
              </a:lnSpc>
              <a:buFont typeface="Wingdings" pitchFamily="2" charset="2"/>
              <a:buAutoNum type="arabicPeriod"/>
            </a:pPr>
            <a:r>
              <a:rPr lang="cs-CZ" altLang="cs-CZ" sz="2800" b="1" dirty="0">
                <a:solidFill>
                  <a:schemeClr val="hlink"/>
                </a:solidFill>
              </a:rPr>
              <a:t>Procesy řídící</a:t>
            </a:r>
            <a:r>
              <a:rPr lang="cs-CZ" altLang="cs-CZ" sz="2800" b="1" dirty="0"/>
              <a:t> – skupina procesů přímo navazující na hlavní procesy (procesy manažerské – zabezpečují, že poslání je naplňováno kvalitně a v souladu                     s regulátory řízení).</a:t>
            </a:r>
          </a:p>
          <a:p>
            <a:pPr marL="609600" indent="-609600">
              <a:lnSpc>
                <a:spcPct val="90000"/>
              </a:lnSpc>
              <a:buFont typeface="Wingdings" pitchFamily="2" charset="2"/>
              <a:buAutoNum type="arabicPeriod"/>
            </a:pPr>
            <a:r>
              <a:rPr lang="cs-CZ" altLang="cs-CZ" sz="2800" b="1" dirty="0">
                <a:solidFill>
                  <a:schemeClr val="hlink"/>
                </a:solidFill>
              </a:rPr>
              <a:t>Podpůrné procesy</a:t>
            </a:r>
            <a:r>
              <a:rPr lang="cs-CZ" altLang="cs-CZ" sz="2800" b="1" dirty="0"/>
              <a:t> – vše, co zabezpečuje samotný chod organizace.</a:t>
            </a:r>
          </a:p>
        </p:txBody>
      </p:sp>
    </p:spTree>
    <p:extLst>
      <p:ext uri="{BB962C8B-B14F-4D97-AF65-F5344CB8AC3E}">
        <p14:creationId xmlns:p14="http://schemas.microsoft.com/office/powerpoint/2010/main" val="1789948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title"/>
          </p:nvPr>
        </p:nvSpPr>
        <p:spPr>
          <a:xfrm>
            <a:off x="762000" y="2819400"/>
            <a:ext cx="7793038" cy="2819400"/>
          </a:xfrm>
        </p:spPr>
        <p:txBody>
          <a:bodyPr/>
          <a:lstStyle/>
          <a:p>
            <a:pPr algn="ctr"/>
            <a:r>
              <a:rPr lang="cs-CZ" altLang="cs-CZ" b="1" dirty="0"/>
              <a:t>ZÁKLADNÍ CHARAKTERISTIKY JEDNOTLIVÝCH KATEGORIÍ PROCESŮ</a:t>
            </a:r>
          </a:p>
        </p:txBody>
      </p:sp>
    </p:spTree>
    <p:extLst>
      <p:ext uri="{BB962C8B-B14F-4D97-AF65-F5344CB8AC3E}">
        <p14:creationId xmlns:p14="http://schemas.microsoft.com/office/powerpoint/2010/main" val="418934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04800" y="651669"/>
            <a:ext cx="8639175" cy="846138"/>
          </a:xfrm>
        </p:spPr>
        <p:txBody>
          <a:bodyPr/>
          <a:lstStyle/>
          <a:p>
            <a:pPr algn="ctr"/>
            <a:r>
              <a:rPr lang="cs-CZ" altLang="cs-CZ" b="1" dirty="0"/>
              <a:t>HLAVNÍ (KLÍČOVÉ) PROCESY</a:t>
            </a:r>
          </a:p>
        </p:txBody>
      </p:sp>
      <p:sp>
        <p:nvSpPr>
          <p:cNvPr id="115715" name="Rectangle 3"/>
          <p:cNvSpPr>
            <a:spLocks noGrp="1" noChangeArrowheads="1"/>
          </p:cNvSpPr>
          <p:nvPr>
            <p:ph type="body" idx="1"/>
          </p:nvPr>
        </p:nvSpPr>
        <p:spPr>
          <a:xfrm>
            <a:off x="228600" y="2590800"/>
            <a:ext cx="8802688" cy="3462867"/>
          </a:xfrm>
        </p:spPr>
        <p:txBody>
          <a:bodyPr/>
          <a:lstStyle/>
          <a:p>
            <a:r>
              <a:rPr lang="cs-CZ" altLang="cs-CZ" b="1" dirty="0"/>
              <a:t>Vytvářejí hodnotu v podobě výrobku nebo služby pro externího zákazníka a jsou tvořeny řetězcem přidané hodnoty, který představuje hlavní (klíčovou) oblast existence organizace.</a:t>
            </a:r>
          </a:p>
          <a:p>
            <a:r>
              <a:rPr lang="cs-CZ" altLang="cs-CZ" b="1" dirty="0"/>
              <a:t>Hlavní procesy tedy přímo přispívají k naplnění poslání organizace.</a:t>
            </a:r>
          </a:p>
        </p:txBody>
      </p:sp>
    </p:spTree>
    <p:extLst>
      <p:ext uri="{BB962C8B-B14F-4D97-AF65-F5344CB8AC3E}">
        <p14:creationId xmlns:p14="http://schemas.microsoft.com/office/powerpoint/2010/main" val="207951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621771"/>
            <a:ext cx="8229600" cy="1143000"/>
          </a:xfrm>
        </p:spPr>
        <p:txBody>
          <a:bodyPr/>
          <a:lstStyle/>
          <a:p>
            <a:pPr algn="ctr"/>
            <a:r>
              <a:rPr lang="cs-CZ" altLang="cs-CZ" b="1" dirty="0"/>
              <a:t>ŘÍDÍCÍ PROCESY</a:t>
            </a:r>
          </a:p>
        </p:txBody>
      </p:sp>
      <p:sp>
        <p:nvSpPr>
          <p:cNvPr id="116739" name="Rectangle 3"/>
          <p:cNvSpPr>
            <a:spLocks noGrp="1" noChangeArrowheads="1"/>
          </p:cNvSpPr>
          <p:nvPr>
            <p:ph type="body" idx="1"/>
          </p:nvPr>
        </p:nvSpPr>
        <p:spPr>
          <a:xfrm>
            <a:off x="609600" y="2971800"/>
            <a:ext cx="7812088" cy="2706688"/>
          </a:xfrm>
        </p:spPr>
        <p:txBody>
          <a:bodyPr/>
          <a:lstStyle/>
          <a:p>
            <a:r>
              <a:rPr lang="cs-CZ" altLang="cs-CZ" b="1" dirty="0"/>
              <a:t>Určují a zabezpečují rozvoj a řízení výkonu společnosti a vytvářejí podmínky pro fungování ostatních procesů tím, že zajišťují integritu a fungování organizace.</a:t>
            </a:r>
          </a:p>
        </p:txBody>
      </p:sp>
    </p:spTree>
    <p:extLst>
      <p:ext uri="{BB962C8B-B14F-4D97-AF65-F5344CB8AC3E}">
        <p14:creationId xmlns:p14="http://schemas.microsoft.com/office/powerpoint/2010/main" val="259052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655638"/>
            <a:ext cx="8229600" cy="1143000"/>
          </a:xfrm>
        </p:spPr>
        <p:txBody>
          <a:bodyPr/>
          <a:lstStyle/>
          <a:p>
            <a:pPr algn="ctr"/>
            <a:r>
              <a:rPr lang="cs-CZ" altLang="cs-CZ" b="1" dirty="0"/>
              <a:t>PODPŮRNÉ PROCESY</a:t>
            </a:r>
          </a:p>
        </p:txBody>
      </p:sp>
      <p:sp>
        <p:nvSpPr>
          <p:cNvPr id="117763" name="Rectangle 3"/>
          <p:cNvSpPr>
            <a:spLocks noGrp="1" noChangeArrowheads="1"/>
          </p:cNvSpPr>
          <p:nvPr>
            <p:ph type="body" idx="1"/>
          </p:nvPr>
        </p:nvSpPr>
        <p:spPr>
          <a:xfrm>
            <a:off x="381000" y="2819400"/>
            <a:ext cx="8382000" cy="2590800"/>
          </a:xfrm>
        </p:spPr>
        <p:txBody>
          <a:bodyPr/>
          <a:lstStyle/>
          <a:p>
            <a:r>
              <a:rPr lang="cs-CZ" altLang="cs-CZ" b="1" dirty="0"/>
              <a:t>Zajišťují podmínky pro fungování ostatních procesů tím, že jim dodávají produkty (hmotné/nehmotné), ale přitom nejsou součástí procesů hlavních.</a:t>
            </a:r>
          </a:p>
        </p:txBody>
      </p:sp>
    </p:spTree>
    <p:extLst>
      <p:ext uri="{BB962C8B-B14F-4D97-AF65-F5344CB8AC3E}">
        <p14:creationId xmlns:p14="http://schemas.microsoft.com/office/powerpoint/2010/main" val="309623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219200" y="668866"/>
            <a:ext cx="7724775" cy="1091671"/>
          </a:xfrm>
        </p:spPr>
        <p:txBody>
          <a:bodyPr/>
          <a:lstStyle/>
          <a:p>
            <a:pPr algn="ctr"/>
            <a:r>
              <a:rPr lang="cs-CZ" altLang="cs-CZ" b="1" dirty="0"/>
              <a:t>ZÁKLADNÍ ČLENĚNÍ PROCESŮ</a:t>
            </a:r>
          </a:p>
        </p:txBody>
      </p:sp>
      <p:graphicFrame>
        <p:nvGraphicFramePr>
          <p:cNvPr id="118787" name="Object 3"/>
          <p:cNvGraphicFramePr>
            <a:graphicFrameLocks noChangeAspect="1"/>
          </p:cNvGraphicFramePr>
          <p:nvPr>
            <p:extLst>
              <p:ext uri="{D42A27DB-BD31-4B8C-83A1-F6EECF244321}">
                <p14:modId xmlns:p14="http://schemas.microsoft.com/office/powerpoint/2010/main" val="108317739"/>
              </p:ext>
            </p:extLst>
          </p:nvPr>
        </p:nvGraphicFramePr>
        <p:xfrm>
          <a:off x="736600" y="1862666"/>
          <a:ext cx="7763933" cy="4053735"/>
        </p:xfrm>
        <a:graphic>
          <a:graphicData uri="http://schemas.openxmlformats.org/presentationml/2006/ole">
            <mc:AlternateContent xmlns:mc="http://schemas.openxmlformats.org/markup-compatibility/2006">
              <mc:Choice xmlns:v="urn:schemas-microsoft-com:vml" Requires="v">
                <p:oleObj name="Rastrový obrázek" r:id="rId2" imgW="6876190" imgH="4315427" progId="Paint.Picture">
                  <p:embed/>
                </p:oleObj>
              </mc:Choice>
              <mc:Fallback>
                <p:oleObj name="Rastrový obrázek" r:id="rId2" imgW="6876190" imgH="4315427"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862666"/>
                        <a:ext cx="7763933" cy="40537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29995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457200" y="677332"/>
            <a:ext cx="8229600" cy="850371"/>
          </a:xfrm>
        </p:spPr>
        <p:txBody>
          <a:bodyPr/>
          <a:lstStyle/>
          <a:p>
            <a:pPr algn="ctr"/>
            <a:r>
              <a:rPr lang="cs-CZ" altLang="cs-CZ" b="1" dirty="0"/>
              <a:t>PRO SROVNÁNÍ</a:t>
            </a:r>
          </a:p>
        </p:txBody>
      </p:sp>
      <p:graphicFrame>
        <p:nvGraphicFramePr>
          <p:cNvPr id="282627" name="Object 3"/>
          <p:cNvGraphicFramePr>
            <a:graphicFrameLocks noChangeAspect="1"/>
          </p:cNvGraphicFramePr>
          <p:nvPr>
            <p:extLst>
              <p:ext uri="{D42A27DB-BD31-4B8C-83A1-F6EECF244321}">
                <p14:modId xmlns:p14="http://schemas.microsoft.com/office/powerpoint/2010/main" val="3110195272"/>
              </p:ext>
            </p:extLst>
          </p:nvPr>
        </p:nvGraphicFramePr>
        <p:xfrm>
          <a:off x="626533" y="1921933"/>
          <a:ext cx="8060267" cy="4171542"/>
        </p:xfrm>
        <a:graphic>
          <a:graphicData uri="http://schemas.openxmlformats.org/presentationml/2006/ole">
            <mc:AlternateContent xmlns:mc="http://schemas.openxmlformats.org/markup-compatibility/2006">
              <mc:Choice xmlns:v="urn:schemas-microsoft-com:vml" Requires="v">
                <p:oleObj name="Rastrový obrázek" r:id="rId2" imgW="7790476" imgH="3552381" progId="Paint.Picture">
                  <p:embed/>
                </p:oleObj>
              </mc:Choice>
              <mc:Fallback>
                <p:oleObj name="Rastrový obrázek" r:id="rId2" imgW="7790476" imgH="3552381"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33" y="1921933"/>
                        <a:ext cx="8060267" cy="41715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2797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219200" y="618066"/>
            <a:ext cx="7724775" cy="1142471"/>
          </a:xfrm>
        </p:spPr>
        <p:txBody>
          <a:bodyPr/>
          <a:lstStyle/>
          <a:p>
            <a:pPr algn="ctr"/>
            <a:r>
              <a:rPr lang="cs-CZ" altLang="cs-CZ" b="1" dirty="0"/>
              <a:t>ZÁKLADNÍ ČLENĚNÍ PROCESŮ</a:t>
            </a:r>
          </a:p>
        </p:txBody>
      </p:sp>
      <p:sp>
        <p:nvSpPr>
          <p:cNvPr id="281603" name="Rectangle 3"/>
          <p:cNvSpPr>
            <a:spLocks noGrp="1" noChangeArrowheads="1"/>
          </p:cNvSpPr>
          <p:nvPr>
            <p:ph type="body" idx="1"/>
          </p:nvPr>
        </p:nvSpPr>
        <p:spPr>
          <a:xfrm>
            <a:off x="152400" y="1837267"/>
            <a:ext cx="8802688" cy="4275666"/>
          </a:xfrm>
        </p:spPr>
        <p:txBody>
          <a:bodyPr/>
          <a:lstStyle/>
          <a:p>
            <a:pPr>
              <a:lnSpc>
                <a:spcPct val="90000"/>
              </a:lnSpc>
            </a:pPr>
            <a:r>
              <a:rPr lang="cs-CZ" altLang="cs-CZ" b="1" dirty="0"/>
              <a:t>Důvod existence každé organizace je vždy charakterizován kategorií hlavních procesů</a:t>
            </a:r>
          </a:p>
          <a:p>
            <a:pPr>
              <a:lnSpc>
                <a:spcPct val="90000"/>
              </a:lnSpc>
            </a:pPr>
            <a:r>
              <a:rPr lang="cs-CZ" altLang="cs-CZ" b="1" dirty="0"/>
              <a:t>Jejich výkon, resp. výsledek, je určen externímu zákazníkovi – tedy zákazníkovi mimo danou organizaci.</a:t>
            </a:r>
          </a:p>
          <a:p>
            <a:pPr>
              <a:lnSpc>
                <a:spcPct val="90000"/>
              </a:lnSpc>
            </a:pPr>
            <a:r>
              <a:rPr lang="cs-CZ" altLang="cs-CZ" b="1" dirty="0"/>
              <a:t>Procesy řídící a podpůrné obsluhují zákazníky interní (pracovníky dané organizace), aby bylo možné zabezpečit kvalitní výkon hlavních procesů.</a:t>
            </a:r>
          </a:p>
        </p:txBody>
      </p:sp>
    </p:spTree>
    <p:extLst>
      <p:ext uri="{BB962C8B-B14F-4D97-AF65-F5344CB8AC3E}">
        <p14:creationId xmlns:p14="http://schemas.microsoft.com/office/powerpoint/2010/main" val="255858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804333" y="660400"/>
            <a:ext cx="7724775" cy="1531938"/>
          </a:xfrm>
        </p:spPr>
        <p:txBody>
          <a:bodyPr/>
          <a:lstStyle/>
          <a:p>
            <a:pPr algn="ctr"/>
            <a:r>
              <a:rPr lang="cs-CZ" altLang="cs-CZ" b="1" dirty="0"/>
              <a:t>FILOSOFIE</a:t>
            </a:r>
            <a:br>
              <a:rPr lang="cs-CZ" altLang="cs-CZ" b="1" dirty="0"/>
            </a:br>
            <a:r>
              <a:rPr lang="cs-CZ" altLang="cs-CZ" b="1" dirty="0"/>
              <a:t>PROCESNÍHO PŘÍSTUPU</a:t>
            </a:r>
          </a:p>
        </p:txBody>
      </p:sp>
      <p:sp>
        <p:nvSpPr>
          <p:cNvPr id="276483" name="Rectangle 3"/>
          <p:cNvSpPr>
            <a:spLocks noGrp="1" noChangeArrowheads="1"/>
          </p:cNvSpPr>
          <p:nvPr>
            <p:ph type="body" idx="1"/>
          </p:nvPr>
        </p:nvSpPr>
        <p:spPr>
          <a:xfrm>
            <a:off x="304800" y="2590800"/>
            <a:ext cx="8458200" cy="3115733"/>
          </a:xfrm>
        </p:spPr>
        <p:txBody>
          <a:bodyPr/>
          <a:lstStyle/>
          <a:p>
            <a:r>
              <a:rPr lang="cs-CZ" altLang="cs-CZ" b="1" dirty="0"/>
              <a:t>Vychází z předpokladu, že </a:t>
            </a:r>
            <a:r>
              <a:rPr lang="cs-CZ" altLang="cs-CZ" b="1" dirty="0">
                <a:solidFill>
                  <a:schemeClr val="hlink"/>
                </a:solidFill>
              </a:rPr>
              <a:t>základním objektem řízení je popsaný, definovaný, strukturovaný, zdrojově   a vstupy zabezpečený proces</a:t>
            </a:r>
            <a:r>
              <a:rPr lang="cs-CZ" altLang="cs-CZ" b="1" dirty="0"/>
              <a:t>, který je uskutečňován pro konkrétního zákazníka</a:t>
            </a:r>
            <a:br>
              <a:rPr lang="cs-CZ" altLang="cs-CZ" b="1" dirty="0"/>
            </a:br>
            <a:r>
              <a:rPr lang="cs-CZ" altLang="cs-CZ" b="1" dirty="0"/>
              <a:t>a má jednoznačně stanoveného vlastníka</a:t>
            </a:r>
          </a:p>
        </p:txBody>
      </p:sp>
    </p:spTree>
    <p:extLst>
      <p:ext uri="{BB962C8B-B14F-4D97-AF65-F5344CB8AC3E}">
        <p14:creationId xmlns:p14="http://schemas.microsoft.com/office/powerpoint/2010/main" val="69922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889000" y="618067"/>
            <a:ext cx="7800975" cy="1531938"/>
          </a:xfrm>
        </p:spPr>
        <p:txBody>
          <a:bodyPr/>
          <a:lstStyle/>
          <a:p>
            <a:pPr algn="ctr"/>
            <a:r>
              <a:rPr lang="cs-CZ" altLang="cs-CZ" b="1" dirty="0"/>
              <a:t>ČLENĚNÍ PROCESŮ</a:t>
            </a:r>
            <a:br>
              <a:rPr lang="cs-CZ" altLang="cs-CZ" b="1" dirty="0"/>
            </a:br>
            <a:r>
              <a:rPr lang="cs-CZ" altLang="cs-CZ" b="1" dirty="0"/>
              <a:t>PODLE STRUKTURY</a:t>
            </a:r>
          </a:p>
        </p:txBody>
      </p:sp>
      <p:sp>
        <p:nvSpPr>
          <p:cNvPr id="119811" name="Rectangle 3"/>
          <p:cNvSpPr>
            <a:spLocks noGrp="1" noChangeArrowheads="1"/>
          </p:cNvSpPr>
          <p:nvPr>
            <p:ph type="body" idx="1"/>
          </p:nvPr>
        </p:nvSpPr>
        <p:spPr>
          <a:xfrm>
            <a:off x="169332" y="2362200"/>
            <a:ext cx="8785755" cy="3810000"/>
          </a:xfrm>
        </p:spPr>
        <p:txBody>
          <a:bodyPr/>
          <a:lstStyle/>
          <a:p>
            <a:r>
              <a:rPr lang="cs-CZ" altLang="cs-CZ" b="1" dirty="0">
                <a:solidFill>
                  <a:schemeClr val="hlink"/>
                </a:solidFill>
              </a:rPr>
              <a:t>Datové procesy</a:t>
            </a:r>
            <a:r>
              <a:rPr lang="cs-CZ" altLang="cs-CZ" b="1" dirty="0"/>
              <a:t> – seznam a pořadí činností je přesně popsán, pořadí nemůže být měněno (algoritmus v programech, pásová výroba).</a:t>
            </a:r>
          </a:p>
          <a:p>
            <a:r>
              <a:rPr lang="cs-CZ" altLang="cs-CZ" b="1" dirty="0">
                <a:solidFill>
                  <a:schemeClr val="hlink"/>
                </a:solidFill>
              </a:rPr>
              <a:t>Znalostní procesy</a:t>
            </a:r>
            <a:r>
              <a:rPr lang="cs-CZ" altLang="cs-CZ" b="1" dirty="0"/>
              <a:t> – seznam a pořadí činností není přesně popsán a je možné jej měnit na základě vzniklé situace (jde především o tvůrčí</a:t>
            </a:r>
            <a:br>
              <a:rPr lang="cs-CZ" altLang="cs-CZ" b="1" dirty="0"/>
            </a:br>
            <a:r>
              <a:rPr lang="cs-CZ" altLang="cs-CZ" b="1" dirty="0"/>
              <a:t>a znalostní procesy).</a:t>
            </a:r>
          </a:p>
        </p:txBody>
      </p:sp>
    </p:spTree>
    <p:extLst>
      <p:ext uri="{BB962C8B-B14F-4D97-AF65-F5344CB8AC3E}">
        <p14:creationId xmlns:p14="http://schemas.microsoft.com/office/powerpoint/2010/main" val="1505442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87400" y="677334"/>
            <a:ext cx="7877175" cy="1531938"/>
          </a:xfrm>
        </p:spPr>
        <p:txBody>
          <a:bodyPr/>
          <a:lstStyle/>
          <a:p>
            <a:pPr algn="ctr"/>
            <a:r>
              <a:rPr lang="cs-CZ" altLang="cs-CZ" b="1" dirty="0"/>
              <a:t>ČLENĚNÍ PODLE DOBY EXISTENCE PROCESU</a:t>
            </a:r>
          </a:p>
        </p:txBody>
      </p:sp>
      <p:sp>
        <p:nvSpPr>
          <p:cNvPr id="120835" name="Rectangle 3"/>
          <p:cNvSpPr>
            <a:spLocks noGrp="1" noChangeArrowheads="1"/>
          </p:cNvSpPr>
          <p:nvPr>
            <p:ph type="body" idx="1"/>
          </p:nvPr>
        </p:nvSpPr>
        <p:spPr>
          <a:xfrm>
            <a:off x="152400" y="2971800"/>
            <a:ext cx="8802688" cy="2401888"/>
          </a:xfrm>
        </p:spPr>
        <p:txBody>
          <a:bodyPr/>
          <a:lstStyle/>
          <a:p>
            <a:r>
              <a:rPr lang="cs-CZ" altLang="cs-CZ" b="1" dirty="0">
                <a:solidFill>
                  <a:schemeClr val="hlink"/>
                </a:solidFill>
              </a:rPr>
              <a:t>Trvalé procesy.</a:t>
            </a:r>
          </a:p>
          <a:p>
            <a:r>
              <a:rPr lang="cs-CZ" altLang="cs-CZ" b="1" dirty="0">
                <a:solidFill>
                  <a:schemeClr val="hlink"/>
                </a:solidFill>
              </a:rPr>
              <a:t>Dočasné (jednorázové) procesy</a:t>
            </a:r>
            <a:r>
              <a:rPr lang="cs-CZ" altLang="cs-CZ" b="1" dirty="0"/>
              <a:t> – jde o procesy</a:t>
            </a:r>
            <a:br>
              <a:rPr lang="cs-CZ" altLang="cs-CZ" b="1" dirty="0"/>
            </a:br>
            <a:r>
              <a:rPr lang="cs-CZ" altLang="cs-CZ" b="1" dirty="0"/>
              <a:t>s časově podmíněnou platností (mají zpravidla charakter projektu)</a:t>
            </a:r>
          </a:p>
        </p:txBody>
      </p:sp>
    </p:spTree>
    <p:extLst>
      <p:ext uri="{BB962C8B-B14F-4D97-AF65-F5344CB8AC3E}">
        <p14:creationId xmlns:p14="http://schemas.microsoft.com/office/powerpoint/2010/main" val="92490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885825" y="719667"/>
            <a:ext cx="7800975" cy="1455738"/>
          </a:xfrm>
        </p:spPr>
        <p:txBody>
          <a:bodyPr/>
          <a:lstStyle/>
          <a:p>
            <a:pPr algn="ctr"/>
            <a:r>
              <a:rPr lang="cs-CZ" altLang="cs-CZ" b="1" dirty="0"/>
              <a:t>ČLENĚNÍ PODLE FREKVENCE OPAKOVÁNÍ</a:t>
            </a:r>
          </a:p>
        </p:txBody>
      </p:sp>
      <p:sp>
        <p:nvSpPr>
          <p:cNvPr id="121859" name="Rectangle 3"/>
          <p:cNvSpPr>
            <a:spLocks noGrp="1" noChangeArrowheads="1"/>
          </p:cNvSpPr>
          <p:nvPr>
            <p:ph type="body" idx="1"/>
          </p:nvPr>
        </p:nvSpPr>
        <p:spPr>
          <a:xfrm>
            <a:off x="609600" y="2667000"/>
            <a:ext cx="8077200" cy="2401888"/>
          </a:xfrm>
        </p:spPr>
        <p:txBody>
          <a:bodyPr/>
          <a:lstStyle/>
          <a:p>
            <a:r>
              <a:rPr lang="cs-CZ" altLang="cs-CZ" b="1" dirty="0">
                <a:solidFill>
                  <a:schemeClr val="hlink"/>
                </a:solidFill>
              </a:rPr>
              <a:t>Procesy s vysokou opakovatelností</a:t>
            </a:r>
            <a:r>
              <a:rPr lang="cs-CZ" altLang="cs-CZ" b="1" dirty="0"/>
              <a:t> – frekvence opakování je minimálně 2x za rok.</a:t>
            </a:r>
          </a:p>
          <a:p>
            <a:r>
              <a:rPr lang="cs-CZ" altLang="cs-CZ" b="1" dirty="0">
                <a:solidFill>
                  <a:schemeClr val="hlink"/>
                </a:solidFill>
              </a:rPr>
              <a:t>Procesy s nízkou opakovatelností.</a:t>
            </a:r>
          </a:p>
        </p:txBody>
      </p:sp>
    </p:spTree>
    <p:extLst>
      <p:ext uri="{BB962C8B-B14F-4D97-AF65-F5344CB8AC3E}">
        <p14:creationId xmlns:p14="http://schemas.microsoft.com/office/powerpoint/2010/main" val="415850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643467"/>
            <a:ext cx="7800975" cy="1531938"/>
          </a:xfrm>
        </p:spPr>
        <p:txBody>
          <a:bodyPr/>
          <a:lstStyle/>
          <a:p>
            <a:pPr algn="ctr"/>
            <a:r>
              <a:rPr lang="cs-CZ" altLang="cs-CZ" b="1" dirty="0"/>
              <a:t>ČLENĚNÍ PROCESŮ PODLE ČSN EN ISO 9000:2001</a:t>
            </a:r>
          </a:p>
        </p:txBody>
      </p:sp>
      <p:sp>
        <p:nvSpPr>
          <p:cNvPr id="122883" name="Rectangle 3"/>
          <p:cNvSpPr>
            <a:spLocks noGrp="1" noChangeArrowheads="1"/>
          </p:cNvSpPr>
          <p:nvPr>
            <p:ph type="body" idx="1"/>
          </p:nvPr>
        </p:nvSpPr>
        <p:spPr>
          <a:xfrm>
            <a:off x="838200" y="2667000"/>
            <a:ext cx="7315200" cy="3011488"/>
          </a:xfrm>
        </p:spPr>
        <p:txBody>
          <a:bodyPr/>
          <a:lstStyle/>
          <a:p>
            <a:r>
              <a:rPr lang="cs-CZ" altLang="cs-CZ" b="1" dirty="0">
                <a:solidFill>
                  <a:schemeClr val="hlink"/>
                </a:solidFill>
              </a:rPr>
              <a:t>Procesy řídící.</a:t>
            </a:r>
          </a:p>
          <a:p>
            <a:r>
              <a:rPr lang="cs-CZ" altLang="cs-CZ" b="1" dirty="0">
                <a:solidFill>
                  <a:schemeClr val="hlink"/>
                </a:solidFill>
              </a:rPr>
              <a:t>Procesy přípravy zdrojů.</a:t>
            </a:r>
          </a:p>
          <a:p>
            <a:r>
              <a:rPr lang="cs-CZ" altLang="cs-CZ" b="1" dirty="0">
                <a:solidFill>
                  <a:schemeClr val="hlink"/>
                </a:solidFill>
              </a:rPr>
              <a:t>Procesy realizace produktu.</a:t>
            </a:r>
          </a:p>
          <a:p>
            <a:r>
              <a:rPr lang="cs-CZ" altLang="cs-CZ" b="1" dirty="0">
                <a:solidFill>
                  <a:schemeClr val="hlink"/>
                </a:solidFill>
              </a:rPr>
              <a:t>Procesy dalšího rozvoje</a:t>
            </a:r>
            <a:r>
              <a:rPr lang="cs-CZ" altLang="cs-CZ" b="1" dirty="0"/>
              <a:t> (měření, analyzování, zlepšování).</a:t>
            </a:r>
          </a:p>
        </p:txBody>
      </p:sp>
    </p:spTree>
    <p:extLst>
      <p:ext uri="{BB962C8B-B14F-4D97-AF65-F5344CB8AC3E}">
        <p14:creationId xmlns:p14="http://schemas.microsoft.com/office/powerpoint/2010/main" val="168798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762000" y="2819400"/>
            <a:ext cx="7793038" cy="1752600"/>
          </a:xfrm>
        </p:spPr>
        <p:txBody>
          <a:bodyPr/>
          <a:lstStyle/>
          <a:p>
            <a:pPr algn="ctr"/>
            <a:r>
              <a:rPr lang="cs-CZ" altLang="cs-CZ" b="1" dirty="0"/>
              <a:t>PROCES STRATEGICKÉHO PLÁNOVÁNÍ</a:t>
            </a:r>
          </a:p>
        </p:txBody>
      </p:sp>
    </p:spTree>
    <p:extLst>
      <p:ext uri="{BB962C8B-B14F-4D97-AF65-F5344CB8AC3E}">
        <p14:creationId xmlns:p14="http://schemas.microsoft.com/office/powerpoint/2010/main" val="228907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689505"/>
            <a:ext cx="8229600" cy="1143000"/>
          </a:xfrm>
        </p:spPr>
        <p:txBody>
          <a:bodyPr/>
          <a:lstStyle/>
          <a:p>
            <a:pPr algn="ctr"/>
            <a:r>
              <a:rPr lang="cs-CZ" altLang="cs-CZ" b="1" dirty="0"/>
              <a:t>STRATEGICKÉ PLÁNOVÁNÍ</a:t>
            </a:r>
          </a:p>
        </p:txBody>
      </p:sp>
      <p:sp>
        <p:nvSpPr>
          <p:cNvPr id="285699" name="Rectangle 3"/>
          <p:cNvSpPr>
            <a:spLocks noGrp="1" noChangeArrowheads="1"/>
          </p:cNvSpPr>
          <p:nvPr>
            <p:ph type="body" idx="1"/>
          </p:nvPr>
        </p:nvSpPr>
        <p:spPr>
          <a:xfrm>
            <a:off x="457200" y="2667000"/>
            <a:ext cx="8001000" cy="3163888"/>
          </a:xfrm>
        </p:spPr>
        <p:txBody>
          <a:bodyPr/>
          <a:lstStyle/>
          <a:p>
            <a:pPr>
              <a:lnSpc>
                <a:spcPct val="90000"/>
              </a:lnSpc>
            </a:pPr>
            <a:r>
              <a:rPr lang="cs-CZ" altLang="cs-CZ" b="1" dirty="0"/>
              <a:t>Proces, v němž se zkoumá současná situace komunity nebo organizace   a možné trajektorie jejího vývoje, stanoví se cíle, vypracovává se strategie k dosažení těchto cílů a monitorují se výsledky (</a:t>
            </a:r>
            <a:r>
              <a:rPr lang="cs-CZ" altLang="cs-CZ" b="1" dirty="0" err="1"/>
              <a:t>Osborn</a:t>
            </a:r>
            <a:r>
              <a:rPr lang="cs-CZ" altLang="cs-CZ" b="1" dirty="0"/>
              <a:t>, </a:t>
            </a:r>
            <a:r>
              <a:rPr lang="cs-CZ" altLang="cs-CZ" b="1" dirty="0" err="1"/>
              <a:t>Gaebler</a:t>
            </a:r>
            <a:r>
              <a:rPr lang="cs-CZ" altLang="cs-CZ" b="1" dirty="0"/>
              <a:t>, 2005).</a:t>
            </a:r>
          </a:p>
        </p:txBody>
      </p:sp>
    </p:spTree>
    <p:extLst>
      <p:ext uri="{BB962C8B-B14F-4D97-AF65-F5344CB8AC3E}">
        <p14:creationId xmlns:p14="http://schemas.microsoft.com/office/powerpoint/2010/main" val="4189700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304800" y="537633"/>
            <a:ext cx="8639175" cy="1075267"/>
          </a:xfrm>
        </p:spPr>
        <p:txBody>
          <a:bodyPr>
            <a:normAutofit fontScale="90000"/>
          </a:bodyPr>
          <a:lstStyle/>
          <a:p>
            <a:pPr algn="ctr"/>
            <a:r>
              <a:rPr lang="cs-CZ" altLang="cs-CZ" sz="4000" b="1" dirty="0"/>
              <a:t>KROKY PROCESU STRATEGICKÉHO PLÁNOVÁNÍ</a:t>
            </a:r>
          </a:p>
        </p:txBody>
      </p:sp>
      <p:sp>
        <p:nvSpPr>
          <p:cNvPr id="286723" name="Rectangle 3"/>
          <p:cNvSpPr>
            <a:spLocks noGrp="1" noChangeArrowheads="1"/>
          </p:cNvSpPr>
          <p:nvPr>
            <p:ph type="body" idx="1"/>
          </p:nvPr>
        </p:nvSpPr>
        <p:spPr>
          <a:xfrm>
            <a:off x="186266" y="1837267"/>
            <a:ext cx="8616421" cy="4326466"/>
          </a:xfrm>
        </p:spPr>
        <p:txBody>
          <a:bodyPr>
            <a:normAutofit fontScale="92500"/>
          </a:bodyPr>
          <a:lstStyle/>
          <a:p>
            <a:pPr marL="609600" indent="-609600">
              <a:lnSpc>
                <a:spcPct val="90000"/>
              </a:lnSpc>
              <a:buFont typeface="Wingdings" pitchFamily="2" charset="2"/>
              <a:buAutoNum type="arabicPeriod"/>
            </a:pPr>
            <a:r>
              <a:rPr lang="cs-CZ" altLang="cs-CZ" sz="2400" b="1" dirty="0"/>
              <a:t>Analýza situace – externí i interní.</a:t>
            </a:r>
          </a:p>
          <a:p>
            <a:pPr marL="609600" indent="-609600">
              <a:lnSpc>
                <a:spcPct val="90000"/>
              </a:lnSpc>
              <a:buFont typeface="Wingdings" pitchFamily="2" charset="2"/>
              <a:buAutoNum type="arabicPeriod"/>
            </a:pPr>
            <a:r>
              <a:rPr lang="cs-CZ" altLang="cs-CZ" sz="2400" b="1" dirty="0"/>
              <a:t>Diagnóza (identifikace) klíčových problémů, kterým organizace čelí.</a:t>
            </a:r>
          </a:p>
          <a:p>
            <a:pPr marL="609600" indent="-609600">
              <a:lnSpc>
                <a:spcPct val="90000"/>
              </a:lnSpc>
              <a:buFont typeface="Wingdings" pitchFamily="2" charset="2"/>
              <a:buAutoNum type="arabicPeriod"/>
            </a:pPr>
            <a:r>
              <a:rPr lang="cs-CZ" altLang="cs-CZ" sz="2400" b="1" dirty="0"/>
              <a:t>Stanovení základní mise (poslání).</a:t>
            </a:r>
          </a:p>
          <a:p>
            <a:pPr marL="609600" indent="-609600">
              <a:lnSpc>
                <a:spcPct val="90000"/>
              </a:lnSpc>
              <a:buFont typeface="Wingdings" pitchFamily="2" charset="2"/>
              <a:buAutoNum type="arabicPeriod"/>
            </a:pPr>
            <a:r>
              <a:rPr lang="cs-CZ" altLang="cs-CZ" sz="2400" b="1" dirty="0"/>
              <a:t>Artikulace základních cílů.</a:t>
            </a:r>
          </a:p>
          <a:p>
            <a:pPr marL="609600" indent="-609600">
              <a:lnSpc>
                <a:spcPct val="90000"/>
              </a:lnSpc>
              <a:buFont typeface="Wingdings" pitchFamily="2" charset="2"/>
              <a:buAutoNum type="arabicPeriod"/>
            </a:pPr>
            <a:r>
              <a:rPr lang="cs-CZ" altLang="cs-CZ" sz="2400" b="1" dirty="0"/>
              <a:t>Vypracování vize – co budeme považovat za úspěch.</a:t>
            </a:r>
          </a:p>
          <a:p>
            <a:pPr marL="609600" indent="-609600">
              <a:lnSpc>
                <a:spcPct val="90000"/>
              </a:lnSpc>
              <a:buFont typeface="Wingdings" pitchFamily="2" charset="2"/>
              <a:buAutoNum type="arabicPeriod"/>
            </a:pPr>
            <a:r>
              <a:rPr lang="cs-CZ" altLang="cs-CZ" sz="2400" b="1" dirty="0"/>
              <a:t>Vypracování strategie realizace vize a dosažení cílů.</a:t>
            </a:r>
          </a:p>
          <a:p>
            <a:pPr marL="609600" indent="-609600">
              <a:lnSpc>
                <a:spcPct val="90000"/>
              </a:lnSpc>
              <a:buFont typeface="Wingdings" pitchFamily="2" charset="2"/>
              <a:buAutoNum type="arabicPeriod"/>
            </a:pPr>
            <a:r>
              <a:rPr lang="cs-CZ" altLang="cs-CZ" sz="2400" b="1" dirty="0"/>
              <a:t>Vypracování harmonogramu pro tuto strategii.</a:t>
            </a:r>
          </a:p>
          <a:p>
            <a:pPr marL="609600" indent="-609600">
              <a:lnSpc>
                <a:spcPct val="90000"/>
              </a:lnSpc>
              <a:buFont typeface="Wingdings" pitchFamily="2" charset="2"/>
              <a:buAutoNum type="arabicPeriod"/>
            </a:pPr>
            <a:r>
              <a:rPr lang="cs-CZ" altLang="cs-CZ" sz="2400" b="1" dirty="0"/>
              <a:t>Monitorování a hodnocení výsledků.</a:t>
            </a:r>
          </a:p>
          <a:p>
            <a:pPr marL="609600" indent="-609600">
              <a:lnSpc>
                <a:spcPct val="90000"/>
              </a:lnSpc>
              <a:buFont typeface="Wingdings" pitchFamily="2" charset="2"/>
              <a:buAutoNum type="arabicPeriod"/>
            </a:pPr>
            <a:r>
              <a:rPr lang="cs-CZ" altLang="cs-CZ" sz="2400" b="1" dirty="0"/>
              <a:t>Ve veřejném sektoru je nezbytný další prvek – konsensus (veřejný sektor má více zájmových skupin než podnik a většina z nich jsou voliči – aby se cokoliv důležitého změnilo, je třeba souhlasu všech).</a:t>
            </a:r>
          </a:p>
        </p:txBody>
      </p:sp>
    </p:spTree>
    <p:extLst>
      <p:ext uri="{BB962C8B-B14F-4D97-AF65-F5344CB8AC3E}">
        <p14:creationId xmlns:p14="http://schemas.microsoft.com/office/powerpoint/2010/main" val="4244605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2400" y="770465"/>
            <a:ext cx="8791575" cy="956205"/>
          </a:xfrm>
        </p:spPr>
        <p:txBody>
          <a:bodyPr>
            <a:normAutofit fontScale="90000"/>
          </a:bodyPr>
          <a:lstStyle/>
          <a:p>
            <a:pPr algn="ctr"/>
            <a:r>
              <a:rPr lang="cs-CZ" altLang="cs-CZ" sz="4000" b="1" dirty="0"/>
              <a:t>ZÁKLADNÍ RÁMEC STRATEGICKÉHO PLÁNOVÁNÍ</a:t>
            </a:r>
          </a:p>
        </p:txBody>
      </p:sp>
      <p:graphicFrame>
        <p:nvGraphicFramePr>
          <p:cNvPr id="128003" name="Object 3"/>
          <p:cNvGraphicFramePr>
            <a:graphicFrameLocks noChangeAspect="1"/>
          </p:cNvGraphicFramePr>
          <p:nvPr>
            <p:extLst>
              <p:ext uri="{D42A27DB-BD31-4B8C-83A1-F6EECF244321}">
                <p14:modId xmlns:p14="http://schemas.microsoft.com/office/powerpoint/2010/main" val="2014236323"/>
              </p:ext>
            </p:extLst>
          </p:nvPr>
        </p:nvGraphicFramePr>
        <p:xfrm>
          <a:off x="736600" y="1938867"/>
          <a:ext cx="7730067" cy="4210126"/>
        </p:xfrm>
        <a:graphic>
          <a:graphicData uri="http://schemas.openxmlformats.org/presentationml/2006/ole">
            <mc:AlternateContent xmlns:mc="http://schemas.openxmlformats.org/markup-compatibility/2006">
              <mc:Choice xmlns:v="urn:schemas-microsoft-com:vml" Requires="v">
                <p:oleObj name="Rastrový obrázek" r:id="rId2" imgW="6866667" imgH="3790476" progId="Paint.Picture">
                  <p:embed/>
                </p:oleObj>
              </mc:Choice>
              <mc:Fallback>
                <p:oleObj name="Rastrový obrázek" r:id="rId2" imgW="6866667" imgH="3790476"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938867"/>
                        <a:ext cx="7730067" cy="42101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23811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52400" y="677332"/>
            <a:ext cx="8791575" cy="1041401"/>
          </a:xfrm>
        </p:spPr>
        <p:txBody>
          <a:bodyPr>
            <a:normAutofit fontScale="90000"/>
          </a:bodyPr>
          <a:lstStyle/>
          <a:p>
            <a:pPr algn="ctr"/>
            <a:r>
              <a:rPr lang="cs-CZ" altLang="cs-CZ" sz="4000" b="1" dirty="0"/>
              <a:t>PRŮBĚH PROCESU STRATEGICKÉHO PLÁNOVÁNÍ - I</a:t>
            </a:r>
          </a:p>
        </p:txBody>
      </p:sp>
      <p:sp>
        <p:nvSpPr>
          <p:cNvPr id="124931" name="Rectangle 3"/>
          <p:cNvSpPr>
            <a:spLocks noGrp="1" noChangeArrowheads="1"/>
          </p:cNvSpPr>
          <p:nvPr>
            <p:ph type="body" idx="1"/>
          </p:nvPr>
        </p:nvSpPr>
        <p:spPr>
          <a:xfrm>
            <a:off x="237066" y="1862668"/>
            <a:ext cx="8718021" cy="4224866"/>
          </a:xfrm>
        </p:spPr>
        <p:txBody>
          <a:bodyPr/>
          <a:lstStyle/>
          <a:p>
            <a:pPr>
              <a:lnSpc>
                <a:spcPct val="90000"/>
              </a:lnSpc>
            </a:pPr>
            <a:r>
              <a:rPr lang="cs-CZ" altLang="cs-CZ" sz="2800" b="1" dirty="0"/>
              <a:t>Není podstatné, zda daná organizace vytvoří jeden dokument s názvem strategický plán rozvoje (resp. obdobu tohoto názvu), nebo v rámci tohoto procesu vytvoří několik strategických dokumentů (vize organizace, strategické cíle organizace, strategie rozvoje organizace a dílčí strategie rozvoje – příp. tyto dokumenty v nějaké kombinaci: vize a strategické cíle organizace…) – názvy nejsou podstatné.</a:t>
            </a:r>
          </a:p>
          <a:p>
            <a:pPr>
              <a:lnSpc>
                <a:spcPct val="90000"/>
              </a:lnSpc>
            </a:pPr>
            <a:r>
              <a:rPr lang="cs-CZ" altLang="cs-CZ" sz="2800" b="1" dirty="0"/>
              <a:t>Důležitější je, jakou metodikou jsou tyto dokumenty zpracovány.</a:t>
            </a:r>
          </a:p>
        </p:txBody>
      </p:sp>
    </p:spTree>
    <p:extLst>
      <p:ext uri="{BB962C8B-B14F-4D97-AF65-F5344CB8AC3E}">
        <p14:creationId xmlns:p14="http://schemas.microsoft.com/office/powerpoint/2010/main" val="4291308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0" y="626532"/>
            <a:ext cx="8943975" cy="1083735"/>
          </a:xfrm>
        </p:spPr>
        <p:txBody>
          <a:bodyPr>
            <a:normAutofit fontScale="90000"/>
          </a:bodyPr>
          <a:lstStyle/>
          <a:p>
            <a:pPr algn="ctr"/>
            <a:r>
              <a:rPr lang="cs-CZ" altLang="cs-CZ" sz="4000" b="1" dirty="0"/>
              <a:t>PRŮBĚH PROCESU STRATEGICKÉHO PLÁNOVÁNÍ - II</a:t>
            </a:r>
          </a:p>
        </p:txBody>
      </p:sp>
      <p:sp>
        <p:nvSpPr>
          <p:cNvPr id="287747" name="Rectangle 3"/>
          <p:cNvSpPr>
            <a:spLocks noGrp="1" noChangeArrowheads="1"/>
          </p:cNvSpPr>
          <p:nvPr>
            <p:ph type="body" idx="1"/>
          </p:nvPr>
        </p:nvSpPr>
        <p:spPr>
          <a:xfrm>
            <a:off x="152400" y="2362200"/>
            <a:ext cx="8802688" cy="3733800"/>
          </a:xfrm>
        </p:spPr>
        <p:txBody>
          <a:bodyPr/>
          <a:lstStyle/>
          <a:p>
            <a:r>
              <a:rPr lang="cs-CZ" altLang="cs-CZ" sz="2800" b="1" dirty="0"/>
              <a:t>Nejdůležitější ve vazbě na strategické plánování je provázanost zdrojů a procesů, projektů a programů se strategií organizace, resp. stanovenými strategickými cíli.</a:t>
            </a:r>
          </a:p>
          <a:p>
            <a:r>
              <a:rPr lang="cs-CZ" altLang="cs-CZ" sz="2800" b="1" dirty="0"/>
              <a:t>Významný vliv na strategii organizace má zabezpečení podpory politické reprezentace, klíčových </a:t>
            </a:r>
            <a:r>
              <a:rPr lang="cs-CZ" altLang="cs-CZ" sz="2800" b="1" dirty="0" err="1"/>
              <a:t>stakeholderů</a:t>
            </a:r>
            <a:r>
              <a:rPr lang="cs-CZ" altLang="cs-CZ" sz="2800" b="1" dirty="0"/>
              <a:t>, top managementu organizace, zaměstnanců a dalších zainteresovaných stran.</a:t>
            </a:r>
          </a:p>
        </p:txBody>
      </p:sp>
    </p:spTree>
    <p:extLst>
      <p:ext uri="{BB962C8B-B14F-4D97-AF65-F5344CB8AC3E}">
        <p14:creationId xmlns:p14="http://schemas.microsoft.com/office/powerpoint/2010/main" val="335741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668866"/>
            <a:ext cx="8229600" cy="748771"/>
          </a:xfrm>
        </p:spPr>
        <p:txBody>
          <a:bodyPr>
            <a:normAutofit fontScale="90000"/>
          </a:bodyPr>
          <a:lstStyle/>
          <a:p>
            <a:pPr algn="ctr"/>
            <a:r>
              <a:rPr lang="cs-CZ" altLang="cs-CZ" b="1" dirty="0"/>
              <a:t>PROCES I</a:t>
            </a:r>
          </a:p>
        </p:txBody>
      </p:sp>
      <p:sp>
        <p:nvSpPr>
          <p:cNvPr id="99331" name="Rectangle 3"/>
          <p:cNvSpPr>
            <a:spLocks noGrp="1" noChangeArrowheads="1"/>
          </p:cNvSpPr>
          <p:nvPr>
            <p:ph type="body" idx="1"/>
          </p:nvPr>
        </p:nvSpPr>
        <p:spPr>
          <a:xfrm>
            <a:off x="228600" y="1964267"/>
            <a:ext cx="8726488" cy="4114800"/>
          </a:xfrm>
        </p:spPr>
        <p:txBody>
          <a:bodyPr/>
          <a:lstStyle/>
          <a:p>
            <a:r>
              <a:rPr lang="cs-CZ" altLang="cs-CZ" b="1" dirty="0"/>
              <a:t>Soubor vzájemně souvisejících nebo vzájemně působících </a:t>
            </a:r>
            <a:r>
              <a:rPr lang="cs-CZ" altLang="cs-CZ" b="1" dirty="0">
                <a:solidFill>
                  <a:schemeClr val="hlink"/>
                </a:solidFill>
              </a:rPr>
              <a:t>činností</a:t>
            </a:r>
            <a:r>
              <a:rPr lang="cs-CZ" altLang="cs-CZ" b="1" dirty="0"/>
              <a:t>, které dávají přidanou hodnotu vstupům – při použití zdrojů –</a:t>
            </a:r>
            <a:br>
              <a:rPr lang="cs-CZ" altLang="cs-CZ" b="1" dirty="0"/>
            </a:br>
            <a:r>
              <a:rPr lang="cs-CZ" altLang="cs-CZ" b="1" dirty="0"/>
              <a:t>a přeměňují je na výstupy, které mají svého zákazníka</a:t>
            </a:r>
          </a:p>
          <a:p>
            <a:r>
              <a:rPr lang="cs-CZ" altLang="cs-CZ" b="1" dirty="0">
                <a:solidFill>
                  <a:schemeClr val="hlink"/>
                </a:solidFill>
              </a:rPr>
              <a:t>Vstup</a:t>
            </a:r>
            <a:r>
              <a:rPr lang="cs-CZ" altLang="cs-CZ" b="1" dirty="0"/>
              <a:t> (vstupy) představuje vždy definovanou vstupní veličinu (zadání) a </a:t>
            </a:r>
            <a:r>
              <a:rPr lang="cs-CZ" altLang="cs-CZ" b="1" dirty="0">
                <a:solidFill>
                  <a:schemeClr val="hlink"/>
                </a:solidFill>
              </a:rPr>
              <a:t>výstup</a:t>
            </a:r>
            <a:r>
              <a:rPr lang="cs-CZ" altLang="cs-CZ" b="1" dirty="0"/>
              <a:t> pracovní výsledek činnosti</a:t>
            </a:r>
          </a:p>
        </p:txBody>
      </p:sp>
    </p:spTree>
    <p:extLst>
      <p:ext uri="{BB962C8B-B14F-4D97-AF65-F5344CB8AC3E}">
        <p14:creationId xmlns:p14="http://schemas.microsoft.com/office/powerpoint/2010/main" val="726872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694266"/>
            <a:ext cx="8229600" cy="889001"/>
          </a:xfrm>
        </p:spPr>
        <p:txBody>
          <a:bodyPr>
            <a:normAutofit/>
          </a:bodyPr>
          <a:lstStyle/>
          <a:p>
            <a:pPr algn="ctr"/>
            <a:r>
              <a:rPr lang="cs-CZ" altLang="cs-CZ" b="1" dirty="0"/>
              <a:t>STRATEGIE</a:t>
            </a:r>
          </a:p>
        </p:txBody>
      </p:sp>
      <p:sp>
        <p:nvSpPr>
          <p:cNvPr id="125955" name="Rectangle 3"/>
          <p:cNvSpPr>
            <a:spLocks noGrp="1" noChangeArrowheads="1"/>
          </p:cNvSpPr>
          <p:nvPr>
            <p:ph type="body" idx="1"/>
          </p:nvPr>
        </p:nvSpPr>
        <p:spPr>
          <a:xfrm>
            <a:off x="67733" y="1763714"/>
            <a:ext cx="8955088" cy="4315354"/>
          </a:xfrm>
        </p:spPr>
        <p:txBody>
          <a:bodyPr/>
          <a:lstStyle/>
          <a:p>
            <a:pPr>
              <a:lnSpc>
                <a:spcPct val="90000"/>
              </a:lnSpc>
            </a:pPr>
            <a:r>
              <a:rPr lang="cs-CZ" altLang="cs-CZ" sz="2800" b="1" dirty="0">
                <a:solidFill>
                  <a:schemeClr val="hlink"/>
                </a:solidFill>
              </a:rPr>
              <a:t>Strategii</a:t>
            </a:r>
            <a:r>
              <a:rPr lang="cs-CZ" altLang="cs-CZ" sz="2800" b="1" dirty="0"/>
              <a:t> chápeme jako plán.</a:t>
            </a:r>
          </a:p>
          <a:p>
            <a:pPr>
              <a:lnSpc>
                <a:spcPct val="90000"/>
              </a:lnSpc>
            </a:pPr>
            <a:r>
              <a:rPr lang="cs-CZ" altLang="cs-CZ" sz="2800" b="1" dirty="0">
                <a:solidFill>
                  <a:schemeClr val="hlink"/>
                </a:solidFill>
              </a:rPr>
              <a:t>Strategie</a:t>
            </a:r>
            <a:r>
              <a:rPr lang="cs-CZ" altLang="cs-CZ" sz="2800" b="1" dirty="0"/>
              <a:t> je cesta z výchozí situace do situace požadované (cílové) strategie rozvoje organizace je tedy cestou z výchozího stavu do stavu plánovaného (chtěného).</a:t>
            </a:r>
          </a:p>
          <a:p>
            <a:pPr>
              <a:lnSpc>
                <a:spcPct val="90000"/>
              </a:lnSpc>
            </a:pPr>
            <a:r>
              <a:rPr lang="cs-CZ" altLang="cs-CZ" sz="2800" b="1" dirty="0">
                <a:solidFill>
                  <a:schemeClr val="hlink"/>
                </a:solidFill>
              </a:rPr>
              <a:t>Strategii</a:t>
            </a:r>
            <a:r>
              <a:rPr lang="cs-CZ" altLang="cs-CZ" sz="2800" b="1" dirty="0"/>
              <a:t> lze definovat „jako dlouhodobý plán prioritních aktivit, který je sestaven za účelem dosažení hlavního nebo celkového cíle nebo naplnění poslání“.</a:t>
            </a:r>
          </a:p>
          <a:p>
            <a:pPr>
              <a:lnSpc>
                <a:spcPct val="90000"/>
              </a:lnSpc>
            </a:pPr>
            <a:r>
              <a:rPr lang="cs-CZ" altLang="cs-CZ" sz="2800" b="1" dirty="0"/>
              <a:t>Je otázkou, jaký časový horizont budeme považovat za „</a:t>
            </a:r>
            <a:r>
              <a:rPr lang="cs-CZ" altLang="cs-CZ" sz="2800" b="1" dirty="0">
                <a:solidFill>
                  <a:schemeClr val="hlink"/>
                </a:solidFill>
              </a:rPr>
              <a:t>dlouhodobý</a:t>
            </a:r>
            <a:r>
              <a:rPr lang="cs-CZ" altLang="cs-CZ" sz="2800" b="1" dirty="0"/>
              <a:t>“ (?).</a:t>
            </a:r>
          </a:p>
        </p:txBody>
      </p:sp>
    </p:spTree>
    <p:extLst>
      <p:ext uri="{BB962C8B-B14F-4D97-AF65-F5344CB8AC3E}">
        <p14:creationId xmlns:p14="http://schemas.microsoft.com/office/powerpoint/2010/main" val="370649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066800" y="550332"/>
            <a:ext cx="7793038" cy="1092201"/>
          </a:xfrm>
        </p:spPr>
        <p:txBody>
          <a:bodyPr>
            <a:normAutofit fontScale="90000"/>
          </a:bodyPr>
          <a:lstStyle/>
          <a:p>
            <a:pPr algn="ctr"/>
            <a:r>
              <a:rPr lang="cs-CZ" altLang="cs-CZ" sz="3600" b="1" dirty="0"/>
              <a:t>PRŮBĚH (ČINNOSTI) PROCESU STRATEGICKÉHO PLÁNOVÁNÍ</a:t>
            </a:r>
          </a:p>
        </p:txBody>
      </p:sp>
      <p:graphicFrame>
        <p:nvGraphicFramePr>
          <p:cNvPr id="126979" name="Object 3"/>
          <p:cNvGraphicFramePr>
            <a:graphicFrameLocks noChangeAspect="1"/>
          </p:cNvGraphicFramePr>
          <p:nvPr>
            <p:extLst>
              <p:ext uri="{D42A27DB-BD31-4B8C-83A1-F6EECF244321}">
                <p14:modId xmlns:p14="http://schemas.microsoft.com/office/powerpoint/2010/main" val="3446034772"/>
              </p:ext>
            </p:extLst>
          </p:nvPr>
        </p:nvGraphicFramePr>
        <p:xfrm>
          <a:off x="711200" y="1905000"/>
          <a:ext cx="7763933" cy="4154385"/>
        </p:xfrm>
        <a:graphic>
          <a:graphicData uri="http://schemas.openxmlformats.org/presentationml/2006/ole">
            <mc:AlternateContent xmlns:mc="http://schemas.openxmlformats.org/markup-compatibility/2006">
              <mc:Choice xmlns:v="urn:schemas-microsoft-com:vml" Requires="v">
                <p:oleObj name="Rastrový obrázek" r:id="rId2" imgW="6857143" imgH="2876190" progId="Paint.Picture">
                  <p:embed/>
                </p:oleObj>
              </mc:Choice>
              <mc:Fallback>
                <p:oleObj name="Rastrový obrázek" r:id="rId2" imgW="6857143" imgH="287619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905000"/>
                        <a:ext cx="7763933" cy="41543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1639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143000" y="660400"/>
            <a:ext cx="7800975" cy="1100138"/>
          </a:xfrm>
        </p:spPr>
        <p:txBody>
          <a:bodyPr>
            <a:normAutofit fontScale="90000"/>
          </a:bodyPr>
          <a:lstStyle/>
          <a:p>
            <a:pPr algn="ctr"/>
            <a:r>
              <a:rPr lang="cs-CZ" altLang="cs-CZ" b="1" dirty="0"/>
              <a:t>PROVEDENÍ STRATEGICKÉ ANALÝZY ORGANIZACE</a:t>
            </a:r>
          </a:p>
        </p:txBody>
      </p:sp>
      <p:sp>
        <p:nvSpPr>
          <p:cNvPr id="129027" name="Rectangle 3"/>
          <p:cNvSpPr>
            <a:spLocks noGrp="1" noChangeArrowheads="1"/>
          </p:cNvSpPr>
          <p:nvPr>
            <p:ph type="body" idx="1"/>
          </p:nvPr>
        </p:nvSpPr>
        <p:spPr>
          <a:xfrm>
            <a:off x="152400" y="2006600"/>
            <a:ext cx="8802688" cy="4021667"/>
          </a:xfrm>
        </p:spPr>
        <p:txBody>
          <a:bodyPr/>
          <a:lstStyle/>
          <a:p>
            <a:pPr>
              <a:lnSpc>
                <a:spcPct val="90000"/>
              </a:lnSpc>
            </a:pPr>
            <a:r>
              <a:rPr lang="cs-CZ" altLang="cs-CZ" sz="2400" b="1" dirty="0"/>
              <a:t>Základním předpokladem pro úspěšné provedení strategického plánování je analýzy výchozího stavu organizace – zkoumáme všechny oblasti a procesy, které organizace provádí a zjišťujeme stav, ve kterém se tyto analyzované oblasti nacházejí.</a:t>
            </a:r>
          </a:p>
          <a:p>
            <a:pPr>
              <a:lnSpc>
                <a:spcPct val="90000"/>
              </a:lnSpc>
            </a:pPr>
            <a:r>
              <a:rPr lang="cs-CZ" altLang="cs-CZ" sz="2400" b="1" dirty="0"/>
              <a:t>Mezi základní metody patří SWOT analýza – pracujeme s celou škálou dílčích analýz a závěrů získaných z předchozích analýz.</a:t>
            </a:r>
          </a:p>
          <a:p>
            <a:pPr>
              <a:lnSpc>
                <a:spcPct val="90000"/>
              </a:lnSpc>
            </a:pPr>
            <a:r>
              <a:rPr lang="cs-CZ" altLang="cs-CZ" sz="2400" b="1" dirty="0"/>
              <a:t>Analýza SWOT je charakteristická tím, že dává shrnující přehled všech získaných podkladů a výsledků do strategického přehledu, na podkladě nějž lze učinit závěry.</a:t>
            </a:r>
          </a:p>
          <a:p>
            <a:pPr>
              <a:lnSpc>
                <a:spcPct val="90000"/>
              </a:lnSpc>
            </a:pPr>
            <a:r>
              <a:rPr lang="cs-CZ" altLang="cs-CZ" sz="2400" b="1" dirty="0"/>
              <a:t>Používá se poměrně často, ne vždy je však provedena úplná analýza – vede ke snížení její hodnoty.</a:t>
            </a:r>
          </a:p>
        </p:txBody>
      </p:sp>
    </p:spTree>
    <p:extLst>
      <p:ext uri="{BB962C8B-B14F-4D97-AF65-F5344CB8AC3E}">
        <p14:creationId xmlns:p14="http://schemas.microsoft.com/office/powerpoint/2010/main" val="2089812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702733"/>
            <a:ext cx="8229600" cy="875771"/>
          </a:xfrm>
        </p:spPr>
        <p:txBody>
          <a:bodyPr/>
          <a:lstStyle/>
          <a:p>
            <a:pPr algn="ctr"/>
            <a:r>
              <a:rPr lang="cs-CZ" altLang="cs-CZ" b="1" dirty="0"/>
              <a:t>ÚČEL SWOT ANALÝZY I</a:t>
            </a:r>
          </a:p>
        </p:txBody>
      </p:sp>
      <p:sp>
        <p:nvSpPr>
          <p:cNvPr id="130051" name="Rectangle 3"/>
          <p:cNvSpPr>
            <a:spLocks noGrp="1" noChangeArrowheads="1"/>
          </p:cNvSpPr>
          <p:nvPr>
            <p:ph type="body" idx="1"/>
          </p:nvPr>
        </p:nvSpPr>
        <p:spPr>
          <a:xfrm>
            <a:off x="152400" y="2438400"/>
            <a:ext cx="8802688" cy="3649133"/>
          </a:xfrm>
        </p:spPr>
        <p:txBody>
          <a:bodyPr/>
          <a:lstStyle/>
          <a:p>
            <a:pPr>
              <a:lnSpc>
                <a:spcPct val="90000"/>
              </a:lnSpc>
            </a:pPr>
            <a:r>
              <a:rPr lang="cs-CZ" altLang="cs-CZ" sz="2800" b="1" dirty="0">
                <a:solidFill>
                  <a:schemeClr val="hlink"/>
                </a:solidFill>
              </a:rPr>
              <a:t>Účelem SWOT analýzy</a:t>
            </a:r>
            <a:r>
              <a:rPr lang="cs-CZ" altLang="cs-CZ" sz="2800" b="1" dirty="0"/>
              <a:t> není podat vyčerpávající přehled silných a slabých stránek, příležitostí a ohrožení, ale výsledky analýzy využít podle toho, za jakým účelem byla zpracována, tedy:</a:t>
            </a:r>
          </a:p>
          <a:p>
            <a:pPr lvl="1">
              <a:lnSpc>
                <a:spcPct val="90000"/>
              </a:lnSpc>
            </a:pPr>
            <a:r>
              <a:rPr lang="cs-CZ" altLang="cs-CZ" sz="2400" b="1" dirty="0"/>
              <a:t>Jako podklad pro definování vize.</a:t>
            </a:r>
          </a:p>
          <a:p>
            <a:pPr lvl="1">
              <a:lnSpc>
                <a:spcPct val="90000"/>
              </a:lnSpc>
            </a:pPr>
            <a:r>
              <a:rPr lang="cs-CZ" altLang="cs-CZ" sz="2400" b="1" dirty="0"/>
              <a:t>Jako podklad pro zformulování strategických cílů.</a:t>
            </a:r>
          </a:p>
          <a:p>
            <a:pPr lvl="1">
              <a:lnSpc>
                <a:spcPct val="90000"/>
              </a:lnSpc>
            </a:pPr>
            <a:r>
              <a:rPr lang="cs-CZ" altLang="cs-CZ" sz="2400" b="1" dirty="0"/>
              <a:t>Jako podklad pro první definování strategických alternativ.</a:t>
            </a:r>
          </a:p>
          <a:p>
            <a:pPr lvl="1">
              <a:lnSpc>
                <a:spcPct val="90000"/>
              </a:lnSpc>
            </a:pPr>
            <a:r>
              <a:rPr lang="cs-CZ" altLang="cs-CZ" sz="2400" b="1" dirty="0"/>
              <a:t>Pro identifikaci kritických oblastí.</a:t>
            </a:r>
          </a:p>
        </p:txBody>
      </p:sp>
    </p:spTree>
    <p:extLst>
      <p:ext uri="{BB962C8B-B14F-4D97-AF65-F5344CB8AC3E}">
        <p14:creationId xmlns:p14="http://schemas.microsoft.com/office/powerpoint/2010/main" val="4102711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575732"/>
            <a:ext cx="8229600" cy="841905"/>
          </a:xfrm>
        </p:spPr>
        <p:txBody>
          <a:bodyPr/>
          <a:lstStyle/>
          <a:p>
            <a:pPr algn="ctr"/>
            <a:r>
              <a:rPr lang="cs-CZ" altLang="cs-CZ" b="1" dirty="0"/>
              <a:t>ÚČEL SWOT ANALÝZY II</a:t>
            </a:r>
          </a:p>
        </p:txBody>
      </p:sp>
      <p:sp>
        <p:nvSpPr>
          <p:cNvPr id="288771" name="Rectangle 3"/>
          <p:cNvSpPr>
            <a:spLocks noGrp="1" noChangeArrowheads="1"/>
          </p:cNvSpPr>
          <p:nvPr>
            <p:ph type="body" idx="1"/>
          </p:nvPr>
        </p:nvSpPr>
        <p:spPr>
          <a:xfrm>
            <a:off x="152400" y="2286000"/>
            <a:ext cx="8802688" cy="3776133"/>
          </a:xfrm>
        </p:spPr>
        <p:txBody>
          <a:bodyPr/>
          <a:lstStyle/>
          <a:p>
            <a:r>
              <a:rPr lang="cs-CZ" altLang="cs-CZ" b="1" dirty="0"/>
              <a:t>Vazba SWOT analýzy na strategické plánování je zřejmá z výčtu jejího uplatnění ve strategickém plánování – výsledkem mohou být:</a:t>
            </a:r>
          </a:p>
          <a:p>
            <a:pPr lvl="1"/>
            <a:r>
              <a:rPr lang="cs-CZ" altLang="cs-CZ" b="1" dirty="0"/>
              <a:t>Vygenerovaná vize.</a:t>
            </a:r>
          </a:p>
          <a:p>
            <a:pPr lvl="1"/>
            <a:r>
              <a:rPr lang="cs-CZ" altLang="cs-CZ" b="1" dirty="0"/>
              <a:t>Vydefinované strategické cíle.</a:t>
            </a:r>
          </a:p>
          <a:p>
            <a:pPr lvl="1"/>
            <a:r>
              <a:rPr lang="cs-CZ" altLang="cs-CZ" b="1" dirty="0"/>
              <a:t>Popsané strategické alternativy.</a:t>
            </a:r>
          </a:p>
          <a:p>
            <a:pPr lvl="1"/>
            <a:r>
              <a:rPr lang="cs-CZ" altLang="cs-CZ" b="1" dirty="0"/>
              <a:t>Identifikované kritické oblasti organizace.</a:t>
            </a:r>
          </a:p>
        </p:txBody>
      </p:sp>
    </p:spTree>
    <p:extLst>
      <p:ext uri="{BB962C8B-B14F-4D97-AF65-F5344CB8AC3E}">
        <p14:creationId xmlns:p14="http://schemas.microsoft.com/office/powerpoint/2010/main" val="2535869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43000" y="668866"/>
            <a:ext cx="7800975" cy="1091671"/>
          </a:xfrm>
        </p:spPr>
        <p:txBody>
          <a:bodyPr>
            <a:normAutofit fontScale="90000"/>
          </a:bodyPr>
          <a:lstStyle/>
          <a:p>
            <a:pPr algn="ctr"/>
            <a:r>
              <a:rPr lang="cs-CZ" altLang="cs-CZ" b="1" dirty="0"/>
              <a:t>ZÁKLADNÍ RÁMEC</a:t>
            </a:r>
            <a:br>
              <a:rPr lang="cs-CZ" altLang="cs-CZ" b="1" dirty="0"/>
            </a:br>
            <a:r>
              <a:rPr lang="cs-CZ" altLang="cs-CZ" b="1" dirty="0"/>
              <a:t>SWOT ANALÝZY</a:t>
            </a:r>
          </a:p>
        </p:txBody>
      </p:sp>
      <p:graphicFrame>
        <p:nvGraphicFramePr>
          <p:cNvPr id="131076" name="Object 4"/>
          <p:cNvGraphicFramePr>
            <a:graphicFrameLocks noChangeAspect="1"/>
          </p:cNvGraphicFramePr>
          <p:nvPr>
            <p:extLst>
              <p:ext uri="{D42A27DB-BD31-4B8C-83A1-F6EECF244321}">
                <p14:modId xmlns:p14="http://schemas.microsoft.com/office/powerpoint/2010/main" val="1557510299"/>
              </p:ext>
            </p:extLst>
          </p:nvPr>
        </p:nvGraphicFramePr>
        <p:xfrm>
          <a:off x="838200" y="2057400"/>
          <a:ext cx="7560733" cy="4014548"/>
        </p:xfrm>
        <a:graphic>
          <a:graphicData uri="http://schemas.openxmlformats.org/presentationml/2006/ole">
            <mc:AlternateContent xmlns:mc="http://schemas.openxmlformats.org/markup-compatibility/2006">
              <mc:Choice xmlns:v="urn:schemas-microsoft-com:vml" Requires="v">
                <p:oleObj name="Rastrový obrázek" r:id="rId2" imgW="6916115" imgH="3982006" progId="Paint.Picture">
                  <p:embed/>
                </p:oleObj>
              </mc:Choice>
              <mc:Fallback>
                <p:oleObj name="Rastrový obrázek" r:id="rId2" imgW="6916115" imgH="3982006"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7560733" cy="40145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08266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219200" y="635000"/>
            <a:ext cx="7724775" cy="1125538"/>
          </a:xfrm>
        </p:spPr>
        <p:txBody>
          <a:bodyPr>
            <a:normAutofit fontScale="90000"/>
          </a:bodyPr>
          <a:lstStyle/>
          <a:p>
            <a:pPr algn="ctr"/>
            <a:r>
              <a:rPr lang="cs-CZ" altLang="cs-CZ" b="1" dirty="0"/>
              <a:t>METODY A NÁSTROJE SWOT ANALÝZY</a:t>
            </a:r>
          </a:p>
        </p:txBody>
      </p:sp>
      <p:sp>
        <p:nvSpPr>
          <p:cNvPr id="132099" name="Rectangle 3"/>
          <p:cNvSpPr>
            <a:spLocks noGrp="1" noChangeArrowheads="1"/>
          </p:cNvSpPr>
          <p:nvPr>
            <p:ph type="body" idx="1"/>
          </p:nvPr>
        </p:nvSpPr>
        <p:spPr>
          <a:xfrm>
            <a:off x="296332" y="1955800"/>
            <a:ext cx="8658755" cy="4174067"/>
          </a:xfrm>
        </p:spPr>
        <p:txBody>
          <a:bodyPr/>
          <a:lstStyle/>
          <a:p>
            <a:pPr>
              <a:lnSpc>
                <a:spcPct val="90000"/>
              </a:lnSpc>
            </a:pPr>
            <a:r>
              <a:rPr lang="cs-CZ" altLang="cs-CZ" sz="2400" b="1" dirty="0"/>
              <a:t>Využití informací z již vypracovaných analýz, hodnotících zpráv… - např. finanční analýzy, PESTLE analýza (hodnotí politické, ekonomické, sociální, technologické, legislativní a ekologické vnější prostředí, mající vliv na organizaci), různé sektorové analýzy, </a:t>
            </a:r>
            <a:r>
              <a:rPr lang="cs-CZ" altLang="cs-CZ" sz="2400" b="1" dirty="0" err="1"/>
              <a:t>benchmarking</a:t>
            </a:r>
            <a:r>
              <a:rPr lang="cs-CZ" altLang="cs-CZ" sz="2400" b="1" dirty="0"/>
              <a:t>.</a:t>
            </a:r>
          </a:p>
          <a:p>
            <a:pPr>
              <a:lnSpc>
                <a:spcPct val="90000"/>
              </a:lnSpc>
            </a:pPr>
            <a:r>
              <a:rPr lang="cs-CZ" altLang="cs-CZ" sz="2400" b="1" dirty="0"/>
              <a:t>Uplatnění tvůrčích metod a postupů založených na odborných odhadech kompetentních subjektů – využití brainstormingu, porady, řízené diskuse…</a:t>
            </a:r>
          </a:p>
          <a:p>
            <a:pPr>
              <a:lnSpc>
                <a:spcPct val="90000"/>
              </a:lnSpc>
            </a:pPr>
            <a:r>
              <a:rPr lang="cs-CZ" altLang="cs-CZ" sz="2400" b="1" dirty="0"/>
              <a:t>Uplatnění metod hodnotících a metod stanovení vah silných</a:t>
            </a:r>
            <a:br>
              <a:rPr lang="cs-CZ" altLang="cs-CZ" sz="2400" b="1" dirty="0"/>
            </a:br>
            <a:r>
              <a:rPr lang="cs-CZ" altLang="cs-CZ" sz="2400" b="1" dirty="0"/>
              <a:t>a slabých stránek.</a:t>
            </a:r>
          </a:p>
          <a:p>
            <a:pPr>
              <a:lnSpc>
                <a:spcPct val="90000"/>
              </a:lnSpc>
            </a:pPr>
            <a:r>
              <a:rPr lang="cs-CZ" altLang="cs-CZ" sz="2400" b="1" dirty="0"/>
              <a:t>Uplatnění vhodných formulářů, matic a grafů.</a:t>
            </a:r>
          </a:p>
        </p:txBody>
      </p:sp>
    </p:spTree>
    <p:extLst>
      <p:ext uri="{BB962C8B-B14F-4D97-AF65-F5344CB8AC3E}">
        <p14:creationId xmlns:p14="http://schemas.microsoft.com/office/powerpoint/2010/main" val="2545961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04800" y="795866"/>
            <a:ext cx="8639175" cy="863071"/>
          </a:xfrm>
        </p:spPr>
        <p:txBody>
          <a:bodyPr>
            <a:normAutofit fontScale="90000"/>
          </a:bodyPr>
          <a:lstStyle/>
          <a:p>
            <a:pPr algn="ctr"/>
            <a:r>
              <a:rPr lang="cs-CZ" altLang="cs-CZ" sz="3600" b="1" dirty="0"/>
              <a:t>DOPORUČENÝ METODICKÝ POSTUP PROVEDENÍ SWOT ANALÝZY</a:t>
            </a:r>
          </a:p>
        </p:txBody>
      </p:sp>
      <p:sp>
        <p:nvSpPr>
          <p:cNvPr id="133123" name="Rectangle 3"/>
          <p:cNvSpPr>
            <a:spLocks noGrp="1" noChangeArrowheads="1"/>
          </p:cNvSpPr>
          <p:nvPr>
            <p:ph type="body" idx="1"/>
          </p:nvPr>
        </p:nvSpPr>
        <p:spPr>
          <a:xfrm>
            <a:off x="152400" y="1839913"/>
            <a:ext cx="8802688" cy="4281487"/>
          </a:xfrm>
        </p:spPr>
        <p:txBody>
          <a:bodyPr/>
          <a:lstStyle/>
          <a:p>
            <a:r>
              <a:rPr lang="cs-CZ" altLang="cs-CZ" b="1" dirty="0"/>
              <a:t>Doporučený metodický postup každé fáze SWOT analýzy je pouze doporučující a vychází</a:t>
            </a:r>
            <a:br>
              <a:rPr lang="cs-CZ" altLang="cs-CZ" b="1" dirty="0"/>
            </a:br>
            <a:r>
              <a:rPr lang="cs-CZ" altLang="cs-CZ" b="1" dirty="0"/>
              <a:t>z praktických zkušeností.</a:t>
            </a:r>
          </a:p>
          <a:p>
            <a:r>
              <a:rPr lang="cs-CZ" altLang="cs-CZ" b="1" dirty="0"/>
              <a:t>Metoda nemá pevný metodologický rámec – návrh postupu lze upravit podle svých potřeb</a:t>
            </a:r>
            <a:br>
              <a:rPr lang="cs-CZ" altLang="cs-CZ" b="1" dirty="0"/>
            </a:br>
            <a:r>
              <a:rPr lang="cs-CZ" altLang="cs-CZ" b="1" dirty="0"/>
              <a:t>a zvyklostí.</a:t>
            </a:r>
          </a:p>
          <a:p>
            <a:r>
              <a:rPr lang="cs-CZ" altLang="cs-CZ" b="1" dirty="0"/>
              <a:t>Provedení SWOT analýzy lze rozdělit do 4 fází (</a:t>
            </a:r>
            <a:r>
              <a:rPr lang="cs-CZ" altLang="cs-CZ" b="1" dirty="0" err="1"/>
              <a:t>subprocesů</a:t>
            </a:r>
            <a:r>
              <a:rPr lang="cs-CZ" altLang="cs-CZ" b="1" dirty="0"/>
              <a:t>).</a:t>
            </a:r>
          </a:p>
        </p:txBody>
      </p:sp>
    </p:spTree>
    <p:extLst>
      <p:ext uri="{BB962C8B-B14F-4D97-AF65-F5344CB8AC3E}">
        <p14:creationId xmlns:p14="http://schemas.microsoft.com/office/powerpoint/2010/main" val="1723427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694266"/>
            <a:ext cx="8486775" cy="1066801"/>
          </a:xfrm>
        </p:spPr>
        <p:txBody>
          <a:bodyPr>
            <a:normAutofit fontScale="90000"/>
          </a:bodyPr>
          <a:lstStyle/>
          <a:p>
            <a:pPr algn="ctr"/>
            <a:r>
              <a:rPr lang="cs-CZ" altLang="cs-CZ" b="1" dirty="0"/>
              <a:t>FÁZE PROCESU PROVEDENÍ SWOT ANALÝZY</a:t>
            </a:r>
          </a:p>
        </p:txBody>
      </p:sp>
      <p:graphicFrame>
        <p:nvGraphicFramePr>
          <p:cNvPr id="134147" name="Object 3"/>
          <p:cNvGraphicFramePr>
            <a:graphicFrameLocks noChangeAspect="1"/>
          </p:cNvGraphicFramePr>
          <p:nvPr>
            <p:extLst>
              <p:ext uri="{D42A27DB-BD31-4B8C-83A1-F6EECF244321}">
                <p14:modId xmlns:p14="http://schemas.microsoft.com/office/powerpoint/2010/main" val="3671844053"/>
              </p:ext>
            </p:extLst>
          </p:nvPr>
        </p:nvGraphicFramePr>
        <p:xfrm>
          <a:off x="457200" y="2015067"/>
          <a:ext cx="8136467" cy="4139606"/>
        </p:xfrm>
        <a:graphic>
          <a:graphicData uri="http://schemas.openxmlformats.org/presentationml/2006/ole">
            <mc:AlternateContent xmlns:mc="http://schemas.openxmlformats.org/markup-compatibility/2006">
              <mc:Choice xmlns:v="urn:schemas-microsoft-com:vml" Requires="v">
                <p:oleObj name="Rastrový obrázek" r:id="rId2" imgW="6830378" imgH="1876190" progId="Paint.Picture">
                  <p:embed/>
                </p:oleObj>
              </mc:Choice>
              <mc:Fallback>
                <p:oleObj name="Rastrový obrázek" r:id="rId2" imgW="6830378" imgH="187619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15067"/>
                        <a:ext cx="8136467" cy="413960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24201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601132"/>
            <a:ext cx="8229600" cy="816505"/>
          </a:xfrm>
        </p:spPr>
        <p:txBody>
          <a:bodyPr/>
          <a:lstStyle/>
          <a:p>
            <a:pPr algn="ctr"/>
            <a:r>
              <a:rPr lang="cs-CZ" altLang="cs-CZ" b="1" dirty="0"/>
              <a:t>FÁZE 0 - PŘÍPRAVA</a:t>
            </a:r>
          </a:p>
        </p:txBody>
      </p:sp>
      <p:sp>
        <p:nvSpPr>
          <p:cNvPr id="135171" name="Rectangle 3"/>
          <p:cNvSpPr>
            <a:spLocks noGrp="1" noChangeArrowheads="1"/>
          </p:cNvSpPr>
          <p:nvPr>
            <p:ph type="body" idx="1"/>
          </p:nvPr>
        </p:nvSpPr>
        <p:spPr>
          <a:xfrm>
            <a:off x="203200" y="2133600"/>
            <a:ext cx="8751888" cy="4004733"/>
          </a:xfrm>
        </p:spPr>
        <p:txBody>
          <a:bodyPr/>
          <a:lstStyle/>
          <a:p>
            <a:pPr>
              <a:lnSpc>
                <a:spcPct val="90000"/>
              </a:lnSpc>
            </a:pPr>
            <a:r>
              <a:rPr lang="cs-CZ" altLang="cs-CZ" sz="2400" b="1" dirty="0"/>
              <a:t>0.1-</a:t>
            </a:r>
            <a:r>
              <a:rPr lang="cs-CZ" altLang="cs-CZ" sz="2400" b="1" dirty="0">
                <a:solidFill>
                  <a:schemeClr val="hlink"/>
                </a:solidFill>
              </a:rPr>
              <a:t>definování oblastí, které budou analyzovány</a:t>
            </a:r>
            <a:r>
              <a:rPr lang="cs-CZ" altLang="cs-CZ" sz="2400" b="1" dirty="0"/>
              <a:t> (systémy řízení, organizační struktury, IT, kultura organizace, personální zdroje</a:t>
            </a:r>
            <a:br>
              <a:rPr lang="cs-CZ" altLang="cs-CZ" sz="2400" b="1" dirty="0"/>
            </a:br>
            <a:r>
              <a:rPr lang="cs-CZ" altLang="cs-CZ" sz="2400" b="1" dirty="0"/>
              <a:t>a jejich rozvoj, výzkum  a vývoj, technika, finance, ekonomika… (nebo analyzujeme oblasti hlavních, řídících a podpůrných procesů.</a:t>
            </a:r>
          </a:p>
          <a:p>
            <a:pPr>
              <a:lnSpc>
                <a:spcPct val="90000"/>
              </a:lnSpc>
            </a:pPr>
            <a:r>
              <a:rPr lang="cs-CZ" altLang="cs-CZ" sz="2400" b="1" dirty="0"/>
              <a:t>0.2-</a:t>
            </a:r>
            <a:r>
              <a:rPr lang="cs-CZ" altLang="cs-CZ" sz="2400" b="1" dirty="0">
                <a:solidFill>
                  <a:schemeClr val="hlink"/>
                </a:solidFill>
              </a:rPr>
              <a:t>sestavení skupiny zkušených pracovníků</a:t>
            </a:r>
            <a:r>
              <a:rPr lang="cs-CZ" altLang="cs-CZ" sz="2400" b="1" dirty="0"/>
              <a:t> pro identifikaci</a:t>
            </a:r>
            <a:br>
              <a:rPr lang="cs-CZ" altLang="cs-CZ" sz="2400" b="1" dirty="0"/>
            </a:br>
            <a:r>
              <a:rPr lang="cs-CZ" altLang="cs-CZ" sz="2400" b="1" dirty="0"/>
              <a:t>a hodnocení faktorů mající vliv na analyzované oblasti – pro hodnocení každé z nich lze určit specifickou skupinu (každou oblast může také hodnotit zvláštní skupina, která má v dané oblasti nejlepší znalosti a zkušenosti).</a:t>
            </a:r>
          </a:p>
          <a:p>
            <a:pPr>
              <a:lnSpc>
                <a:spcPct val="90000"/>
              </a:lnSpc>
            </a:pPr>
            <a:r>
              <a:rPr lang="cs-CZ" altLang="cs-CZ" sz="2400" b="1" dirty="0"/>
              <a:t>0.3-</a:t>
            </a:r>
            <a:r>
              <a:rPr lang="cs-CZ" altLang="cs-CZ" sz="2400" b="1" dirty="0">
                <a:solidFill>
                  <a:schemeClr val="hlink"/>
                </a:solidFill>
              </a:rPr>
              <a:t>sjednocení metodiky práce a motivace členů týmu.</a:t>
            </a:r>
          </a:p>
        </p:txBody>
      </p:sp>
    </p:spTree>
    <p:extLst>
      <p:ext uri="{BB962C8B-B14F-4D97-AF65-F5344CB8AC3E}">
        <p14:creationId xmlns:p14="http://schemas.microsoft.com/office/powerpoint/2010/main" val="174003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761999"/>
            <a:ext cx="8229600" cy="804333"/>
          </a:xfrm>
        </p:spPr>
        <p:txBody>
          <a:bodyPr>
            <a:normAutofit/>
          </a:bodyPr>
          <a:lstStyle/>
          <a:p>
            <a:pPr algn="ctr"/>
            <a:r>
              <a:rPr lang="cs-CZ" altLang="cs-CZ" b="1" dirty="0"/>
              <a:t>SCHÉMA PROCESU</a:t>
            </a:r>
          </a:p>
        </p:txBody>
      </p:sp>
      <p:graphicFrame>
        <p:nvGraphicFramePr>
          <p:cNvPr id="100355" name="Object 3"/>
          <p:cNvGraphicFramePr>
            <a:graphicFrameLocks noChangeAspect="1"/>
          </p:cNvGraphicFramePr>
          <p:nvPr>
            <p:extLst>
              <p:ext uri="{D42A27DB-BD31-4B8C-83A1-F6EECF244321}">
                <p14:modId xmlns:p14="http://schemas.microsoft.com/office/powerpoint/2010/main" val="1491583955"/>
              </p:ext>
            </p:extLst>
          </p:nvPr>
        </p:nvGraphicFramePr>
        <p:xfrm>
          <a:off x="762000" y="1972733"/>
          <a:ext cx="7696200" cy="3882154"/>
        </p:xfrm>
        <a:graphic>
          <a:graphicData uri="http://schemas.openxmlformats.org/presentationml/2006/ole">
            <mc:AlternateContent xmlns:mc="http://schemas.openxmlformats.org/markup-compatibility/2006">
              <mc:Choice xmlns:v="urn:schemas-microsoft-com:vml" Requires="v">
                <p:oleObj name="Rastrový obrázek" r:id="rId2" imgW="6904762" imgH="2390476" progId="Paint.Picture">
                  <p:embed/>
                </p:oleObj>
              </mc:Choice>
              <mc:Fallback>
                <p:oleObj name="Rastrový obrázek" r:id="rId2" imgW="6904762" imgH="2390476"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72733"/>
                        <a:ext cx="7696200" cy="388215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16238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31333" y="635000"/>
            <a:ext cx="7724775" cy="1125538"/>
          </a:xfrm>
        </p:spPr>
        <p:txBody>
          <a:bodyPr/>
          <a:lstStyle/>
          <a:p>
            <a:pPr algn="ctr"/>
            <a:r>
              <a:rPr lang="cs-CZ" altLang="cs-CZ" sz="2800" b="1" dirty="0"/>
              <a:t>FÁZE 1 – IDENTIFIKACE A HODNOCENÍ SILNÝCH</a:t>
            </a:r>
            <a:br>
              <a:rPr lang="cs-CZ" altLang="cs-CZ" sz="2800" b="1" dirty="0"/>
            </a:br>
            <a:r>
              <a:rPr lang="cs-CZ" altLang="cs-CZ" sz="2800" b="1" dirty="0"/>
              <a:t>A SLABÝCH STRÁNEK OBLASTÍ ORGANIZACE</a:t>
            </a:r>
          </a:p>
        </p:txBody>
      </p:sp>
      <p:sp>
        <p:nvSpPr>
          <p:cNvPr id="136195" name="Rectangle 3"/>
          <p:cNvSpPr>
            <a:spLocks noGrp="1" noChangeArrowheads="1"/>
          </p:cNvSpPr>
          <p:nvPr>
            <p:ph type="body" idx="1"/>
          </p:nvPr>
        </p:nvSpPr>
        <p:spPr>
          <a:xfrm>
            <a:off x="152400" y="2017714"/>
            <a:ext cx="8763000" cy="4120620"/>
          </a:xfrm>
        </p:spPr>
        <p:txBody>
          <a:bodyPr/>
          <a:lstStyle/>
          <a:p>
            <a:pPr>
              <a:lnSpc>
                <a:spcPct val="90000"/>
              </a:lnSpc>
            </a:pPr>
            <a:r>
              <a:rPr lang="cs-CZ" altLang="cs-CZ" sz="2800" b="1" dirty="0"/>
              <a:t>1.1-</a:t>
            </a:r>
            <a:r>
              <a:rPr lang="cs-CZ" altLang="cs-CZ" sz="2800" b="1" dirty="0">
                <a:solidFill>
                  <a:schemeClr val="hlink"/>
                </a:solidFill>
              </a:rPr>
              <a:t>identifikace silných a slabých stránek.</a:t>
            </a:r>
          </a:p>
          <a:p>
            <a:pPr>
              <a:lnSpc>
                <a:spcPct val="90000"/>
              </a:lnSpc>
            </a:pPr>
            <a:r>
              <a:rPr lang="cs-CZ" altLang="cs-CZ" sz="2800" b="1" dirty="0"/>
              <a:t>1.2-</a:t>
            </a:r>
            <a:r>
              <a:rPr lang="cs-CZ" altLang="cs-CZ" sz="2800" b="1" dirty="0">
                <a:solidFill>
                  <a:schemeClr val="hlink"/>
                </a:solidFill>
              </a:rPr>
              <a:t>hodnocení silných a slabých stránek</a:t>
            </a:r>
            <a:r>
              <a:rPr lang="cs-CZ" altLang="cs-CZ" sz="2800" b="1" dirty="0"/>
              <a:t> – seřazení identifikovaných stránek u analyzované oblasti podle jejich důležitosti, resp. významnosti vlivu na analyzovanou oblast (silné a slabé stránky se z hlediska důležitosti hodnotí zvlášť – pro hodnocení silných</a:t>
            </a:r>
            <a:br>
              <a:rPr lang="cs-CZ" altLang="cs-CZ" sz="2800" b="1" dirty="0"/>
            </a:br>
            <a:r>
              <a:rPr lang="cs-CZ" altLang="cs-CZ" sz="2800" b="1" dirty="0"/>
              <a:t>a slabých stránek lze využít </a:t>
            </a:r>
            <a:r>
              <a:rPr lang="cs-CZ" altLang="cs-CZ" sz="2800" b="1" dirty="0">
                <a:solidFill>
                  <a:schemeClr val="hlink"/>
                </a:solidFill>
              </a:rPr>
              <a:t>metody bodového hodnocení</a:t>
            </a:r>
            <a:r>
              <a:rPr lang="cs-CZ" altLang="cs-CZ" sz="2800" b="1" dirty="0"/>
              <a:t>, </a:t>
            </a:r>
            <a:r>
              <a:rPr lang="cs-CZ" altLang="cs-CZ" sz="2800" b="1" dirty="0">
                <a:solidFill>
                  <a:schemeClr val="hlink"/>
                </a:solidFill>
              </a:rPr>
              <a:t>metodu párového srovnávání</a:t>
            </a:r>
            <a:r>
              <a:rPr lang="cs-CZ" altLang="cs-CZ" sz="2800" b="1" dirty="0"/>
              <a:t>, </a:t>
            </a:r>
            <a:r>
              <a:rPr lang="cs-CZ" altLang="cs-CZ" sz="2800" b="1" dirty="0">
                <a:solidFill>
                  <a:schemeClr val="hlink"/>
                </a:solidFill>
              </a:rPr>
              <a:t>metodu porovnávání preferenčního pořadí</a:t>
            </a:r>
            <a:r>
              <a:rPr lang="cs-CZ" altLang="cs-CZ" sz="2800" b="1" dirty="0"/>
              <a:t>…).</a:t>
            </a:r>
          </a:p>
        </p:txBody>
      </p:sp>
    </p:spTree>
    <p:extLst>
      <p:ext uri="{BB962C8B-B14F-4D97-AF65-F5344CB8AC3E}">
        <p14:creationId xmlns:p14="http://schemas.microsoft.com/office/powerpoint/2010/main" val="673257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626532"/>
            <a:ext cx="8229600" cy="791105"/>
          </a:xfrm>
        </p:spPr>
        <p:txBody>
          <a:bodyPr/>
          <a:lstStyle/>
          <a:p>
            <a:pPr algn="ctr"/>
            <a:r>
              <a:rPr lang="cs-CZ" altLang="cs-CZ" b="1" dirty="0"/>
              <a:t>BODOVÁ STUPNICE</a:t>
            </a:r>
          </a:p>
        </p:txBody>
      </p:sp>
      <p:sp>
        <p:nvSpPr>
          <p:cNvPr id="291843" name="Rectangle 3"/>
          <p:cNvSpPr>
            <a:spLocks noGrp="1" noChangeArrowheads="1"/>
          </p:cNvSpPr>
          <p:nvPr>
            <p:ph type="body" idx="1"/>
          </p:nvPr>
        </p:nvSpPr>
        <p:spPr>
          <a:xfrm>
            <a:off x="228600" y="1998133"/>
            <a:ext cx="8726488" cy="4148667"/>
          </a:xfrm>
        </p:spPr>
        <p:txBody>
          <a:bodyPr>
            <a:normAutofit/>
          </a:bodyPr>
          <a:lstStyle/>
          <a:p>
            <a:pPr>
              <a:lnSpc>
                <a:spcPct val="90000"/>
              </a:lnSpc>
            </a:pPr>
            <a:r>
              <a:rPr lang="cs-CZ" altLang="cs-CZ" sz="2800" b="1" dirty="0"/>
              <a:t>Každé silné /slabé stránce je přiřazován určitý počet bodů ze zvolené stupnice – následně je stanoveno pořadí těchto stránek.</a:t>
            </a:r>
          </a:p>
          <a:p>
            <a:pPr>
              <a:lnSpc>
                <a:spcPct val="90000"/>
              </a:lnSpc>
            </a:pPr>
            <a:r>
              <a:rPr lang="cs-CZ" altLang="cs-CZ" sz="2800" b="1" dirty="0"/>
              <a:t>Alokace 100 bodů je další možnou metodou pro ohodnocení jednotlivých stránek – subjekt, který hodnotí jednotlivé silné/slabé stránky, disponuje</a:t>
            </a:r>
            <a:br>
              <a:rPr lang="cs-CZ" altLang="cs-CZ" sz="2800" b="1" dirty="0"/>
            </a:br>
            <a:r>
              <a:rPr lang="cs-CZ" altLang="cs-CZ" sz="2800" b="1" dirty="0"/>
              <a:t>100 body, které přiděluje podle významnosti jednotlivým silným/slabým stránkám (výsledkem je stanovené pořadí silných/slabých stránek podle počtu přidělených bodů).</a:t>
            </a:r>
          </a:p>
        </p:txBody>
      </p:sp>
    </p:spTree>
    <p:extLst>
      <p:ext uri="{BB962C8B-B14F-4D97-AF65-F5344CB8AC3E}">
        <p14:creationId xmlns:p14="http://schemas.microsoft.com/office/powerpoint/2010/main" val="1994530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753532"/>
            <a:ext cx="8229600" cy="867305"/>
          </a:xfrm>
        </p:spPr>
        <p:txBody>
          <a:bodyPr/>
          <a:lstStyle/>
          <a:p>
            <a:pPr algn="ctr"/>
            <a:r>
              <a:rPr lang="cs-CZ" altLang="cs-CZ" b="1" dirty="0"/>
              <a:t>PÁROVÉ SROVNÁVÁNÍ</a:t>
            </a:r>
          </a:p>
        </p:txBody>
      </p:sp>
      <p:sp>
        <p:nvSpPr>
          <p:cNvPr id="292867" name="Rectangle 3"/>
          <p:cNvSpPr>
            <a:spLocks noGrp="1" noChangeArrowheads="1"/>
          </p:cNvSpPr>
          <p:nvPr>
            <p:ph type="body" idx="1"/>
          </p:nvPr>
        </p:nvSpPr>
        <p:spPr>
          <a:xfrm>
            <a:off x="152400" y="2590800"/>
            <a:ext cx="8802688" cy="3335867"/>
          </a:xfrm>
        </p:spPr>
        <p:txBody>
          <a:bodyPr/>
          <a:lstStyle/>
          <a:p>
            <a:r>
              <a:rPr lang="cs-CZ" altLang="cs-CZ" b="1" dirty="0"/>
              <a:t>Metoda stanovení vah, kdy se párově porovnává každá stránka s každou a zjišťuje se počet preferencí každé stránky vůči ostatním obsaženým v souboru silných nebo slabých stránek – nástrojem je matice, resp. tabulka stanovování preferencí.</a:t>
            </a:r>
          </a:p>
        </p:txBody>
      </p:sp>
    </p:spTree>
    <p:extLst>
      <p:ext uri="{BB962C8B-B14F-4D97-AF65-F5344CB8AC3E}">
        <p14:creationId xmlns:p14="http://schemas.microsoft.com/office/powerpoint/2010/main" val="250411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143000" y="592666"/>
            <a:ext cx="7800975" cy="1167871"/>
          </a:xfrm>
        </p:spPr>
        <p:txBody>
          <a:bodyPr>
            <a:normAutofit fontScale="90000"/>
          </a:bodyPr>
          <a:lstStyle/>
          <a:p>
            <a:pPr algn="ctr"/>
            <a:r>
              <a:rPr lang="cs-CZ" altLang="cs-CZ" sz="3600" b="1" dirty="0"/>
              <a:t>POROVNÁVÁNÍ VÝZNAMU JEDNOTLIVÝCH STRÁNEK NA BÁZI PREFERENČNÍHO POŘADÍ</a:t>
            </a:r>
          </a:p>
        </p:txBody>
      </p:sp>
      <p:sp>
        <p:nvSpPr>
          <p:cNvPr id="293891" name="Rectangle 3"/>
          <p:cNvSpPr>
            <a:spLocks noGrp="1" noChangeArrowheads="1"/>
          </p:cNvSpPr>
          <p:nvPr>
            <p:ph type="body" idx="1"/>
          </p:nvPr>
        </p:nvSpPr>
        <p:spPr>
          <a:xfrm>
            <a:off x="70379" y="2023533"/>
            <a:ext cx="8955088" cy="4097867"/>
          </a:xfrm>
        </p:spPr>
        <p:txBody>
          <a:bodyPr/>
          <a:lstStyle/>
          <a:p>
            <a:pPr>
              <a:lnSpc>
                <a:spcPct val="90000"/>
              </a:lnSpc>
            </a:pPr>
            <a:r>
              <a:rPr lang="cs-CZ" altLang="cs-CZ" sz="2800" b="1" dirty="0"/>
              <a:t>Postup, při němž se stanovují váhy jednotlivým stránkám – nejdříve se určuje pořadí významnosti jednotlivých stránek a poté se stanoví nenormované váhy stránek podle postupného porovnávání významu stránek s tou stránkou, která v preferenčním pořadí zaujímá poslední místo (poslední nejméně významné stránce se přiřadí váha, která se obvykle rovná 1, poté se stanoví koeficienty významnosti jednotlivých stránek ve vztahu nejméně významné – tak jsou získány koeficienty, jež jsou nenormovanými vahami silných/slabých stránek).</a:t>
            </a:r>
          </a:p>
        </p:txBody>
      </p:sp>
    </p:spTree>
    <p:extLst>
      <p:ext uri="{BB962C8B-B14F-4D97-AF65-F5344CB8AC3E}">
        <p14:creationId xmlns:p14="http://schemas.microsoft.com/office/powerpoint/2010/main" val="902035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143000" y="711200"/>
            <a:ext cx="7800975" cy="1049338"/>
          </a:xfrm>
        </p:spPr>
        <p:txBody>
          <a:bodyPr/>
          <a:lstStyle/>
          <a:p>
            <a:pPr algn="ctr"/>
            <a:r>
              <a:rPr lang="cs-CZ" altLang="cs-CZ" sz="2800" b="1" dirty="0"/>
              <a:t>PŘÍKLAD FORMULÁŘE PRO IDENTIFIKACI SILNÝCH</a:t>
            </a:r>
            <a:br>
              <a:rPr lang="cs-CZ" altLang="cs-CZ" sz="2800" b="1" dirty="0"/>
            </a:br>
            <a:r>
              <a:rPr lang="cs-CZ" altLang="cs-CZ" sz="2800" b="1" dirty="0"/>
              <a:t>A SLABÝCH STRÁNEK HODNOCENÉ OBLASTI</a:t>
            </a:r>
          </a:p>
        </p:txBody>
      </p:sp>
      <p:graphicFrame>
        <p:nvGraphicFramePr>
          <p:cNvPr id="137220" name="Object 4"/>
          <p:cNvGraphicFramePr>
            <a:graphicFrameLocks noChangeAspect="1"/>
          </p:cNvGraphicFramePr>
          <p:nvPr>
            <p:extLst>
              <p:ext uri="{D42A27DB-BD31-4B8C-83A1-F6EECF244321}">
                <p14:modId xmlns:p14="http://schemas.microsoft.com/office/powerpoint/2010/main" val="1443763504"/>
              </p:ext>
            </p:extLst>
          </p:nvPr>
        </p:nvGraphicFramePr>
        <p:xfrm>
          <a:off x="668866" y="1845733"/>
          <a:ext cx="7823200" cy="4186098"/>
        </p:xfrm>
        <a:graphic>
          <a:graphicData uri="http://schemas.openxmlformats.org/presentationml/2006/ole">
            <mc:AlternateContent xmlns:mc="http://schemas.openxmlformats.org/markup-compatibility/2006">
              <mc:Choice xmlns:v="urn:schemas-microsoft-com:vml" Requires="v">
                <p:oleObj name="Rastrový obrázek" r:id="rId2" imgW="4896533" imgH="4753639" progId="Paint.Picture">
                  <p:embed/>
                </p:oleObj>
              </mc:Choice>
              <mc:Fallback>
                <p:oleObj name="Rastrový obrázek" r:id="rId2" imgW="4896533" imgH="475363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66" y="1845733"/>
                        <a:ext cx="7823200" cy="418609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65628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219200" y="635000"/>
            <a:ext cx="7724775" cy="1125538"/>
          </a:xfrm>
        </p:spPr>
        <p:txBody>
          <a:bodyPr/>
          <a:lstStyle/>
          <a:p>
            <a:pPr algn="ctr"/>
            <a:r>
              <a:rPr lang="cs-CZ" altLang="cs-CZ" sz="2800" b="1" dirty="0"/>
              <a:t>FÁZE 2 – IDENTIFIKACE A HODNOCENÍ HROZEB</a:t>
            </a:r>
            <a:br>
              <a:rPr lang="cs-CZ" altLang="cs-CZ" sz="2800" b="1" dirty="0"/>
            </a:br>
            <a:r>
              <a:rPr lang="cs-CZ" altLang="cs-CZ" sz="2800" b="1" dirty="0"/>
              <a:t>A PŘÍLEŽITOSTÍ Z VNĚJŠÍHO PROSTŘEDÍ</a:t>
            </a:r>
          </a:p>
        </p:txBody>
      </p:sp>
      <p:sp>
        <p:nvSpPr>
          <p:cNvPr id="138243" name="Rectangle 3"/>
          <p:cNvSpPr>
            <a:spLocks noGrp="1" noChangeArrowheads="1"/>
          </p:cNvSpPr>
          <p:nvPr>
            <p:ph type="body" idx="1"/>
          </p:nvPr>
        </p:nvSpPr>
        <p:spPr>
          <a:xfrm>
            <a:off x="141287" y="2466447"/>
            <a:ext cx="8802688" cy="3307820"/>
          </a:xfrm>
        </p:spPr>
        <p:txBody>
          <a:bodyPr/>
          <a:lstStyle/>
          <a:p>
            <a:r>
              <a:rPr lang="cs-CZ" altLang="cs-CZ" b="1" dirty="0"/>
              <a:t>(Sestavení skupiny zkušených pracovníků, kteří budou prognózovat příležitosti a hrozby –</a:t>
            </a:r>
            <a:br>
              <a:rPr lang="cs-CZ" altLang="cs-CZ" b="1" dirty="0"/>
            </a:br>
            <a:r>
              <a:rPr lang="cs-CZ" altLang="cs-CZ" b="1" dirty="0"/>
              <a:t>v případě, že fázi 2 bude provádět jiná skupina hodnotitelů než fázi 1 – zpravidla se přitom využívají podklady ze strategických analýz vnějšího prostředí, např. analýzy PESTLE).</a:t>
            </a:r>
          </a:p>
        </p:txBody>
      </p:sp>
    </p:spTree>
    <p:extLst>
      <p:ext uri="{BB962C8B-B14F-4D97-AF65-F5344CB8AC3E}">
        <p14:creationId xmlns:p14="http://schemas.microsoft.com/office/powerpoint/2010/main" val="523137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28600" y="643466"/>
            <a:ext cx="8715375" cy="1117071"/>
          </a:xfrm>
        </p:spPr>
        <p:txBody>
          <a:bodyPr>
            <a:normAutofit fontScale="90000"/>
          </a:bodyPr>
          <a:lstStyle/>
          <a:p>
            <a:pPr algn="ctr"/>
            <a:r>
              <a:rPr lang="cs-CZ" altLang="cs-CZ" sz="3600" b="1" dirty="0"/>
              <a:t>IDENTIFIKACE HROZEB</a:t>
            </a:r>
            <a:br>
              <a:rPr lang="cs-CZ" altLang="cs-CZ" sz="3600" b="1" dirty="0"/>
            </a:br>
            <a:r>
              <a:rPr lang="cs-CZ" altLang="cs-CZ" sz="3600" b="1" dirty="0"/>
              <a:t>A PŘÍLEŽITOSTÍ Z VNĚJŠÍHO PROSTŘEDÍ</a:t>
            </a:r>
          </a:p>
        </p:txBody>
      </p:sp>
      <p:sp>
        <p:nvSpPr>
          <p:cNvPr id="140291" name="Rectangle 3"/>
          <p:cNvSpPr>
            <a:spLocks noGrp="1" noChangeArrowheads="1"/>
          </p:cNvSpPr>
          <p:nvPr>
            <p:ph type="body" idx="1"/>
          </p:nvPr>
        </p:nvSpPr>
        <p:spPr>
          <a:xfrm>
            <a:off x="228600" y="2590800"/>
            <a:ext cx="8726488" cy="2794000"/>
          </a:xfrm>
        </p:spPr>
        <p:txBody>
          <a:bodyPr/>
          <a:lstStyle/>
          <a:p>
            <a:r>
              <a:rPr lang="cs-CZ" altLang="cs-CZ" b="1" dirty="0"/>
              <a:t>Definování příležitostí a hrozeb u zadané oblasti – využijeme obdobný formulář jako pro silné</a:t>
            </a:r>
            <a:br>
              <a:rPr lang="cs-CZ" altLang="cs-CZ" b="1" dirty="0"/>
            </a:br>
            <a:r>
              <a:rPr lang="cs-CZ" altLang="cs-CZ" b="1" dirty="0"/>
              <a:t>a slabé stránky, identifikujeme ovšem hrozby</a:t>
            </a:r>
            <a:br>
              <a:rPr lang="cs-CZ" altLang="cs-CZ" b="1" dirty="0"/>
            </a:br>
            <a:r>
              <a:rPr lang="cs-CZ" altLang="cs-CZ" b="1" dirty="0"/>
              <a:t>a příležitosti a stanovíme, proč je pro danou oblast hrozbou, případně příležitostí.</a:t>
            </a:r>
          </a:p>
        </p:txBody>
      </p:sp>
    </p:spTree>
    <p:extLst>
      <p:ext uri="{BB962C8B-B14F-4D97-AF65-F5344CB8AC3E}">
        <p14:creationId xmlns:p14="http://schemas.microsoft.com/office/powerpoint/2010/main" val="299063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33400" y="838200"/>
            <a:ext cx="8334375" cy="846138"/>
          </a:xfrm>
        </p:spPr>
        <p:txBody>
          <a:bodyPr/>
          <a:lstStyle/>
          <a:p>
            <a:pPr algn="ctr"/>
            <a:r>
              <a:rPr lang="cs-CZ" altLang="cs-CZ" sz="4000" b="1" dirty="0"/>
              <a:t>HODNOCENÍ HROZEB – ČÁST A</a:t>
            </a:r>
          </a:p>
        </p:txBody>
      </p:sp>
      <p:sp>
        <p:nvSpPr>
          <p:cNvPr id="141315" name="Rectangle 3"/>
          <p:cNvSpPr>
            <a:spLocks noGrp="1" noChangeArrowheads="1"/>
          </p:cNvSpPr>
          <p:nvPr>
            <p:ph type="body" idx="1"/>
          </p:nvPr>
        </p:nvSpPr>
        <p:spPr>
          <a:xfrm>
            <a:off x="304800" y="2590800"/>
            <a:ext cx="8650288" cy="2782888"/>
          </a:xfrm>
        </p:spPr>
        <p:txBody>
          <a:bodyPr/>
          <a:lstStyle/>
          <a:p>
            <a:r>
              <a:rPr lang="cs-CZ" altLang="cs-CZ" b="1" dirty="0"/>
              <a:t>Určení závažnosti dopadu (vlivu) hrozeb</a:t>
            </a:r>
            <a:br>
              <a:rPr lang="cs-CZ" altLang="cs-CZ" b="1" dirty="0"/>
            </a:br>
            <a:r>
              <a:rPr lang="cs-CZ" altLang="cs-CZ" b="1" dirty="0"/>
              <a:t>z vnějšího prostředí na danou oblast v případě, když nastanou – pro hodnocení závažnosti dopadu hrozeb můžeme využít bodovou stupnici 1 – 5.</a:t>
            </a:r>
          </a:p>
        </p:txBody>
      </p:sp>
    </p:spTree>
    <p:extLst>
      <p:ext uri="{BB962C8B-B14F-4D97-AF65-F5344CB8AC3E}">
        <p14:creationId xmlns:p14="http://schemas.microsoft.com/office/powerpoint/2010/main" val="2314938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066800" y="660400"/>
            <a:ext cx="7877175" cy="1100138"/>
          </a:xfrm>
        </p:spPr>
        <p:txBody>
          <a:bodyPr>
            <a:normAutofit fontScale="90000"/>
          </a:bodyPr>
          <a:lstStyle/>
          <a:p>
            <a:pPr algn="ctr"/>
            <a:r>
              <a:rPr lang="cs-CZ" altLang="cs-CZ" sz="2800" b="1" dirty="0"/>
              <a:t>VNÍMANÁ ZÁVAŽNOST DOPADU HROZBY NA ANALYZOVANOU OBLAST – RÁMCOVÉ VYJÁDŘENÍ BODOVOU STUPNICÍ</a:t>
            </a:r>
          </a:p>
        </p:txBody>
      </p:sp>
      <p:graphicFrame>
        <p:nvGraphicFramePr>
          <p:cNvPr id="139267" name="Object 3"/>
          <p:cNvGraphicFramePr>
            <a:graphicFrameLocks noChangeAspect="1"/>
          </p:cNvGraphicFramePr>
          <p:nvPr>
            <p:extLst>
              <p:ext uri="{D42A27DB-BD31-4B8C-83A1-F6EECF244321}">
                <p14:modId xmlns:p14="http://schemas.microsoft.com/office/powerpoint/2010/main" val="3055309041"/>
              </p:ext>
            </p:extLst>
          </p:nvPr>
        </p:nvGraphicFramePr>
        <p:xfrm>
          <a:off x="685801" y="2057400"/>
          <a:ext cx="7899400" cy="4018993"/>
        </p:xfrm>
        <a:graphic>
          <a:graphicData uri="http://schemas.openxmlformats.org/presentationml/2006/ole">
            <mc:AlternateContent xmlns:mc="http://schemas.openxmlformats.org/markup-compatibility/2006">
              <mc:Choice xmlns:v="urn:schemas-microsoft-com:vml" Requires="v">
                <p:oleObj name="Rastrový obrázek" r:id="rId2" imgW="6830378" imgH="2161905" progId="Paint.Picture">
                  <p:embed/>
                </p:oleObj>
              </mc:Choice>
              <mc:Fallback>
                <p:oleObj name="Rastrový obrázek" r:id="rId2" imgW="6830378" imgH="2161905"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057400"/>
                        <a:ext cx="7899400" cy="40189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3139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04800" y="804069"/>
            <a:ext cx="8639175" cy="846138"/>
          </a:xfrm>
        </p:spPr>
        <p:txBody>
          <a:bodyPr/>
          <a:lstStyle/>
          <a:p>
            <a:pPr algn="ctr"/>
            <a:r>
              <a:rPr lang="cs-CZ" altLang="cs-CZ" sz="4000" b="1" dirty="0"/>
              <a:t>HODNOCENÍ HROZEB – ČÁST B</a:t>
            </a:r>
          </a:p>
        </p:txBody>
      </p:sp>
      <p:sp>
        <p:nvSpPr>
          <p:cNvPr id="142339" name="Rectangle 3"/>
          <p:cNvSpPr>
            <a:spLocks noGrp="1" noChangeArrowheads="1"/>
          </p:cNvSpPr>
          <p:nvPr>
            <p:ph type="body" idx="1"/>
          </p:nvPr>
        </p:nvSpPr>
        <p:spPr>
          <a:xfrm>
            <a:off x="685800" y="2362200"/>
            <a:ext cx="7924800" cy="2630488"/>
          </a:xfrm>
        </p:spPr>
        <p:txBody>
          <a:bodyPr/>
          <a:lstStyle/>
          <a:p>
            <a:r>
              <a:rPr lang="cs-CZ" altLang="cs-CZ" b="1" dirty="0"/>
              <a:t>Určení u jednotlivých hrozeb pravděpodobnosti jejich vzniku – pro hodnocení pravděpodobnosti vzniku hrozeb využijeme bodovou stupnici 0 – 5.</a:t>
            </a:r>
          </a:p>
        </p:txBody>
      </p:sp>
    </p:spTree>
    <p:extLst>
      <p:ext uri="{BB962C8B-B14F-4D97-AF65-F5344CB8AC3E}">
        <p14:creationId xmlns:p14="http://schemas.microsoft.com/office/powerpoint/2010/main" val="965287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863600" y="635000"/>
            <a:ext cx="7877175" cy="1455738"/>
          </a:xfrm>
        </p:spPr>
        <p:txBody>
          <a:bodyPr/>
          <a:lstStyle/>
          <a:p>
            <a:pPr algn="ctr"/>
            <a:r>
              <a:rPr lang="cs-CZ" altLang="cs-CZ" b="1" dirty="0"/>
              <a:t>MOŽNÉ DEFINICE POJMU PROCES - I</a:t>
            </a:r>
          </a:p>
        </p:txBody>
      </p:sp>
      <p:sp>
        <p:nvSpPr>
          <p:cNvPr id="101379" name="Rectangle 3"/>
          <p:cNvSpPr>
            <a:spLocks noGrp="1" noChangeArrowheads="1"/>
          </p:cNvSpPr>
          <p:nvPr>
            <p:ph type="body" idx="1"/>
          </p:nvPr>
        </p:nvSpPr>
        <p:spPr>
          <a:xfrm>
            <a:off x="110066" y="2286000"/>
            <a:ext cx="8845021" cy="3776133"/>
          </a:xfrm>
        </p:spPr>
        <p:txBody>
          <a:bodyPr/>
          <a:lstStyle/>
          <a:p>
            <a:pPr>
              <a:lnSpc>
                <a:spcPct val="90000"/>
              </a:lnSpc>
            </a:pPr>
            <a:r>
              <a:rPr lang="cs-CZ" altLang="cs-CZ" sz="2400" b="1" dirty="0">
                <a:solidFill>
                  <a:schemeClr val="hlink"/>
                </a:solidFill>
              </a:rPr>
              <a:t>Podnikový proces</a:t>
            </a:r>
            <a:r>
              <a:rPr lang="cs-CZ" altLang="cs-CZ" sz="2400" b="1" dirty="0"/>
              <a:t> je souhrnem činností, transformujících souhrn vstupů na souhrn výstupů (zboží nebo služeb) pro jiné lidi nebo procesy, používajíce k tomu lidi a nástroje (Řepa, V., 2006).</a:t>
            </a:r>
          </a:p>
          <a:p>
            <a:pPr>
              <a:lnSpc>
                <a:spcPct val="90000"/>
              </a:lnSpc>
            </a:pPr>
            <a:r>
              <a:rPr lang="cs-CZ" altLang="cs-CZ" sz="2400" b="1" dirty="0">
                <a:solidFill>
                  <a:schemeClr val="hlink"/>
                </a:solidFill>
              </a:rPr>
              <a:t>Proces</a:t>
            </a:r>
            <a:r>
              <a:rPr lang="cs-CZ" altLang="cs-CZ" sz="2400" b="1" dirty="0"/>
              <a:t> je účelně naplánovaná a realizovaná posloupnost činností, jimiž za pomocí odpovídajících zdrojů probíhá v řízených podmínkách – regulátory – transformace vstupů na výstupy (Fiala, A., 2000).</a:t>
            </a:r>
          </a:p>
          <a:p>
            <a:pPr>
              <a:lnSpc>
                <a:spcPct val="90000"/>
              </a:lnSpc>
            </a:pPr>
            <a:r>
              <a:rPr lang="cs-CZ" altLang="cs-CZ" sz="2400" b="1" dirty="0">
                <a:solidFill>
                  <a:schemeClr val="hlink"/>
                </a:solidFill>
              </a:rPr>
              <a:t>Proces</a:t>
            </a:r>
            <a:r>
              <a:rPr lang="cs-CZ" altLang="cs-CZ" sz="2400" b="1" dirty="0"/>
              <a:t> je soubor činností, který vyžaduje jeden nebo více druhů vstupů, a tvoří výstup, který má pro zákazníka hodnotu</a:t>
            </a:r>
            <a:br>
              <a:rPr lang="cs-CZ" altLang="cs-CZ" sz="2400" b="1" dirty="0"/>
            </a:br>
            <a:r>
              <a:rPr lang="cs-CZ" altLang="cs-CZ" sz="2400" b="1" dirty="0"/>
              <a:t>(Hammer, M., </a:t>
            </a:r>
            <a:r>
              <a:rPr lang="cs-CZ" altLang="cs-CZ" sz="2400" b="1" dirty="0" err="1"/>
              <a:t>Champy</a:t>
            </a:r>
            <a:r>
              <a:rPr lang="cs-CZ" altLang="cs-CZ" sz="2400" b="1" dirty="0"/>
              <a:t>, J., 1996).</a:t>
            </a:r>
          </a:p>
        </p:txBody>
      </p:sp>
    </p:spTree>
    <p:extLst>
      <p:ext uri="{BB962C8B-B14F-4D97-AF65-F5344CB8AC3E}">
        <p14:creationId xmlns:p14="http://schemas.microsoft.com/office/powerpoint/2010/main" val="3864831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872067" y="702733"/>
            <a:ext cx="7800975" cy="1142471"/>
          </a:xfrm>
        </p:spPr>
        <p:txBody>
          <a:bodyPr>
            <a:normAutofit fontScale="90000"/>
          </a:bodyPr>
          <a:lstStyle/>
          <a:p>
            <a:pPr algn="ctr"/>
            <a:r>
              <a:rPr lang="cs-CZ" altLang="cs-CZ" b="1" dirty="0"/>
              <a:t>FORMULÁŘ PRO HODNOCENÍ HROZEB</a:t>
            </a:r>
          </a:p>
        </p:txBody>
      </p:sp>
      <p:graphicFrame>
        <p:nvGraphicFramePr>
          <p:cNvPr id="144389" name="Object 5"/>
          <p:cNvGraphicFramePr>
            <a:graphicFrameLocks noChangeAspect="1"/>
          </p:cNvGraphicFramePr>
          <p:nvPr>
            <p:extLst>
              <p:ext uri="{D42A27DB-BD31-4B8C-83A1-F6EECF244321}">
                <p14:modId xmlns:p14="http://schemas.microsoft.com/office/powerpoint/2010/main" val="4278072165"/>
              </p:ext>
            </p:extLst>
          </p:nvPr>
        </p:nvGraphicFramePr>
        <p:xfrm>
          <a:off x="745067" y="2133600"/>
          <a:ext cx="7755467" cy="4013795"/>
        </p:xfrm>
        <a:graphic>
          <a:graphicData uri="http://schemas.openxmlformats.org/presentationml/2006/ole">
            <mc:AlternateContent xmlns:mc="http://schemas.openxmlformats.org/markup-compatibility/2006">
              <mc:Choice xmlns:v="urn:schemas-microsoft-com:vml" Requires="v">
                <p:oleObj name="Rastrový obrázek" r:id="rId2" imgW="6752381" imgH="1838095" progId="Paint.Picture">
                  <p:embed/>
                </p:oleObj>
              </mc:Choice>
              <mc:Fallback>
                <p:oleObj name="Rastrový obrázek" r:id="rId2" imgW="6752381" imgH="1838095"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67" y="2133600"/>
                        <a:ext cx="7755467" cy="40137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23320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066800" y="618066"/>
            <a:ext cx="7877175" cy="1142471"/>
          </a:xfrm>
        </p:spPr>
        <p:txBody>
          <a:bodyPr>
            <a:normAutofit fontScale="90000"/>
          </a:bodyPr>
          <a:lstStyle/>
          <a:p>
            <a:pPr algn="ctr"/>
            <a:r>
              <a:rPr lang="cs-CZ" altLang="cs-CZ" sz="3200" b="1" dirty="0"/>
              <a:t>PRAVDĚPODOBNOST VÝSKYTU HROZBY (RIZIKA) – RÁMCOVÉ VYJÁDŘENÍ BODOVOU STUPNICÍ</a:t>
            </a:r>
          </a:p>
        </p:txBody>
      </p:sp>
      <p:graphicFrame>
        <p:nvGraphicFramePr>
          <p:cNvPr id="143365" name="Object 5"/>
          <p:cNvGraphicFramePr>
            <a:graphicFrameLocks noChangeAspect="1"/>
          </p:cNvGraphicFramePr>
          <p:nvPr>
            <p:extLst>
              <p:ext uri="{D42A27DB-BD31-4B8C-83A1-F6EECF244321}">
                <p14:modId xmlns:p14="http://schemas.microsoft.com/office/powerpoint/2010/main" val="3666243763"/>
              </p:ext>
            </p:extLst>
          </p:nvPr>
        </p:nvGraphicFramePr>
        <p:xfrm>
          <a:off x="745067" y="2133600"/>
          <a:ext cx="7687733" cy="3945916"/>
        </p:xfrm>
        <a:graphic>
          <a:graphicData uri="http://schemas.openxmlformats.org/presentationml/2006/ole">
            <mc:AlternateContent xmlns:mc="http://schemas.openxmlformats.org/markup-compatibility/2006">
              <mc:Choice xmlns:v="urn:schemas-microsoft-com:vml" Requires="v">
                <p:oleObj name="Rastrový obrázek" r:id="rId2" imgW="6811326" imgH="2905531" progId="Paint.Picture">
                  <p:embed/>
                </p:oleObj>
              </mc:Choice>
              <mc:Fallback>
                <p:oleObj name="Rastrový obrázek" r:id="rId2" imgW="6811326" imgH="2905531"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67" y="2133600"/>
                        <a:ext cx="7687733" cy="394591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24739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1109134"/>
            <a:ext cx="8562975" cy="769938"/>
          </a:xfrm>
        </p:spPr>
        <p:txBody>
          <a:bodyPr/>
          <a:lstStyle/>
          <a:p>
            <a:pPr algn="ctr"/>
            <a:r>
              <a:rPr lang="cs-CZ" altLang="cs-CZ" sz="4000" b="1" dirty="0"/>
              <a:t>HODNOCENÍ HROZEB – ČÁST C</a:t>
            </a:r>
          </a:p>
        </p:txBody>
      </p:sp>
      <p:sp>
        <p:nvSpPr>
          <p:cNvPr id="145411" name="Rectangle 3"/>
          <p:cNvSpPr>
            <a:spLocks noGrp="1" noChangeArrowheads="1"/>
          </p:cNvSpPr>
          <p:nvPr>
            <p:ph type="body" idx="1"/>
          </p:nvPr>
        </p:nvSpPr>
        <p:spPr>
          <a:xfrm>
            <a:off x="304800" y="2590800"/>
            <a:ext cx="8650288" cy="2802467"/>
          </a:xfrm>
        </p:spPr>
        <p:txBody>
          <a:bodyPr/>
          <a:lstStyle/>
          <a:p>
            <a:r>
              <a:rPr lang="cs-CZ" altLang="cs-CZ" b="1" dirty="0"/>
              <a:t>Stanovení hodnoty každé hrozby – hodnotu hrozby stanovíme jako součin závažnosti dopadu hrozby a pravděpodobnosti jejího vzniku (čím vyšší má hrozba hodnotu, tím má větší strategický význam.</a:t>
            </a:r>
          </a:p>
        </p:txBody>
      </p:sp>
    </p:spTree>
    <p:extLst>
      <p:ext uri="{BB962C8B-B14F-4D97-AF65-F5344CB8AC3E}">
        <p14:creationId xmlns:p14="http://schemas.microsoft.com/office/powerpoint/2010/main" val="876515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706438"/>
            <a:ext cx="8229600" cy="1143000"/>
          </a:xfrm>
        </p:spPr>
        <p:txBody>
          <a:bodyPr/>
          <a:lstStyle/>
          <a:p>
            <a:pPr algn="ctr"/>
            <a:r>
              <a:rPr lang="cs-CZ" altLang="cs-CZ" b="1" dirty="0"/>
              <a:t>HODNOCENÍ HROZEB</a:t>
            </a:r>
          </a:p>
        </p:txBody>
      </p:sp>
      <p:sp>
        <p:nvSpPr>
          <p:cNvPr id="146435" name="Rectangle 3"/>
          <p:cNvSpPr>
            <a:spLocks noGrp="1" noChangeArrowheads="1"/>
          </p:cNvSpPr>
          <p:nvPr>
            <p:ph type="body" idx="1"/>
          </p:nvPr>
        </p:nvSpPr>
        <p:spPr>
          <a:xfrm>
            <a:off x="304800" y="3048000"/>
            <a:ext cx="8574088" cy="1258888"/>
          </a:xfrm>
        </p:spPr>
        <p:txBody>
          <a:bodyPr/>
          <a:lstStyle/>
          <a:p>
            <a:r>
              <a:rPr lang="cs-CZ" altLang="cs-CZ" b="1" dirty="0"/>
              <a:t>Seřazení hrozeb pro danou skupinu procesů podle jejich hodnoty.</a:t>
            </a:r>
          </a:p>
        </p:txBody>
      </p:sp>
    </p:spTree>
    <p:extLst>
      <p:ext uri="{BB962C8B-B14F-4D97-AF65-F5344CB8AC3E}">
        <p14:creationId xmlns:p14="http://schemas.microsoft.com/office/powerpoint/2010/main" val="3410324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04333" y="660400"/>
            <a:ext cx="7877175" cy="1531938"/>
          </a:xfrm>
        </p:spPr>
        <p:txBody>
          <a:bodyPr/>
          <a:lstStyle/>
          <a:p>
            <a:pPr algn="ctr"/>
            <a:r>
              <a:rPr lang="cs-CZ" altLang="cs-CZ" b="1" dirty="0"/>
              <a:t>HODNOCENÍ PŘÍLEŽITOSTÍ – ČÁST A</a:t>
            </a:r>
          </a:p>
        </p:txBody>
      </p:sp>
      <p:sp>
        <p:nvSpPr>
          <p:cNvPr id="147459" name="Rectangle 3"/>
          <p:cNvSpPr>
            <a:spLocks noGrp="1" noChangeArrowheads="1"/>
          </p:cNvSpPr>
          <p:nvPr>
            <p:ph type="body" idx="1"/>
          </p:nvPr>
        </p:nvSpPr>
        <p:spPr>
          <a:xfrm>
            <a:off x="228600" y="2362200"/>
            <a:ext cx="8726488" cy="3699933"/>
          </a:xfrm>
        </p:spPr>
        <p:txBody>
          <a:bodyPr/>
          <a:lstStyle/>
          <a:p>
            <a:r>
              <a:rPr lang="cs-CZ" altLang="cs-CZ" sz="2800" b="1" dirty="0"/>
              <a:t>Určení atraktivity dopadu* (vlivu) příležitostí z vnějšího prostředí na danou oblast v případě, že nastanou – pro hodnocení atraktivity dopadu příležitostí využijeme bodovou stupnici 1 – 5.</a:t>
            </a:r>
          </a:p>
          <a:p>
            <a:r>
              <a:rPr lang="cs-CZ" altLang="cs-CZ" sz="2800" b="1" dirty="0"/>
              <a:t>(* </a:t>
            </a:r>
            <a:r>
              <a:rPr lang="cs-CZ" altLang="cs-CZ" sz="2800" b="1" dirty="0">
                <a:solidFill>
                  <a:schemeClr val="hlink"/>
                </a:solidFill>
              </a:rPr>
              <a:t>atraktivita dopadu</a:t>
            </a:r>
            <a:r>
              <a:rPr lang="cs-CZ" altLang="cs-CZ" sz="2800" b="1" dirty="0"/>
              <a:t> příležitosti v tomto případě vyjadřuje, nakolik je daná příležitost pro analyzovanou skupinu procesů přínosná  a využitelná).</a:t>
            </a:r>
          </a:p>
        </p:txBody>
      </p:sp>
    </p:spTree>
    <p:extLst>
      <p:ext uri="{BB962C8B-B14F-4D97-AF65-F5344CB8AC3E}">
        <p14:creationId xmlns:p14="http://schemas.microsoft.com/office/powerpoint/2010/main" val="139717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04800" y="685799"/>
            <a:ext cx="8639175" cy="1109133"/>
          </a:xfrm>
        </p:spPr>
        <p:txBody>
          <a:bodyPr>
            <a:normAutofit fontScale="90000"/>
          </a:bodyPr>
          <a:lstStyle/>
          <a:p>
            <a:pPr algn="ctr"/>
            <a:r>
              <a:rPr lang="cs-CZ" altLang="cs-CZ" b="1" dirty="0"/>
              <a:t>FORMULÁŘ PRO HODNOCENÍ PŘÍLEŽITOSTÍ</a:t>
            </a:r>
          </a:p>
        </p:txBody>
      </p:sp>
      <p:graphicFrame>
        <p:nvGraphicFramePr>
          <p:cNvPr id="148483" name="Object 3"/>
          <p:cNvGraphicFramePr>
            <a:graphicFrameLocks noChangeAspect="1"/>
          </p:cNvGraphicFramePr>
          <p:nvPr>
            <p:extLst>
              <p:ext uri="{D42A27DB-BD31-4B8C-83A1-F6EECF244321}">
                <p14:modId xmlns:p14="http://schemas.microsoft.com/office/powerpoint/2010/main" val="740943084"/>
              </p:ext>
            </p:extLst>
          </p:nvPr>
        </p:nvGraphicFramePr>
        <p:xfrm>
          <a:off x="643466" y="1981200"/>
          <a:ext cx="7713133" cy="4163727"/>
        </p:xfrm>
        <a:graphic>
          <a:graphicData uri="http://schemas.openxmlformats.org/presentationml/2006/ole">
            <mc:AlternateContent xmlns:mc="http://schemas.openxmlformats.org/markup-compatibility/2006">
              <mc:Choice xmlns:v="urn:schemas-microsoft-com:vml" Requires="v">
                <p:oleObj name="Rastrový obrázek" r:id="rId2" imgW="6792273" imgH="1848108" progId="Paint.Picture">
                  <p:embed/>
                </p:oleObj>
              </mc:Choice>
              <mc:Fallback>
                <p:oleObj name="Rastrový obrázek" r:id="rId2" imgW="6792273" imgH="1848108"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66" y="1981200"/>
                        <a:ext cx="7713133" cy="41637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88727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52400" y="685799"/>
            <a:ext cx="8791575" cy="1159933"/>
          </a:xfrm>
        </p:spPr>
        <p:txBody>
          <a:bodyPr>
            <a:normAutofit fontScale="90000"/>
          </a:bodyPr>
          <a:lstStyle/>
          <a:p>
            <a:pPr algn="ctr"/>
            <a:r>
              <a:rPr lang="cs-CZ" altLang="cs-CZ" sz="2800" b="1" dirty="0"/>
              <a:t>VNÍMANÁ ATRAKTIVITA DOPADU PŘÍLEŽITOSTI NA ANALYZOVANOU OBLAST – RÁMCOVÉ VYJÁDŘENÍ BODOVOU STUPNICÍ</a:t>
            </a:r>
          </a:p>
        </p:txBody>
      </p:sp>
      <p:graphicFrame>
        <p:nvGraphicFramePr>
          <p:cNvPr id="149507" name="Object 3"/>
          <p:cNvGraphicFramePr>
            <a:graphicFrameLocks noChangeAspect="1"/>
          </p:cNvGraphicFramePr>
          <p:nvPr>
            <p:extLst>
              <p:ext uri="{D42A27DB-BD31-4B8C-83A1-F6EECF244321}">
                <p14:modId xmlns:p14="http://schemas.microsoft.com/office/powerpoint/2010/main" val="2590660449"/>
              </p:ext>
            </p:extLst>
          </p:nvPr>
        </p:nvGraphicFramePr>
        <p:xfrm>
          <a:off x="855133" y="1989667"/>
          <a:ext cx="7780867" cy="4095193"/>
        </p:xfrm>
        <a:graphic>
          <a:graphicData uri="http://schemas.openxmlformats.org/presentationml/2006/ole">
            <mc:AlternateContent xmlns:mc="http://schemas.openxmlformats.org/markup-compatibility/2006">
              <mc:Choice xmlns:v="urn:schemas-microsoft-com:vml" Requires="v">
                <p:oleObj name="Rastrový obrázek" r:id="rId2" imgW="6819048" imgH="2172003" progId="Paint.Picture">
                  <p:embed/>
                </p:oleObj>
              </mc:Choice>
              <mc:Fallback>
                <p:oleObj name="Rastrový obrázek" r:id="rId2" imgW="6819048" imgH="2172003"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33" y="1989667"/>
                        <a:ext cx="7780867" cy="40951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858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31333" y="668866"/>
            <a:ext cx="7724775" cy="1455738"/>
          </a:xfrm>
        </p:spPr>
        <p:txBody>
          <a:bodyPr/>
          <a:lstStyle/>
          <a:p>
            <a:pPr algn="ctr"/>
            <a:r>
              <a:rPr lang="cs-CZ" altLang="cs-CZ" b="1" dirty="0"/>
              <a:t>HODNOCENÍ PŘÍLEŽITOSTÍ – ČÁST B</a:t>
            </a:r>
          </a:p>
        </p:txBody>
      </p:sp>
      <p:sp>
        <p:nvSpPr>
          <p:cNvPr id="150531" name="Rectangle 3"/>
          <p:cNvSpPr>
            <a:spLocks noGrp="1" noChangeArrowheads="1"/>
          </p:cNvSpPr>
          <p:nvPr>
            <p:ph type="body" idx="1"/>
          </p:nvPr>
        </p:nvSpPr>
        <p:spPr>
          <a:xfrm>
            <a:off x="152400" y="2565400"/>
            <a:ext cx="8802688" cy="3327400"/>
          </a:xfrm>
        </p:spPr>
        <p:txBody>
          <a:bodyPr/>
          <a:lstStyle/>
          <a:p>
            <a:r>
              <a:rPr lang="cs-CZ" altLang="cs-CZ" b="1" dirty="0"/>
              <a:t>Určení u jednotlivých příležitostí pravděpodobnosti jejich vzniku – pro hodnocení pravděpodobnosti vzniku příležitosti využijeme bodovou stupnici 0 – 5 (každý bod odpovídá uvedené slovní charakteristice a současně uvedenému intervalu pravděpodobnosti vzniku).</a:t>
            </a:r>
          </a:p>
        </p:txBody>
      </p:sp>
    </p:spTree>
    <p:extLst>
      <p:ext uri="{BB962C8B-B14F-4D97-AF65-F5344CB8AC3E}">
        <p14:creationId xmlns:p14="http://schemas.microsoft.com/office/powerpoint/2010/main" val="1517182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56733" y="719667"/>
            <a:ext cx="7724775" cy="1235604"/>
          </a:xfrm>
        </p:spPr>
        <p:txBody>
          <a:bodyPr/>
          <a:lstStyle/>
          <a:p>
            <a:pPr algn="ctr"/>
            <a:r>
              <a:rPr lang="cs-CZ" altLang="cs-CZ" sz="2800" b="1" dirty="0"/>
              <a:t>PRAVDĚPODOBNOST VÝSKYTU PŘÍLEŽITOSTI – RÁMCOVÉ VYJÁDŘENÍ BODOVOU STUPNICÍ</a:t>
            </a:r>
          </a:p>
        </p:txBody>
      </p:sp>
      <p:graphicFrame>
        <p:nvGraphicFramePr>
          <p:cNvPr id="151555" name="Object 3"/>
          <p:cNvGraphicFramePr>
            <a:graphicFrameLocks noChangeAspect="1"/>
          </p:cNvGraphicFramePr>
          <p:nvPr>
            <p:extLst>
              <p:ext uri="{D42A27DB-BD31-4B8C-83A1-F6EECF244321}">
                <p14:modId xmlns:p14="http://schemas.microsoft.com/office/powerpoint/2010/main" val="2896433925"/>
              </p:ext>
            </p:extLst>
          </p:nvPr>
        </p:nvGraphicFramePr>
        <p:xfrm>
          <a:off x="849842" y="2015965"/>
          <a:ext cx="7693026" cy="4084793"/>
        </p:xfrm>
        <a:graphic>
          <a:graphicData uri="http://schemas.openxmlformats.org/presentationml/2006/ole">
            <mc:AlternateContent xmlns:mc="http://schemas.openxmlformats.org/markup-compatibility/2006">
              <mc:Choice xmlns:v="urn:schemas-microsoft-com:vml" Requires="v">
                <p:oleObj name="Rastrový obrázek" r:id="rId2" imgW="6800000" imgH="2704762" progId="Paint.Picture">
                  <p:embed/>
                </p:oleObj>
              </mc:Choice>
              <mc:Fallback>
                <p:oleObj name="Rastrový obrázek" r:id="rId2" imgW="6800000" imgH="2704762"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42" y="2015965"/>
                        <a:ext cx="7693026" cy="40847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50691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897467" y="694267"/>
            <a:ext cx="7800975" cy="1455738"/>
          </a:xfrm>
        </p:spPr>
        <p:txBody>
          <a:bodyPr/>
          <a:lstStyle/>
          <a:p>
            <a:pPr algn="ctr"/>
            <a:r>
              <a:rPr lang="cs-CZ" altLang="cs-CZ" b="1" dirty="0"/>
              <a:t>HODNOCENÍ PŘÍLEŽITOSTÍ – ČÁST C</a:t>
            </a:r>
          </a:p>
        </p:txBody>
      </p:sp>
      <p:sp>
        <p:nvSpPr>
          <p:cNvPr id="294915" name="Rectangle 3"/>
          <p:cNvSpPr>
            <a:spLocks noGrp="1" noChangeArrowheads="1"/>
          </p:cNvSpPr>
          <p:nvPr>
            <p:ph type="body" idx="1"/>
          </p:nvPr>
        </p:nvSpPr>
        <p:spPr>
          <a:xfrm>
            <a:off x="228600" y="2912533"/>
            <a:ext cx="8726488" cy="2734733"/>
          </a:xfrm>
        </p:spPr>
        <p:txBody>
          <a:bodyPr/>
          <a:lstStyle/>
          <a:p>
            <a:r>
              <a:rPr lang="cs-CZ" altLang="cs-CZ" b="1" dirty="0"/>
              <a:t>Stanovení hodnoty každé příležitosti – hodnotu příležitosti stanovíme jako součin atraktivity dopadu příležitosti a pravděpodobnosti jejího vzniku (čím vyšší má příležitost hodnotu, tím má větší strategický význam).</a:t>
            </a:r>
          </a:p>
        </p:txBody>
      </p:sp>
    </p:spTree>
    <p:extLst>
      <p:ext uri="{BB962C8B-B14F-4D97-AF65-F5344CB8AC3E}">
        <p14:creationId xmlns:p14="http://schemas.microsoft.com/office/powerpoint/2010/main" val="251106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897467" y="609600"/>
            <a:ext cx="7800975" cy="1531938"/>
          </a:xfrm>
        </p:spPr>
        <p:txBody>
          <a:bodyPr/>
          <a:lstStyle/>
          <a:p>
            <a:pPr algn="ctr"/>
            <a:r>
              <a:rPr lang="cs-CZ" altLang="cs-CZ" b="1" dirty="0"/>
              <a:t>MOŽNÉ DEFINICE POJMU PROCES - II</a:t>
            </a:r>
          </a:p>
        </p:txBody>
      </p:sp>
      <p:sp>
        <p:nvSpPr>
          <p:cNvPr id="277507" name="Rectangle 3"/>
          <p:cNvSpPr>
            <a:spLocks noGrp="1" noChangeArrowheads="1"/>
          </p:cNvSpPr>
          <p:nvPr>
            <p:ph type="body" idx="1"/>
          </p:nvPr>
        </p:nvSpPr>
        <p:spPr>
          <a:xfrm>
            <a:off x="152400" y="2362200"/>
            <a:ext cx="8802688" cy="3759200"/>
          </a:xfrm>
        </p:spPr>
        <p:txBody>
          <a:bodyPr/>
          <a:lstStyle/>
          <a:p>
            <a:pPr>
              <a:lnSpc>
                <a:spcPct val="90000"/>
              </a:lnSpc>
            </a:pPr>
            <a:r>
              <a:rPr lang="cs-CZ" altLang="cs-CZ" sz="2800" b="1" dirty="0">
                <a:solidFill>
                  <a:schemeClr val="hlink"/>
                </a:solidFill>
              </a:rPr>
              <a:t>Proces</a:t>
            </a:r>
            <a:r>
              <a:rPr lang="cs-CZ" altLang="cs-CZ" sz="2800" b="1" dirty="0"/>
              <a:t> je tok práce, postupující od jednoho člověka ke druhému, a v případě větších procesů pravděpodobně</a:t>
            </a:r>
            <a:br>
              <a:rPr lang="cs-CZ" altLang="cs-CZ" sz="2800" b="1" dirty="0"/>
            </a:br>
            <a:r>
              <a:rPr lang="cs-CZ" altLang="cs-CZ" sz="2800" b="1" dirty="0"/>
              <a:t>z jednoho útvaru do druhého (Basl, J., Tůma, M.,</a:t>
            </a:r>
            <a:br>
              <a:rPr lang="cs-CZ" altLang="cs-CZ" sz="2800" b="1" dirty="0"/>
            </a:br>
            <a:r>
              <a:rPr lang="cs-CZ" altLang="cs-CZ" sz="2800" b="1" dirty="0" err="1"/>
              <a:t>Glasl</a:t>
            </a:r>
            <a:r>
              <a:rPr lang="cs-CZ" altLang="cs-CZ" sz="2800" b="1" dirty="0"/>
              <a:t>, V., 2002).</a:t>
            </a:r>
          </a:p>
          <a:p>
            <a:pPr>
              <a:lnSpc>
                <a:spcPct val="90000"/>
              </a:lnSpc>
            </a:pPr>
            <a:r>
              <a:rPr lang="cs-CZ" altLang="cs-CZ" sz="2800" b="1" dirty="0">
                <a:solidFill>
                  <a:schemeClr val="hlink"/>
                </a:solidFill>
              </a:rPr>
              <a:t>Proces</a:t>
            </a:r>
            <a:r>
              <a:rPr lang="cs-CZ" altLang="cs-CZ" sz="2800" b="1" dirty="0"/>
              <a:t> je ohraničená skupina vzájemně provázaných pracovních činností (jejich definice je obsažena ve formální dokumentaci) s předem definovanými vstupy</a:t>
            </a:r>
            <a:br>
              <a:rPr lang="cs-CZ" altLang="cs-CZ" sz="2800" b="1" dirty="0"/>
            </a:br>
            <a:r>
              <a:rPr lang="cs-CZ" altLang="cs-CZ" sz="2800" b="1" dirty="0"/>
              <a:t>a výstupy – má jasně a přesně definovaný začátek</a:t>
            </a:r>
            <a:br>
              <a:rPr lang="cs-CZ" altLang="cs-CZ" sz="2800" b="1" dirty="0"/>
            </a:br>
            <a:r>
              <a:rPr lang="cs-CZ" altLang="cs-CZ" sz="2800" b="1" dirty="0"/>
              <a:t>a konec (Nenadál, J. a kol., 2005).</a:t>
            </a:r>
            <a:endParaRPr lang="cs-CZ" altLang="cs-CZ" sz="2800" dirty="0"/>
          </a:p>
        </p:txBody>
      </p:sp>
    </p:spTree>
    <p:extLst>
      <p:ext uri="{BB962C8B-B14F-4D97-AF65-F5344CB8AC3E}">
        <p14:creationId xmlns:p14="http://schemas.microsoft.com/office/powerpoint/2010/main" val="2131014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77333" y="897467"/>
            <a:ext cx="8105775" cy="846138"/>
          </a:xfrm>
        </p:spPr>
        <p:txBody>
          <a:bodyPr/>
          <a:lstStyle/>
          <a:p>
            <a:pPr algn="ctr"/>
            <a:r>
              <a:rPr lang="cs-CZ" altLang="cs-CZ" b="1" dirty="0"/>
              <a:t>HODNOCENÍ PŘÍLEŽITOSTÍ</a:t>
            </a:r>
          </a:p>
        </p:txBody>
      </p:sp>
      <p:sp>
        <p:nvSpPr>
          <p:cNvPr id="295939" name="Rectangle 3"/>
          <p:cNvSpPr>
            <a:spLocks noGrp="1" noChangeArrowheads="1"/>
          </p:cNvSpPr>
          <p:nvPr>
            <p:ph type="body" idx="1"/>
          </p:nvPr>
        </p:nvSpPr>
        <p:spPr>
          <a:xfrm>
            <a:off x="152400" y="3276600"/>
            <a:ext cx="8726488" cy="1258888"/>
          </a:xfrm>
        </p:spPr>
        <p:txBody>
          <a:bodyPr/>
          <a:lstStyle/>
          <a:p>
            <a:r>
              <a:rPr lang="cs-CZ" altLang="cs-CZ" b="1" dirty="0"/>
              <a:t>Seřazení příležitostí pro danou skupinu procesů podle jejich hodnoty.</a:t>
            </a:r>
          </a:p>
        </p:txBody>
      </p:sp>
    </p:spTree>
    <p:extLst>
      <p:ext uri="{BB962C8B-B14F-4D97-AF65-F5344CB8AC3E}">
        <p14:creationId xmlns:p14="http://schemas.microsoft.com/office/powerpoint/2010/main" val="2385549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219200" y="685800"/>
            <a:ext cx="7724775" cy="1074738"/>
          </a:xfrm>
        </p:spPr>
        <p:txBody>
          <a:bodyPr/>
          <a:lstStyle/>
          <a:p>
            <a:pPr algn="ctr"/>
            <a:r>
              <a:rPr lang="cs-CZ" altLang="cs-CZ" b="1" dirty="0"/>
              <a:t>FÁZE 3 – TVORBA MATICE SWOT</a:t>
            </a:r>
          </a:p>
        </p:txBody>
      </p:sp>
      <p:sp>
        <p:nvSpPr>
          <p:cNvPr id="152579" name="Rectangle 3"/>
          <p:cNvSpPr>
            <a:spLocks noGrp="1" noChangeArrowheads="1"/>
          </p:cNvSpPr>
          <p:nvPr>
            <p:ph type="body" idx="1"/>
          </p:nvPr>
        </p:nvSpPr>
        <p:spPr>
          <a:xfrm>
            <a:off x="364067" y="2124604"/>
            <a:ext cx="8382000" cy="3725862"/>
          </a:xfrm>
        </p:spPr>
        <p:txBody>
          <a:bodyPr/>
          <a:lstStyle/>
          <a:p>
            <a:pPr>
              <a:lnSpc>
                <a:spcPct val="90000"/>
              </a:lnSpc>
            </a:pPr>
            <a:r>
              <a:rPr lang="cs-CZ" altLang="cs-CZ" sz="2800" b="1" dirty="0"/>
              <a:t>3.1 - </a:t>
            </a:r>
            <a:r>
              <a:rPr lang="cs-CZ" altLang="cs-CZ" sz="2800" b="1" dirty="0">
                <a:solidFill>
                  <a:schemeClr val="hlink"/>
                </a:solidFill>
              </a:rPr>
              <a:t>zaznamenání silných a slabých stránek</a:t>
            </a:r>
            <a:br>
              <a:rPr lang="cs-CZ" altLang="cs-CZ" sz="2800" b="1" dirty="0">
                <a:solidFill>
                  <a:schemeClr val="hlink"/>
                </a:solidFill>
              </a:rPr>
            </a:br>
            <a:r>
              <a:rPr lang="cs-CZ" altLang="cs-CZ" sz="2800" b="1" dirty="0">
                <a:solidFill>
                  <a:schemeClr val="hlink"/>
                </a:solidFill>
              </a:rPr>
              <a:t>s vysokou důležitostí a příležitostí a hrozeb</a:t>
            </a:r>
            <a:br>
              <a:rPr lang="cs-CZ" altLang="cs-CZ" sz="2800" b="1" dirty="0">
                <a:solidFill>
                  <a:schemeClr val="hlink"/>
                </a:solidFill>
              </a:rPr>
            </a:br>
            <a:r>
              <a:rPr lang="cs-CZ" altLang="cs-CZ" sz="2800" b="1" dirty="0">
                <a:solidFill>
                  <a:schemeClr val="hlink"/>
                </a:solidFill>
              </a:rPr>
              <a:t>s vysokou hodnotou, které mají strategický význam</a:t>
            </a:r>
            <a:r>
              <a:rPr lang="cs-CZ" altLang="cs-CZ" sz="2800" b="1" dirty="0"/>
              <a:t> – zpracujeme matici SWOT část a (jde o výběr těch faktorů – silné a slabé stránky, příležitosti a hrozby, ze kterých budou generovány prvotní alternativy strategií a které jsou strategicky významné).</a:t>
            </a:r>
          </a:p>
          <a:p>
            <a:pPr>
              <a:lnSpc>
                <a:spcPct val="90000"/>
              </a:lnSpc>
            </a:pPr>
            <a:r>
              <a:rPr lang="cs-CZ" altLang="cs-CZ" sz="2800" b="1" dirty="0"/>
              <a:t>3.2 - </a:t>
            </a:r>
            <a:r>
              <a:rPr lang="cs-CZ" altLang="cs-CZ" sz="2800" b="1" dirty="0">
                <a:solidFill>
                  <a:schemeClr val="hlink"/>
                </a:solidFill>
              </a:rPr>
              <a:t>generování alternativ strategií</a:t>
            </a:r>
            <a:r>
              <a:rPr lang="cs-CZ" altLang="cs-CZ" sz="2800" b="1" dirty="0"/>
              <a:t> v matici SWOT, část B.</a:t>
            </a:r>
          </a:p>
        </p:txBody>
      </p:sp>
    </p:spTree>
    <p:extLst>
      <p:ext uri="{BB962C8B-B14F-4D97-AF65-F5344CB8AC3E}">
        <p14:creationId xmlns:p14="http://schemas.microsoft.com/office/powerpoint/2010/main" val="34500764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982134" y="609600"/>
            <a:ext cx="7724775" cy="1455738"/>
          </a:xfrm>
        </p:spPr>
        <p:txBody>
          <a:bodyPr/>
          <a:lstStyle/>
          <a:p>
            <a:pPr algn="ctr"/>
            <a:r>
              <a:rPr lang="cs-CZ" altLang="cs-CZ" sz="4000" b="1" dirty="0"/>
              <a:t>GENEROVÁNÍ ALTERNATIV STRATEGIÍ V MATICI SWOT</a:t>
            </a:r>
          </a:p>
        </p:txBody>
      </p:sp>
      <p:sp>
        <p:nvSpPr>
          <p:cNvPr id="153603" name="Rectangle 3"/>
          <p:cNvSpPr>
            <a:spLocks noGrp="1" noChangeArrowheads="1"/>
          </p:cNvSpPr>
          <p:nvPr>
            <p:ph type="body" idx="1"/>
          </p:nvPr>
        </p:nvSpPr>
        <p:spPr>
          <a:xfrm>
            <a:off x="228600" y="2056871"/>
            <a:ext cx="8726488" cy="4114800"/>
          </a:xfrm>
        </p:spPr>
        <p:txBody>
          <a:bodyPr/>
          <a:lstStyle/>
          <a:p>
            <a:r>
              <a:rPr lang="cs-CZ" altLang="cs-CZ" sz="2800" b="1" dirty="0"/>
              <a:t>Je logickým pokračováním a vlastně základním účelem provádění SWOT analýzy.</a:t>
            </a:r>
          </a:p>
          <a:p>
            <a:r>
              <a:rPr lang="cs-CZ" altLang="cs-CZ" sz="2800" b="1" dirty="0"/>
              <a:t>Čtyři základní typy strategií, které kombinují v rámci SWOT analýzy zjištěné silné a slabé stránky, příležitosti a hrozby:</a:t>
            </a:r>
          </a:p>
          <a:p>
            <a:pPr lvl="1"/>
            <a:r>
              <a:rPr lang="cs-CZ" altLang="cs-CZ" sz="2400" b="1" dirty="0"/>
              <a:t>WO strategie.</a:t>
            </a:r>
          </a:p>
          <a:p>
            <a:pPr lvl="1"/>
            <a:r>
              <a:rPr lang="cs-CZ" altLang="cs-CZ" sz="2400" b="1" dirty="0"/>
              <a:t>SO strategie.</a:t>
            </a:r>
          </a:p>
          <a:p>
            <a:pPr lvl="1"/>
            <a:r>
              <a:rPr lang="cs-CZ" altLang="cs-CZ" sz="2400" b="1" dirty="0"/>
              <a:t>WT strategie.</a:t>
            </a:r>
          </a:p>
          <a:p>
            <a:pPr lvl="1"/>
            <a:r>
              <a:rPr lang="cs-CZ" altLang="cs-CZ" sz="2400" b="1" dirty="0"/>
              <a:t>ST strategie.</a:t>
            </a:r>
          </a:p>
        </p:txBody>
      </p:sp>
    </p:spTree>
    <p:extLst>
      <p:ext uri="{BB962C8B-B14F-4D97-AF65-F5344CB8AC3E}">
        <p14:creationId xmlns:p14="http://schemas.microsoft.com/office/powerpoint/2010/main" val="1291970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626532"/>
            <a:ext cx="8229600" cy="791105"/>
          </a:xfrm>
        </p:spPr>
        <p:txBody>
          <a:bodyPr/>
          <a:lstStyle/>
          <a:p>
            <a:pPr algn="ctr"/>
            <a:r>
              <a:rPr lang="cs-CZ" altLang="cs-CZ" b="1" dirty="0">
                <a:solidFill>
                  <a:schemeClr val="hlink"/>
                </a:solidFill>
              </a:rPr>
              <a:t>WO</a:t>
            </a:r>
            <a:r>
              <a:rPr lang="cs-CZ" altLang="cs-CZ" b="1" dirty="0"/>
              <a:t> STRATEGIE</a:t>
            </a:r>
          </a:p>
        </p:txBody>
      </p:sp>
      <p:sp>
        <p:nvSpPr>
          <p:cNvPr id="296963" name="Rectangle 3"/>
          <p:cNvSpPr>
            <a:spLocks noGrp="1" noChangeArrowheads="1"/>
          </p:cNvSpPr>
          <p:nvPr>
            <p:ph type="body" idx="1"/>
          </p:nvPr>
        </p:nvSpPr>
        <p:spPr>
          <a:xfrm>
            <a:off x="152400" y="2590800"/>
            <a:ext cx="8802688" cy="2782888"/>
          </a:xfrm>
        </p:spPr>
        <p:txBody>
          <a:bodyPr/>
          <a:lstStyle/>
          <a:p>
            <a:r>
              <a:rPr lang="cs-CZ" altLang="cs-CZ" b="1" dirty="0">
                <a:solidFill>
                  <a:schemeClr val="hlink"/>
                </a:solidFill>
              </a:rPr>
              <a:t>Strategie hledání.</a:t>
            </a:r>
          </a:p>
          <a:p>
            <a:r>
              <a:rPr lang="cs-CZ" altLang="cs-CZ" b="1" dirty="0"/>
              <a:t>Jsou zaměřeny na překonání (odstranění) slabých stránek využitím příležitostí – vyžadují získávání dalších zdrojů pro využití příležitostí.</a:t>
            </a:r>
          </a:p>
        </p:txBody>
      </p:sp>
    </p:spTree>
    <p:extLst>
      <p:ext uri="{BB962C8B-B14F-4D97-AF65-F5344CB8AC3E}">
        <p14:creationId xmlns:p14="http://schemas.microsoft.com/office/powerpoint/2010/main" val="2424981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584200"/>
            <a:ext cx="8229600" cy="833438"/>
          </a:xfrm>
        </p:spPr>
        <p:txBody>
          <a:bodyPr/>
          <a:lstStyle/>
          <a:p>
            <a:pPr algn="ctr"/>
            <a:r>
              <a:rPr lang="cs-CZ" altLang="cs-CZ" b="1" dirty="0">
                <a:solidFill>
                  <a:schemeClr val="hlink"/>
                </a:solidFill>
              </a:rPr>
              <a:t>SO</a:t>
            </a:r>
            <a:r>
              <a:rPr lang="cs-CZ" altLang="cs-CZ" b="1" dirty="0"/>
              <a:t> STRATEGIE</a:t>
            </a:r>
          </a:p>
        </p:txBody>
      </p:sp>
      <p:sp>
        <p:nvSpPr>
          <p:cNvPr id="297987" name="Rectangle 3"/>
          <p:cNvSpPr>
            <a:spLocks noGrp="1" noChangeArrowheads="1"/>
          </p:cNvSpPr>
          <p:nvPr>
            <p:ph type="body" idx="1"/>
          </p:nvPr>
        </p:nvSpPr>
        <p:spPr>
          <a:xfrm>
            <a:off x="457200" y="1667934"/>
            <a:ext cx="8382000" cy="4402666"/>
          </a:xfrm>
        </p:spPr>
        <p:txBody>
          <a:bodyPr/>
          <a:lstStyle/>
          <a:p>
            <a:r>
              <a:rPr lang="cs-CZ" altLang="cs-CZ" sz="2800" b="1" dirty="0">
                <a:solidFill>
                  <a:schemeClr val="hlink"/>
                </a:solidFill>
              </a:rPr>
              <a:t>Strategie využití.</a:t>
            </a:r>
          </a:p>
          <a:p>
            <a:r>
              <a:rPr lang="cs-CZ" altLang="cs-CZ" sz="2800" b="1" dirty="0"/>
              <a:t>Využívají silných stránek organizace ke zhodnocení příležitostí identifikovaných ve vnějším prostředí – vymezuje žádoucí stav, ke kterému organizace směřuje.</a:t>
            </a:r>
          </a:p>
          <a:p>
            <a:r>
              <a:rPr lang="cs-CZ" altLang="cs-CZ" sz="2800" b="1" dirty="0"/>
              <a:t>Jsou základem pro definování vize a navazujících cílů – obtížnost jejich definování i realizace je dána </a:t>
            </a:r>
            <a:r>
              <a:rPr lang="cs-CZ" altLang="cs-CZ" sz="2800" b="1" dirty="0" err="1"/>
              <a:t>m.j</a:t>
            </a:r>
            <a:r>
              <a:rPr lang="cs-CZ" altLang="cs-CZ" sz="2800" b="1" dirty="0"/>
              <a:t>.</a:t>
            </a:r>
            <a:br>
              <a:rPr lang="cs-CZ" altLang="cs-CZ" sz="2800" b="1" dirty="0"/>
            </a:br>
            <a:r>
              <a:rPr lang="cs-CZ" altLang="cs-CZ" sz="2800" b="1" dirty="0"/>
              <a:t>i tím, že kombinace S-O umožňující jejich realizaci se v reálném životě vyskytuje zřídka.</a:t>
            </a:r>
          </a:p>
        </p:txBody>
      </p:sp>
    </p:spTree>
    <p:extLst>
      <p:ext uri="{BB962C8B-B14F-4D97-AF65-F5344CB8AC3E}">
        <p14:creationId xmlns:p14="http://schemas.microsoft.com/office/powerpoint/2010/main" val="289879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685800"/>
            <a:ext cx="8229600" cy="731838"/>
          </a:xfrm>
        </p:spPr>
        <p:txBody>
          <a:bodyPr>
            <a:normAutofit fontScale="90000"/>
          </a:bodyPr>
          <a:lstStyle/>
          <a:p>
            <a:pPr algn="ctr"/>
            <a:r>
              <a:rPr lang="cs-CZ" altLang="cs-CZ" b="1" dirty="0">
                <a:solidFill>
                  <a:schemeClr val="hlink"/>
                </a:solidFill>
              </a:rPr>
              <a:t>WT</a:t>
            </a:r>
            <a:r>
              <a:rPr lang="cs-CZ" altLang="cs-CZ" b="1" dirty="0"/>
              <a:t> STRATEGIE</a:t>
            </a:r>
          </a:p>
        </p:txBody>
      </p:sp>
      <p:sp>
        <p:nvSpPr>
          <p:cNvPr id="299011" name="Rectangle 3"/>
          <p:cNvSpPr>
            <a:spLocks noGrp="1" noChangeArrowheads="1"/>
          </p:cNvSpPr>
          <p:nvPr>
            <p:ph type="body" idx="1"/>
          </p:nvPr>
        </p:nvSpPr>
        <p:spPr>
          <a:xfrm>
            <a:off x="228600" y="2133600"/>
            <a:ext cx="8802688" cy="4004733"/>
          </a:xfrm>
        </p:spPr>
        <p:txBody>
          <a:bodyPr>
            <a:normAutofit/>
          </a:bodyPr>
          <a:lstStyle/>
          <a:p>
            <a:pPr>
              <a:lnSpc>
                <a:spcPct val="90000"/>
              </a:lnSpc>
            </a:pPr>
            <a:r>
              <a:rPr lang="cs-CZ" altLang="cs-CZ" b="1" dirty="0">
                <a:solidFill>
                  <a:schemeClr val="hlink"/>
                </a:solidFill>
              </a:rPr>
              <a:t>Strategie vyhýbání.</a:t>
            </a:r>
          </a:p>
          <a:p>
            <a:pPr>
              <a:lnSpc>
                <a:spcPct val="90000"/>
              </a:lnSpc>
            </a:pPr>
            <a:r>
              <a:rPr lang="cs-CZ" altLang="cs-CZ" b="1" dirty="0"/>
              <a:t>Obranné strategie zaměřené na odstranění (překonání) slabých stránek a vyhnutí se vnějšímu ohrožení.</a:t>
            </a:r>
          </a:p>
          <a:p>
            <a:pPr>
              <a:lnSpc>
                <a:spcPct val="90000"/>
              </a:lnSpc>
            </a:pPr>
            <a:r>
              <a:rPr lang="cs-CZ" altLang="cs-CZ" b="1" dirty="0"/>
              <a:t>Jde o „</a:t>
            </a:r>
            <a:r>
              <a:rPr lang="cs-CZ" altLang="cs-CZ" b="1" dirty="0">
                <a:solidFill>
                  <a:schemeClr val="hlink"/>
                </a:solidFill>
              </a:rPr>
              <a:t>boj o přežití</a:t>
            </a:r>
            <a:r>
              <a:rPr lang="cs-CZ" altLang="cs-CZ" b="1" dirty="0"/>
              <a:t>“ – v případě použití pro tvorbu koncepcí jsou tyto strategie klíčové pro zachování základních funkcí organizace pro naplnění poslání.</a:t>
            </a:r>
          </a:p>
        </p:txBody>
      </p:sp>
    </p:spTree>
    <p:extLst>
      <p:ext uri="{BB962C8B-B14F-4D97-AF65-F5344CB8AC3E}">
        <p14:creationId xmlns:p14="http://schemas.microsoft.com/office/powerpoint/2010/main" val="3778930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618066"/>
            <a:ext cx="8229600" cy="799571"/>
          </a:xfrm>
        </p:spPr>
        <p:txBody>
          <a:bodyPr/>
          <a:lstStyle/>
          <a:p>
            <a:pPr algn="ctr"/>
            <a:r>
              <a:rPr lang="cs-CZ" altLang="cs-CZ" b="1" dirty="0">
                <a:solidFill>
                  <a:schemeClr val="hlink"/>
                </a:solidFill>
              </a:rPr>
              <a:t>ST</a:t>
            </a:r>
            <a:r>
              <a:rPr lang="cs-CZ" altLang="cs-CZ" b="1" dirty="0"/>
              <a:t> STRATEGIE</a:t>
            </a:r>
          </a:p>
        </p:txBody>
      </p:sp>
      <p:sp>
        <p:nvSpPr>
          <p:cNvPr id="300035" name="Rectangle 3"/>
          <p:cNvSpPr>
            <a:spLocks noGrp="1" noChangeArrowheads="1"/>
          </p:cNvSpPr>
          <p:nvPr>
            <p:ph type="body" idx="1"/>
          </p:nvPr>
        </p:nvSpPr>
        <p:spPr>
          <a:xfrm>
            <a:off x="152400" y="2286000"/>
            <a:ext cx="8802688" cy="3784600"/>
          </a:xfrm>
        </p:spPr>
        <p:txBody>
          <a:bodyPr/>
          <a:lstStyle/>
          <a:p>
            <a:r>
              <a:rPr lang="cs-CZ" altLang="cs-CZ" b="1" dirty="0">
                <a:solidFill>
                  <a:schemeClr val="hlink"/>
                </a:solidFill>
              </a:rPr>
              <a:t>Strategie konfrontace.</a:t>
            </a:r>
          </a:p>
          <a:p>
            <a:r>
              <a:rPr lang="cs-CZ" altLang="cs-CZ" b="1" dirty="0"/>
              <a:t>Jsou možné tehdy, je-li organizace dostatečně silná na přímou konfrontaci s ohrožením – jedná se prakticky o vymáhání dodržování principů udržitelného rozvoje jednou skupinou na jiné skupině (skupinách).</a:t>
            </a:r>
          </a:p>
        </p:txBody>
      </p:sp>
    </p:spTree>
    <p:extLst>
      <p:ext uri="{BB962C8B-B14F-4D97-AF65-F5344CB8AC3E}">
        <p14:creationId xmlns:p14="http://schemas.microsoft.com/office/powerpoint/2010/main" val="145480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702734" y="694267"/>
            <a:ext cx="7793038" cy="769938"/>
          </a:xfrm>
        </p:spPr>
        <p:txBody>
          <a:bodyPr/>
          <a:lstStyle/>
          <a:p>
            <a:pPr algn="ctr"/>
            <a:r>
              <a:rPr lang="cs-CZ" altLang="cs-CZ" b="1" dirty="0"/>
              <a:t>MATICE SWOT</a:t>
            </a:r>
          </a:p>
        </p:txBody>
      </p:sp>
      <p:graphicFrame>
        <p:nvGraphicFramePr>
          <p:cNvPr id="154627" name="Object 3"/>
          <p:cNvGraphicFramePr>
            <a:graphicFrameLocks noChangeAspect="1"/>
          </p:cNvGraphicFramePr>
          <p:nvPr>
            <p:extLst>
              <p:ext uri="{D42A27DB-BD31-4B8C-83A1-F6EECF244321}">
                <p14:modId xmlns:p14="http://schemas.microsoft.com/office/powerpoint/2010/main" val="61686396"/>
              </p:ext>
            </p:extLst>
          </p:nvPr>
        </p:nvGraphicFramePr>
        <p:xfrm>
          <a:off x="702734" y="1469255"/>
          <a:ext cx="7794094" cy="4444001"/>
        </p:xfrm>
        <a:graphic>
          <a:graphicData uri="http://schemas.openxmlformats.org/presentationml/2006/ole">
            <mc:AlternateContent xmlns:mc="http://schemas.openxmlformats.org/markup-compatibility/2006">
              <mc:Choice xmlns:v="urn:schemas-microsoft-com:vml" Requires="v">
                <p:oleObj name="Rastrový obrázek" r:id="rId2" imgW="4971429" imgH="4323810" progId="Paint.Picture">
                  <p:embed/>
                </p:oleObj>
              </mc:Choice>
              <mc:Fallback>
                <p:oleObj name="Rastrový obrázek" r:id="rId2" imgW="4971429" imgH="432381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34" y="1469255"/>
                        <a:ext cx="7794094" cy="444400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65941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592666"/>
            <a:ext cx="8258175" cy="1167871"/>
          </a:xfrm>
        </p:spPr>
        <p:txBody>
          <a:bodyPr>
            <a:normAutofit fontScale="90000"/>
          </a:bodyPr>
          <a:lstStyle/>
          <a:p>
            <a:pPr algn="ctr"/>
            <a:r>
              <a:rPr lang="cs-CZ" altLang="cs-CZ" sz="2800" b="1" dirty="0"/>
              <a:t>OTÁZKY PRO PROVĚŘENÍ ANALYTICKÝCH POZNATKŮ SWOT ANALÝZY A JEJICH VAZEB NA STANOVENÉ STRATEGICKÉ CÍLE</a:t>
            </a:r>
          </a:p>
        </p:txBody>
      </p:sp>
      <p:sp>
        <p:nvSpPr>
          <p:cNvPr id="155651" name="Rectangle 3"/>
          <p:cNvSpPr>
            <a:spLocks noGrp="1" noChangeArrowheads="1"/>
          </p:cNvSpPr>
          <p:nvPr>
            <p:ph type="body" idx="1"/>
          </p:nvPr>
        </p:nvSpPr>
        <p:spPr>
          <a:xfrm>
            <a:off x="152400" y="1837267"/>
            <a:ext cx="8802688" cy="4351867"/>
          </a:xfrm>
        </p:spPr>
        <p:txBody>
          <a:bodyPr>
            <a:normAutofit/>
          </a:bodyPr>
          <a:lstStyle/>
          <a:p>
            <a:r>
              <a:rPr lang="cs-CZ" altLang="cs-CZ" b="1" dirty="0"/>
              <a:t>Využívají definované cíle identifikované strategicky významné silné stránky?</a:t>
            </a:r>
          </a:p>
          <a:p>
            <a:r>
              <a:rPr lang="cs-CZ" altLang="cs-CZ" b="1" dirty="0"/>
              <a:t>Eliminují definované cíle identifikované strategicky významné slabé stránky?</a:t>
            </a:r>
          </a:p>
          <a:p>
            <a:r>
              <a:rPr lang="cs-CZ" altLang="cs-CZ" b="1" dirty="0"/>
              <a:t>Využívají definované cíle identifikované strategicky významné příležitosti?</a:t>
            </a:r>
          </a:p>
          <a:p>
            <a:r>
              <a:rPr lang="cs-CZ" altLang="cs-CZ" b="1" dirty="0"/>
              <a:t>Reagují definované cíle na identifikované strategicky významné hrozby?</a:t>
            </a:r>
          </a:p>
        </p:txBody>
      </p:sp>
    </p:spTree>
    <p:extLst>
      <p:ext uri="{BB962C8B-B14F-4D97-AF65-F5344CB8AC3E}">
        <p14:creationId xmlns:p14="http://schemas.microsoft.com/office/powerpoint/2010/main" val="2511163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3158331"/>
            <a:ext cx="7793038" cy="846138"/>
          </a:xfrm>
        </p:spPr>
        <p:txBody>
          <a:bodyPr/>
          <a:lstStyle/>
          <a:p>
            <a:pPr algn="ctr"/>
            <a:r>
              <a:rPr lang="cs-CZ" altLang="cs-CZ" b="1" dirty="0"/>
              <a:t>STRATEGICKÉ PLÁNOVÁNÍ</a:t>
            </a:r>
          </a:p>
        </p:txBody>
      </p:sp>
    </p:spTree>
    <p:extLst>
      <p:ext uri="{BB962C8B-B14F-4D97-AF65-F5344CB8AC3E}">
        <p14:creationId xmlns:p14="http://schemas.microsoft.com/office/powerpoint/2010/main" val="75273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668866"/>
            <a:ext cx="8229600" cy="905934"/>
          </a:xfrm>
        </p:spPr>
        <p:txBody>
          <a:bodyPr>
            <a:normAutofit/>
          </a:bodyPr>
          <a:lstStyle/>
          <a:p>
            <a:pPr algn="ctr"/>
            <a:r>
              <a:rPr lang="cs-CZ" altLang="cs-CZ" b="1" dirty="0"/>
              <a:t>CÍL PROCESU</a:t>
            </a:r>
          </a:p>
        </p:txBody>
      </p:sp>
      <p:sp>
        <p:nvSpPr>
          <p:cNvPr id="102403" name="Rectangle 3"/>
          <p:cNvSpPr>
            <a:spLocks noGrp="1" noChangeArrowheads="1"/>
          </p:cNvSpPr>
          <p:nvPr>
            <p:ph type="body" idx="1"/>
          </p:nvPr>
        </p:nvSpPr>
        <p:spPr>
          <a:xfrm>
            <a:off x="152400" y="1981200"/>
            <a:ext cx="8802688" cy="4114800"/>
          </a:xfrm>
        </p:spPr>
        <p:txBody>
          <a:bodyPr/>
          <a:lstStyle/>
          <a:p>
            <a:pPr>
              <a:lnSpc>
                <a:spcPct val="90000"/>
              </a:lnSpc>
            </a:pPr>
            <a:r>
              <a:rPr lang="cs-CZ" altLang="cs-CZ" sz="2400" b="1" dirty="0"/>
              <a:t>Stanovení </a:t>
            </a:r>
            <a:r>
              <a:rPr lang="cs-CZ" altLang="cs-CZ" sz="2400" b="1" dirty="0">
                <a:solidFill>
                  <a:schemeClr val="hlink"/>
                </a:solidFill>
              </a:rPr>
              <a:t>cíle procesu</a:t>
            </a:r>
            <a:r>
              <a:rPr lang="cs-CZ" altLang="cs-CZ" sz="2400" b="1" dirty="0"/>
              <a:t> a </a:t>
            </a:r>
            <a:r>
              <a:rPr lang="cs-CZ" altLang="cs-CZ" sz="2400" b="1" dirty="0">
                <a:solidFill>
                  <a:schemeClr val="hlink"/>
                </a:solidFill>
              </a:rPr>
              <a:t>měřitelných ukazatelů</a:t>
            </a:r>
            <a:r>
              <a:rPr lang="cs-CZ" altLang="cs-CZ" sz="2400" b="1" dirty="0"/>
              <a:t> jeho naplnění je velice důležité – musíme vědět, k čemu má proces směřovat – tedy znát cíl a jak se procesu  daří cíl plnit (ukazatel, metrika, indikátor).</a:t>
            </a:r>
          </a:p>
          <a:p>
            <a:pPr>
              <a:lnSpc>
                <a:spcPct val="90000"/>
              </a:lnSpc>
            </a:pPr>
            <a:r>
              <a:rPr lang="cs-CZ" altLang="cs-CZ" sz="2400" b="1" dirty="0"/>
              <a:t>Definice cílů musí začít na úrovni top managementu společnosti – vedení společnosti má vizi, ví, čeho chce dosáhnout, stanoví strategické cíle a určí strategii (cestu pro dosažení cílů), kterou musí rozpracovat do cílů pro nižší úrovně řízení (takto se cíl organizace konkretizuje až do cílů jednotlivých procesů – zaměstnanci vědí, co mají dělat, jaký je cíl jejich snažení, a vědí, proč to mají dělat).</a:t>
            </a:r>
          </a:p>
        </p:txBody>
      </p:sp>
    </p:spTree>
    <p:extLst>
      <p:ext uri="{BB962C8B-B14F-4D97-AF65-F5344CB8AC3E}">
        <p14:creationId xmlns:p14="http://schemas.microsoft.com/office/powerpoint/2010/main" val="943953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1113" y="685800"/>
            <a:ext cx="8943975" cy="1455738"/>
          </a:xfrm>
        </p:spPr>
        <p:txBody>
          <a:bodyPr/>
          <a:lstStyle/>
          <a:p>
            <a:pPr algn="ctr"/>
            <a:r>
              <a:rPr lang="cs-CZ" altLang="cs-CZ" sz="4000" b="1" dirty="0"/>
              <a:t>DEFINICE (STVRZENÍ)</a:t>
            </a:r>
            <a:br>
              <a:rPr lang="cs-CZ" altLang="cs-CZ" sz="4000" b="1" dirty="0"/>
            </a:br>
            <a:r>
              <a:rPr lang="cs-CZ" altLang="cs-CZ" sz="4000" b="1" dirty="0"/>
              <a:t>POSLÁNÍ ORGANIZACE</a:t>
            </a:r>
          </a:p>
        </p:txBody>
      </p:sp>
      <p:sp>
        <p:nvSpPr>
          <p:cNvPr id="157699" name="Rectangle 3"/>
          <p:cNvSpPr>
            <a:spLocks noGrp="1" noChangeArrowheads="1"/>
          </p:cNvSpPr>
          <p:nvPr>
            <p:ph type="body" idx="1"/>
          </p:nvPr>
        </p:nvSpPr>
        <p:spPr>
          <a:xfrm>
            <a:off x="152400" y="2590800"/>
            <a:ext cx="8802688" cy="2249488"/>
          </a:xfrm>
        </p:spPr>
        <p:txBody>
          <a:bodyPr/>
          <a:lstStyle/>
          <a:p>
            <a:r>
              <a:rPr lang="cs-CZ" altLang="cs-CZ" b="1" dirty="0"/>
              <a:t>První činnost procesu strategického plánování.</a:t>
            </a:r>
          </a:p>
          <a:p>
            <a:r>
              <a:rPr lang="cs-CZ" altLang="cs-CZ" b="1" dirty="0">
                <a:solidFill>
                  <a:schemeClr val="hlink"/>
                </a:solidFill>
              </a:rPr>
              <a:t>Poslání musí vyjadřovat smysl existence dané organizace.</a:t>
            </a:r>
          </a:p>
        </p:txBody>
      </p:sp>
    </p:spTree>
    <p:extLst>
      <p:ext uri="{BB962C8B-B14F-4D97-AF65-F5344CB8AC3E}">
        <p14:creationId xmlns:p14="http://schemas.microsoft.com/office/powerpoint/2010/main" val="11872311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643466"/>
            <a:ext cx="8229600" cy="774171"/>
          </a:xfrm>
        </p:spPr>
        <p:txBody>
          <a:bodyPr/>
          <a:lstStyle/>
          <a:p>
            <a:pPr algn="ctr"/>
            <a:r>
              <a:rPr lang="cs-CZ" altLang="cs-CZ" b="1" dirty="0"/>
              <a:t>VIZE</a:t>
            </a:r>
          </a:p>
        </p:txBody>
      </p:sp>
      <p:sp>
        <p:nvSpPr>
          <p:cNvPr id="158723" name="Rectangle 3"/>
          <p:cNvSpPr>
            <a:spLocks noGrp="1" noChangeArrowheads="1"/>
          </p:cNvSpPr>
          <p:nvPr>
            <p:ph type="body" idx="1"/>
          </p:nvPr>
        </p:nvSpPr>
        <p:spPr>
          <a:xfrm>
            <a:off x="169332" y="1591732"/>
            <a:ext cx="8785755" cy="4385733"/>
          </a:xfrm>
        </p:spPr>
        <p:txBody>
          <a:bodyPr/>
          <a:lstStyle/>
          <a:p>
            <a:pPr>
              <a:lnSpc>
                <a:spcPct val="90000"/>
              </a:lnSpc>
            </a:pPr>
            <a:r>
              <a:rPr lang="cs-CZ" altLang="cs-CZ" sz="2800" b="1" dirty="0">
                <a:solidFill>
                  <a:schemeClr val="hlink"/>
                </a:solidFill>
              </a:rPr>
              <a:t>Vize</a:t>
            </a:r>
            <a:r>
              <a:rPr lang="cs-CZ" altLang="cs-CZ" sz="2800" b="1" dirty="0"/>
              <a:t> vyjadřuje cílový (plánovaný) stav organizace</a:t>
            </a:r>
            <a:br>
              <a:rPr lang="cs-CZ" altLang="cs-CZ" sz="2800" b="1" dirty="0"/>
            </a:br>
            <a:r>
              <a:rPr lang="cs-CZ" altLang="cs-CZ" sz="2800" b="1" dirty="0"/>
              <a:t>v budoucnosti.</a:t>
            </a:r>
          </a:p>
          <a:p>
            <a:pPr>
              <a:lnSpc>
                <a:spcPct val="90000"/>
              </a:lnSpc>
            </a:pPr>
            <a:r>
              <a:rPr lang="cs-CZ" altLang="cs-CZ" sz="2800" b="1" dirty="0"/>
              <a:t>Odpovídá na otázku, kam chceme směřovat</a:t>
            </a:r>
            <a:br>
              <a:rPr lang="cs-CZ" altLang="cs-CZ" sz="2800" b="1" dirty="0"/>
            </a:br>
            <a:r>
              <a:rPr lang="cs-CZ" altLang="cs-CZ" sz="2800" b="1" dirty="0"/>
              <a:t>v dlouhodobém časovém horizontu (kde organizace bude v budoucnu – v jaké pozici, situaci, stavu).</a:t>
            </a:r>
          </a:p>
          <a:p>
            <a:pPr>
              <a:lnSpc>
                <a:spcPct val="90000"/>
              </a:lnSpc>
            </a:pPr>
            <a:r>
              <a:rPr lang="cs-CZ" altLang="cs-CZ" sz="2800" b="1" dirty="0"/>
              <a:t>To, co dnes odlišuje dlouhodobě úspěšné organizace od úspěšných krátkodobě (nebo dokonce neúspěšných), je schopnost formulovat vize, získat pro ně zaměstnance     a společně k nim směřovat promyšlenými cestami (strategie).</a:t>
            </a:r>
          </a:p>
        </p:txBody>
      </p:sp>
    </p:spTree>
    <p:extLst>
      <p:ext uri="{BB962C8B-B14F-4D97-AF65-F5344CB8AC3E}">
        <p14:creationId xmlns:p14="http://schemas.microsoft.com/office/powerpoint/2010/main" val="1592859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999067" y="643466"/>
            <a:ext cx="7724775" cy="846138"/>
          </a:xfrm>
        </p:spPr>
        <p:txBody>
          <a:bodyPr/>
          <a:lstStyle/>
          <a:p>
            <a:pPr algn="ctr"/>
            <a:r>
              <a:rPr lang="cs-CZ" altLang="cs-CZ" b="1" dirty="0"/>
              <a:t>DEFINICE STRATEGICKÝCH CÍLŮ</a:t>
            </a:r>
          </a:p>
        </p:txBody>
      </p:sp>
      <p:sp>
        <p:nvSpPr>
          <p:cNvPr id="159747" name="Rectangle 3"/>
          <p:cNvSpPr>
            <a:spLocks noGrp="1" noChangeArrowheads="1"/>
          </p:cNvSpPr>
          <p:nvPr>
            <p:ph type="body" idx="1"/>
          </p:nvPr>
        </p:nvSpPr>
        <p:spPr>
          <a:xfrm>
            <a:off x="270932" y="1600200"/>
            <a:ext cx="8684155" cy="4597400"/>
          </a:xfrm>
        </p:spPr>
        <p:txBody>
          <a:bodyPr/>
          <a:lstStyle/>
          <a:p>
            <a:pPr>
              <a:lnSpc>
                <a:spcPct val="90000"/>
              </a:lnSpc>
            </a:pPr>
            <a:r>
              <a:rPr lang="cs-CZ" altLang="cs-CZ" sz="2800" b="1" dirty="0"/>
              <a:t>Po definování (aktualizaci) vize organizace, přistupujeme k další činnosti strategického plánování – </a:t>
            </a:r>
            <a:r>
              <a:rPr lang="cs-CZ" altLang="cs-CZ" sz="2800" b="1" dirty="0">
                <a:solidFill>
                  <a:schemeClr val="hlink"/>
                </a:solidFill>
              </a:rPr>
              <a:t>definování </a:t>
            </a:r>
            <a:r>
              <a:rPr lang="cs-CZ" altLang="cs-CZ" sz="2800" b="1" dirty="0"/>
              <a:t>(aktualizace) </a:t>
            </a:r>
            <a:r>
              <a:rPr lang="cs-CZ" altLang="cs-CZ" sz="2800" b="1" dirty="0">
                <a:solidFill>
                  <a:schemeClr val="hlink"/>
                </a:solidFill>
              </a:rPr>
              <a:t>strategických cílů.</a:t>
            </a:r>
          </a:p>
          <a:p>
            <a:pPr>
              <a:lnSpc>
                <a:spcPct val="90000"/>
              </a:lnSpc>
            </a:pPr>
            <a:r>
              <a:rPr lang="cs-CZ" altLang="cs-CZ" sz="2800" b="1" dirty="0">
                <a:solidFill>
                  <a:schemeClr val="hlink"/>
                </a:solidFill>
              </a:rPr>
              <a:t>Strategický</a:t>
            </a:r>
            <a:r>
              <a:rPr lang="cs-CZ" altLang="cs-CZ" sz="2800" b="1" dirty="0"/>
              <a:t> (obecný, globální, 0. řádu) </a:t>
            </a:r>
            <a:r>
              <a:rPr lang="cs-CZ" altLang="cs-CZ" sz="2800" b="1" dirty="0">
                <a:solidFill>
                  <a:schemeClr val="hlink"/>
                </a:solidFill>
              </a:rPr>
              <a:t>cíl</a:t>
            </a:r>
            <a:r>
              <a:rPr lang="cs-CZ" altLang="cs-CZ" sz="2800" b="1" dirty="0"/>
              <a:t> vyjadřuje </a:t>
            </a:r>
            <a:r>
              <a:rPr lang="cs-CZ" altLang="cs-CZ" sz="2800" b="1" dirty="0">
                <a:solidFill>
                  <a:schemeClr val="hlink"/>
                </a:solidFill>
              </a:rPr>
              <a:t>ZÁMĚR</a:t>
            </a:r>
            <a:r>
              <a:rPr lang="cs-CZ" altLang="cs-CZ" sz="2800" b="1" dirty="0"/>
              <a:t> – tedy </a:t>
            </a:r>
            <a:r>
              <a:rPr lang="cs-CZ" altLang="cs-CZ" sz="2800" b="1" dirty="0">
                <a:solidFill>
                  <a:schemeClr val="hlink"/>
                </a:solidFill>
              </a:rPr>
              <a:t>CO</a:t>
            </a:r>
            <a:r>
              <a:rPr lang="cs-CZ" altLang="cs-CZ" sz="2800" b="1" dirty="0"/>
              <a:t> chci v dlouhodobém časovém horizontu dosáhnout.</a:t>
            </a:r>
          </a:p>
          <a:p>
            <a:pPr>
              <a:lnSpc>
                <a:spcPct val="90000"/>
              </a:lnSpc>
            </a:pPr>
            <a:r>
              <a:rPr lang="cs-CZ" altLang="cs-CZ" sz="2800" b="1" dirty="0"/>
              <a:t>Strategický cíl vyjadřuje očekávaný pozitivní </a:t>
            </a:r>
            <a:r>
              <a:rPr lang="cs-CZ" altLang="cs-CZ" sz="2800" b="1" dirty="0">
                <a:solidFill>
                  <a:schemeClr val="hlink"/>
                </a:solidFill>
              </a:rPr>
              <a:t>DŮSLEDEK</a:t>
            </a:r>
            <a:r>
              <a:rPr lang="cs-CZ" altLang="cs-CZ" sz="2800" b="1" dirty="0"/>
              <a:t> jeho dlouhodobého plnění – široce pojaté ekonomické a sociální změny (dopady) zabezpečené plněním obecných cílů, které jsou dosahovány v dlouhodobém časovém horizontu.</a:t>
            </a:r>
          </a:p>
        </p:txBody>
      </p:sp>
    </p:spTree>
    <p:extLst>
      <p:ext uri="{BB962C8B-B14F-4D97-AF65-F5344CB8AC3E}">
        <p14:creationId xmlns:p14="http://schemas.microsoft.com/office/powerpoint/2010/main" val="2656060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87866" y="723900"/>
            <a:ext cx="8562975" cy="1143000"/>
          </a:xfrm>
        </p:spPr>
        <p:txBody>
          <a:bodyPr>
            <a:normAutofit fontScale="90000"/>
          </a:bodyPr>
          <a:lstStyle/>
          <a:p>
            <a:pPr algn="ctr"/>
            <a:r>
              <a:rPr lang="cs-CZ" altLang="cs-CZ" sz="3600" b="1" dirty="0"/>
              <a:t>ZÁKLADNÍ CHARAKTERISTIKY STRATEGICKÉHO (OBECNÉHO) CÍLE</a:t>
            </a:r>
          </a:p>
        </p:txBody>
      </p:sp>
      <p:sp>
        <p:nvSpPr>
          <p:cNvPr id="160771" name="Rectangle 3"/>
          <p:cNvSpPr>
            <a:spLocks noGrp="1" noChangeArrowheads="1"/>
          </p:cNvSpPr>
          <p:nvPr>
            <p:ph type="body" idx="1"/>
          </p:nvPr>
        </p:nvSpPr>
        <p:spPr>
          <a:xfrm>
            <a:off x="287866" y="2243667"/>
            <a:ext cx="8667222" cy="3920066"/>
          </a:xfrm>
        </p:spPr>
        <p:txBody>
          <a:bodyPr/>
          <a:lstStyle/>
          <a:p>
            <a:r>
              <a:rPr lang="cs-CZ" altLang="cs-CZ" sz="2800" b="1" dirty="0"/>
              <a:t>Je dosahován v dlouhodobém časovém horizontu.</a:t>
            </a:r>
          </a:p>
          <a:p>
            <a:r>
              <a:rPr lang="cs-CZ" altLang="cs-CZ" sz="2800" b="1" dirty="0"/>
              <a:t>Jeho splnění ovlivňuje velké množství vnějších faktorů.</a:t>
            </a:r>
          </a:p>
          <a:p>
            <a:r>
              <a:rPr lang="cs-CZ" altLang="cs-CZ" sz="2800" b="1" dirty="0"/>
              <a:t>Je definovaný tak, aby přiměřeně všeobecně vyjadřoval konečný důsledek, který se má dosáhnout, ne činnosti na jeho zabezpečení.</a:t>
            </a:r>
          </a:p>
          <a:p>
            <a:r>
              <a:rPr lang="cs-CZ" altLang="cs-CZ" sz="2800" b="1" dirty="0"/>
              <a:t>Je stanovený tak, aby bylo možné určit oblast a cílovou skupinu, které se týká.</a:t>
            </a:r>
          </a:p>
        </p:txBody>
      </p:sp>
    </p:spTree>
    <p:extLst>
      <p:ext uri="{BB962C8B-B14F-4D97-AF65-F5344CB8AC3E}">
        <p14:creationId xmlns:p14="http://schemas.microsoft.com/office/powerpoint/2010/main" val="1347539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838200" y="609600"/>
            <a:ext cx="7800975" cy="1455738"/>
          </a:xfrm>
        </p:spPr>
        <p:txBody>
          <a:bodyPr/>
          <a:lstStyle/>
          <a:p>
            <a:pPr algn="ctr"/>
            <a:r>
              <a:rPr lang="cs-CZ" altLang="cs-CZ" b="1" dirty="0"/>
              <a:t>TVORBA STRATEGICKÝCH ALTERNATIV</a:t>
            </a:r>
          </a:p>
        </p:txBody>
      </p:sp>
      <p:sp>
        <p:nvSpPr>
          <p:cNvPr id="161795" name="Rectangle 3"/>
          <p:cNvSpPr>
            <a:spLocks noGrp="1" noChangeArrowheads="1"/>
          </p:cNvSpPr>
          <p:nvPr>
            <p:ph type="body" idx="1"/>
          </p:nvPr>
        </p:nvSpPr>
        <p:spPr>
          <a:xfrm>
            <a:off x="270932" y="2209800"/>
            <a:ext cx="8684155" cy="3953933"/>
          </a:xfrm>
        </p:spPr>
        <p:txBody>
          <a:bodyPr/>
          <a:lstStyle/>
          <a:p>
            <a:pPr>
              <a:lnSpc>
                <a:spcPct val="90000"/>
              </a:lnSpc>
            </a:pPr>
            <a:r>
              <a:rPr lang="cs-CZ" altLang="cs-CZ" sz="2000" b="1" dirty="0"/>
              <a:t>Po definování strategických cílů přistupujeme k </a:t>
            </a:r>
            <a:r>
              <a:rPr lang="cs-CZ" altLang="cs-CZ" sz="2000" b="1" dirty="0">
                <a:solidFill>
                  <a:schemeClr val="hlink"/>
                </a:solidFill>
              </a:rPr>
              <a:t>tvorbě strategických alternativ</a:t>
            </a:r>
            <a:r>
              <a:rPr lang="cs-CZ" altLang="cs-CZ" sz="2000" b="1" dirty="0"/>
              <a:t> – variant možných cest pro dosažení stanovených strategických cílů</a:t>
            </a:r>
          </a:p>
          <a:p>
            <a:pPr>
              <a:lnSpc>
                <a:spcPct val="90000"/>
              </a:lnSpc>
            </a:pPr>
            <a:r>
              <a:rPr lang="cs-CZ" altLang="cs-CZ" sz="2000" b="1" dirty="0">
                <a:solidFill>
                  <a:schemeClr val="hlink"/>
                </a:solidFill>
              </a:rPr>
              <a:t>Alternativa</a:t>
            </a:r>
            <a:r>
              <a:rPr lang="cs-CZ" altLang="cs-CZ" sz="2000" b="1" dirty="0"/>
              <a:t> je jednou z cest nebo prostředků, jak dosáhnout cíle, vyřešit problém nebo využít příležitosti.</a:t>
            </a:r>
          </a:p>
          <a:p>
            <a:pPr>
              <a:lnSpc>
                <a:spcPct val="90000"/>
              </a:lnSpc>
            </a:pPr>
            <a:r>
              <a:rPr lang="cs-CZ" altLang="cs-CZ" sz="2000" b="1" dirty="0"/>
              <a:t>Vhodně formulované alternativy v sobě zahrnují různé pohledy    a odlišné předpoklady a nabízejí skutečný výběr mezi navzájem exkluzivními alternativami.</a:t>
            </a:r>
          </a:p>
          <a:p>
            <a:pPr>
              <a:lnSpc>
                <a:spcPct val="90000"/>
              </a:lnSpc>
            </a:pPr>
            <a:r>
              <a:rPr lang="cs-CZ" altLang="cs-CZ" sz="2000" b="1" dirty="0"/>
              <a:t>Při </a:t>
            </a:r>
            <a:r>
              <a:rPr lang="cs-CZ" altLang="cs-CZ" sz="2000" b="1" dirty="0">
                <a:solidFill>
                  <a:schemeClr val="hlink"/>
                </a:solidFill>
              </a:rPr>
              <a:t>tvorbě alternativ strategií</a:t>
            </a:r>
            <a:r>
              <a:rPr lang="cs-CZ" altLang="cs-CZ" sz="2000" b="1" dirty="0"/>
              <a:t> je vhodné, abychom se drželi obecných zásad:</a:t>
            </a:r>
          </a:p>
          <a:p>
            <a:pPr lvl="1">
              <a:lnSpc>
                <a:spcPct val="90000"/>
              </a:lnSpc>
            </a:pPr>
            <a:r>
              <a:rPr lang="cs-CZ" altLang="cs-CZ" sz="2000" b="1" dirty="0"/>
              <a:t>Různorodost navrhovaných alternativ.</a:t>
            </a:r>
          </a:p>
          <a:p>
            <a:pPr lvl="1">
              <a:lnSpc>
                <a:spcPct val="90000"/>
              </a:lnSpc>
            </a:pPr>
            <a:r>
              <a:rPr lang="cs-CZ" altLang="cs-CZ" sz="2000" b="1" dirty="0"/>
              <a:t>Rozdíl mezi navrhovanou alternativou a stávající strategií.</a:t>
            </a:r>
          </a:p>
          <a:p>
            <a:pPr lvl="1">
              <a:lnSpc>
                <a:spcPct val="90000"/>
              </a:lnSpc>
            </a:pPr>
            <a:r>
              <a:rPr lang="cs-CZ" altLang="cs-CZ" sz="2000" b="1" dirty="0"/>
              <a:t>Náklady a možné problémy spojené s implementací.</a:t>
            </a:r>
          </a:p>
          <a:p>
            <a:pPr lvl="1">
              <a:lnSpc>
                <a:spcPct val="90000"/>
              </a:lnSpc>
            </a:pPr>
            <a:r>
              <a:rPr lang="cs-CZ" altLang="cs-CZ" sz="2000" b="1" dirty="0"/>
              <a:t>Vztah ke stanoveným strategickým cílům.</a:t>
            </a:r>
          </a:p>
        </p:txBody>
      </p:sp>
    </p:spTree>
    <p:extLst>
      <p:ext uri="{BB962C8B-B14F-4D97-AF65-F5344CB8AC3E}">
        <p14:creationId xmlns:p14="http://schemas.microsoft.com/office/powerpoint/2010/main" val="1715351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889000" y="745067"/>
            <a:ext cx="7724775" cy="1531938"/>
          </a:xfrm>
        </p:spPr>
        <p:txBody>
          <a:bodyPr/>
          <a:lstStyle/>
          <a:p>
            <a:pPr algn="ctr"/>
            <a:r>
              <a:rPr lang="cs-CZ" altLang="cs-CZ" b="1" dirty="0"/>
              <a:t>METODY GENEROVÁNÍ ALTERNATIV STRATEGIÍ</a:t>
            </a:r>
          </a:p>
        </p:txBody>
      </p:sp>
      <p:sp>
        <p:nvSpPr>
          <p:cNvPr id="301059" name="Rectangle 3"/>
          <p:cNvSpPr>
            <a:spLocks noGrp="1" noChangeArrowheads="1"/>
          </p:cNvSpPr>
          <p:nvPr>
            <p:ph type="body" idx="1"/>
          </p:nvPr>
        </p:nvSpPr>
        <p:spPr>
          <a:xfrm>
            <a:off x="685800" y="2743200"/>
            <a:ext cx="7772400" cy="2819400"/>
          </a:xfrm>
        </p:spPr>
        <p:txBody>
          <a:bodyPr/>
          <a:lstStyle/>
          <a:p>
            <a:r>
              <a:rPr lang="cs-CZ" altLang="cs-CZ" b="1" dirty="0"/>
              <a:t>Nejčastěji používané metody:</a:t>
            </a:r>
          </a:p>
          <a:p>
            <a:pPr lvl="1"/>
            <a:r>
              <a:rPr lang="cs-CZ" altLang="cs-CZ" b="1" dirty="0"/>
              <a:t>Metoda scénářů.</a:t>
            </a:r>
          </a:p>
          <a:p>
            <a:pPr lvl="1"/>
            <a:r>
              <a:rPr lang="cs-CZ" altLang="cs-CZ" b="1" dirty="0"/>
              <a:t>SWOT analýza.</a:t>
            </a:r>
          </a:p>
          <a:p>
            <a:pPr lvl="1"/>
            <a:r>
              <a:rPr lang="cs-CZ" altLang="cs-CZ" b="1" dirty="0"/>
              <a:t>Brainstorming.</a:t>
            </a:r>
          </a:p>
          <a:p>
            <a:pPr lvl="1"/>
            <a:r>
              <a:rPr lang="cs-CZ" altLang="cs-CZ" b="1" dirty="0"/>
              <a:t>Teorie chaosu.</a:t>
            </a:r>
          </a:p>
        </p:txBody>
      </p:sp>
    </p:spTree>
    <p:extLst>
      <p:ext uri="{BB962C8B-B14F-4D97-AF65-F5344CB8AC3E}">
        <p14:creationId xmlns:p14="http://schemas.microsoft.com/office/powerpoint/2010/main" val="842531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880533" y="702734"/>
            <a:ext cx="7724775" cy="1016000"/>
          </a:xfrm>
        </p:spPr>
        <p:txBody>
          <a:bodyPr>
            <a:normAutofit fontScale="90000"/>
          </a:bodyPr>
          <a:lstStyle/>
          <a:p>
            <a:pPr algn="ctr"/>
            <a:r>
              <a:rPr lang="cs-CZ" altLang="cs-CZ" b="1" dirty="0"/>
              <a:t>VÝBĚR KONKRÉTNÍ STRATEGIE – KRITÉRIA I</a:t>
            </a:r>
          </a:p>
        </p:txBody>
      </p:sp>
      <p:sp>
        <p:nvSpPr>
          <p:cNvPr id="162819" name="Rectangle 3"/>
          <p:cNvSpPr>
            <a:spLocks noGrp="1" noChangeArrowheads="1"/>
          </p:cNvSpPr>
          <p:nvPr>
            <p:ph type="body" idx="1"/>
          </p:nvPr>
        </p:nvSpPr>
        <p:spPr>
          <a:xfrm>
            <a:off x="253999" y="1803400"/>
            <a:ext cx="8607955" cy="4326467"/>
          </a:xfrm>
        </p:spPr>
        <p:txBody>
          <a:bodyPr>
            <a:normAutofit fontScale="92500"/>
          </a:bodyPr>
          <a:lstStyle/>
          <a:p>
            <a:pPr>
              <a:lnSpc>
                <a:spcPct val="90000"/>
              </a:lnSpc>
            </a:pPr>
            <a:r>
              <a:rPr lang="cs-CZ" altLang="cs-CZ" sz="2800" b="1" dirty="0">
                <a:solidFill>
                  <a:schemeClr val="hlink"/>
                </a:solidFill>
              </a:rPr>
              <a:t>Přijatelnost </a:t>
            </a:r>
            <a:r>
              <a:rPr lang="cs-CZ" altLang="cs-CZ" sz="2800" b="1" dirty="0"/>
              <a:t>– navrhovaná strategie musí být přijatelná pro zainteresované strany (zákazníky) a splňovat jejich očekávání a především musí být v souladu s posláním </a:t>
            </a:r>
            <a:br>
              <a:rPr lang="cs-CZ" altLang="cs-CZ" sz="2800" b="1" dirty="0"/>
            </a:br>
            <a:r>
              <a:rPr lang="cs-CZ" altLang="cs-CZ" sz="2800" b="1" dirty="0"/>
              <a:t>a cíli organizace.</a:t>
            </a:r>
          </a:p>
          <a:p>
            <a:pPr>
              <a:lnSpc>
                <a:spcPct val="90000"/>
              </a:lnSpc>
            </a:pPr>
            <a:r>
              <a:rPr lang="cs-CZ" altLang="cs-CZ" sz="2800" b="1" dirty="0">
                <a:solidFill>
                  <a:schemeClr val="hlink"/>
                </a:solidFill>
              </a:rPr>
              <a:t>Vhodnost</a:t>
            </a:r>
            <a:r>
              <a:rPr lang="cs-CZ" altLang="cs-CZ" sz="2800" b="1" dirty="0"/>
              <a:t> – strategie musí odpovídat charakteru dané organizace.</a:t>
            </a:r>
          </a:p>
          <a:p>
            <a:pPr>
              <a:lnSpc>
                <a:spcPct val="90000"/>
              </a:lnSpc>
            </a:pPr>
            <a:r>
              <a:rPr lang="cs-CZ" altLang="cs-CZ" sz="2800" b="1" dirty="0">
                <a:solidFill>
                  <a:schemeClr val="hlink"/>
                </a:solidFill>
              </a:rPr>
              <a:t>Realizovatelnost</a:t>
            </a:r>
            <a:r>
              <a:rPr lang="cs-CZ" altLang="cs-CZ" sz="2800" b="1" dirty="0"/>
              <a:t> – musí odpovídat schopnostem</a:t>
            </a:r>
            <a:br>
              <a:rPr lang="cs-CZ" altLang="cs-CZ" sz="2800" b="1" dirty="0"/>
            </a:br>
            <a:r>
              <a:rPr lang="cs-CZ" altLang="cs-CZ" sz="2800" b="1" dirty="0"/>
              <a:t>a především možnostem organizace, ale</a:t>
            </a:r>
            <a:br>
              <a:rPr lang="cs-CZ" altLang="cs-CZ" sz="2800" b="1" dirty="0"/>
            </a:br>
            <a:r>
              <a:rPr lang="cs-CZ" altLang="cs-CZ" sz="2800" b="1" dirty="0"/>
              <a:t>i předpokládanému vývoji vnějšího okolí (technologické možnosti a jejich dostupnost, kvalita personálu a jeho možnosti a především ekonomické možnosti).</a:t>
            </a:r>
          </a:p>
        </p:txBody>
      </p:sp>
    </p:spTree>
    <p:extLst>
      <p:ext uri="{BB962C8B-B14F-4D97-AF65-F5344CB8AC3E}">
        <p14:creationId xmlns:p14="http://schemas.microsoft.com/office/powerpoint/2010/main" val="3109989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982133" y="694267"/>
            <a:ext cx="7800975" cy="1176338"/>
          </a:xfrm>
        </p:spPr>
        <p:txBody>
          <a:bodyPr>
            <a:normAutofit fontScale="90000"/>
          </a:bodyPr>
          <a:lstStyle/>
          <a:p>
            <a:pPr algn="ctr"/>
            <a:r>
              <a:rPr lang="cs-CZ" altLang="cs-CZ" b="1" dirty="0"/>
              <a:t>VÝBĚR KONKRÉTNÍ STRATEGIE – KRITÉRIA II</a:t>
            </a:r>
          </a:p>
        </p:txBody>
      </p:sp>
      <p:sp>
        <p:nvSpPr>
          <p:cNvPr id="302083" name="Rectangle 3"/>
          <p:cNvSpPr>
            <a:spLocks noGrp="1" noChangeArrowheads="1"/>
          </p:cNvSpPr>
          <p:nvPr>
            <p:ph type="body" idx="1"/>
          </p:nvPr>
        </p:nvSpPr>
        <p:spPr>
          <a:xfrm>
            <a:off x="188913" y="2286000"/>
            <a:ext cx="8955087" cy="3860800"/>
          </a:xfrm>
        </p:spPr>
        <p:txBody>
          <a:bodyPr/>
          <a:lstStyle/>
          <a:p>
            <a:pPr>
              <a:lnSpc>
                <a:spcPct val="90000"/>
              </a:lnSpc>
            </a:pPr>
            <a:r>
              <a:rPr lang="cs-CZ" altLang="cs-CZ" sz="2400" b="1" dirty="0">
                <a:solidFill>
                  <a:schemeClr val="hlink"/>
                </a:solidFill>
              </a:rPr>
              <a:t>Dosažení přínosu</a:t>
            </a:r>
            <a:r>
              <a:rPr lang="cs-CZ" altLang="cs-CZ" sz="2400" b="1" dirty="0"/>
              <a:t> – jaké přínosy (užitky) dosáhneme z hlediska kvantity a kvality.</a:t>
            </a:r>
          </a:p>
          <a:p>
            <a:pPr>
              <a:lnSpc>
                <a:spcPct val="90000"/>
              </a:lnSpc>
            </a:pPr>
            <a:r>
              <a:rPr lang="cs-CZ" altLang="cs-CZ" sz="2400" b="1" dirty="0"/>
              <a:t>Skutečnost, že navrhovaná strategie splňuje všechna uvedená kritéria, nezajišťuje úspěšnost strategie – jde o základní předpoklad, že strategie úspěšná být může (jisté je pouze to, že nesplňuje-li vybraná strategie jedno nebo více kritérií, je předurčena k neúspěchu).</a:t>
            </a:r>
          </a:p>
          <a:p>
            <a:pPr>
              <a:lnSpc>
                <a:spcPct val="90000"/>
              </a:lnSpc>
            </a:pPr>
            <a:r>
              <a:rPr lang="cs-CZ" altLang="cs-CZ" sz="2400" b="1" dirty="0"/>
              <a:t>Jde o výběr té alternativy (těch alternativ), které budeme dále rozpracovávat, zpravidla do strategie rozvoje, resp. koncepce – výběr konkrétní alternativy strategie, se kterou budeme dále pracovat, se provádí jako rozhodovací proces.</a:t>
            </a:r>
          </a:p>
        </p:txBody>
      </p:sp>
    </p:spTree>
    <p:extLst>
      <p:ext uri="{BB962C8B-B14F-4D97-AF65-F5344CB8AC3E}">
        <p14:creationId xmlns:p14="http://schemas.microsoft.com/office/powerpoint/2010/main" val="1477287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838200" y="702733"/>
            <a:ext cx="7724775" cy="1455738"/>
          </a:xfrm>
        </p:spPr>
        <p:txBody>
          <a:bodyPr/>
          <a:lstStyle/>
          <a:p>
            <a:pPr algn="ctr"/>
            <a:r>
              <a:rPr lang="cs-CZ" altLang="cs-CZ" b="1" dirty="0"/>
              <a:t>DÍLČÍ STRATEGIE ROZVOJE ORGANIZACE</a:t>
            </a:r>
          </a:p>
        </p:txBody>
      </p:sp>
      <p:sp>
        <p:nvSpPr>
          <p:cNvPr id="163843" name="Rectangle 3"/>
          <p:cNvSpPr>
            <a:spLocks noGrp="1" noChangeArrowheads="1"/>
          </p:cNvSpPr>
          <p:nvPr>
            <p:ph type="body" idx="1"/>
          </p:nvPr>
        </p:nvSpPr>
        <p:spPr>
          <a:xfrm>
            <a:off x="152400" y="2819400"/>
            <a:ext cx="8802688" cy="2249488"/>
          </a:xfrm>
        </p:spPr>
        <p:txBody>
          <a:bodyPr/>
          <a:lstStyle/>
          <a:p>
            <a:r>
              <a:rPr lang="cs-CZ" altLang="cs-CZ" b="1" dirty="0"/>
              <a:t>Po stanovení strategie rozvoje organizace si můžeme tuto strategii rozpracovat do dílčích strategií rozvoje organizace.</a:t>
            </a:r>
          </a:p>
        </p:txBody>
      </p:sp>
    </p:spTree>
    <p:extLst>
      <p:ext uri="{BB962C8B-B14F-4D97-AF65-F5344CB8AC3E}">
        <p14:creationId xmlns:p14="http://schemas.microsoft.com/office/powerpoint/2010/main" val="22420425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64068" y="702733"/>
            <a:ext cx="8579908" cy="1066800"/>
          </a:xfrm>
        </p:spPr>
        <p:txBody>
          <a:bodyPr>
            <a:normAutofit fontScale="90000"/>
          </a:bodyPr>
          <a:lstStyle/>
          <a:p>
            <a:pPr algn="ctr"/>
            <a:r>
              <a:rPr lang="cs-CZ" altLang="cs-CZ" sz="3200" b="1" dirty="0"/>
              <a:t>PŘEVÁDĚNÍ STRATEGIE DO SOUSTAVY MĚŘITELNÝCH CÍLŮ – BALANCED SCORECARD (BSC) - I</a:t>
            </a:r>
          </a:p>
        </p:txBody>
      </p:sp>
      <p:sp>
        <p:nvSpPr>
          <p:cNvPr id="164867" name="Rectangle 3"/>
          <p:cNvSpPr>
            <a:spLocks noGrp="1" noChangeArrowheads="1"/>
          </p:cNvSpPr>
          <p:nvPr>
            <p:ph type="body" idx="1"/>
          </p:nvPr>
        </p:nvSpPr>
        <p:spPr>
          <a:xfrm>
            <a:off x="0" y="1777999"/>
            <a:ext cx="8955088" cy="4174067"/>
          </a:xfrm>
        </p:spPr>
        <p:txBody>
          <a:bodyPr>
            <a:normAutofit/>
          </a:bodyPr>
          <a:lstStyle/>
          <a:p>
            <a:pPr>
              <a:lnSpc>
                <a:spcPct val="90000"/>
              </a:lnSpc>
            </a:pPr>
            <a:r>
              <a:rPr lang="cs-CZ" altLang="cs-CZ" sz="2400" b="1" dirty="0"/>
              <a:t>Metoda BSC (</a:t>
            </a:r>
            <a:r>
              <a:rPr lang="cs-CZ" altLang="cs-CZ" sz="2400" b="1" dirty="0" err="1">
                <a:solidFill>
                  <a:schemeClr val="hlink"/>
                </a:solidFill>
              </a:rPr>
              <a:t>Balanced</a:t>
            </a:r>
            <a:r>
              <a:rPr lang="cs-CZ" altLang="cs-CZ" sz="2400" b="1" dirty="0">
                <a:solidFill>
                  <a:schemeClr val="hlink"/>
                </a:solidFill>
              </a:rPr>
              <a:t> </a:t>
            </a:r>
            <a:r>
              <a:rPr lang="cs-CZ" altLang="cs-CZ" sz="2400" b="1" dirty="0" err="1">
                <a:solidFill>
                  <a:schemeClr val="hlink"/>
                </a:solidFill>
              </a:rPr>
              <a:t>Scorecard</a:t>
            </a:r>
            <a:r>
              <a:rPr lang="cs-CZ" altLang="cs-CZ" sz="2400" b="1" dirty="0"/>
              <a:t> – metoda vyvážených ukazatelů) poskytuje integrující rámec manažerského řízení převádějící strategii organizace do uceleného souboru ukazatelů (měřítek) výkonnosti – je to přístup, který poskytuje managementu informace pomáhající formulovat a dosáhnout strategických záměrů.</a:t>
            </a:r>
          </a:p>
          <a:p>
            <a:pPr>
              <a:lnSpc>
                <a:spcPct val="90000"/>
              </a:lnSpc>
            </a:pPr>
            <a:r>
              <a:rPr lang="cs-CZ" altLang="cs-CZ" sz="2400" b="1" dirty="0" err="1">
                <a:solidFill>
                  <a:schemeClr val="hlink"/>
                </a:solidFill>
              </a:rPr>
              <a:t>Balanced</a:t>
            </a:r>
            <a:r>
              <a:rPr lang="cs-CZ" altLang="cs-CZ" sz="2400" b="1" dirty="0">
                <a:solidFill>
                  <a:schemeClr val="hlink"/>
                </a:solidFill>
              </a:rPr>
              <a:t> </a:t>
            </a:r>
            <a:r>
              <a:rPr lang="cs-CZ" altLang="cs-CZ" sz="2400" b="1" dirty="0" err="1">
                <a:solidFill>
                  <a:schemeClr val="hlink"/>
                </a:solidFill>
              </a:rPr>
              <a:t>Scorecard</a:t>
            </a:r>
            <a:r>
              <a:rPr lang="cs-CZ" altLang="cs-CZ" sz="2400" b="1" dirty="0"/>
              <a:t> je metoda hodnocení organizace   z několika strategických hledisek pomocí ukazatelů – zdůrazňuje význam vytvoření rovnováhy mezi 4 dimenzemi: krátkodobými</a:t>
            </a:r>
            <a:br>
              <a:rPr lang="cs-CZ" altLang="cs-CZ" sz="2400" b="1" dirty="0"/>
            </a:br>
            <a:r>
              <a:rPr lang="cs-CZ" altLang="cs-CZ" sz="2400" b="1" dirty="0"/>
              <a:t>a dlouhodobými cíli, stabilitou a změnou, jakož i mezi vnitřními procesy a vztahy s externími zainteresovanými stranami (EIPA, </a:t>
            </a:r>
            <a:r>
              <a:rPr lang="cs-CZ" altLang="cs-CZ" sz="2400" b="1" dirty="0" err="1"/>
              <a:t>European</a:t>
            </a:r>
            <a:r>
              <a:rPr lang="cs-CZ" altLang="cs-CZ" sz="2400" b="1" dirty="0"/>
              <a:t> Public </a:t>
            </a:r>
            <a:r>
              <a:rPr lang="cs-CZ" altLang="cs-CZ" sz="2400" b="1" dirty="0" err="1"/>
              <a:t>Administration</a:t>
            </a:r>
            <a:r>
              <a:rPr lang="cs-CZ" altLang="cs-CZ" sz="2400" b="1" dirty="0"/>
              <a:t>, 2006).</a:t>
            </a:r>
          </a:p>
        </p:txBody>
      </p:sp>
    </p:spTree>
    <p:extLst>
      <p:ext uri="{BB962C8B-B14F-4D97-AF65-F5344CB8AC3E}">
        <p14:creationId xmlns:p14="http://schemas.microsoft.com/office/powerpoint/2010/main" val="397722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558800"/>
            <a:ext cx="8229600" cy="858838"/>
          </a:xfrm>
        </p:spPr>
        <p:txBody>
          <a:bodyPr/>
          <a:lstStyle/>
          <a:p>
            <a:pPr algn="ctr"/>
            <a:r>
              <a:rPr lang="cs-CZ" altLang="cs-CZ" b="1" dirty="0"/>
              <a:t>VLASTNÍK PROCESU</a:t>
            </a:r>
          </a:p>
        </p:txBody>
      </p:sp>
      <p:sp>
        <p:nvSpPr>
          <p:cNvPr id="103427" name="Rectangle 3"/>
          <p:cNvSpPr>
            <a:spLocks noGrp="1" noChangeArrowheads="1"/>
          </p:cNvSpPr>
          <p:nvPr>
            <p:ph type="body" idx="1"/>
          </p:nvPr>
        </p:nvSpPr>
        <p:spPr>
          <a:xfrm>
            <a:off x="160866" y="2017714"/>
            <a:ext cx="8794221" cy="4146020"/>
          </a:xfrm>
        </p:spPr>
        <p:txBody>
          <a:bodyPr/>
          <a:lstStyle/>
          <a:p>
            <a:pPr>
              <a:lnSpc>
                <a:spcPct val="90000"/>
              </a:lnSpc>
            </a:pPr>
            <a:r>
              <a:rPr lang="cs-CZ" altLang="cs-CZ" sz="2800" b="1" dirty="0">
                <a:solidFill>
                  <a:schemeClr val="hlink"/>
                </a:solidFill>
              </a:rPr>
              <a:t>Vlastník procesu</a:t>
            </a:r>
            <a:r>
              <a:rPr lang="cs-CZ" altLang="cs-CZ" sz="2800" b="1" dirty="0"/>
              <a:t> (</a:t>
            </a:r>
            <a:r>
              <a:rPr lang="cs-CZ" altLang="cs-CZ" sz="2800" b="1" dirty="0">
                <a:solidFill>
                  <a:schemeClr val="hlink"/>
                </a:solidFill>
              </a:rPr>
              <a:t>majitel</a:t>
            </a:r>
            <a:r>
              <a:rPr lang="cs-CZ" altLang="cs-CZ" sz="2800" b="1" dirty="0"/>
              <a:t>, </a:t>
            </a:r>
            <a:r>
              <a:rPr lang="cs-CZ" altLang="cs-CZ" sz="2800" b="1" dirty="0">
                <a:solidFill>
                  <a:schemeClr val="hlink"/>
                </a:solidFill>
              </a:rPr>
              <a:t>správce</a:t>
            </a:r>
            <a:r>
              <a:rPr lang="cs-CZ" altLang="cs-CZ" sz="2800" b="1" dirty="0"/>
              <a:t>) je osoba (zpravidla vedoucí zaměstnanec), který má odpovědnost za dosahování cílů procesu a jeho dlouhodobého efektivního fungování, monitorování výkonnosti procesu (včetně naplňování definovaných ukazatelů</a:t>
            </a:r>
            <a:br>
              <a:rPr lang="cs-CZ" altLang="cs-CZ" sz="2800" b="1" dirty="0"/>
            </a:br>
            <a:r>
              <a:rPr lang="cs-CZ" altLang="cs-CZ" sz="2800" b="1" dirty="0"/>
              <a:t>a sledovaných cílů), správu, systematické zlepšování</a:t>
            </a:r>
            <a:br>
              <a:rPr lang="cs-CZ" altLang="cs-CZ" sz="2800" b="1" dirty="0"/>
            </a:br>
            <a:r>
              <a:rPr lang="cs-CZ" altLang="cs-CZ" sz="2800" b="1" dirty="0"/>
              <a:t>a řešení problémů v průběhu procesu – disponuje nejen </a:t>
            </a:r>
            <a:r>
              <a:rPr lang="cs-CZ" altLang="cs-CZ" sz="2800" b="1" dirty="0">
                <a:solidFill>
                  <a:schemeClr val="hlink"/>
                </a:solidFill>
              </a:rPr>
              <a:t>odpovědností</a:t>
            </a:r>
            <a:r>
              <a:rPr lang="cs-CZ" altLang="cs-CZ" sz="2800" b="1" dirty="0"/>
              <a:t>, ale    i dostatečnou </a:t>
            </a:r>
            <a:r>
              <a:rPr lang="cs-CZ" altLang="cs-CZ" sz="2800" b="1" dirty="0">
                <a:solidFill>
                  <a:schemeClr val="hlink"/>
                </a:solidFill>
              </a:rPr>
              <a:t>pravomocí</a:t>
            </a:r>
            <a:r>
              <a:rPr lang="cs-CZ" altLang="cs-CZ" sz="2800" b="1" dirty="0"/>
              <a:t> (odpovědnost je přitom chápána ve vztahu k výsledku procesu, nikoliv pouze k vykonávaným činnostem).</a:t>
            </a:r>
          </a:p>
        </p:txBody>
      </p:sp>
    </p:spTree>
    <p:extLst>
      <p:ext uri="{BB962C8B-B14F-4D97-AF65-F5344CB8AC3E}">
        <p14:creationId xmlns:p14="http://schemas.microsoft.com/office/powerpoint/2010/main" val="460625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47134" y="668866"/>
            <a:ext cx="8596842" cy="1091671"/>
          </a:xfrm>
        </p:spPr>
        <p:txBody>
          <a:bodyPr>
            <a:normAutofit fontScale="90000"/>
          </a:bodyPr>
          <a:lstStyle/>
          <a:p>
            <a:pPr algn="ctr"/>
            <a:r>
              <a:rPr lang="cs-CZ" altLang="cs-CZ" sz="3200" b="1" dirty="0"/>
              <a:t>PŘEVÁDĚNÍ STRATEGIE DO SOUSTAVY MĚŘITELNÝCH CÍLŮ – BALANCED SCORECARD (BSC) - II</a:t>
            </a:r>
          </a:p>
        </p:txBody>
      </p:sp>
      <p:sp>
        <p:nvSpPr>
          <p:cNvPr id="303107" name="Rectangle 3"/>
          <p:cNvSpPr>
            <a:spLocks noGrp="1" noChangeArrowheads="1"/>
          </p:cNvSpPr>
          <p:nvPr>
            <p:ph type="body" idx="1"/>
          </p:nvPr>
        </p:nvSpPr>
        <p:spPr>
          <a:xfrm>
            <a:off x="152400" y="2057400"/>
            <a:ext cx="8802688" cy="4123267"/>
          </a:xfrm>
        </p:spPr>
        <p:txBody>
          <a:bodyPr>
            <a:normAutofit/>
          </a:bodyPr>
          <a:lstStyle/>
          <a:p>
            <a:pPr>
              <a:lnSpc>
                <a:spcPct val="90000"/>
              </a:lnSpc>
            </a:pPr>
            <a:r>
              <a:rPr lang="cs-CZ" altLang="cs-CZ" sz="2400" b="1" dirty="0"/>
              <a:t>Na vizi a jednotlivé strategie organizace je pohlíženo ze </a:t>
            </a:r>
            <a:r>
              <a:rPr lang="cs-CZ" altLang="cs-CZ" sz="2400" b="1" dirty="0">
                <a:solidFill>
                  <a:schemeClr val="hlink"/>
                </a:solidFill>
              </a:rPr>
              <a:t>čtyř perspektiv</a:t>
            </a:r>
            <a:r>
              <a:rPr lang="cs-CZ" altLang="cs-CZ" sz="2400" b="1" dirty="0"/>
              <a:t>, které musí být vyváženy.</a:t>
            </a:r>
          </a:p>
          <a:p>
            <a:pPr>
              <a:lnSpc>
                <a:spcPct val="90000"/>
              </a:lnSpc>
            </a:pPr>
            <a:r>
              <a:rPr lang="cs-CZ" altLang="cs-CZ" sz="2400" b="1" dirty="0"/>
              <a:t>O strategii organizace vypovídají v rámci každé perspektivy pouze všechny 4 prvky (cíle, ukazatele, procesy a aktivity) současně – pokud některý z nich chybí, není strategie jasná nebo vyvážená</a:t>
            </a:r>
          </a:p>
          <a:p>
            <a:pPr>
              <a:lnSpc>
                <a:spcPct val="90000"/>
              </a:lnSpc>
            </a:pPr>
            <a:r>
              <a:rPr lang="cs-CZ" altLang="cs-CZ" sz="2400" b="1" dirty="0"/>
              <a:t>Úkolem metody není stanovit poslání, vizi a strategie, ale zajistit jejich naplnění.</a:t>
            </a:r>
          </a:p>
          <a:p>
            <a:pPr>
              <a:lnSpc>
                <a:spcPct val="90000"/>
              </a:lnSpc>
            </a:pPr>
            <a:r>
              <a:rPr lang="cs-CZ" altLang="cs-CZ" sz="2400" b="1" dirty="0"/>
              <a:t>Hlavní problém při realizaci metody BSC je v rozložení cílů na organizační jednotky, procesy a jednotlivé zaměstnance</a:t>
            </a:r>
            <a:br>
              <a:rPr lang="cs-CZ" altLang="cs-CZ" sz="2400" b="1" dirty="0"/>
            </a:br>
            <a:r>
              <a:rPr lang="cs-CZ" altLang="cs-CZ" sz="2400" b="1" dirty="0"/>
              <a:t>a nalezení ukazatelů, které jsou přímo ovlivnitelné osobami odpovědnými za výsledky.</a:t>
            </a:r>
          </a:p>
        </p:txBody>
      </p:sp>
    </p:spTree>
    <p:extLst>
      <p:ext uri="{BB962C8B-B14F-4D97-AF65-F5344CB8AC3E}">
        <p14:creationId xmlns:p14="http://schemas.microsoft.com/office/powerpoint/2010/main" val="639573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52425" y="601134"/>
            <a:ext cx="8562975" cy="1143000"/>
          </a:xfrm>
        </p:spPr>
        <p:txBody>
          <a:bodyPr/>
          <a:lstStyle/>
          <a:p>
            <a:pPr algn="ctr"/>
            <a:r>
              <a:rPr lang="cs-CZ" altLang="cs-CZ" sz="3200" b="1" dirty="0"/>
              <a:t>RÁMEC STRATEGICKÝCH PERSPEKTIV VYVÁŽENÝCH UKAZATELŮ</a:t>
            </a:r>
          </a:p>
        </p:txBody>
      </p:sp>
      <p:graphicFrame>
        <p:nvGraphicFramePr>
          <p:cNvPr id="165891" name="Object 3"/>
          <p:cNvGraphicFramePr>
            <a:graphicFrameLocks noChangeAspect="1"/>
          </p:cNvGraphicFramePr>
          <p:nvPr>
            <p:extLst>
              <p:ext uri="{D42A27DB-BD31-4B8C-83A1-F6EECF244321}">
                <p14:modId xmlns:p14="http://schemas.microsoft.com/office/powerpoint/2010/main" val="3525923654"/>
              </p:ext>
            </p:extLst>
          </p:nvPr>
        </p:nvGraphicFramePr>
        <p:xfrm>
          <a:off x="626533" y="1981200"/>
          <a:ext cx="7763933" cy="4118260"/>
        </p:xfrm>
        <a:graphic>
          <a:graphicData uri="http://schemas.openxmlformats.org/presentationml/2006/ole">
            <mc:AlternateContent xmlns:mc="http://schemas.openxmlformats.org/markup-compatibility/2006">
              <mc:Choice xmlns:v="urn:schemas-microsoft-com:vml" Requires="v">
                <p:oleObj name="Rastrový obrázek" r:id="rId2" imgW="5904762" imgH="4172532" progId="Paint.Picture">
                  <p:embed/>
                </p:oleObj>
              </mc:Choice>
              <mc:Fallback>
                <p:oleObj name="Rastrový obrázek" r:id="rId2" imgW="5904762" imgH="4172532"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33" y="1981200"/>
                        <a:ext cx="7763933" cy="411826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680448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736600" y="635000"/>
            <a:ext cx="7877175" cy="1379538"/>
          </a:xfrm>
        </p:spPr>
        <p:txBody>
          <a:bodyPr/>
          <a:lstStyle/>
          <a:p>
            <a:pPr algn="ctr"/>
            <a:r>
              <a:rPr lang="cs-CZ" altLang="cs-CZ" sz="4000" b="1" dirty="0"/>
              <a:t>KLÍČOVÉ PRVKY BSC V RÁMCI KAŽDÉ PERSPEKTIVY</a:t>
            </a:r>
          </a:p>
        </p:txBody>
      </p:sp>
      <p:sp>
        <p:nvSpPr>
          <p:cNvPr id="167939" name="Rectangle 3"/>
          <p:cNvSpPr>
            <a:spLocks noGrp="1" noChangeArrowheads="1"/>
          </p:cNvSpPr>
          <p:nvPr>
            <p:ph type="body" idx="1"/>
          </p:nvPr>
        </p:nvSpPr>
        <p:spPr>
          <a:xfrm>
            <a:off x="152400" y="2362200"/>
            <a:ext cx="8382000" cy="3623733"/>
          </a:xfrm>
        </p:spPr>
        <p:txBody>
          <a:bodyPr/>
          <a:lstStyle/>
          <a:p>
            <a:pPr>
              <a:lnSpc>
                <a:spcPct val="90000"/>
              </a:lnSpc>
            </a:pPr>
            <a:r>
              <a:rPr lang="cs-CZ" altLang="cs-CZ" b="1" dirty="0">
                <a:solidFill>
                  <a:schemeClr val="hlink"/>
                </a:solidFill>
              </a:rPr>
              <a:t>Cíle</a:t>
            </a:r>
            <a:r>
              <a:rPr lang="cs-CZ" altLang="cs-CZ" b="1" dirty="0"/>
              <a:t>: Jakými ukazateli lez cíle měřit?</a:t>
            </a:r>
          </a:p>
          <a:p>
            <a:pPr>
              <a:lnSpc>
                <a:spcPct val="90000"/>
              </a:lnSpc>
            </a:pPr>
            <a:r>
              <a:rPr lang="cs-CZ" altLang="cs-CZ" b="1" dirty="0">
                <a:solidFill>
                  <a:schemeClr val="hlink"/>
                </a:solidFill>
              </a:rPr>
              <a:t>Parametry</a:t>
            </a:r>
            <a:r>
              <a:rPr lang="cs-CZ" altLang="cs-CZ" b="1" dirty="0"/>
              <a:t>: Jaké hodnoty ukazatelů jsou pro cíle adekvátní? (jde tedy o stanovení cílové hodnoty ukazatelů).</a:t>
            </a:r>
          </a:p>
          <a:p>
            <a:pPr>
              <a:lnSpc>
                <a:spcPct val="90000"/>
              </a:lnSpc>
            </a:pPr>
            <a:r>
              <a:rPr lang="cs-CZ" altLang="cs-CZ" b="1" dirty="0">
                <a:solidFill>
                  <a:schemeClr val="hlink"/>
                </a:solidFill>
              </a:rPr>
              <a:t>Procesy/aktivity</a:t>
            </a:r>
            <a:r>
              <a:rPr lang="cs-CZ" altLang="cs-CZ" b="1" dirty="0"/>
              <a:t>: Jaké procesy podporují dosažení cílů? Jaké další aktivity jsou pro dosažení cílů nezbytné?</a:t>
            </a:r>
          </a:p>
        </p:txBody>
      </p:sp>
    </p:spTree>
    <p:extLst>
      <p:ext uri="{BB962C8B-B14F-4D97-AF65-F5344CB8AC3E}">
        <p14:creationId xmlns:p14="http://schemas.microsoft.com/office/powerpoint/2010/main" val="2611502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533400" y="677332"/>
            <a:ext cx="8410575" cy="930805"/>
          </a:xfrm>
        </p:spPr>
        <p:txBody>
          <a:bodyPr>
            <a:normAutofit fontScale="90000"/>
          </a:bodyPr>
          <a:lstStyle/>
          <a:p>
            <a:pPr algn="ctr"/>
            <a:r>
              <a:rPr lang="cs-CZ" altLang="cs-CZ" sz="3200" b="1" dirty="0"/>
              <a:t>PROBLÉMY PRO OBJASNĚNÍ PŘÍPRAVNÝM TÝMEM PŘED ZAHÁJENÍM PROJEKTU ZAVÁDĚNÍ BSC</a:t>
            </a:r>
          </a:p>
        </p:txBody>
      </p:sp>
      <p:sp>
        <p:nvSpPr>
          <p:cNvPr id="168963" name="Rectangle 3"/>
          <p:cNvSpPr>
            <a:spLocks noGrp="1" noChangeArrowheads="1"/>
          </p:cNvSpPr>
          <p:nvPr>
            <p:ph type="body" idx="1"/>
          </p:nvPr>
        </p:nvSpPr>
        <p:spPr>
          <a:xfrm>
            <a:off x="217487" y="1913467"/>
            <a:ext cx="8726488" cy="4182533"/>
          </a:xfrm>
        </p:spPr>
        <p:txBody>
          <a:bodyPr>
            <a:normAutofit fontScale="92500"/>
          </a:bodyPr>
          <a:lstStyle/>
          <a:p>
            <a:pPr>
              <a:lnSpc>
                <a:spcPct val="90000"/>
              </a:lnSpc>
            </a:pPr>
            <a:r>
              <a:rPr lang="cs-CZ" altLang="cs-CZ" sz="2800" b="1" dirty="0"/>
              <a:t>Jak pracujeme se zákazníky/občany a dalšími klíčovými zainteresovanými stranami?</a:t>
            </a:r>
          </a:p>
          <a:p>
            <a:pPr>
              <a:lnSpc>
                <a:spcPct val="90000"/>
              </a:lnSpc>
            </a:pPr>
            <a:r>
              <a:rPr lang="cs-CZ" altLang="cs-CZ" sz="2800" b="1" dirty="0"/>
              <a:t>Jaké metody již používáme? Uplatňujeme řízení kvality</a:t>
            </a:r>
            <a:br>
              <a:rPr lang="cs-CZ" altLang="cs-CZ" sz="2800" b="1" dirty="0"/>
            </a:br>
            <a:r>
              <a:rPr lang="cs-CZ" altLang="cs-CZ" sz="2800" b="1" dirty="0"/>
              <a:t>a výkonnosti?</a:t>
            </a:r>
          </a:p>
          <a:p>
            <a:pPr>
              <a:lnSpc>
                <a:spcPct val="90000"/>
              </a:lnSpc>
            </a:pPr>
            <a:r>
              <a:rPr lang="cs-CZ" altLang="cs-CZ" sz="2800" b="1" dirty="0"/>
              <a:t>Máme jasno v procesech? Máme stanoveny hlavní procesy?</a:t>
            </a:r>
          </a:p>
          <a:p>
            <a:pPr>
              <a:lnSpc>
                <a:spcPct val="90000"/>
              </a:lnSpc>
            </a:pPr>
            <a:r>
              <a:rPr lang="cs-CZ" altLang="cs-CZ" sz="2800" b="1" dirty="0"/>
              <a:t>Provádíme srovnání s jinými organizacemi obdobného poslání (</a:t>
            </a:r>
            <a:r>
              <a:rPr lang="cs-CZ" altLang="cs-CZ" sz="2800" b="1" dirty="0" err="1"/>
              <a:t>benchmarking</a:t>
            </a:r>
            <a:r>
              <a:rPr lang="cs-CZ" altLang="cs-CZ" sz="2800" b="1" dirty="0"/>
              <a:t>)?</a:t>
            </a:r>
          </a:p>
          <a:p>
            <a:pPr>
              <a:lnSpc>
                <a:spcPct val="90000"/>
              </a:lnSpc>
            </a:pPr>
            <a:r>
              <a:rPr lang="cs-CZ" altLang="cs-CZ" sz="2800" b="1" dirty="0"/>
              <a:t>Jaký máme systém řízení, jaká je jeho struktura a používané postupy?</a:t>
            </a:r>
          </a:p>
          <a:p>
            <a:pPr>
              <a:lnSpc>
                <a:spcPct val="90000"/>
              </a:lnSpc>
            </a:pPr>
            <a:r>
              <a:rPr lang="cs-CZ" altLang="cs-CZ" sz="2800" b="1" dirty="0"/>
              <a:t>Jaké máme k dispozici hodnotící dokumenty?</a:t>
            </a:r>
          </a:p>
        </p:txBody>
      </p:sp>
    </p:spTree>
    <p:extLst>
      <p:ext uri="{BB962C8B-B14F-4D97-AF65-F5344CB8AC3E}">
        <p14:creationId xmlns:p14="http://schemas.microsoft.com/office/powerpoint/2010/main" val="2876373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52400" y="753533"/>
            <a:ext cx="8991600" cy="660400"/>
          </a:xfrm>
        </p:spPr>
        <p:txBody>
          <a:bodyPr>
            <a:normAutofit fontScale="90000"/>
          </a:bodyPr>
          <a:lstStyle/>
          <a:p>
            <a:pPr algn="ctr"/>
            <a:r>
              <a:rPr lang="cs-CZ" altLang="cs-CZ" sz="4000" b="1" dirty="0"/>
              <a:t>HLAVNÍ ČINNOSTI PROJEKTU ZAVEDENÍ BSC (I)</a:t>
            </a:r>
          </a:p>
        </p:txBody>
      </p:sp>
      <p:sp>
        <p:nvSpPr>
          <p:cNvPr id="166915" name="Rectangle 3"/>
          <p:cNvSpPr>
            <a:spLocks noGrp="1" noChangeArrowheads="1"/>
          </p:cNvSpPr>
          <p:nvPr>
            <p:ph type="body" idx="1"/>
          </p:nvPr>
        </p:nvSpPr>
        <p:spPr>
          <a:xfrm>
            <a:off x="330200" y="1854199"/>
            <a:ext cx="8624888" cy="4318001"/>
          </a:xfrm>
        </p:spPr>
        <p:txBody>
          <a:bodyPr/>
          <a:lstStyle/>
          <a:p>
            <a:pPr marL="609600" indent="-609600">
              <a:lnSpc>
                <a:spcPct val="90000"/>
              </a:lnSpc>
              <a:buFont typeface="Wingdings" pitchFamily="2" charset="2"/>
              <a:buNone/>
            </a:pPr>
            <a:r>
              <a:rPr lang="cs-CZ" altLang="cs-CZ" sz="2400" b="1" dirty="0"/>
              <a:t>1.	Stanovíme rozsah zavedení.</a:t>
            </a:r>
          </a:p>
          <a:p>
            <a:pPr marL="609600" indent="-609600">
              <a:lnSpc>
                <a:spcPct val="90000"/>
              </a:lnSpc>
              <a:buFont typeface="Wingdings" pitchFamily="2" charset="2"/>
              <a:buNone/>
            </a:pPr>
            <a:r>
              <a:rPr lang="cs-CZ" altLang="cs-CZ" sz="2400" b="1" dirty="0"/>
              <a:t>2.	Naplánujeme postup zavádění a vytvoříme pro zavádění odpovídající podmínky, provedeme shromáždění a revizi všech strategických dokumentů, realizujeme všechny potřebné analýzy (SWOT analýza, finanční analýzy…), shromáždíme všechna potřebná data, informace a znalosti, které mohou mít vliv na úspěšné zavedení metody, potvrdíme platnost poslání, vize a hlavních strategií, příp. je aktualizujeme nebo definujeme (především jednoznačné definování poslání, příp. vize), provedeme nezbytná školení jak realizačního týmu, tak i všech zaměstnanců.</a:t>
            </a:r>
          </a:p>
        </p:txBody>
      </p:sp>
    </p:spTree>
    <p:extLst>
      <p:ext uri="{BB962C8B-B14F-4D97-AF65-F5344CB8AC3E}">
        <p14:creationId xmlns:p14="http://schemas.microsoft.com/office/powerpoint/2010/main" val="2025616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685801"/>
            <a:ext cx="9211733" cy="761470"/>
          </a:xfrm>
        </p:spPr>
        <p:txBody>
          <a:bodyPr>
            <a:normAutofit fontScale="90000"/>
          </a:bodyPr>
          <a:lstStyle/>
          <a:p>
            <a:pPr algn="ctr"/>
            <a:r>
              <a:rPr lang="cs-CZ" altLang="cs-CZ" sz="4000" b="1" dirty="0"/>
              <a:t>HLAVNÍ ČINNOSTI PROJEKTU ZAVEDENÍ BSC (II)</a:t>
            </a:r>
          </a:p>
        </p:txBody>
      </p:sp>
      <p:sp>
        <p:nvSpPr>
          <p:cNvPr id="304131" name="Rectangle 3"/>
          <p:cNvSpPr>
            <a:spLocks noGrp="1" noChangeArrowheads="1"/>
          </p:cNvSpPr>
          <p:nvPr>
            <p:ph type="body" idx="1"/>
          </p:nvPr>
        </p:nvSpPr>
        <p:spPr>
          <a:xfrm>
            <a:off x="152400" y="2209800"/>
            <a:ext cx="8458200" cy="3920067"/>
          </a:xfrm>
        </p:spPr>
        <p:txBody>
          <a:bodyPr/>
          <a:lstStyle/>
          <a:p>
            <a:pPr marL="609600" indent="-609600">
              <a:lnSpc>
                <a:spcPct val="90000"/>
              </a:lnSpc>
              <a:buFont typeface="Wingdings" pitchFamily="2" charset="2"/>
              <a:buNone/>
            </a:pPr>
            <a:r>
              <a:rPr lang="cs-CZ" altLang="cs-CZ" sz="2400" b="1" dirty="0"/>
              <a:t>3.	Sestavíme strategickou mapu (cíle pro všechny perspektivy) za účasti vrcholového vedení a projednáme ji se všemi zainteresovanými.</a:t>
            </a:r>
          </a:p>
          <a:p>
            <a:pPr marL="609600" indent="-609600">
              <a:lnSpc>
                <a:spcPct val="90000"/>
              </a:lnSpc>
              <a:buFont typeface="Wingdings" pitchFamily="2" charset="2"/>
              <a:buNone/>
            </a:pPr>
            <a:r>
              <a:rPr lang="cs-CZ" altLang="cs-CZ" sz="2400" b="1" dirty="0"/>
              <a:t>4.	Sestavíme vyvážený soubor ukazatelů pro jednotlivé cíle strategické mapy a projednáme je se všemi zainteresovanými (podle potřeby event. upravíme strategickou mapu).</a:t>
            </a:r>
          </a:p>
          <a:p>
            <a:pPr marL="609600" indent="-609600">
              <a:lnSpc>
                <a:spcPct val="90000"/>
              </a:lnSpc>
              <a:buFont typeface="Wingdings" pitchFamily="2" charset="2"/>
              <a:buNone/>
            </a:pPr>
            <a:r>
              <a:rPr lang="cs-CZ" altLang="cs-CZ" sz="2400" b="1" dirty="0"/>
              <a:t>5.	Stanovíme metodiky měření ukazatelů a zdroje dat, odpovědnosti za měření, cílové hodnoty ukazatelů – projednáme se všemi zainteresovanými a provedeme event. úpravy.</a:t>
            </a:r>
          </a:p>
        </p:txBody>
      </p:sp>
    </p:spTree>
    <p:extLst>
      <p:ext uri="{BB962C8B-B14F-4D97-AF65-F5344CB8AC3E}">
        <p14:creationId xmlns:p14="http://schemas.microsoft.com/office/powerpoint/2010/main" val="18548099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651932"/>
            <a:ext cx="9254067" cy="609601"/>
          </a:xfrm>
        </p:spPr>
        <p:txBody>
          <a:bodyPr>
            <a:normAutofit fontScale="90000"/>
          </a:bodyPr>
          <a:lstStyle/>
          <a:p>
            <a:pPr algn="ctr"/>
            <a:r>
              <a:rPr lang="cs-CZ" altLang="cs-CZ" sz="4000" b="1" dirty="0"/>
              <a:t>HLAVNÍ ČINNOSTI PROJEKTU ZAVEDENÍ BSC (III)</a:t>
            </a:r>
          </a:p>
        </p:txBody>
      </p:sp>
      <p:sp>
        <p:nvSpPr>
          <p:cNvPr id="305155" name="Rectangle 3"/>
          <p:cNvSpPr>
            <a:spLocks noGrp="1" noChangeArrowheads="1"/>
          </p:cNvSpPr>
          <p:nvPr>
            <p:ph type="body" idx="1"/>
          </p:nvPr>
        </p:nvSpPr>
        <p:spPr>
          <a:xfrm>
            <a:off x="152400" y="1913467"/>
            <a:ext cx="8802688" cy="4114800"/>
          </a:xfrm>
        </p:spPr>
        <p:txBody>
          <a:bodyPr/>
          <a:lstStyle/>
          <a:p>
            <a:pPr marL="609600" indent="-609600">
              <a:lnSpc>
                <a:spcPct val="90000"/>
              </a:lnSpc>
              <a:buFont typeface="Wingdings" pitchFamily="2" charset="2"/>
              <a:buNone/>
            </a:pPr>
            <a:r>
              <a:rPr lang="cs-CZ" altLang="cs-CZ" sz="2400" b="1" dirty="0"/>
              <a:t>6.	Schválíme strategickou mapu, soubor ukazatelů cílů včetně metodik měření a cílových hodnot ukazatelů na potřebné úrovni – nezbytně musíme docílit „politického“ konsensu.</a:t>
            </a:r>
          </a:p>
          <a:p>
            <a:pPr marL="609600" indent="-609600">
              <a:lnSpc>
                <a:spcPct val="90000"/>
              </a:lnSpc>
              <a:buFont typeface="Wingdings" pitchFamily="2" charset="2"/>
              <a:buNone/>
            </a:pPr>
            <a:r>
              <a:rPr lang="cs-CZ" altLang="cs-CZ" sz="2400" b="1" dirty="0"/>
              <a:t>7.	Přeneseme (rozložíme) ukazatele na nižší úrovně řízení – každý útvar i jednotlivec musí znát svůj podíl, kterým jeho práce přispívá ke strategii (záleží ovšem na zvoleném rozsahu zavedení).</a:t>
            </a:r>
          </a:p>
          <a:p>
            <a:pPr marL="609600" indent="-609600">
              <a:lnSpc>
                <a:spcPct val="90000"/>
              </a:lnSpc>
              <a:buFont typeface="Wingdings" pitchFamily="2" charset="2"/>
              <a:buNone/>
            </a:pPr>
            <a:r>
              <a:rPr lang="cs-CZ" altLang="cs-CZ" sz="2400" b="1" dirty="0"/>
              <a:t>8.	Porovnáme měření a pravidelně vyhodnocujeme výsledky – používáme vizualizaci a týmovou práci, orientujeme organizaci na dosažení výsledků.</a:t>
            </a:r>
          </a:p>
        </p:txBody>
      </p:sp>
    </p:spTree>
    <p:extLst>
      <p:ext uri="{BB962C8B-B14F-4D97-AF65-F5344CB8AC3E}">
        <p14:creationId xmlns:p14="http://schemas.microsoft.com/office/powerpoint/2010/main" val="1679422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0" y="753533"/>
            <a:ext cx="9220200" cy="668868"/>
          </a:xfrm>
        </p:spPr>
        <p:txBody>
          <a:bodyPr>
            <a:normAutofit fontScale="90000"/>
          </a:bodyPr>
          <a:lstStyle/>
          <a:p>
            <a:pPr algn="ctr"/>
            <a:r>
              <a:rPr lang="cs-CZ" altLang="cs-CZ" sz="4000" b="1" dirty="0"/>
              <a:t>HLAVNÍ ČINNOSTI PROJEKTU ZAVEDENÍ BSC (IV)</a:t>
            </a:r>
          </a:p>
        </p:txBody>
      </p:sp>
      <p:sp>
        <p:nvSpPr>
          <p:cNvPr id="306179" name="Rectangle 3"/>
          <p:cNvSpPr>
            <a:spLocks noGrp="1" noChangeArrowheads="1"/>
          </p:cNvSpPr>
          <p:nvPr>
            <p:ph type="body" idx="1"/>
          </p:nvPr>
        </p:nvSpPr>
        <p:spPr>
          <a:xfrm>
            <a:off x="381000" y="2514600"/>
            <a:ext cx="8153400" cy="2935288"/>
          </a:xfrm>
        </p:spPr>
        <p:txBody>
          <a:bodyPr/>
          <a:lstStyle/>
          <a:p>
            <a:pPr marL="609600" indent="-609600">
              <a:buFont typeface="Wingdings" pitchFamily="2" charset="2"/>
              <a:buNone/>
            </a:pPr>
            <a:r>
              <a:rPr lang="cs-CZ" altLang="cs-CZ" sz="2400" b="1" dirty="0"/>
              <a:t>9.	Propojíme BSP s odměňováním.</a:t>
            </a:r>
          </a:p>
          <a:p>
            <a:pPr marL="609600" indent="-609600">
              <a:buFont typeface="Wingdings" pitchFamily="2" charset="2"/>
              <a:buNone/>
            </a:pPr>
            <a:r>
              <a:rPr lang="cs-CZ" altLang="cs-CZ" sz="2400" b="1" dirty="0"/>
              <a:t>10.	Sestavíme plán opatření, akční plány a projekty k dosažení cílů a realizujeme je.</a:t>
            </a:r>
          </a:p>
          <a:p>
            <a:pPr marL="609600" indent="-609600">
              <a:buFont typeface="Wingdings" pitchFamily="2" charset="2"/>
              <a:buNone/>
            </a:pPr>
            <a:r>
              <a:rPr lang="cs-CZ" altLang="cs-CZ" sz="2400" b="1" dirty="0"/>
              <a:t>11.	Vyhodnotíme výsledky (došlo ke zlepšení?), provedeme event. potřebné úpravy a změny, zlepšujeme (celý cyklus se opakuje).</a:t>
            </a:r>
          </a:p>
        </p:txBody>
      </p:sp>
    </p:spTree>
    <p:extLst>
      <p:ext uri="{BB962C8B-B14F-4D97-AF65-F5344CB8AC3E}">
        <p14:creationId xmlns:p14="http://schemas.microsoft.com/office/powerpoint/2010/main" val="590345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066800" y="668866"/>
            <a:ext cx="7877175" cy="1091671"/>
          </a:xfrm>
        </p:spPr>
        <p:txBody>
          <a:bodyPr>
            <a:normAutofit fontScale="90000"/>
          </a:bodyPr>
          <a:lstStyle/>
          <a:p>
            <a:pPr algn="ctr"/>
            <a:r>
              <a:rPr lang="cs-CZ" altLang="cs-CZ" sz="3600" b="1" dirty="0"/>
              <a:t>BSC JAKO NÁSTROJ MONITOROVÁNÍ</a:t>
            </a:r>
            <a:br>
              <a:rPr lang="cs-CZ" altLang="cs-CZ" sz="3600" b="1" dirty="0"/>
            </a:br>
            <a:r>
              <a:rPr lang="cs-CZ" altLang="cs-CZ" sz="3600" b="1" dirty="0"/>
              <a:t>A MĚŘENÍ VÝKONNOSTI ORGANIZACE</a:t>
            </a:r>
          </a:p>
        </p:txBody>
      </p:sp>
      <p:graphicFrame>
        <p:nvGraphicFramePr>
          <p:cNvPr id="169987" name="Object 3"/>
          <p:cNvGraphicFramePr>
            <a:graphicFrameLocks noChangeAspect="1"/>
          </p:cNvGraphicFramePr>
          <p:nvPr>
            <p:extLst>
              <p:ext uri="{D42A27DB-BD31-4B8C-83A1-F6EECF244321}">
                <p14:modId xmlns:p14="http://schemas.microsoft.com/office/powerpoint/2010/main" val="1809400241"/>
              </p:ext>
            </p:extLst>
          </p:nvPr>
        </p:nvGraphicFramePr>
        <p:xfrm>
          <a:off x="524933" y="1896533"/>
          <a:ext cx="7763933" cy="4154385"/>
        </p:xfrm>
        <a:graphic>
          <a:graphicData uri="http://schemas.openxmlformats.org/presentationml/2006/ole">
            <mc:AlternateContent xmlns:mc="http://schemas.openxmlformats.org/markup-compatibility/2006">
              <mc:Choice xmlns:v="urn:schemas-microsoft-com:vml" Requires="v">
                <p:oleObj name="Rastrový obrázek" r:id="rId2" imgW="4963218" imgH="4447619" progId="Paint.Picture">
                  <p:embed/>
                </p:oleObj>
              </mc:Choice>
              <mc:Fallback>
                <p:oleObj name="Rastrový obrázek" r:id="rId2" imgW="4963218" imgH="444761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33" y="1896533"/>
                        <a:ext cx="7763933" cy="41543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96505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066800" y="626532"/>
            <a:ext cx="7877175" cy="1134005"/>
          </a:xfrm>
        </p:spPr>
        <p:txBody>
          <a:bodyPr>
            <a:normAutofit fontScale="90000"/>
          </a:bodyPr>
          <a:lstStyle/>
          <a:p>
            <a:pPr algn="ctr"/>
            <a:r>
              <a:rPr lang="cs-CZ" altLang="cs-CZ" sz="4000" b="1" dirty="0"/>
              <a:t>HIERARCHICKÁ STRUKTURA CÍLŮ ORGANIZACE</a:t>
            </a:r>
          </a:p>
        </p:txBody>
      </p:sp>
      <p:sp>
        <p:nvSpPr>
          <p:cNvPr id="171011" name="Rectangle 3"/>
          <p:cNvSpPr>
            <a:spLocks noGrp="1" noChangeArrowheads="1"/>
          </p:cNvSpPr>
          <p:nvPr>
            <p:ph type="body" idx="1"/>
          </p:nvPr>
        </p:nvSpPr>
        <p:spPr>
          <a:xfrm>
            <a:off x="152400" y="2017714"/>
            <a:ext cx="8802688" cy="4120620"/>
          </a:xfrm>
        </p:spPr>
        <p:txBody>
          <a:bodyPr/>
          <a:lstStyle/>
          <a:p>
            <a:r>
              <a:rPr lang="cs-CZ" altLang="cs-CZ" sz="2800" b="1" dirty="0">
                <a:solidFill>
                  <a:schemeClr val="hlink"/>
                </a:solidFill>
              </a:rPr>
              <a:t>Cíle organizace si musíme uspořádat do hierarchické struktury</a:t>
            </a:r>
            <a:r>
              <a:rPr lang="cs-CZ" altLang="cs-CZ" sz="2800" b="1" dirty="0"/>
              <a:t> – tzv. </a:t>
            </a:r>
            <a:r>
              <a:rPr lang="cs-CZ" altLang="cs-CZ" sz="2800" b="1" dirty="0">
                <a:solidFill>
                  <a:schemeClr val="hlink"/>
                </a:solidFill>
              </a:rPr>
              <a:t>stromu cílů.</a:t>
            </a:r>
          </a:p>
          <a:p>
            <a:r>
              <a:rPr lang="cs-CZ" altLang="cs-CZ" sz="2800" b="1" dirty="0"/>
              <a:t>Spojíme-li hledisko členění cílů podle stupně obecnosti s hlediskem členění cílů podle řádu (hierarchické struktury), můžeme si stanovit:</a:t>
            </a:r>
          </a:p>
          <a:p>
            <a:pPr lvl="1"/>
            <a:r>
              <a:rPr lang="cs-CZ" altLang="cs-CZ" sz="2400" b="1" dirty="0">
                <a:solidFill>
                  <a:schemeClr val="hlink"/>
                </a:solidFill>
              </a:rPr>
              <a:t>Obecné cíle</a:t>
            </a:r>
            <a:r>
              <a:rPr lang="cs-CZ" altLang="cs-CZ" sz="2400" b="1" dirty="0"/>
              <a:t> – strategické cíle, odpovídající cílům 0. řádu.</a:t>
            </a:r>
          </a:p>
          <a:p>
            <a:pPr lvl="1"/>
            <a:r>
              <a:rPr lang="cs-CZ" altLang="cs-CZ" sz="2400" b="1" dirty="0">
                <a:solidFill>
                  <a:schemeClr val="hlink"/>
                </a:solidFill>
              </a:rPr>
              <a:t>Specifické cíle</a:t>
            </a:r>
            <a:r>
              <a:rPr lang="cs-CZ" altLang="cs-CZ" sz="2400" b="1" dirty="0"/>
              <a:t> – odpovídají cílům 1. řádu.</a:t>
            </a:r>
          </a:p>
          <a:p>
            <a:pPr lvl="1"/>
            <a:r>
              <a:rPr lang="cs-CZ" altLang="cs-CZ" sz="2400" b="1" dirty="0">
                <a:solidFill>
                  <a:schemeClr val="hlink"/>
                </a:solidFill>
              </a:rPr>
              <a:t>Operační cíle</a:t>
            </a:r>
            <a:r>
              <a:rPr lang="cs-CZ" altLang="cs-CZ" sz="2400" b="1" dirty="0"/>
              <a:t> – odpovídají cílům 2. až n-</a:t>
            </a:r>
            <a:r>
              <a:rPr lang="cs-CZ" altLang="cs-CZ" sz="2400" b="1" dirty="0" err="1"/>
              <a:t>tého</a:t>
            </a:r>
            <a:r>
              <a:rPr lang="cs-CZ" altLang="cs-CZ" sz="2400" b="1" dirty="0"/>
              <a:t> řádu.</a:t>
            </a:r>
          </a:p>
        </p:txBody>
      </p:sp>
    </p:spTree>
    <p:extLst>
      <p:ext uri="{BB962C8B-B14F-4D97-AF65-F5344CB8AC3E}">
        <p14:creationId xmlns:p14="http://schemas.microsoft.com/office/powerpoint/2010/main" val="2041029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TotalTime>
  <Words>5680</Words>
  <Application>Microsoft Office PowerPoint</Application>
  <PresentationFormat>Předvádění na obrazovce (4:3)</PresentationFormat>
  <Paragraphs>369</Paragraphs>
  <Slides>116</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116</vt:i4>
      </vt:variant>
    </vt:vector>
  </HeadingPairs>
  <TitlesOfParts>
    <vt:vector size="121" baseType="lpstr">
      <vt:lpstr>Arial</vt:lpstr>
      <vt:lpstr>Calibri</vt:lpstr>
      <vt:lpstr>Wingdings</vt:lpstr>
      <vt:lpstr>Office Theme</vt:lpstr>
      <vt:lpstr>Rastrový obrázek</vt:lpstr>
      <vt:lpstr>MANAGEMENT II 3. Procesní řízení</vt:lpstr>
      <vt:lpstr>STRUKTURA PŘEDNÁŠKY</vt:lpstr>
      <vt:lpstr>FILOSOFIE PROCESNÍHO PŘÍSTUPU</vt:lpstr>
      <vt:lpstr>PROCES I</vt:lpstr>
      <vt:lpstr>SCHÉMA PROCESU</vt:lpstr>
      <vt:lpstr>MOŽNÉ DEFINICE POJMU PROCES - I</vt:lpstr>
      <vt:lpstr>MOŽNÉ DEFINICE POJMU PROCES - II</vt:lpstr>
      <vt:lpstr>CÍL PROCESU</vt:lpstr>
      <vt:lpstr>VLASTNÍK PROCESU</vt:lpstr>
      <vt:lpstr>ZÁKAZNÍK PROCESU</vt:lpstr>
      <vt:lpstr>VSTUPY</vt:lpstr>
      <vt:lpstr>VÝSTUP</vt:lpstr>
      <vt:lpstr>EFEKTIVNOST PROCESU</vt:lpstr>
      <vt:lpstr>RIZIKO (RIZIKA) PROCESU</vt:lpstr>
      <vt:lpstr>REGULÁTORY ŘÍZENÍ</vt:lpstr>
      <vt:lpstr>ČINNOST</vt:lpstr>
      <vt:lpstr>ZDROJE</vt:lpstr>
      <vt:lpstr>PROCES II</vt:lpstr>
      <vt:lpstr>NÁVAZNOST PROCESŮ</vt:lpstr>
      <vt:lpstr>PROCES III</vt:lpstr>
      <vt:lpstr>DŮLEŽITOST PROCESŮ</vt:lpstr>
      <vt:lpstr>3 ZÁKLADNÍ KATEGORIE PROCESŮ</vt:lpstr>
      <vt:lpstr>ZÁKLADNÍ CHARAKTERISTIKY JEDNOTLIVÝCH KATEGORIÍ PROCESŮ</vt:lpstr>
      <vt:lpstr>HLAVNÍ (KLÍČOVÉ) PROCESY</vt:lpstr>
      <vt:lpstr>ŘÍDÍCÍ PROCESY</vt:lpstr>
      <vt:lpstr>PODPŮRNÉ PROCESY</vt:lpstr>
      <vt:lpstr>ZÁKLADNÍ ČLENĚNÍ PROCESŮ</vt:lpstr>
      <vt:lpstr>PRO SROVNÁNÍ</vt:lpstr>
      <vt:lpstr>ZÁKLADNÍ ČLENĚNÍ PROCESŮ</vt:lpstr>
      <vt:lpstr>ČLENĚNÍ PROCESŮ PODLE STRUKTURY</vt:lpstr>
      <vt:lpstr>ČLENĚNÍ PODLE DOBY EXISTENCE PROCESU</vt:lpstr>
      <vt:lpstr>ČLENĚNÍ PODLE FREKVENCE OPAKOVÁNÍ</vt:lpstr>
      <vt:lpstr>ČLENĚNÍ PROCESŮ PODLE ČSN EN ISO 9000:2001</vt:lpstr>
      <vt:lpstr>PROCES STRATEGICKÉHO PLÁNOVÁNÍ</vt:lpstr>
      <vt:lpstr>STRATEGICKÉ PLÁNOVÁNÍ</vt:lpstr>
      <vt:lpstr>KROKY PROCESU STRATEGICKÉHO PLÁNOVÁNÍ</vt:lpstr>
      <vt:lpstr>ZÁKLADNÍ RÁMEC STRATEGICKÉHO PLÁNOVÁNÍ</vt:lpstr>
      <vt:lpstr>PRŮBĚH PROCESU STRATEGICKÉHO PLÁNOVÁNÍ - I</vt:lpstr>
      <vt:lpstr>PRŮBĚH PROCESU STRATEGICKÉHO PLÁNOVÁNÍ - II</vt:lpstr>
      <vt:lpstr>STRATEGIE</vt:lpstr>
      <vt:lpstr>PRŮBĚH (ČINNOSTI) PROCESU STRATEGICKÉHO PLÁNOVÁNÍ</vt:lpstr>
      <vt:lpstr>PROVEDENÍ STRATEGICKÉ ANALÝZY ORGANIZACE</vt:lpstr>
      <vt:lpstr>ÚČEL SWOT ANALÝZY I</vt:lpstr>
      <vt:lpstr>ÚČEL SWOT ANALÝZY II</vt:lpstr>
      <vt:lpstr>ZÁKLADNÍ RÁMEC SWOT ANALÝZY</vt:lpstr>
      <vt:lpstr>METODY A NÁSTROJE SWOT ANALÝZY</vt:lpstr>
      <vt:lpstr>DOPORUČENÝ METODICKÝ POSTUP PROVEDENÍ SWOT ANALÝZY</vt:lpstr>
      <vt:lpstr>FÁZE PROCESU PROVEDENÍ SWOT ANALÝZY</vt:lpstr>
      <vt:lpstr>FÁZE 0 - PŘÍPRAVA</vt:lpstr>
      <vt:lpstr>FÁZE 1 – IDENTIFIKACE A HODNOCENÍ SILNÝCH A SLABÝCH STRÁNEK OBLASTÍ ORGANIZACE</vt:lpstr>
      <vt:lpstr>BODOVÁ STUPNICE</vt:lpstr>
      <vt:lpstr>PÁROVÉ SROVNÁVÁNÍ</vt:lpstr>
      <vt:lpstr>POROVNÁVÁNÍ VÝZNAMU JEDNOTLIVÝCH STRÁNEK NA BÁZI PREFERENČNÍHO POŘADÍ</vt:lpstr>
      <vt:lpstr>PŘÍKLAD FORMULÁŘE PRO IDENTIFIKACI SILNÝCH A SLABÝCH STRÁNEK HODNOCENÉ OBLASTI</vt:lpstr>
      <vt:lpstr>FÁZE 2 – IDENTIFIKACE A HODNOCENÍ HROZEB A PŘÍLEŽITOSTÍ Z VNĚJŠÍHO PROSTŘEDÍ</vt:lpstr>
      <vt:lpstr>IDENTIFIKACE HROZEB A PŘÍLEŽITOSTÍ Z VNĚJŠÍHO PROSTŘEDÍ</vt:lpstr>
      <vt:lpstr>HODNOCENÍ HROZEB – ČÁST A</vt:lpstr>
      <vt:lpstr>VNÍMANÁ ZÁVAŽNOST DOPADU HROZBY NA ANALYZOVANOU OBLAST – RÁMCOVÉ VYJÁDŘENÍ BODOVOU STUPNICÍ</vt:lpstr>
      <vt:lpstr>HODNOCENÍ HROZEB – ČÁST B</vt:lpstr>
      <vt:lpstr>FORMULÁŘ PRO HODNOCENÍ HROZEB</vt:lpstr>
      <vt:lpstr>PRAVDĚPODOBNOST VÝSKYTU HROZBY (RIZIKA) – RÁMCOVÉ VYJÁDŘENÍ BODOVOU STUPNICÍ</vt:lpstr>
      <vt:lpstr>HODNOCENÍ HROZEB – ČÁST C</vt:lpstr>
      <vt:lpstr>HODNOCENÍ HROZEB</vt:lpstr>
      <vt:lpstr>HODNOCENÍ PŘÍLEŽITOSTÍ – ČÁST A</vt:lpstr>
      <vt:lpstr>FORMULÁŘ PRO HODNOCENÍ PŘÍLEŽITOSTÍ</vt:lpstr>
      <vt:lpstr>VNÍMANÁ ATRAKTIVITA DOPADU PŘÍLEŽITOSTI NA ANALYZOVANOU OBLAST – RÁMCOVÉ VYJÁDŘENÍ BODOVOU STUPNICÍ</vt:lpstr>
      <vt:lpstr>HODNOCENÍ PŘÍLEŽITOSTÍ – ČÁST B</vt:lpstr>
      <vt:lpstr>PRAVDĚPODOBNOST VÝSKYTU PŘÍLEŽITOSTI – RÁMCOVÉ VYJÁDŘENÍ BODOVOU STUPNICÍ</vt:lpstr>
      <vt:lpstr>HODNOCENÍ PŘÍLEŽITOSTÍ – ČÁST C</vt:lpstr>
      <vt:lpstr>HODNOCENÍ PŘÍLEŽITOSTÍ</vt:lpstr>
      <vt:lpstr>FÁZE 3 – TVORBA MATICE SWOT</vt:lpstr>
      <vt:lpstr>GENEROVÁNÍ ALTERNATIV STRATEGIÍ V MATICI SWOT</vt:lpstr>
      <vt:lpstr>WO STRATEGIE</vt:lpstr>
      <vt:lpstr>SO STRATEGIE</vt:lpstr>
      <vt:lpstr>WT STRATEGIE</vt:lpstr>
      <vt:lpstr>ST STRATEGIE</vt:lpstr>
      <vt:lpstr>MATICE SWOT</vt:lpstr>
      <vt:lpstr>OTÁZKY PRO PROVĚŘENÍ ANALYTICKÝCH POZNATKŮ SWOT ANALÝZY A JEJICH VAZEB NA STANOVENÉ STRATEGICKÉ CÍLE</vt:lpstr>
      <vt:lpstr>STRATEGICKÉ PLÁNOVÁNÍ</vt:lpstr>
      <vt:lpstr>DEFINICE (STVRZENÍ) POSLÁNÍ ORGANIZACE</vt:lpstr>
      <vt:lpstr>VIZE</vt:lpstr>
      <vt:lpstr>DEFINICE STRATEGICKÝCH CÍLŮ</vt:lpstr>
      <vt:lpstr>ZÁKLADNÍ CHARAKTERISTIKY STRATEGICKÉHO (OBECNÉHO) CÍLE</vt:lpstr>
      <vt:lpstr>TVORBA STRATEGICKÝCH ALTERNATIV</vt:lpstr>
      <vt:lpstr>METODY GENEROVÁNÍ ALTERNATIV STRATEGIÍ</vt:lpstr>
      <vt:lpstr>VÝBĚR KONKRÉTNÍ STRATEGIE – KRITÉRIA I</vt:lpstr>
      <vt:lpstr>VÝBĚR KONKRÉTNÍ STRATEGIE – KRITÉRIA II</vt:lpstr>
      <vt:lpstr>DÍLČÍ STRATEGIE ROZVOJE ORGANIZACE</vt:lpstr>
      <vt:lpstr>PŘEVÁDĚNÍ STRATEGIE DO SOUSTAVY MĚŘITELNÝCH CÍLŮ – BALANCED SCORECARD (BSC) - I</vt:lpstr>
      <vt:lpstr>PŘEVÁDĚNÍ STRATEGIE DO SOUSTAVY MĚŘITELNÝCH CÍLŮ – BALANCED SCORECARD (BSC) - II</vt:lpstr>
      <vt:lpstr>RÁMEC STRATEGICKÝCH PERSPEKTIV VYVÁŽENÝCH UKAZATELŮ</vt:lpstr>
      <vt:lpstr>KLÍČOVÉ PRVKY BSC V RÁMCI KAŽDÉ PERSPEKTIVY</vt:lpstr>
      <vt:lpstr>PROBLÉMY PRO OBJASNĚNÍ PŘÍPRAVNÝM TÝMEM PŘED ZAHÁJENÍM PROJEKTU ZAVÁDĚNÍ BSC</vt:lpstr>
      <vt:lpstr>HLAVNÍ ČINNOSTI PROJEKTU ZAVEDENÍ BSC (I)</vt:lpstr>
      <vt:lpstr>HLAVNÍ ČINNOSTI PROJEKTU ZAVEDENÍ BSC (II)</vt:lpstr>
      <vt:lpstr>HLAVNÍ ČINNOSTI PROJEKTU ZAVEDENÍ BSC (III)</vt:lpstr>
      <vt:lpstr>HLAVNÍ ČINNOSTI PROJEKTU ZAVEDENÍ BSC (IV)</vt:lpstr>
      <vt:lpstr>BSC JAKO NÁSTROJ MONITOROVÁNÍ A MĚŘENÍ VÝKONNOSTI ORGANIZACE</vt:lpstr>
      <vt:lpstr>HIERARCHICKÁ STRUKTURA CÍLŮ ORGANIZACE</vt:lpstr>
      <vt:lpstr>HIERARCHICKÁ STRUKTURA CÍLŮ ORGANIZACE</vt:lpstr>
      <vt:lpstr>STRATEGICKÝ (OBECNÝ) CÍL</vt:lpstr>
      <vt:lpstr>SPECIFICKÝ CÍL I</vt:lpstr>
      <vt:lpstr>SPECIFICKÝ CÍL II</vt:lpstr>
      <vt:lpstr>UKAZATEL VÝSLEDKU</vt:lpstr>
      <vt:lpstr>OPERAČNÍ CÍL</vt:lpstr>
      <vt:lpstr>UKAZATEL VÝSTUPU</vt:lpstr>
      <vt:lpstr>ZÁSADY DEFINOVÁNÍ MĚŘITELNÝCH UKAZATELŮ</vt:lpstr>
      <vt:lpstr>CÍLOVÁ HODNOTA</vt:lpstr>
      <vt:lpstr>VÝCHOZÍ HODNOTA</vt:lpstr>
      <vt:lpstr>ÚKOL</vt:lpstr>
      <vt:lpstr>ZÁSADA SMART PRO DEFINOVÁNÍ CÍLŮ PROCESU - I</vt:lpstr>
      <vt:lpstr>ZÁSADA SMART PRO DEFINOVÁNÍ CÍLŮ PROCESU - II</vt:lpstr>
      <vt:lpstr>SROVNÁNÍ FUNKČNÍHO A PROCESNÍHO PŘÍSTUPU K ŘÍZENÍ ORGANIZACE</vt:lpstr>
      <vt:lpstr>SROVNÁNÍ FUNKČNÍHO A PROCESNÍHO PŘÍSTUPU K ŘÍZENÍ – ZÁKLADNÍ ROZDÍLY</vt:lpstr>
      <vt:lpstr>LITERATURA I</vt:lpstr>
      <vt:lpstr>LITERATURA II</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Rössler Miroslav</dc:creator>
  <cp:lastModifiedBy>Rössler Miroslav</cp:lastModifiedBy>
  <cp:revision>21</cp:revision>
  <dcterms:created xsi:type="dcterms:W3CDTF">2012-07-19T22:32:54Z</dcterms:created>
  <dcterms:modified xsi:type="dcterms:W3CDTF">2024-03-21T12:30:53Z</dcterms:modified>
</cp:coreProperties>
</file>