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550" r:id="rId3"/>
    <p:sldId id="522" r:id="rId4"/>
    <p:sldId id="521" r:id="rId5"/>
    <p:sldId id="520" r:id="rId6"/>
    <p:sldId id="537" r:id="rId7"/>
    <p:sldId id="543" r:id="rId8"/>
    <p:sldId id="542" r:id="rId9"/>
    <p:sldId id="544" r:id="rId10"/>
    <p:sldId id="541" r:id="rId11"/>
    <p:sldId id="538" r:id="rId12"/>
    <p:sldId id="545" r:id="rId13"/>
    <p:sldId id="549" r:id="rId14"/>
    <p:sldId id="547" r:id="rId15"/>
    <p:sldId id="548" r:id="rId16"/>
    <p:sldId id="546" r:id="rId17"/>
    <p:sldId id="551" r:id="rId18"/>
    <p:sldId id="469" r:id="rId1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17" userDrawn="1">
          <p15:clr>
            <a:srgbClr val="A4A3A4"/>
          </p15:clr>
        </p15:guide>
        <p15:guide id="2" pos="4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D10202"/>
    <a:srgbClr val="99FF99"/>
    <a:srgbClr val="D50202"/>
    <a:srgbClr val="CCFF99"/>
    <a:srgbClr val="00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807" autoAdjust="0"/>
  </p:normalViewPr>
  <p:slideViewPr>
    <p:cSldViewPr snapToGrid="0" snapToObjects="1">
      <p:cViewPr>
        <p:scale>
          <a:sx n="70" d="100"/>
          <a:sy n="70" d="100"/>
        </p:scale>
        <p:origin x="-1386" y="-240"/>
      </p:cViewPr>
      <p:guideLst>
        <p:guide orient="horz" pos="3317"/>
        <p:guide pos="499"/>
      </p:guideLst>
    </p:cSldViewPr>
  </p:slideViewPr>
  <p:outlineViewPr>
    <p:cViewPr>
      <p:scale>
        <a:sx n="33" d="100"/>
        <a:sy n="33" d="100"/>
      </p:scale>
      <p:origin x="0" y="-20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448"/>
    </p:cViewPr>
  </p:sorterViewPr>
  <p:notesViewPr>
    <p:cSldViewPr snapToGrid="0" snapToObjects="1">
      <p:cViewPr varScale="1">
        <p:scale>
          <a:sx n="91" d="100"/>
          <a:sy n="91" d="100"/>
        </p:scale>
        <p:origin x="37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700B-6DB9-4E6E-8308-1B81A615A0C7}" type="datetimeFigureOut">
              <a:rPr lang="cs-CZ" smtClean="0"/>
              <a:t>11.2.2024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A3FD-3C58-4BC6-86FC-A8729BC073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71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11.2.2024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43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349" y="2566220"/>
            <a:ext cx="8082806" cy="1967679"/>
          </a:xfrm>
          <a:noFill/>
        </p:spPr>
        <p:txBody>
          <a:bodyPr lIns="0" tIns="0" rIns="0" bIns="0" anchor="t" anchorCtr="0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MARKETINGOVÁ KOMUNIKACE  (XMK)</a:t>
            </a:r>
            <a: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3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1. cvičení</a:t>
            </a:r>
            <a:r>
              <a:rPr lang="cs-CZ" sz="33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3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3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Téma: </a:t>
            </a:r>
            <a:r>
              <a:rPr lang="cs-CZ" sz="33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Úloha emocí v marketingové komunikaci</a:t>
            </a:r>
            <a:r>
              <a:rPr lang="cs-CZ" sz="33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3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endParaRPr lang="en-US" sz="3300" dirty="0">
              <a:solidFill>
                <a:srgbClr val="D1020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8350" y="5174395"/>
            <a:ext cx="3237740" cy="9022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600" dirty="0" smtClean="0">
                <a:cs typeface="Arial"/>
              </a:rPr>
              <a:t>PhDr. Ing</a:t>
            </a:r>
            <a:r>
              <a:rPr lang="cs-CZ" sz="1600" dirty="0">
                <a:cs typeface="Arial"/>
              </a:rPr>
              <a:t>. Mgr. Renáta Pavlíčková, MBA</a:t>
            </a:r>
          </a:p>
          <a:p>
            <a:pPr algn="l"/>
            <a:r>
              <a:rPr lang="cs-CZ" sz="1600" dirty="0">
                <a:cs typeface="Arial"/>
              </a:rPr>
              <a:t>renata.pavlickova@mvso.cz</a:t>
            </a:r>
          </a:p>
          <a:p>
            <a:pPr algn="l"/>
            <a:endParaRPr lang="cs-CZ" sz="1600" dirty="0">
              <a:cs typeface="Arial"/>
            </a:endParaRPr>
          </a:p>
          <a:p>
            <a:pPr algn="l"/>
            <a:r>
              <a:rPr lang="cs-CZ" sz="1600" dirty="0">
                <a:cs typeface="Arial"/>
              </a:rPr>
              <a:t>Olomouc, LS </a:t>
            </a:r>
            <a:r>
              <a:rPr lang="cs-CZ" sz="1600" dirty="0" smtClean="0">
                <a:cs typeface="Arial"/>
              </a:rPr>
              <a:t>2023/2024</a:t>
            </a:r>
            <a:endParaRPr lang="en-US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Umělá inteligence možná časem dokáže číst emoce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dirty="0"/>
              <a:t>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944" y="1814665"/>
            <a:ext cx="6458519" cy="431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29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Životnost emocí (asi 90 vteřin)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944" y="1653877"/>
            <a:ext cx="6852882" cy="440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19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Dětské emoce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dirty="0"/>
              <a:t>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889" y="1568876"/>
            <a:ext cx="6782938" cy="45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78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Emoce u dětí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Emocionální inteligence (EQ) </a:t>
            </a:r>
            <a:r>
              <a:rPr lang="cs-CZ" sz="1600" dirty="0"/>
              <a:t>se dětem začíná formovat už ve velmi útlém věku. Dle mnohých výzkumů má EQ větší vliv na úspěch a štěstí v životě než IQ. Jak s dětmi pracovat, abychom tuto stránku jejich vývoje nepodcenili a naopak ji co nejvíce podpořili?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b="1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b="1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5 kroků, jak naučit děti zvládat emoce: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 smtClean="0"/>
              <a:t>krok: uvědomte si, jaké emoce dítě prožívá.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 smtClean="0"/>
              <a:t>krok: pochopení vlastních emocí jako cesta k pochopení druhých.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 smtClean="0"/>
              <a:t>krok: naučte děti emoce pojmenovat.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 smtClean="0"/>
              <a:t>krok: komunikujte empaticky a s pochopením.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 smtClean="0"/>
              <a:t>krok: ukažte dětem, jak emoce zvládat.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2800918"/>
            <a:ext cx="27908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73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Zvládání emocí u dětí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Je vhodné pokusit se nahradit </a:t>
            </a:r>
            <a:r>
              <a:rPr lang="cs-CZ" sz="1600" b="1" dirty="0" smtClean="0">
                <a:solidFill>
                  <a:srgbClr val="FF0000"/>
                </a:solidFill>
              </a:rPr>
              <a:t>jazyk vyčítání </a:t>
            </a:r>
            <a:r>
              <a:rPr lang="cs-CZ" sz="1600" b="1" dirty="0" smtClean="0">
                <a:solidFill>
                  <a:srgbClr val="00B050"/>
                </a:solidFill>
              </a:rPr>
              <a:t>jazykem pochopení</a:t>
            </a:r>
            <a:r>
              <a:rPr lang="cs-CZ" sz="1600" dirty="0" smtClean="0"/>
              <a:t>: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87904" y="2279177"/>
            <a:ext cx="3664023" cy="367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4149700" y="2920622"/>
            <a:ext cx="887105" cy="4230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4170172" y="3343702"/>
            <a:ext cx="887105" cy="4230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4179270" y="3904042"/>
            <a:ext cx="887105" cy="4230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00" y="4378539"/>
            <a:ext cx="9810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799" y="4816948"/>
            <a:ext cx="9810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172" y="5371957"/>
            <a:ext cx="9810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385" y="2931877"/>
            <a:ext cx="3285891" cy="237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92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Zvládání emocí u dětí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Je vhodné pokusit se nahradit jazyk vyčítání jazykem pochopení: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05" y="2279177"/>
            <a:ext cx="7328047" cy="367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76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emoce (6 primárních emocí)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166281" y="1269242"/>
            <a:ext cx="5520519" cy="48569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1600" b="1" dirty="0" smtClean="0"/>
              <a:t> </a:t>
            </a:r>
          </a:p>
          <a:p>
            <a:pPr marL="0" indent="0" algn="ctr">
              <a:buNone/>
            </a:pPr>
            <a:endParaRPr lang="cs-CZ" sz="1600" b="1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964" y="1195909"/>
            <a:ext cx="6573672" cy="493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129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rgbClr val="99FFCC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Zadání ÚKOLU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Vyhledejte televizní reklamy (spoty), </a:t>
            </a:r>
            <a:r>
              <a:rPr lang="cs-CZ" sz="1800" dirty="0" smtClean="0"/>
              <a:t>ve kterých jsou použity následují apely: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faktor humoru,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faktor strachu,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faktor erotiky,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faktor znechucení.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Zdůvodněte, ja</a:t>
            </a:r>
            <a:r>
              <a:rPr lang="cs-CZ" sz="1800" dirty="0" smtClean="0"/>
              <a:t>k tyto apely působí lidské emoce a jak ovlivňují </a:t>
            </a:r>
            <a:r>
              <a:rPr lang="cs-CZ" sz="1800" smtClean="0"/>
              <a:t>spotřebitelské chování.</a:t>
            </a:r>
            <a:r>
              <a:rPr lang="cs-CZ" sz="1800" smtClean="0"/>
              <a:t> </a:t>
            </a: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>
              <a:buFont typeface="Wingdings" panose="05000000000000000000" pitchFamily="2" charset="2"/>
              <a:buChar char="§"/>
            </a:pPr>
            <a:endParaRPr lang="cs-CZ" sz="1800" dirty="0"/>
          </a:p>
          <a:p>
            <a:endParaRPr lang="cs-CZ" sz="1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99" y="4851402"/>
            <a:ext cx="35909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2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91F32EBA-ED97-466E-8CFA-8382584155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3899" y="1313600"/>
            <a:ext cx="3848096" cy="1461778"/>
          </a:xfrm>
        </p:spPr>
        <p:txBody>
          <a:bodyPr>
            <a:normAutofit/>
          </a:bodyPr>
          <a:lstStyle/>
          <a:p>
            <a:r>
              <a:rPr lang="cs-CZ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Děkuji vám za pozornost </a:t>
            </a:r>
            <a:r>
              <a:rPr lang="cs-CZ" sz="3600" b="1" dirty="0"/>
              <a:t/>
            </a:r>
            <a:br>
              <a:rPr lang="cs-CZ" sz="3600" b="1" dirty="0"/>
            </a:br>
            <a:endParaRPr lang="cs-CZ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3900" y="2470248"/>
            <a:ext cx="3036258" cy="35362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100" dirty="0"/>
          </a:p>
          <a:p>
            <a:pPr marL="0" lvl="0" indent="0">
              <a:buNone/>
            </a:pPr>
            <a:endParaRPr lang="cs-CZ" sz="2100" dirty="0">
              <a:cs typeface="Arial"/>
            </a:endParaRPr>
          </a:p>
          <a:p>
            <a:endParaRPr lang="cs-CZ" sz="21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62A38935-BB53-4DF7-A56E-48DD25B685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32777" y="851518"/>
            <a:ext cx="4638605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fický objekt 4" descr="Nákupní vozík">
            <a:extLst>
              <a:ext uri="{FF2B5EF4-FFF2-40B4-BE49-F238E27FC236}">
                <a16:creationId xmlns:a16="http://schemas.microsoft.com/office/drawing/2014/main" xmlns="" id="{ACC34281-671D-4F76-80F6-8C1D09302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932053" y="2859198"/>
            <a:ext cx="1878448" cy="1878448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105216"/>
            <a:ext cx="4093760" cy="358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68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dirty="0"/>
              <a:t>Úvod do marketingové komunikace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Komunikační proces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>
                <a:solidFill>
                  <a:srgbClr val="C00000"/>
                </a:solidFill>
              </a:rPr>
              <a:t>Psychologie a marketingová komunikace; úloha emocí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Modely marketingové komunikace; AIDA, ATR, DAGMAR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Komunikační mix a životní cyklus výrobku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Integrované marketingová komunikace a digitální transformace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Reklama, proces plánování reklamy, druhy reklamy, média, reklamní agentury, měření účinnosti reklamy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Podpora prodeje, přímý marketing, telemarketing, public relations, sponzoring, veletrhy, výstavy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Marketingová komunikace mezi organizacemi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Mezinárodní marketingová komunikace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Marketingová komunikace na internetu; textová reklama, bannerová reklama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Trendy marketingové komunikace v 21. století (</a:t>
            </a:r>
            <a:r>
              <a:rPr lang="cs-CZ" sz="1600" dirty="0" err="1">
                <a:solidFill>
                  <a:prstClr val="black"/>
                </a:solidFill>
              </a:rPr>
              <a:t>product</a:t>
            </a:r>
            <a:r>
              <a:rPr lang="cs-CZ" sz="1600" dirty="0">
                <a:solidFill>
                  <a:prstClr val="black"/>
                </a:solidFill>
              </a:rPr>
              <a:t> </a:t>
            </a:r>
            <a:r>
              <a:rPr lang="cs-CZ" sz="1600" dirty="0" err="1">
                <a:solidFill>
                  <a:prstClr val="black"/>
                </a:solidFill>
              </a:rPr>
              <a:t>placement</a:t>
            </a:r>
            <a:r>
              <a:rPr lang="cs-CZ" sz="1600" dirty="0">
                <a:solidFill>
                  <a:prstClr val="black"/>
                </a:solidFill>
              </a:rPr>
              <a:t>, guerillová reklama, mobilní marketing, </a:t>
            </a:r>
            <a:r>
              <a:rPr lang="cs-CZ" sz="1600" dirty="0" err="1">
                <a:solidFill>
                  <a:prstClr val="black"/>
                </a:solidFill>
              </a:rPr>
              <a:t>WoM</a:t>
            </a:r>
            <a:r>
              <a:rPr lang="cs-CZ" sz="1600" dirty="0">
                <a:solidFill>
                  <a:prstClr val="black"/>
                </a:solidFill>
              </a:rPr>
              <a:t>)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531221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Emoce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základem </a:t>
            </a:r>
            <a:r>
              <a:rPr lang="cs-CZ" sz="1600" dirty="0"/>
              <a:t>našeho rozhodování jsou emoce (většina lidí si to vůbec nepřipouští),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význam </a:t>
            </a:r>
            <a:r>
              <a:rPr lang="cs-CZ" sz="1600" dirty="0"/>
              <a:t>emocí v reklamě je stále více odhalován, uznáván a využíván,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princip</a:t>
            </a:r>
            <a:r>
              <a:rPr lang="cs-CZ" sz="1600" b="1" dirty="0"/>
              <a:t>:</a:t>
            </a:r>
            <a:r>
              <a:rPr lang="cs-CZ" sz="1600" dirty="0"/>
              <a:t> lidé myslí a lidé cítí,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myšlení </a:t>
            </a:r>
            <a:r>
              <a:rPr lang="cs-CZ" sz="1600" dirty="0"/>
              <a:t>nelze oddělit od emocí a </a:t>
            </a:r>
            <a:r>
              <a:rPr lang="cs-CZ" sz="1600" dirty="0" smtClean="0"/>
              <a:t>naopak,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recipienti </a:t>
            </a:r>
            <a:r>
              <a:rPr lang="cs-CZ" sz="1600" dirty="0"/>
              <a:t>reklamy si vytváří k ní, k jejímu obsahu a provedení určitý vztah,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emoce</a:t>
            </a:r>
            <a:r>
              <a:rPr lang="cs-CZ" sz="1600" dirty="0"/>
              <a:t>, které vznikají jako výsledek činnosti člověka, tyto činnosti zpětně ovlivňují, a to v jejich průběhu, organizaci a dynamice,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reklamní </a:t>
            </a:r>
            <a:r>
              <a:rPr lang="cs-CZ" sz="1600" dirty="0"/>
              <a:t>tvůrci stále více využívají </a:t>
            </a:r>
            <a:r>
              <a:rPr lang="cs-CZ" sz="1600" b="1" dirty="0"/>
              <a:t>emotivní apely</a:t>
            </a:r>
            <a:r>
              <a:rPr lang="cs-CZ" sz="1600" dirty="0"/>
              <a:t>, provedení reklamy je plné </a:t>
            </a:r>
            <a:r>
              <a:rPr lang="cs-CZ" sz="1600" b="1" dirty="0"/>
              <a:t>příběhů</a:t>
            </a:r>
            <a:r>
              <a:rPr lang="cs-CZ" sz="1600" dirty="0"/>
              <a:t>, </a:t>
            </a:r>
            <a:r>
              <a:rPr lang="cs-CZ" sz="1600" b="1" dirty="0"/>
              <a:t>humoru</a:t>
            </a:r>
            <a:r>
              <a:rPr lang="cs-CZ" sz="1600" dirty="0"/>
              <a:t>, </a:t>
            </a:r>
            <a:r>
              <a:rPr lang="cs-CZ" sz="1600" b="1" dirty="0"/>
              <a:t>zábavy</a:t>
            </a:r>
            <a:r>
              <a:rPr lang="cs-CZ" sz="1600" dirty="0"/>
              <a:t> atd. (důvod: aby se reklama líbila, aby reakce na reklamu byly pozitivní, aby se pozitivní postoj přenesl také na postoj k propagované značce),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5071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Emoce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sz="1700" b="1" dirty="0" smtClean="0"/>
              <a:t>definice </a:t>
            </a:r>
            <a:r>
              <a:rPr lang="cs-CZ" sz="1700" b="1" dirty="0"/>
              <a:t>emocí</a:t>
            </a:r>
            <a:r>
              <a:rPr lang="cs-CZ" sz="1700" dirty="0"/>
              <a:t> dle </a:t>
            </a:r>
            <a:r>
              <a:rPr lang="cs-CZ" sz="1700" dirty="0" err="1"/>
              <a:t>Du</a:t>
            </a:r>
            <a:r>
              <a:rPr lang="cs-CZ" sz="1700" dirty="0"/>
              <a:t> </a:t>
            </a:r>
            <a:r>
              <a:rPr lang="cs-CZ" sz="1700" dirty="0" err="1"/>
              <a:t>Plessise</a:t>
            </a:r>
            <a:r>
              <a:rPr lang="cs-CZ" sz="1700" dirty="0"/>
              <a:t>: „osobitý mentální stav, někdy doprovázený tělesnými změnami, výrazy a činy“,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sz="1700" dirty="0" smtClean="0"/>
              <a:t>z </a:t>
            </a:r>
            <a:r>
              <a:rPr lang="cs-CZ" sz="1700" dirty="0"/>
              <a:t>pohledu fungování reklamy obecně platí, že </a:t>
            </a:r>
            <a:r>
              <a:rPr lang="cs-CZ" sz="1700" b="1" dirty="0"/>
              <a:t>emoce</a:t>
            </a:r>
            <a:r>
              <a:rPr lang="cs-CZ" sz="1700" dirty="0"/>
              <a:t> představují určité </a:t>
            </a:r>
            <a:r>
              <a:rPr lang="cs-CZ" sz="1700" b="1" dirty="0"/>
              <a:t>psychické procesy</a:t>
            </a:r>
            <a:r>
              <a:rPr lang="cs-CZ" sz="1700" dirty="0"/>
              <a:t>, které vyjadřují subjektivní vztah člověka k situacím, jevům, projevům (emoce mají silně subjektivní charakter),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sz="1700" dirty="0" smtClean="0"/>
              <a:t>emoce </a:t>
            </a:r>
            <a:r>
              <a:rPr lang="cs-CZ" sz="1700" dirty="0"/>
              <a:t>existují ve dvou protipólech </a:t>
            </a:r>
            <a:r>
              <a:rPr lang="cs-CZ" sz="1700" dirty="0" smtClean="0"/>
              <a:t>jako: </a:t>
            </a:r>
            <a:r>
              <a:rPr lang="cs-CZ" sz="1700" b="1" dirty="0"/>
              <a:t>negativní/záporné</a:t>
            </a:r>
            <a:r>
              <a:rPr lang="cs-CZ" sz="1700" dirty="0"/>
              <a:t> a </a:t>
            </a:r>
            <a:r>
              <a:rPr lang="cs-CZ" sz="1700" b="1" dirty="0"/>
              <a:t>pozitivní/kladné emoce</a:t>
            </a:r>
            <a:r>
              <a:rPr lang="cs-CZ" sz="1700" dirty="0"/>
              <a:t>,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sz="1700" b="1" dirty="0" smtClean="0"/>
              <a:t>emoce </a:t>
            </a:r>
            <a:r>
              <a:rPr lang="cs-CZ" sz="1700" b="1" dirty="0"/>
              <a:t>jsou neopakovatelné</a:t>
            </a:r>
            <a:r>
              <a:rPr lang="cs-CZ" sz="1700" dirty="0"/>
              <a:t> – tzn., že pokud první zhlédnutí reklamy vzbudí silné emoce, při jejím opakování již síla emocí poklesne,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sz="1700" dirty="0" smtClean="0"/>
              <a:t>emoce </a:t>
            </a:r>
            <a:r>
              <a:rPr lang="cs-CZ" sz="1700" dirty="0"/>
              <a:t>jsou také podmíněné, setrvačné,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sz="1700" b="1" dirty="0" smtClean="0"/>
              <a:t>emoce </a:t>
            </a:r>
            <a:r>
              <a:rPr lang="cs-CZ" sz="1700" b="1" dirty="0"/>
              <a:t>se dělí: </a:t>
            </a:r>
            <a:endParaRPr lang="cs-CZ" sz="1700" b="1" dirty="0" smtClean="0"/>
          </a:p>
          <a:p>
            <a:pPr marL="457200" lvl="1" indent="0" algn="just">
              <a:lnSpc>
                <a:spcPct val="150000"/>
              </a:lnSpc>
              <a:spcBef>
                <a:spcPts val="200"/>
              </a:spcBef>
              <a:buNone/>
            </a:pPr>
            <a:r>
              <a:rPr lang="cs-CZ" sz="1700" dirty="0" smtClean="0"/>
              <a:t>1</a:t>
            </a:r>
            <a:r>
              <a:rPr lang="cs-CZ" sz="1700" dirty="0"/>
              <a:t>. </a:t>
            </a:r>
            <a:r>
              <a:rPr lang="cs-CZ" sz="1700" b="1" dirty="0"/>
              <a:t>primární </a:t>
            </a:r>
            <a:r>
              <a:rPr lang="cs-CZ" sz="1700" dirty="0"/>
              <a:t>(jsou všem lidem společné a znatelné podle chování – např. pocit, hněvu, strachu, znechucení, překvapení, smutku, radosti), </a:t>
            </a:r>
            <a:endParaRPr lang="cs-CZ" sz="1700" dirty="0" smtClean="0"/>
          </a:p>
          <a:p>
            <a:pPr marL="457200" lvl="1" indent="0" algn="just">
              <a:lnSpc>
                <a:spcPct val="150000"/>
              </a:lnSpc>
              <a:spcBef>
                <a:spcPts val="200"/>
              </a:spcBef>
              <a:buNone/>
            </a:pPr>
            <a:r>
              <a:rPr lang="cs-CZ" sz="1700" dirty="0" smtClean="0"/>
              <a:t>2</a:t>
            </a:r>
            <a:r>
              <a:rPr lang="cs-CZ" sz="1700" dirty="0"/>
              <a:t>. </a:t>
            </a:r>
            <a:r>
              <a:rPr lang="cs-CZ" sz="1700" b="1" dirty="0"/>
              <a:t>sekundární </a:t>
            </a:r>
            <a:r>
              <a:rPr lang="cs-CZ" sz="1700" dirty="0"/>
              <a:t>(vina, hrdost, žárlivost),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5071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Emoce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reklama </a:t>
            </a:r>
            <a:r>
              <a:rPr lang="cs-CZ" sz="1600" dirty="0"/>
              <a:t>pracuje s celou </a:t>
            </a:r>
            <a:r>
              <a:rPr lang="cs-CZ" sz="1600" b="1" dirty="0"/>
              <a:t>škálou lidských emocí</a:t>
            </a:r>
            <a:r>
              <a:rPr lang="cs-CZ" sz="1600" dirty="0"/>
              <a:t>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emoce </a:t>
            </a:r>
            <a:r>
              <a:rPr lang="cs-CZ" sz="1600" dirty="0"/>
              <a:t>jsou silně propojení i s pozorností (klíč ke zbývajícím fázím procesu zpracování informací z reklamy,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nostalgické </a:t>
            </a:r>
            <a:r>
              <a:rPr lang="cs-CZ" sz="1600" b="1" dirty="0"/>
              <a:t>reklamy </a:t>
            </a:r>
            <a:r>
              <a:rPr lang="cs-CZ" sz="1600" dirty="0"/>
              <a:t>– pocit touhy po časech minulých,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negativní </a:t>
            </a:r>
            <a:r>
              <a:rPr lang="cs-CZ" sz="1600" b="1" dirty="0"/>
              <a:t>působení em</a:t>
            </a:r>
            <a:r>
              <a:rPr lang="cs-CZ" sz="1600" dirty="0"/>
              <a:t>ocí ve vztahu k reklamě – např. „</a:t>
            </a:r>
            <a:r>
              <a:rPr lang="cs-CZ" sz="1600" b="1" dirty="0"/>
              <a:t>znechucen</a:t>
            </a:r>
            <a:r>
              <a:rPr lang="cs-CZ" sz="1600" dirty="0"/>
              <a:t>í“, slabý odborný zájem o tyto reklamy,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reklamy </a:t>
            </a:r>
            <a:r>
              <a:rPr lang="cs-CZ" sz="1600" dirty="0"/>
              <a:t>založené na působení </a:t>
            </a:r>
            <a:r>
              <a:rPr lang="cs-CZ" sz="1600" b="1" dirty="0"/>
              <a:t>strachu</a:t>
            </a:r>
            <a:r>
              <a:rPr lang="cs-CZ" sz="1600" dirty="0"/>
              <a:t> – evokuje emocionální odpověď na hrozbu, která vyjadřuje nebo naznačuje nebezpečí. Cílem je změnit postoj nebo chování vyvoláním úzkosti.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99" y="4851402"/>
            <a:ext cx="35909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71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Emoce v marketingu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Autor: Jitka Vysekalová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Nakladatelství: </a:t>
            </a:r>
            <a:r>
              <a:rPr lang="cs-CZ" sz="1600" dirty="0" err="1" smtClean="0"/>
              <a:t>Grada</a:t>
            </a:r>
            <a:r>
              <a:rPr lang="cs-CZ" sz="1600" dirty="0" smtClean="0"/>
              <a:t> </a:t>
            </a:r>
            <a:r>
              <a:rPr lang="cs-CZ" sz="1600" dirty="0" err="1" smtClean="0"/>
              <a:t>Publishing</a:t>
            </a:r>
            <a:endParaRPr lang="cs-CZ" sz="16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Rok vydání: 2014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175" y="1714841"/>
            <a:ext cx="3025822" cy="423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10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Vyjádřete své emoce – byli jste s nákupem spokojeni?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mar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186" y="1939072"/>
            <a:ext cx="6699345" cy="418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29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Lidské emoce – jsme snadno čitelní?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cs-CZ" sz="1600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09" y="1565531"/>
            <a:ext cx="6837528" cy="456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29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Poker face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805624"/>
            <a:ext cx="8229600" cy="432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4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714</Words>
  <Application>Microsoft Office PowerPoint</Application>
  <PresentationFormat>Předvádění na obrazovce (4:3)</PresentationFormat>
  <Paragraphs>102</Paragraphs>
  <Slides>18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Office Theme</vt:lpstr>
      <vt:lpstr>MARKETINGOVÁ KOMUNIKACE  (XMK) 1. cvičení Téma: Úloha emocí v marketingové komunikaci </vt:lpstr>
      <vt:lpstr>Obsah předmětu</vt:lpstr>
      <vt:lpstr>Emoce</vt:lpstr>
      <vt:lpstr>Emoce</vt:lpstr>
      <vt:lpstr>Emoce</vt:lpstr>
      <vt:lpstr>Emoce v marketingu</vt:lpstr>
      <vt:lpstr>Vyjádřete své emoce – byli jste s nákupem spokojeni?</vt:lpstr>
      <vt:lpstr>Lidské emoce – jsme snadno čitelní?</vt:lpstr>
      <vt:lpstr>Poker face</vt:lpstr>
      <vt:lpstr>Umělá inteligence možná časem dokáže číst emoce</vt:lpstr>
      <vt:lpstr>Životnost emocí (asi 90 vteřin)</vt:lpstr>
      <vt:lpstr>Dětské emoce</vt:lpstr>
      <vt:lpstr>Emoce u dětí</vt:lpstr>
      <vt:lpstr>Zvládání emocí u dětí</vt:lpstr>
      <vt:lpstr>Zvládání emocí u dětí</vt:lpstr>
      <vt:lpstr>Základní emoce (6 primárních emocí)</vt:lpstr>
      <vt:lpstr>Zadání ÚKOLU</vt:lpstr>
      <vt:lpstr>Děkuji vám za pozornost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MARKETINGOVÁ KOMUNIKACE  (XMK) 1. cvičení Téma: Marketing a marketingový mix</dc:title>
  <dc:creator>Pavlíčková Renáta</dc:creator>
  <cp:lastModifiedBy>Renáta</cp:lastModifiedBy>
  <cp:revision>49</cp:revision>
  <cp:lastPrinted>2020-03-04T10:01:56Z</cp:lastPrinted>
  <dcterms:created xsi:type="dcterms:W3CDTF">2020-03-04T09:39:52Z</dcterms:created>
  <dcterms:modified xsi:type="dcterms:W3CDTF">2024-02-11T19:51:19Z</dcterms:modified>
</cp:coreProperties>
</file>