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18" r:id="rId2"/>
    <p:sldId id="619" r:id="rId3"/>
    <p:sldId id="556" r:id="rId4"/>
    <p:sldId id="557" r:id="rId5"/>
    <p:sldId id="564" r:id="rId6"/>
    <p:sldId id="563" r:id="rId7"/>
    <p:sldId id="558" r:id="rId8"/>
    <p:sldId id="561" r:id="rId9"/>
    <p:sldId id="565" r:id="rId10"/>
    <p:sldId id="559" r:id="rId11"/>
    <p:sldId id="560" r:id="rId12"/>
    <p:sldId id="523" r:id="rId13"/>
    <p:sldId id="522" r:id="rId14"/>
    <p:sldId id="521" r:id="rId15"/>
    <p:sldId id="520" r:id="rId16"/>
    <p:sldId id="581" r:id="rId17"/>
    <p:sldId id="611" r:id="rId18"/>
    <p:sldId id="605" r:id="rId19"/>
    <p:sldId id="609" r:id="rId20"/>
    <p:sldId id="588" r:id="rId21"/>
    <p:sldId id="589" r:id="rId22"/>
    <p:sldId id="607" r:id="rId23"/>
    <p:sldId id="608" r:id="rId24"/>
    <p:sldId id="583" r:id="rId25"/>
    <p:sldId id="601" r:id="rId26"/>
    <p:sldId id="582" r:id="rId27"/>
    <p:sldId id="586" r:id="rId28"/>
    <p:sldId id="612" r:id="rId29"/>
    <p:sldId id="620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069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9.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Public Relations + Přímý marketing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366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 (jednoduché tiskoviny, plakáty, letáky, hromadné dopisy)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komponované materiály (výroční zprávy, brožury)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časopisy a zpravodaje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drobné tištěné prostředky (dopisní obálky, hlavičkové papíry, faktury, poštovní poukázky, potisky s logem,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materiály (internet, videozáznamy, interview poskytnuté rozhlasu či televizi)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angažovanost firmy v činnostech ve prospěch místní komunity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66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image řečníka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profesionalita prezentující osoby/řečníka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důvěryhodnost 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osobní image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charisma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zevnějšek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gesta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rétorika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47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Účinnost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má-li být PR činnost účinná, musí být řízena vrcholovým vedením, musí být systematická </a:t>
            </a:r>
            <a:br>
              <a:rPr lang="cs-CZ" sz="1600" dirty="0"/>
            </a:br>
            <a:r>
              <a:rPr lang="cs-CZ" sz="1600" dirty="0"/>
              <a:t>a cílená na určitý segment společnosti, a současně prováděna odborníky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557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komplexní nástroj komunikace firmy orientovaného na zážitek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organizování akcí je spojit významné zážitky s určitou firmou nebo institucí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PR existují dva druhy akcí a událostí: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jejichž cíle je dosáhnout větší a příznivé publicity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kde jsou zdůrazněny osobní kontakty pracovníků organizace </a:t>
            </a:r>
            <a:r>
              <a:rPr lang="cs-CZ" sz="1600" i="1" dirty="0"/>
              <a:t>(většinou se jedná o kombinaci obou cílů)</a:t>
            </a:r>
          </a:p>
        </p:txBody>
      </p:sp>
    </p:spTree>
    <p:extLst>
      <p:ext uri="{BB962C8B-B14F-4D97-AF65-F5344CB8AC3E}">
        <p14:creationId xmlns:p14="http://schemas.microsoft.com/office/powerpoint/2010/main" val="10824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organizování akcí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společenské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společenská setkání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plesy (spojení lidí v příjemném prostředí, pozitivní publicita, posílení image, zdroj příjmů)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vernisáže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večeře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rauty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recepce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umělecké a sportovní akce, soutěže či turnaje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dobročinné (benefiční)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soutěže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vzdělávací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semináře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konference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prezentační akce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278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Sponzoring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(sponzorování) je podpora převážně neziskové akce, osoby nebo organizace formou finančního příspěvku případně nefinanční podpory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chronický nedostatek peněz na rozvoj kultury, vzdělání, sportu, ochrany životního prostředí, atd. nutí neziskové organizace žádat firmy o sponzorství, tj. finanční příspěvek na podporu uvedených oblastí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 je někdy považován za synonymum mecenáše, na rozdíl od něho ale klade sponzorství v současnosti velký důraz na marketingový přínos pro sponzora, především pokud jde o jeho zviditelnění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proto jde často o investování finančních či jiných prostředků do činností, jejichž potenciál lze podnikatelsky využít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je především obchod, který musí přinášet užitek oběma zúčastněným stranám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52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definice dle  Direct Marketing </a:t>
            </a:r>
            <a:r>
              <a:rPr lang="cs-CZ" sz="1800" dirty="0" err="1"/>
              <a:t>Association</a:t>
            </a:r>
            <a:r>
              <a:rPr lang="cs-CZ" sz="1800" dirty="0"/>
              <a:t> (DMA): „direct marketing je interaktivní systém, který používá jedno nebo více reklamních médií pro vytváření měřitelné odezvy nebo transakce v jakémkoliv místě“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interaktivní marketingová komunikace, která předává sdělení prostřednictvím komunikačních nástrojů s cílem bezprostředně získat měřitelnou zpětnou vazbu určitého příjemce ve formě: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přímé, adresné oslovení, vyvolání přímé reakce adresáta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marketing </a:t>
            </a:r>
            <a:r>
              <a:rPr lang="cs-CZ" sz="1800" i="1" dirty="0"/>
              <a:t>(direct marketing) </a:t>
            </a:r>
            <a:r>
              <a:rPr lang="cs-CZ" sz="1800" dirty="0"/>
              <a:t>je</a:t>
            </a:r>
            <a:r>
              <a:rPr lang="cs-CZ" sz="1800" i="1" dirty="0"/>
              <a:t> </a:t>
            </a:r>
            <a:r>
              <a:rPr lang="cs-CZ" sz="1800" dirty="0"/>
              <a:t>jednou z nejrychleji rostoucích částí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marketing je určitou filozofií, která je založena na vybudování trvalé a pevné vazby mezi firmou a zákazníky – stávajícími i potenciálními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dlouhodobý cíl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dlouhodobého registru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883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členění: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adresný direct marketing – konkrétnímu adresátovi přímo na jméno (pozitivní psychologický účinek)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neadresný direct marketing – materiál doručovaný zdarma do poštovních schránek  nebo rozdávaný na frekventovaných místech (letáky, tiskoviny, katalogy)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318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důležité prvky direct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sběr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zpracovávání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vyhodnocování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ukládání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využitelnost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segmentace trhu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zacílení a načasování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351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efektivní zacílení na spotřebitele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operativnost realizované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nízké náklady na jeden kontakt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utajení před konkurencí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jednoduchý a rychlý nákup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interaktivita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široký výběr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závislost na kvalitě databází a jejich aktualizaci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odmítavý přístup některých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951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přímého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neadresná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on-line 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kioskové</a:t>
            </a:r>
            <a:r>
              <a:rPr lang="cs-CZ" sz="1800" dirty="0"/>
              <a:t> nakupování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vkládaná inzerce do novin a časopisů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84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e-mailing, čili e-mail marketing, využívá rozesílání krátkých sdělení uživatelům pomocí elektronické pošty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e-mailu k doručení reklamních sdělení: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e-mailové vsuvky (krátká sdělení jsou přikládána k běžným  e-mailovým zprávám, a to obvykle na jejich koncích)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vyžádané e-maily (zprávy se dostávají k uživatelům na jejich vlastní žádost)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placené e-maily (konkrétní firma vyhledává uživatele, kteří jsou ochotni za úplatu číst reklamní texty různých firem)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5084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v 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– je propagační činnost, která slouží k adresnému oslovení cílové skupiny, která je vybrána na základě údajů databáze podle předem stanovených kritérií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je e-mail nebo listovní zásilka s informací nebo propagačním obsahem, která je zaslaná na konkrétní poštovní adresu konkrétnímu člověku nebo firmě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14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telemarketing lze definovat jako jakoukoliv měřitelnou činnost využívající telefon, jejímž cílem je pomoci nalézt, získat a rozvíjet vztah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 je flexibilní, interaktivní, rychlý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zahájení telemarketingové kampaně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sledování efektivity kampaně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obtížná forma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telefonování může být nepříjemné (nevhodné načasování, …..)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vysoké náklady na 1 zákazníka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dimenze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iniciátor (ten, kdo volá nebo komu je voláno)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rozsah (v němž se používá jako nástroj generující prodej)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typy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out-bound</a:t>
            </a:r>
            <a:r>
              <a:rPr lang="cs-CZ" sz="1800" dirty="0"/>
              <a:t> – je volání klientům nebo budoucím zákazníkům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in-</a:t>
            </a:r>
            <a:r>
              <a:rPr lang="cs-CZ" sz="1800" dirty="0" err="1"/>
              <a:t>bound</a:t>
            </a:r>
            <a:r>
              <a:rPr lang="cs-CZ" sz="1800" dirty="0"/>
              <a:t> – zainteresovaný zákazník sám kontaktuje firmu, aby získal další informace nebo sdělil svoji stížnost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821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katalog je seznam výrobků a služeb ve vizuální a verbální podobě, vytištěný nebo uložený v elektronické podobě na disku, CD, 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3 typy katalogů: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referenční katalogy – přehled o všech produktech a jejich vlastnostech </a:t>
            </a:r>
            <a:br>
              <a:rPr lang="cs-CZ" sz="1800" dirty="0"/>
            </a:br>
            <a:r>
              <a:rPr lang="cs-CZ" sz="1800" dirty="0"/>
              <a:t>a cenách (vhodné ve vztazích mezi  výrobci)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prodejní katalogy – nástroj generující prodej bez jakéhokoliv zapojení prodejců (konfekce, knihy, CD, atd.)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ukázkové katalogy – slouží jako návody a pomocné nástroje při vyjednávání, podporují prodej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 je právně vymezen v zákoně č. 231/2001 Sb. o provozování rozhlasového a televizního vysílání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teleshoppingem se rozumí „přímá nabídka zboží, a to včetně nemovitého majetku, práv a závazků, nebo služeb, určená veřejnosti a zařazená do rozhlasového či televizního vysílání za úplatu nebo obdobnou protihodnotu“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Evropská směrnice 89/552/EHS ho potom definuje jako „televizní vysílání přímých nabídek pro veřejnost na poskytnutí zboží nebo služeb, včetně nemovitého majetku, práv a povinností, za úplatu“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teleshoppingový pořad: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trvá několik minut (na rozdíl od reklamy),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konkrétní osoba/osoby prezentují přednosti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uvedení ceny, bonusů a podmínek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apel na povahové vlastnosti cílové skupiny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2885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(PR)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je formou komunikace, která firmě pomáhá přizpůsobit se okolí, měnit je nebo udržet, </a:t>
            </a:r>
            <a:br>
              <a:rPr lang="cs-CZ" sz="1600" dirty="0"/>
            </a:br>
            <a:r>
              <a:rPr lang="cs-CZ" sz="1600" dirty="0"/>
              <a:t>a to se zřetelem k dosažení vlastních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snahy o budování pozitivních vztahů veřejnosti k dané firmě, vytváření dobrého image </a:t>
            </a:r>
            <a:br>
              <a:rPr lang="cs-CZ" sz="1600" dirty="0"/>
            </a:br>
            <a:r>
              <a:rPr lang="cs-CZ" sz="1600" dirty="0"/>
              <a:t>a snaha o minimalizaci následků nepříznivých událostí (např. pomluv, které se o firmě šíří)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vztahy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má některé rysy shodné s reklamou, nebo s podporou prodeje, např.: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programy PR jsou rovněž uskutečňovány prostřednictvím médií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podobný je i způsob plánování, rovněž založený na marketingovém výzkumu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při stanovení komunikačních cílů a strategie se využívá segmentace trhu a zacílení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 však není reklamou, i když se při svém působení bez ní málokdy zcela obejde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20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vytvoření kladných představ (image) o organizaci a spoluvytváření podmínek </a:t>
            </a:r>
            <a:br>
              <a:rPr lang="cs-CZ" sz="1600" dirty="0"/>
            </a:br>
            <a:r>
              <a:rPr lang="cs-CZ" sz="1600" dirty="0"/>
              <a:t>pro realizaci jejich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budování větší důvěryhodnosti organizace a připravenost na případnou krizovou situaci (krizový management)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 stimulování zájmu veřejnosti o aktivity organizace, zájem partnerských organizací na spolupráci (např. dodavatelů, distributorů apod.)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snižování nákladů na efektivní komunikaci organizace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posilování vnitřní komunikace a motivace zaměstnanců organizace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057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komunikace uvnitř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pracovníky firmy o cílech, úkolech, úspěších, popř. problémech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motivovat pracovníky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vytvářet vhodné podmínky pro práci (vytváření atmosféry důvěry a vzájemné podpory)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154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Bariéry efektivní vnitřní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ochota naslouchat pouze tomu, co a od koho chceme slyšet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neochota řešit konfliktní situace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nezájem o zpětnou vazbu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přeceňování nových technologií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osobních schopnostech a dovednostech verbální i neverbální komunikace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odborných, lidských a sociálně psychologických znalostech a dovednostech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955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organizování akcí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interní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aktivity krizového managementu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lobování (lobbing) – zastupování zájmů firmy při jednání s veřejnými činiteli (politiky, zákonodárci),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– finanční podpora různých aktivit z oblasti kultury, sportu, charity, apod.,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identita (</a:t>
            </a:r>
            <a:r>
              <a:rPr lang="cs-CZ" sz="1600" dirty="0" err="1"/>
              <a:t>corporate</a:t>
            </a:r>
            <a:r>
              <a:rPr lang="cs-CZ" sz="1600" dirty="0"/>
              <a:t> identity) – stanovení a zachování jednotné vizuální podoby firmy (firemní barvy, logo, www stránky,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kultura – chování zaměstnanců k zákazníkovi a obchodním partnerům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sociální odpovědnost firmy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456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aktivita spočívající ve vytváření nových zpráv o osobách, produktech či službách určité organizace, které se objeví v médiích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firmy nemusí být vždy kladná</a:t>
            </a:r>
            <a:r>
              <a:rPr lang="cs-CZ" sz="1600" i="1" dirty="0"/>
              <a:t> (např. firma se podílí na znečišťování životního prostředí a tyto informace se objevují v médiích – tzv. špatná publicita firmy)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006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publicita je však také možná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80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1496</Words>
  <Application>Microsoft Office PowerPoint</Application>
  <PresentationFormat>Předvádění na obrazovce (4:3)</PresentationFormat>
  <Paragraphs>234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Office Theme</vt:lpstr>
      <vt:lpstr>MARKETINGOVÁ KOMUNIKACE  (XMK) 9. přednáška Téma: Public Relations + Přímý marketing </vt:lpstr>
      <vt:lpstr>OBSAH PŘEDMĚTU</vt:lpstr>
      <vt:lpstr>Public relations (PR)</vt:lpstr>
      <vt:lpstr>Hlavní cíle Public relations</vt:lpstr>
      <vt:lpstr>Hlavní cíle komunikace uvnitř organizace</vt:lpstr>
      <vt:lpstr>Bariéry efektivní vnitřní komunikace</vt:lpstr>
      <vt:lpstr>Aktivity PR</vt:lpstr>
      <vt:lpstr>Publicita</vt:lpstr>
      <vt:lpstr>Publicita</vt:lpstr>
      <vt:lpstr>Nástroje PR</vt:lpstr>
      <vt:lpstr>Osobní image řečníka</vt:lpstr>
      <vt:lpstr>Účinnost PR</vt:lpstr>
      <vt:lpstr>Eventy (Event marketing)</vt:lpstr>
      <vt:lpstr>Eventy – organizování akcí</vt:lpstr>
      <vt:lpstr>Sponzoring</vt:lpstr>
      <vt:lpstr>Přímý marketing (direct marketing)</vt:lpstr>
      <vt:lpstr>Přímý marketing (direct marketing)</vt:lpstr>
      <vt:lpstr>Přímý marketing</vt:lpstr>
      <vt:lpstr>Přímý marketing</vt:lpstr>
      <vt:lpstr>Přímý marketing</vt:lpstr>
      <vt:lpstr>Nástroje přímého marketingu</vt:lpstr>
      <vt:lpstr>E-mailing</vt:lpstr>
      <vt:lpstr>Přímý marketing v prostředí internetu</vt:lpstr>
      <vt:lpstr>Telemarketing</vt:lpstr>
      <vt:lpstr>Telemarketing</vt:lpstr>
      <vt:lpstr>Katalogy</vt:lpstr>
      <vt:lpstr>Teleshopping</vt:lpstr>
      <vt:lpstr>Teleshopping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212</cp:revision>
  <cp:lastPrinted>2020-03-03T12:19:40Z</cp:lastPrinted>
  <dcterms:created xsi:type="dcterms:W3CDTF">2020-03-02T13:24:01Z</dcterms:created>
  <dcterms:modified xsi:type="dcterms:W3CDTF">2024-02-18T21:21:00Z</dcterms:modified>
</cp:coreProperties>
</file>