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618" r:id="rId2"/>
    <p:sldId id="619" r:id="rId3"/>
    <p:sldId id="555" r:id="rId4"/>
    <p:sldId id="600" r:id="rId5"/>
    <p:sldId id="578" r:id="rId6"/>
    <p:sldId id="614" r:id="rId7"/>
    <p:sldId id="599" r:id="rId8"/>
    <p:sldId id="594" r:id="rId9"/>
    <p:sldId id="615" r:id="rId10"/>
    <p:sldId id="616" r:id="rId11"/>
    <p:sldId id="593" r:id="rId12"/>
    <p:sldId id="577" r:id="rId13"/>
    <p:sldId id="602" r:id="rId14"/>
    <p:sldId id="604" r:id="rId15"/>
    <p:sldId id="603" r:id="rId16"/>
    <p:sldId id="576" r:id="rId17"/>
    <p:sldId id="581" r:id="rId1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D10202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6807" autoAdjust="0"/>
  </p:normalViewPr>
  <p:slideViewPr>
    <p:cSldViewPr snapToGrid="0" snapToObjects="1">
      <p:cViewPr>
        <p:scale>
          <a:sx n="53" d="100"/>
          <a:sy n="53" d="100"/>
        </p:scale>
        <p:origin x="-1866" y="-60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18.2.2024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18.2.2024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6718685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(XMK)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8. přednáška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Osobní prodej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1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0133"/>
            <a:ext cx="3105470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PhDr. Ing. Mgr. Renáta Pavlíčková, MBA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renata.pavlickova@mvso.cz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Olomouc, LS </a:t>
            </a:r>
            <a:r>
              <a:rPr kumimoji="0" 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2023/2024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40640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Prodejce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proces systematického vzdělávání prodejců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silné a slabé stránky prodejce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loajalita k firmě, značce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profesionalita prodejního personálu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motivace a odměňování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přímá mzda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přímé provize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kombinace (fixní část/provizní část)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77274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Klíčové aktivity prodejců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prodej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spolupráce s ostatními členy týmu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služby spojené s produktem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informační podpora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služby zákazníkům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schůzky/jednání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spolupráce s distributory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konference, veletrhy a výstavy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školení (produktová, prodejní techniky, asertivní komunikace, atd.)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nábor a zaškolování nových prodejců 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společenské aktivity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cestování (životní styl prodejců)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83608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Veletrhy a výstavy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jsou místem, kde se výrobci a obchodníci určité kategorie produktů nebo odvětví setkávají, aby jednali o obchodu, prezentovali a demonstrovali své výrobky a služby, vyměnili si nápady a názory, navázali kontakty, a také svou produkci prodávali, nebo nakupovali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patří mezi nejstarší komunikační nástroje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výstava – je (zejména pokud není spojena s prodejem – prodejní výstavy) prezentací především výsledků umělecké, výzkumné, hospodářské, architektonické, přírodovědné, zájmové, sportovní, či jiné činnosti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veletrh – jasné komerční zaměření, posílení obchodních vztahů a hospodářské spolupráce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46122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Veletrhy a výstavy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1700" dirty="0"/>
              <a:t>2 typy veletrhů a výstav: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700" dirty="0"/>
              <a:t>veřejné – jsou otevřeny veřejnosti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všeobecně zaměřené 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speciálně zaměřené 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700" dirty="0"/>
              <a:t>obchodní – slouží odborníkům z určité oblasti aktivit nebo průmyslových odvětví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horizontální (jedno průmyslové odvětví prezentuje své výrobky a služby cílové skupině odborníků, obchodníkům a distributorům jiných odvětví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vertikální – různá průmyslová odvětví prezentují své výrobky a služby cílovým skupinám ze stejného odvětví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spojené s konferencí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obchodní trhy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002510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 plánování účasti na veletrzích a výstavách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1800" dirty="0"/>
              <a:t>fáze procesu plánování: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dirty="0"/>
              <a:t>analýza projektu výstavy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dirty="0"/>
              <a:t>posouzení možností a aktiv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dirty="0"/>
              <a:t>příprava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dirty="0"/>
              <a:t>tvorba koncepce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dirty="0"/>
              <a:t>realizace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dirty="0"/>
              <a:t>hodnocení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983855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Marketingové komunikační cíle účasti na veletrhu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demonstrace produktů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uvedení a testování nových produktů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prodej produktů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generování možností prodeje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budování vztahů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sledování konkurence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tradice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posílení image firmy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budování povědomí značky a firmy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internacionalizace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motivace zaměstnanců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621417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Vztahový marketing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marketing vztahů </a:t>
            </a:r>
            <a:r>
              <a:rPr lang="cs-CZ" sz="1800" i="1" dirty="0"/>
              <a:t>(</a:t>
            </a:r>
            <a:r>
              <a:rPr lang="cs-CZ" sz="1800" i="1" dirty="0" err="1"/>
              <a:t>relationship</a:t>
            </a:r>
            <a:r>
              <a:rPr lang="cs-CZ" sz="1800" i="1" dirty="0"/>
              <a:t> marketing)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úkolem marketérů je těsně propojit kvalitu a služby zákazníkům do jednoho celku, který povede k dlouhodobým a vzájemně prospěšným vztahům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snahou je vytvořit a udržet hodnotné vztahy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důležitost (a nutnost) vazby mezi spokojeností zákazníka, jeho loajalitou a ziskovostí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náklady na získání nového zákazníka jsou mnohem vyšší, než na udržení stávajícího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loajalita zákazníka (programy posilující loajalitu zákazníků)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461224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xmlns="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999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b="1" dirty="0">
                <a:highlight>
                  <a:srgbClr val="99FF99"/>
                </a:highlight>
              </a:rPr>
              <a:t>Osobní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Trendy marketingové komunikace v 21. století (</a:t>
            </a:r>
            <a:r>
              <a:rPr lang="cs-CZ" sz="1500" dirty="0" err="1"/>
              <a:t>neuromarketing</a:t>
            </a:r>
            <a:r>
              <a:rPr lang="cs-CZ" sz="1500" dirty="0"/>
              <a:t>, </a:t>
            </a:r>
            <a:r>
              <a:rPr lang="cs-CZ" sz="1500" dirty="0" err="1"/>
              <a:t>product</a:t>
            </a:r>
            <a:r>
              <a:rPr lang="cs-CZ" sz="1500" dirty="0"/>
              <a:t> </a:t>
            </a:r>
            <a:r>
              <a:rPr lang="cs-CZ" sz="1500" dirty="0" err="1"/>
              <a:t>placement</a:t>
            </a:r>
            <a:r>
              <a:rPr lang="cs-CZ" sz="1500" dirty="0"/>
              <a:t>, guerillová reklama, mobilní marketing, </a:t>
            </a:r>
            <a:r>
              <a:rPr lang="cs-CZ" sz="1500" dirty="0" err="1"/>
              <a:t>advergaming</a:t>
            </a:r>
            <a:r>
              <a:rPr lang="cs-CZ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82661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Osobní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komunikaci lze definovat jako vysílání, přijímání a zpracovávání informací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komunikační proces</a:t>
            </a:r>
          </a:p>
          <a:p>
            <a:pPr lvl="1"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odesílatel</a:t>
            </a:r>
          </a:p>
          <a:p>
            <a:pPr lvl="1"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zakódování</a:t>
            </a:r>
          </a:p>
          <a:p>
            <a:pPr lvl="1"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zpráva</a:t>
            </a:r>
          </a:p>
          <a:p>
            <a:pPr lvl="1"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přenosové zařízení</a:t>
            </a:r>
          </a:p>
          <a:p>
            <a:pPr lvl="1"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dekódování</a:t>
            </a:r>
          </a:p>
          <a:p>
            <a:pPr lvl="1"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příjemce</a:t>
            </a:r>
          </a:p>
          <a:p>
            <a:pPr lvl="1"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zpětná vazba</a:t>
            </a:r>
          </a:p>
          <a:p>
            <a:pPr lvl="1"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šum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výhody osobní komunikace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nevýhody osobní komunikace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036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Osobní prodej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může být definován jako dvoustranná komunikace „tváří v tvář“, jejímž obsahem je poskytování informací, předvádění, udržování či budování dlouhodobých vztahů, nebo přesvědčení určitých osob (příslušníků specifické části veřejnosti)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vyžaduje osobní interakci se zákazníkem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posun od metod založených na transakcích k metodám založeným na vztazích se zákazníky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96214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Osobní prodej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výhody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zacílené sdělení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přímý kontakt se zákazníkem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individuální komunikace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okamžitá zpětná vazba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využití „kouzla osobnosti“ (image, charisma, profesionalita, znalost řeči těla)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budování vztahů důvěry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46122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Osobní prodej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nevýhody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vyšší náklady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nutnost kontroly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dosah/dostupnost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frekvence kontaktů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riziko selhání lidského faktoru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58132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Základní typy osobního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obchodní prodej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zaměřen na prodej produktů obchodům, supermarketům, lékárnám atd.</a:t>
            </a:r>
          </a:p>
          <a:p>
            <a:pPr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misionářský prodej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informování, přesvědčování a prodej nikoli přímým zákazníkům, ale zákazníkům přímých zákazníků</a:t>
            </a:r>
          </a:p>
          <a:p>
            <a:pPr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maloobchodní prodej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zaměřen na přímé kontakty se zákazníky</a:t>
            </a:r>
          </a:p>
          <a:p>
            <a:pPr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prodej na trzích B2B</a:t>
            </a:r>
          </a:p>
          <a:p>
            <a:pPr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profesionální prodej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zaměření na vlivné osoby, navrhovatele, organizátory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88821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Organizace prodejního týmu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geografická orientace - struktura prodejců dle území (regionální členění)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orientace na produkt – specializace prodejců na produkt či produktovou řadu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orientace na zákazníka – specializace prodejců na určitý typ zákazníků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funkční specializace – členění prodeje dle činností, na které se prodejci specializují (akvizice,  instalace, poprodejní servis, …)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83608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Prodejce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prodejce je jednou z nejstarších profesí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bohatá terminologie: prodejce, prodavač, obchodník, obchodní zástupce, sales </a:t>
            </a:r>
            <a:r>
              <a:rPr lang="cs-CZ" sz="1800" dirty="0" err="1"/>
              <a:t>representative</a:t>
            </a:r>
            <a:r>
              <a:rPr lang="cs-CZ" sz="1800" dirty="0"/>
              <a:t>, dealer, agent, area </a:t>
            </a:r>
            <a:r>
              <a:rPr lang="cs-CZ" sz="1800" dirty="0" err="1"/>
              <a:t>manager</a:t>
            </a:r>
            <a:r>
              <a:rPr lang="cs-CZ" sz="1800" dirty="0"/>
              <a:t>, </a:t>
            </a:r>
            <a:r>
              <a:rPr lang="cs-CZ" sz="1800" dirty="0" err="1"/>
              <a:t>key</a:t>
            </a:r>
            <a:r>
              <a:rPr lang="cs-CZ" sz="1800" dirty="0"/>
              <a:t> account </a:t>
            </a:r>
            <a:r>
              <a:rPr lang="cs-CZ" sz="1800" dirty="0" err="1"/>
              <a:t>manager</a:t>
            </a:r>
            <a:r>
              <a:rPr lang="cs-CZ" sz="1800" dirty="0"/>
              <a:t>, specialista, pracovník pro styk s klienty, atd. 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práce v 1. linii („vizitka“ společnosti)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osobnost prodejce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69168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847</Words>
  <Application>Microsoft Office PowerPoint</Application>
  <PresentationFormat>Předvádění na obrazovce (4:3)</PresentationFormat>
  <Paragraphs>167</Paragraphs>
  <Slides>17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Office Theme</vt:lpstr>
      <vt:lpstr>MARKETINGOVÁ KOMUNIKACE  (XMK) 8. přednáška Téma: Osobní prodej </vt:lpstr>
      <vt:lpstr>OBSAH PŘEDMĚTU</vt:lpstr>
      <vt:lpstr>Osobní komunikace</vt:lpstr>
      <vt:lpstr>Osobní prodej</vt:lpstr>
      <vt:lpstr>Osobní prodej</vt:lpstr>
      <vt:lpstr>Osobní prodej</vt:lpstr>
      <vt:lpstr>Základní typy osobního prodeje</vt:lpstr>
      <vt:lpstr>Organizace prodejního týmu</vt:lpstr>
      <vt:lpstr>Prodejce</vt:lpstr>
      <vt:lpstr>Prodejce</vt:lpstr>
      <vt:lpstr>Klíčové aktivity prodejců</vt:lpstr>
      <vt:lpstr>Veletrhy a výstavy</vt:lpstr>
      <vt:lpstr>Veletrhy a výstavy</vt:lpstr>
      <vt:lpstr>Proces plánování účasti na veletrzích a výstavách</vt:lpstr>
      <vt:lpstr>Marketingové komunikační cíle účasti na veletrhu</vt:lpstr>
      <vt:lpstr>Vztahový marketing</vt:lpstr>
      <vt:lpstr>Děkuji vám za pozornost a těším se na příště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2. cvičení</dc:title>
  <dc:creator>Pavlíčková Renáta</dc:creator>
  <cp:lastModifiedBy>Renáta</cp:lastModifiedBy>
  <cp:revision>207</cp:revision>
  <cp:lastPrinted>2020-03-03T12:19:40Z</cp:lastPrinted>
  <dcterms:created xsi:type="dcterms:W3CDTF">2020-03-02T13:24:01Z</dcterms:created>
  <dcterms:modified xsi:type="dcterms:W3CDTF">2024-02-18T21:18:54Z</dcterms:modified>
</cp:coreProperties>
</file>