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0" r:id="rId3"/>
    <p:sldId id="506" r:id="rId4"/>
    <p:sldId id="544" r:id="rId5"/>
    <p:sldId id="545" r:id="rId6"/>
    <p:sldId id="543" r:id="rId7"/>
    <p:sldId id="542" r:id="rId8"/>
    <p:sldId id="505" r:id="rId9"/>
    <p:sldId id="584" r:id="rId10"/>
    <p:sldId id="532" r:id="rId11"/>
    <p:sldId id="533" r:id="rId12"/>
    <p:sldId id="534" r:id="rId13"/>
    <p:sldId id="535" r:id="rId14"/>
    <p:sldId id="536" r:id="rId15"/>
    <p:sldId id="581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bvv.cz/i2000/b-bvv.nsf/WWWAllPZDocsID/PKAY-7SWHYG?OpenDocument&amp;NAV=2&amp;ZOOM=HALA_P2.jpg&amp;PAR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7.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Podpora prodeje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2023/2024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>
            <a:extLst>
              <a:ext uri="{FF2B5EF4-FFF2-40B4-BE49-F238E27FC236}">
                <a16:creationId xmlns:a16="http://schemas.microsoft.com/office/drawing/2014/main" xmlns="" id="{F4CFBD49-BDE3-4F00-90A8-F4BBC6E689A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258888" y="594359"/>
            <a:ext cx="3732212" cy="553180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PODPORY PRODEJE ORIENTOVANÉ NA SPOTŘEBITELE</a:t>
            </a:r>
          </a:p>
          <a:p>
            <a:pPr eaLnBrk="1" hangingPunct="1">
              <a:buFontTx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1)  vzorky produktu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2)  odměny za věrnost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3)  rabaty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4)  prémie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5)  reklamní dárky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6)  kupony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7)  soutěže a výherní loterie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8)  veletrhy a výstavy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9)  prezentace zboží</a:t>
            </a:r>
          </a:p>
          <a:p>
            <a:pPr eaLnBrk="1" hangingPunct="1">
              <a:buFontTx/>
              <a:buNone/>
              <a:defRPr/>
            </a:pPr>
            <a:endParaRPr lang="cs-CZ" sz="1800" b="1" dirty="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xmlns="" id="{C9F7AD1E-4D56-4900-B0E7-64CE6FB3408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35562" y="594360"/>
            <a:ext cx="3543300" cy="59302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VZORKY PRODUKTU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podpora, při níž jsou vzorky předávány zákazníkům zdarma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    nebo za minimální cenu,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jsou jedním z nejúčinnějších  nástrojů podpory prodeje,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nákladovost akce.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endParaRPr lang="cs-CZ" sz="1600" dirty="0"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Mars </a:t>
            </a:r>
            <a:r>
              <a:rPr lang="cs-CZ" sz="1600" dirty="0" err="1">
                <a:sym typeface="Wingdings" pitchFamily="2" charset="2"/>
              </a:rPr>
              <a:t>Czech,s.r.o</a:t>
            </a:r>
            <a:r>
              <a:rPr lang="cs-CZ" sz="1600" dirty="0">
                <a:sym typeface="Wingdings" pitchFamily="2" charset="2"/>
              </a:rPr>
              <a:t>. </a:t>
            </a:r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xmlns="" id="{09411545-BD7F-448D-81D4-45B614BE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551EAD-3036-456B-873A-D5F6651D705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xmlns="" id="{9574467E-7452-49E6-BE00-0EB91D82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94359"/>
            <a:ext cx="3744913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6" name="Rectangle 10">
            <a:extLst>
              <a:ext uri="{FF2B5EF4-FFF2-40B4-BE49-F238E27FC236}">
                <a16:creationId xmlns:a16="http://schemas.microsoft.com/office/drawing/2014/main" xmlns="" id="{2CA0B1C4-AB45-4B66-A98C-C5CA10DD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59"/>
            <a:ext cx="3671888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177" name="Picture 11" descr="balíček 1">
            <a:extLst>
              <a:ext uri="{FF2B5EF4-FFF2-40B4-BE49-F238E27FC236}">
                <a16:creationId xmlns:a16="http://schemas.microsoft.com/office/drawing/2014/main" xmlns="" id="{59DBDDFF-36C7-4CE8-84EE-B890AF66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33" y="4494708"/>
            <a:ext cx="1886267" cy="153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03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:a16="http://schemas.microsoft.com/office/drawing/2014/main" xmlns="" id="{E08E9888-E591-42C9-9FCC-E4EB5AB97A2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2) ODMĚNY ZA VĚRNOST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odměny za dlouhodobou přízeň výrobci (prodejci) - věrnostní zákaznické karty, poukazy, kupony na slevu, atd.,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loajalitu zákazníků,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dlouhodobý časový horizont - ztráta zájmu zákazníků.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GIGAsport</a:t>
            </a:r>
            <a:endParaRPr lang="cs-CZ" sz="1600" dirty="0">
              <a:sym typeface="Wingdings" pitchFamily="2" charset="2"/>
            </a:endParaRP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xmlns="" id="{4D8A3199-CE7C-4519-80CB-5C3993B50B5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3) RABATY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rabaty jako slevy z prodejní ceny,     kdy zákazník zaplatí nižší cenu           z ceny původní, nebo získá slevu dodatečnou,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okamžitá účinnost, zákazníka ovlivňuje v okamžiku nákupu,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riziko poškození image značky.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FAnn</a:t>
            </a:r>
            <a:r>
              <a:rPr lang="cs-CZ" sz="1600" dirty="0">
                <a:sym typeface="Wingdings" pitchFamily="2" charset="2"/>
              </a:rPr>
              <a:t> Retail, a.s.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xmlns="" id="{5CC1703E-43A5-49B3-927A-908E36CC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5DC75-EBC8-44C6-BAF0-4CCCB609CFD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xmlns="" id="{67FDB69B-46C7-47C3-A3B8-98D252C05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xmlns="" id="{2CA19157-2301-48FA-A501-1635A02FD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671888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201" name="Picture 9" descr="856">
            <a:extLst>
              <a:ext uri="{FF2B5EF4-FFF2-40B4-BE49-F238E27FC236}">
                <a16:creationId xmlns:a16="http://schemas.microsoft.com/office/drawing/2014/main" xmlns="" id="{AA93C740-AA6E-4704-943A-B857C3CBF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70" y="4487255"/>
            <a:ext cx="2084070" cy="151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Banner aktuální akce">
            <a:extLst>
              <a:ext uri="{FF2B5EF4-FFF2-40B4-BE49-F238E27FC236}">
                <a16:creationId xmlns:a16="http://schemas.microsoft.com/office/drawing/2014/main" xmlns="" id="{020383D8-0607-4F83-AEB9-4594E811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583" y="4487255"/>
            <a:ext cx="1765617" cy="141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55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CFA2EC3B-97DB-442A-ABC7-C05BA89AEC4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4) PRÉMIE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produkt, který zákazník získá k zakoupenému výrobku či službě jako bonus,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zvyšuje se vnímaná hodnota produktu zákazníkem,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finanční náročnost.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Tchibo Praha, spol. s.r.o.</a:t>
            </a:r>
            <a:endParaRPr lang="cs-CZ" sz="1600" dirty="0"/>
          </a:p>
          <a:p>
            <a:pPr eaLnBrk="1" hangingPunct="1">
              <a:buFontTx/>
              <a:buNone/>
              <a:defRPr/>
            </a:pPr>
            <a:endParaRPr lang="cs-CZ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xmlns="" id="{47BB2B33-9D70-45DB-A4B6-9B67BD7FE79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5) REKLAMNÍ DÁRKY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cílem je zákazníka zaujmout, potěšit a vepsat jméno firmy či značku do jeho povědomí,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značky,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nemusí vyvolat zájem o koupi produktu.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REDA a.s. 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xmlns="" id="{84AA3142-6BEA-4E0E-8912-46B2F6F9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217130-821D-4415-AAB2-C7DB6DA6F04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xmlns="" id="{D3E0C657-A440-4A3B-9857-B3206E59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94360"/>
            <a:ext cx="3600450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24" name="Rectangle 9">
            <a:extLst>
              <a:ext uri="{FF2B5EF4-FFF2-40B4-BE49-F238E27FC236}">
                <a16:creationId xmlns:a16="http://schemas.microsoft.com/office/drawing/2014/main" xmlns="" id="{633D0B06-5BFD-4B42-A9FB-C19EDF497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60"/>
            <a:ext cx="3671888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225" name="Picture 10" descr="Tchibo Exclusive káva 250g + hrnek zdarma">
            <a:extLst>
              <a:ext uri="{FF2B5EF4-FFF2-40B4-BE49-F238E27FC236}">
                <a16:creationId xmlns:a16="http://schemas.microsoft.com/office/drawing/2014/main" xmlns="" id="{55957904-5EB1-45E5-859C-1288A99F6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679" y="4366517"/>
            <a:ext cx="1833721" cy="152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1" descr="větší obrázek">
            <a:extLst>
              <a:ext uri="{FF2B5EF4-FFF2-40B4-BE49-F238E27FC236}">
                <a16:creationId xmlns:a16="http://schemas.microsoft.com/office/drawing/2014/main" xmlns="" id="{9C807862-2B9E-490D-94DF-1F87C595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98" y="4366517"/>
            <a:ext cx="1776989" cy="14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92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:a16="http://schemas.microsoft.com/office/drawing/2014/main" xmlns="" id="{D82A2B4B-5C25-4A92-81CD-F37005CEEE5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6) KUPONY</a:t>
            </a:r>
            <a:r>
              <a:rPr lang="cs-CZ" sz="1600" b="1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podstatou je sleva u pokladny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a tím pádem úspora finančních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prostředků zákazníků,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n</a:t>
            </a:r>
            <a:r>
              <a:rPr lang="cs-CZ" sz="1600" dirty="0"/>
              <a:t>ení vyžadována další aktivita,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kontrolní a evidenční náročnost pro maloobchodní jednotky.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Příklad : Computer </a:t>
            </a:r>
            <a:r>
              <a:rPr lang="cs-CZ" sz="1600" dirty="0" err="1"/>
              <a:t>Press</a:t>
            </a:r>
            <a:r>
              <a:rPr lang="cs-CZ" sz="1600" dirty="0"/>
              <a:t> a.s. 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xmlns="" id="{5DBBA7A0-91C9-401B-91B0-F8E883472CA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6766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7) SOUTĚŽE A VÝHERNÍ LOTERIE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 aktivní zapojení zákazníků do hry s příslibem výhry peněz, dárků, služeb, zážitků, kuponů,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</a:t>
            </a:r>
            <a:r>
              <a:rPr lang="cs-CZ" sz="1600" dirty="0"/>
              <a:t> zákazník může získat, ne ztratit,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nezaručuje skutečný zájem o koupi produktu.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Příklad: Nestlé Česko s.r.o.</a:t>
            </a:r>
          </a:p>
        </p:txBody>
      </p:sp>
      <p:sp>
        <p:nvSpPr>
          <p:cNvPr id="9" name="Zástupný symbol pro zápatí 5">
            <a:extLst>
              <a:ext uri="{FF2B5EF4-FFF2-40B4-BE49-F238E27FC236}">
                <a16:creationId xmlns:a16="http://schemas.microsoft.com/office/drawing/2014/main" xmlns="" id="{899938D9-6369-45C1-A1C3-F3D7F93E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/>
                <a:ea typeface="+mn-ea"/>
                <a:cs typeface="+mn-cs"/>
              </a:rPr>
              <a:t>OBCHODNÍ ČINNOSTI                                                                         MVŠO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xmlns="" id="{84A076C1-43EB-4615-9B94-81E73D4F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52D46-DC50-4C16-844D-8833217DF13E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xmlns="" id="{EE5E0BDF-F49B-412D-898D-DEDE688E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xmlns="" id="{32AF676B-1DBE-4600-8D1F-77BC1763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8163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249" name="Picture 9" descr="karton_newsletter3">
            <a:extLst>
              <a:ext uri="{FF2B5EF4-FFF2-40B4-BE49-F238E27FC236}">
                <a16:creationId xmlns:a16="http://schemas.microsoft.com/office/drawing/2014/main" xmlns="" id="{E4D0B106-C978-48AD-8816-1E908187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04" y="4446852"/>
            <a:ext cx="2331085" cy="136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VYHRAJTE DENNĚ ČOKOVÍKEND NA ZÁMKU">
            <a:extLst>
              <a:ext uri="{FF2B5EF4-FFF2-40B4-BE49-F238E27FC236}">
                <a16:creationId xmlns:a16="http://schemas.microsoft.com/office/drawing/2014/main" xmlns="" id="{C61D1E45-67F9-4113-9130-66ED3C03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07" y="4446852"/>
            <a:ext cx="1884680" cy="13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67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:a16="http://schemas.microsoft.com/office/drawing/2014/main" xmlns="" id="{86994620-6DE6-4617-B348-942B7DE4889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03350" y="692149"/>
            <a:ext cx="35877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8) VELETRHY A VÝSTAVY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prezentování zboží, vysvětlení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a ukázka specifického použití,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navázání osobního kontaktu se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zástupci firmy,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disponují vysokou kvalitou cílové skupiny,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finanční náročnost expozic.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Veletrhy Brno a.s.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xmlns="" id="{10BBB416-765B-4556-8086-F85BD0CE6D9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9) PREZENTACE ZBOŽÍ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v rámci </a:t>
            </a:r>
            <a:r>
              <a:rPr lang="cs-CZ" sz="1600" dirty="0" err="1"/>
              <a:t>merchandisingu</a:t>
            </a:r>
            <a:r>
              <a:rPr lang="cs-CZ" sz="1600" dirty="0"/>
              <a:t> jsou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produkty atraktivně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prezentovány v odpovídajícím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množství, kvalitě a čase,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produktu (</a:t>
            </a:r>
            <a:r>
              <a:rPr lang="cs-CZ" sz="1600" dirty="0" err="1">
                <a:sym typeface="Wingdings" pitchFamily="2" charset="2"/>
              </a:rPr>
              <a:t>brand</a:t>
            </a:r>
            <a:r>
              <a:rPr lang="cs-CZ" sz="1600" dirty="0">
                <a:sym typeface="Wingdings" pitchFamily="2" charset="2"/>
              </a:rPr>
              <a:t>) vůči konkurenci,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organizační náročnost  (</a:t>
            </a:r>
            <a:r>
              <a:rPr lang="cs-CZ" sz="1600" dirty="0" err="1">
                <a:sym typeface="Wingdings" pitchFamily="2" charset="2"/>
              </a:rPr>
              <a:t>plánogramy</a:t>
            </a:r>
            <a:r>
              <a:rPr lang="cs-CZ" sz="1600" dirty="0">
                <a:sym typeface="Wingdings" pitchFamily="2" charset="2"/>
              </a:rPr>
              <a:t>, standardy).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Space</a:t>
            </a:r>
            <a:r>
              <a:rPr lang="cs-CZ" sz="1600" dirty="0"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&amp;</a:t>
            </a:r>
            <a:r>
              <a:rPr lang="cs-CZ" sz="1600" dirty="0">
                <a:sym typeface="Wingdings" pitchFamily="2" charset="2"/>
              </a:rPr>
              <a:t> Profit, s.r.o.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xmlns="" id="{1E820645-6965-4E07-8265-53AA0EC2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BD34B-84CF-4715-9184-29C8BD38401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xmlns="" id="{84425617-6B98-45DF-9FA1-0EA0AB78E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24840"/>
            <a:ext cx="3673475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468E3188-A012-4D13-9841-AE2BCED89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624840"/>
            <a:ext cx="3600450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273" name="Picture 10" descr="HALA_P1">
            <a:hlinkClick r:id="rId2"/>
            <a:extLst>
              <a:ext uri="{FF2B5EF4-FFF2-40B4-BE49-F238E27FC236}">
                <a16:creationId xmlns:a16="http://schemas.microsoft.com/office/drawing/2014/main" xmlns="" id="{CD6203D1-6ACD-4C64-AD87-7FC7D6773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570" y="4480236"/>
            <a:ext cx="1891030" cy="142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 descr="procter-and-gamble-virtual-shelf-visual-merchandising-hair-care-12ft-400x300">
            <a:extLst>
              <a:ext uri="{FF2B5EF4-FFF2-40B4-BE49-F238E27FC236}">
                <a16:creationId xmlns:a16="http://schemas.microsoft.com/office/drawing/2014/main" xmlns="" id="{ED7793AF-6AA2-4535-95DC-011FCFB0C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69" y="4512338"/>
            <a:ext cx="2021522" cy="139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809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činnosti nebo materiály sloužící k podpoře nákupu či prodeje výrobků nebo služeb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většina činností se provádí nepravidelně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dosažení okamžitých, krátkodobých efektů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používá přímý stimul nebo výhodu, stimul působí intenzivně na rozhodování a chování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využívá se apelu na úsporu peněz, na získání peněz nebo něčeho hodnotného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působí téměř okamžitě po vyhlášení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krátkodobá účinnost (negativum) - po odeznění nabídky se chování spotřebitelů vrací               </a:t>
            </a:r>
            <a:br>
              <a:rPr lang="cs-CZ" sz="1600" dirty="0"/>
            </a:br>
            <a:r>
              <a:rPr lang="cs-CZ" sz="1600" dirty="0"/>
              <a:t>do původní podoby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083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 výhodnější ceny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zboží zdarma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peněžité výhry v soutěži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kupony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vzorky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prémie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spotřebitelské soutěže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předvedení výrobku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dárky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výstavní zařízení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423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může poškodit image firmy (častými slevami vyvolá dojem nízké kvality produktů)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častém poskytování výhod spotřebitel přestává nakupovat zboží běžné nabídky a čeká </a:t>
            </a:r>
            <a:br>
              <a:rPr lang="cs-CZ" sz="1600" dirty="0"/>
            </a:br>
            <a:r>
              <a:rPr lang="cs-CZ" sz="1600" dirty="0"/>
              <a:t>na další akci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 může nakupovat kvůli výhodám a ne kvůli zboží samotnému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03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podpora prodeje je marketingovou komunikací, která působí na zákazníka pomocí dodatečných podnětů, čímž iniciuje zájem o prodej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podstatou podpory prodeje (dále jen  p. p.) je snaha  o krátkodobé zvýšení prodeje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základní vlastností p. p. je omezení v čase a prostoru, nabídka vyššího zhodnocení peněz   </a:t>
            </a:r>
            <a:br>
              <a:rPr lang="cs-CZ" altLang="cs-CZ" sz="1600" dirty="0"/>
            </a:br>
            <a:r>
              <a:rPr lang="cs-CZ" altLang="cs-CZ" sz="1600" dirty="0"/>
              <a:t>a vyvolání okamžité nákupní reakce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přimět kupujícího k nákupu (vzorky zdarma)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stimulovat opakované nákupy (věrnostní karty)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odlišit produkty firmy od produktů konkurence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budovat a zlepšit image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zvýšit účinnost distribuce (sběr kuponů)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o budoucím prodeji (sortimentní změny)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 na zapojení ostatních částí komunikačního mixu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podpory prodeje je dodání časově omezených impulsů prodeji produktů nebo služeb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rychlé zvýšení obratu (např. formou dočasného snížení ceny nebo zvýšením přitažlivosti zboží dodatečným opatřením či jen prostým předběžným vyzkoušením (testováním, ochutnáním apod.)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2 typy cílů podpory prodeje: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horizontální podpora prodeje – společnost se snaží zvětšit svůj okruh zákazníků a množství maloobchodníků prodávajících daný produkt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vertikální podpora prodeje – společnost se snaží povzbudit existující zákazníky k tomu, aby více kupovali (častěji nebo mimo sezónu)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403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Použití nástrojů podpory prodeje je klasifikováno dle subjektů, na něž jejich působení směřuje 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obchod (zprostředkovatele)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prodejní personál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spotřebitele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995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Makro</Template>
  <TotalTime>961</TotalTime>
  <Words>966</Words>
  <Application>Microsoft Office PowerPoint</Application>
  <PresentationFormat>Předvádění na obrazovce (4:3)</PresentationFormat>
  <Paragraphs>142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Office Theme</vt:lpstr>
      <vt:lpstr>MARKETINGOVÁ KOMUNIKACE  (XMK) 7. přednáška Téma: Podpora prodeje </vt:lpstr>
      <vt:lpstr>OBSAH PŘEDMĚTU</vt:lpstr>
      <vt:lpstr>Charakteristika podpory prodeje</vt:lpstr>
      <vt:lpstr>Příklady podpory prodeje</vt:lpstr>
      <vt:lpstr>Nevýhody podpory prodeje</vt:lpstr>
      <vt:lpstr>Podpora prodeje</vt:lpstr>
      <vt:lpstr>Cíle podpory prodeje</vt:lpstr>
      <vt:lpstr>Cíle podpory prodeje</vt:lpstr>
      <vt:lpstr>Formy podpory prodeje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127</cp:revision>
  <cp:lastPrinted>2020-03-03T12:19:40Z</cp:lastPrinted>
  <dcterms:created xsi:type="dcterms:W3CDTF">2020-03-02T13:24:01Z</dcterms:created>
  <dcterms:modified xsi:type="dcterms:W3CDTF">2024-02-18T21:10:31Z</dcterms:modified>
</cp:coreProperties>
</file>