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618" r:id="rId2"/>
    <p:sldId id="619" r:id="rId3"/>
    <p:sldId id="555" r:id="rId4"/>
    <p:sldId id="624" r:id="rId5"/>
    <p:sldId id="623" r:id="rId6"/>
    <p:sldId id="621" r:id="rId7"/>
    <p:sldId id="626" r:id="rId8"/>
    <p:sldId id="620" r:id="rId9"/>
    <p:sldId id="600" r:id="rId10"/>
    <p:sldId id="625" r:id="rId11"/>
    <p:sldId id="581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10202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807" autoAdjust="0"/>
  </p:normalViewPr>
  <p:slideViewPr>
    <p:cSldViewPr snapToGrid="0" snapToObjects="1">
      <p:cViewPr>
        <p:scale>
          <a:sx n="80" d="100"/>
          <a:sy n="80" d="100"/>
        </p:scale>
        <p:origin x="-1086" y="-72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18.2.2024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18.2.2024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390784-34DA-4799-BFD9-C6E9ED24610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745312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KOMUNIKACE  </a:t>
            </a: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(XMK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10. 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přednáška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</a:t>
            </a:r>
            <a:r>
              <a:rPr lang="cs-CZ" sz="33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Mezinárodní marketingová komunikace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1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0133"/>
            <a:ext cx="3105470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PhDr. Ing. Mgr. Renáta Pavlíčková, MBA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renata.pavlickova@mvso.cz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Olomouc, LS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Arial"/>
              </a:rPr>
              <a:t>2023/2024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64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Mezinárodní marketingová komunikace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Nástroje mezinárodní MK navazují na standardní nástroje, jsou ale uplatňovány v rámci mezinárodní komunikace: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reklama,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Public Relations,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osobní prodej,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podpora prodeje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přímý marketing.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2041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xmlns="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noFill/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>
                <a:solidFill>
                  <a:sysClr val="windowText" lastClr="000000"/>
                </a:solidFill>
                <a:highlight>
                  <a:srgbClr val="99FF99"/>
                </a:highlight>
              </a:rPr>
              <a:t>Osobní</a:t>
            </a:r>
            <a:r>
              <a:rPr lang="cs-CZ" sz="1500" dirty="0">
                <a:highlight>
                  <a:srgbClr val="99FF99"/>
                </a:highlight>
              </a:rPr>
              <a:t>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b="1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Trendy marketingové komunikace v 21. století (</a:t>
            </a:r>
            <a:r>
              <a:rPr lang="cs-CZ" sz="1500" dirty="0" err="1"/>
              <a:t>neuromarketing</a:t>
            </a:r>
            <a:r>
              <a:rPr lang="cs-CZ" sz="1500" dirty="0"/>
              <a:t>, </a:t>
            </a:r>
            <a:r>
              <a:rPr lang="cs-CZ" sz="1500" dirty="0" err="1"/>
              <a:t>product</a:t>
            </a:r>
            <a:r>
              <a:rPr lang="cs-CZ" sz="1500" dirty="0"/>
              <a:t> </a:t>
            </a:r>
            <a:r>
              <a:rPr lang="cs-CZ" sz="1500" dirty="0" err="1"/>
              <a:t>placement</a:t>
            </a:r>
            <a:r>
              <a:rPr lang="cs-CZ" sz="1500" dirty="0"/>
              <a:t>, guerillová reklama, mobilní marketing, </a:t>
            </a:r>
            <a:r>
              <a:rPr lang="cs-CZ" sz="1500" dirty="0" err="1"/>
              <a:t>advergaming</a:t>
            </a:r>
            <a:r>
              <a:rPr lang="cs-CZ" sz="1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266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Mezinárodní marketingové prostředí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Ekonomická integrace napomáhá k rozšiřování trhů a vytváří pestřejší konkurenční prostředí.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Původním cílem nadnárodního trhu bylo podpoření ekonomiky v určitých zemích a posílení vyjednávací pozice s třetími zeměmi (tj. ekonomicky málo rozvinuté /rozvojové/ státy světa).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Roste obchod mezi členskými zeměmi EU. 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6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Konkurenční prostředí globálního trhu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Globální konkurence </a:t>
            </a:r>
            <a:r>
              <a:rPr lang="cs-CZ" sz="1600" dirty="0"/>
              <a:t>klade nový důraz na některé základní principy </a:t>
            </a:r>
            <a:r>
              <a:rPr lang="cs-CZ" sz="1600" dirty="0" smtClean="0"/>
              <a:t>podnikání.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Rozvoj technologií způsobuje zkracování životního cyklu </a:t>
            </a:r>
            <a:r>
              <a:rPr lang="cs-CZ" sz="1600" dirty="0"/>
              <a:t>produktů. </a:t>
            </a:r>
            <a:endParaRPr lang="cs-CZ" sz="16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Vytváří se </a:t>
            </a:r>
            <a:r>
              <a:rPr lang="cs-CZ" sz="1600" dirty="0"/>
              <a:t>větší prostor </a:t>
            </a:r>
            <a:r>
              <a:rPr lang="cs-CZ" sz="1600" b="1" dirty="0" smtClean="0"/>
              <a:t>pro inovované produkty</a:t>
            </a:r>
            <a:r>
              <a:rPr lang="cs-CZ" sz="1600" dirty="0" smtClean="0"/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Podniky </a:t>
            </a:r>
            <a:r>
              <a:rPr lang="cs-CZ" sz="1600" dirty="0"/>
              <a:t>již </a:t>
            </a:r>
            <a:r>
              <a:rPr lang="cs-CZ" sz="1600" dirty="0" smtClean="0"/>
              <a:t>nemohou zavádět </a:t>
            </a:r>
            <a:r>
              <a:rPr lang="cs-CZ" sz="1600" dirty="0"/>
              <a:t>nový produkt s vidinou toho, že bude trvale dominovat na trhu</a:t>
            </a:r>
            <a:r>
              <a:rPr lang="cs-CZ" sz="1600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 smtClean="0"/>
              <a:t>Kratší životní cykly </a:t>
            </a:r>
            <a:r>
              <a:rPr lang="cs-CZ" sz="1600" b="1" dirty="0"/>
              <a:t>produktů </a:t>
            </a:r>
            <a:r>
              <a:rPr lang="cs-CZ" sz="1600" dirty="0"/>
              <a:t>znamenají, že obchodní společnost musí maximalizovat tržby tak rychle</a:t>
            </a:r>
            <a:r>
              <a:rPr lang="cs-CZ" sz="1600" dirty="0" smtClean="0"/>
              <a:t>, aby </a:t>
            </a:r>
            <a:r>
              <a:rPr lang="cs-CZ" sz="1600" dirty="0"/>
              <a:t>získala náklady na vývoj a vytvářela zisk tím, že nabízí své produkty </a:t>
            </a:r>
            <a:r>
              <a:rPr lang="cs-CZ" sz="1600" dirty="0" smtClean="0"/>
              <a:t>v globálním prostředí.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Firmy </a:t>
            </a:r>
            <a:r>
              <a:rPr lang="cs-CZ" sz="1600" dirty="0"/>
              <a:t>však potřebují </a:t>
            </a:r>
            <a:r>
              <a:rPr lang="cs-CZ" sz="1600" b="1" dirty="0"/>
              <a:t>pochopit dynamickou povahu globálního trhu</a:t>
            </a:r>
            <a:r>
              <a:rPr lang="cs-CZ" sz="1600" dirty="0"/>
              <a:t>, stejně jako kultury</a:t>
            </a:r>
            <a:br>
              <a:rPr lang="cs-CZ" sz="1600" dirty="0"/>
            </a:br>
            <a:r>
              <a:rPr lang="cs-CZ" sz="1600" dirty="0"/>
              <a:t>a prostředí, které tuto dynamiku způsobují. </a:t>
            </a:r>
            <a:endParaRPr lang="cs-CZ" sz="16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Neschopnost </a:t>
            </a:r>
            <a:r>
              <a:rPr lang="cs-CZ" sz="1600" dirty="0"/>
              <a:t>porozumět globálnímu </a:t>
            </a:r>
            <a:r>
              <a:rPr lang="cs-CZ" sz="1600" dirty="0" smtClean="0"/>
              <a:t>trhu vede </a:t>
            </a:r>
            <a:r>
              <a:rPr lang="cs-CZ" sz="1600" dirty="0"/>
              <a:t>k selhání na zahraničních </a:t>
            </a:r>
            <a:r>
              <a:rPr lang="cs-CZ" sz="1600" dirty="0" smtClean="0"/>
              <a:t>trzích.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4123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76894"/>
            <a:ext cx="8229600" cy="740744"/>
          </a:xfrm>
          <a:noFill/>
        </p:spPr>
        <p:txBody>
          <a:bodyPr>
            <a:noAutofit/>
          </a:bodyPr>
          <a:lstStyle/>
          <a:p>
            <a:r>
              <a:rPr lang="cs-CZ" sz="2400" dirty="0" err="1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Porterův</a:t>
            </a:r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pěti sil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851071" cy="4525963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b="1" dirty="0" err="1"/>
              <a:t>Porterův</a:t>
            </a:r>
            <a:r>
              <a:rPr lang="cs-CZ" sz="1600" b="1" dirty="0"/>
              <a:t> model pěti sil</a:t>
            </a:r>
            <a:r>
              <a:rPr lang="cs-CZ" sz="1600" dirty="0"/>
              <a:t> patří k základním a </a:t>
            </a:r>
            <a:r>
              <a:rPr lang="cs-CZ" sz="1600" dirty="0" smtClean="0"/>
              <a:t> zároveň </a:t>
            </a:r>
            <a:r>
              <a:rPr lang="cs-CZ" sz="1600" dirty="0"/>
              <a:t>nejvýznamnějším nástrojům pro analýzu konkurenčního prostředí firmy a jejího strategického řízení. </a:t>
            </a:r>
            <a:endParaRPr lang="cs-CZ" sz="16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 smtClean="0"/>
              <a:t>Jejím </a:t>
            </a:r>
            <a:r>
              <a:rPr lang="cs-CZ" sz="1600" dirty="0"/>
              <a:t>tvůrcem je profesor </a:t>
            </a:r>
            <a:r>
              <a:rPr lang="cs-CZ" sz="1600" b="1" dirty="0" smtClean="0"/>
              <a:t>Michael Eugene Porter </a:t>
            </a:r>
            <a:br>
              <a:rPr lang="cs-CZ" sz="1600" b="1" dirty="0" smtClean="0"/>
            </a:br>
            <a:r>
              <a:rPr lang="cs-CZ" sz="1600" dirty="0" smtClean="0"/>
              <a:t>z Harvard Business </a:t>
            </a:r>
            <a:r>
              <a:rPr lang="cs-CZ" sz="1600" dirty="0" err="1" smtClean="0"/>
              <a:t>School</a:t>
            </a:r>
            <a:r>
              <a:rPr lang="cs-CZ" sz="16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Model se snaží odvodit sílu konkurence v analyzovaném odvětví a tím pádem také ziskovost daného sektoru trhu. K dosažení tohoto cíle rozebírá pět klíčových vlivů, které konkurenceschopnost firmy přímo či nepřímo ovlivňují.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343" y="1600200"/>
            <a:ext cx="2921330" cy="4479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12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3074" name="Picture 2" descr="C:\Users\Renáta\Desktop\page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51996"/>
            <a:ext cx="7843652" cy="5374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12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Mezinárodní marketing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b="1" dirty="0"/>
              <a:t>Mezinárodní marketing</a:t>
            </a:r>
            <a:r>
              <a:rPr lang="cs-CZ" sz="1600" dirty="0"/>
              <a:t> je proces řízení, při kterém dochází k poznání, předvídání a hlavně 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>k </a:t>
            </a:r>
            <a:r>
              <a:rPr lang="cs-CZ" sz="1600" dirty="0"/>
              <a:t>uspokojování </a:t>
            </a:r>
            <a:r>
              <a:rPr lang="cs-CZ" sz="1600" dirty="0" smtClean="0"/>
              <a:t>potřeb zákazníků </a:t>
            </a:r>
            <a:r>
              <a:rPr lang="cs-CZ" sz="1600" dirty="0"/>
              <a:t>na </a:t>
            </a:r>
            <a:r>
              <a:rPr lang="cs-CZ" sz="1600" dirty="0" smtClean="0"/>
              <a:t>zahraničních trzích, </a:t>
            </a:r>
            <a:r>
              <a:rPr lang="cs-CZ" sz="1600" dirty="0"/>
              <a:t>přičemž musí být zároveň dosaženo 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>i </a:t>
            </a:r>
            <a:r>
              <a:rPr lang="cs-CZ" sz="1600" dirty="0"/>
              <a:t>cílů organizace. </a:t>
            </a:r>
            <a:endParaRPr lang="cs-CZ" sz="16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 smtClean="0"/>
              <a:t>Mezinárodní </a:t>
            </a:r>
            <a:r>
              <a:rPr lang="cs-CZ" sz="1600" dirty="0"/>
              <a:t>marketing můžeme označit </a:t>
            </a:r>
            <a:r>
              <a:rPr lang="cs-CZ" sz="1600" dirty="0" smtClean="0"/>
              <a:t>jako marketing, </a:t>
            </a:r>
            <a:r>
              <a:rPr lang="cs-CZ" sz="1600" dirty="0"/>
              <a:t>který přesahuje národní hranice.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/>
              <a:t>Pokud </a:t>
            </a:r>
            <a:r>
              <a:rPr lang="cs-CZ" sz="1600" dirty="0" smtClean="0"/>
              <a:t>bude </a:t>
            </a:r>
            <a:r>
              <a:rPr lang="cs-CZ" sz="1600" b="1" dirty="0" smtClean="0"/>
              <a:t>podnik</a:t>
            </a:r>
            <a:r>
              <a:rPr lang="cs-CZ" sz="1600" dirty="0" smtClean="0"/>
              <a:t> působit </a:t>
            </a:r>
            <a:r>
              <a:rPr lang="cs-CZ" sz="1600" dirty="0"/>
              <a:t>i na zahraničních trzích, </a:t>
            </a:r>
            <a:r>
              <a:rPr lang="cs-CZ" sz="1600" b="1" dirty="0"/>
              <a:t>může dosáhnout</a:t>
            </a:r>
            <a:r>
              <a:rPr lang="cs-CZ" sz="1600" dirty="0" smtClean="0"/>
              <a:t>:</a:t>
            </a:r>
            <a:endParaRPr lang="cs-CZ" sz="1600" dirty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/>
              <a:t>vyrovnání sezonní výchylky národního trhu,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/>
              <a:t>prodloužení životního cyklu svých </a:t>
            </a:r>
            <a:r>
              <a:rPr lang="cs-CZ" sz="1600" dirty="0" smtClean="0"/>
              <a:t>výrobků,</a:t>
            </a:r>
            <a:endParaRPr lang="cs-CZ" sz="1600" dirty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 smtClean="0"/>
              <a:t>lepší konkurenční pozice </a:t>
            </a:r>
            <a:r>
              <a:rPr lang="cs-CZ" sz="1600" dirty="0"/>
              <a:t>na domácím trhu atd.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/>
              <a:t>V mezinárodním marketingu platí obecná vymezení, jako například skutečnost, že mezinárodní marketing je společenský a řídící proces, ve kterém skupiny, ale i jednotlivci získávají, co potřebují prostřednictvím nabídky nebo směny výrobků </a:t>
            </a:r>
            <a:r>
              <a:rPr lang="cs-CZ" sz="1600" dirty="0" smtClean="0"/>
              <a:t>nebo služeb. 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570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Marketingová komunikace na mezinárodním trhu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b="1" dirty="0"/>
              <a:t>Intenzivní konkurence na světových trzích </a:t>
            </a:r>
            <a:r>
              <a:rPr lang="cs-CZ" sz="1700" dirty="0"/>
              <a:t>a rostoucí sofistikovanost zahraničních</a:t>
            </a:r>
            <a:br>
              <a:rPr lang="cs-CZ" sz="1700" dirty="0"/>
            </a:br>
            <a:r>
              <a:rPr lang="cs-CZ" sz="1700" dirty="0"/>
              <a:t>spotřebitelů vedou k potřebě propracovanějších reklamních strategií. </a:t>
            </a:r>
            <a:endParaRPr lang="cs-CZ" sz="17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V </a:t>
            </a:r>
            <a:r>
              <a:rPr lang="cs-CZ" sz="1700" dirty="0"/>
              <a:t>této </a:t>
            </a:r>
            <a:r>
              <a:rPr lang="cs-CZ" sz="1700" dirty="0" smtClean="0"/>
              <a:t>oblasti existují </a:t>
            </a:r>
            <a:r>
              <a:rPr lang="cs-CZ" sz="1700" dirty="0"/>
              <a:t>dvě základní </a:t>
            </a:r>
            <a:r>
              <a:rPr lang="cs-CZ" sz="1700" dirty="0" smtClean="0"/>
              <a:t>tvrzení: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První </a:t>
            </a:r>
            <a:r>
              <a:rPr lang="cs-CZ" sz="1700" dirty="0"/>
              <a:t>tvrzení je založeno na specializované reklamě </a:t>
            </a:r>
            <a:r>
              <a:rPr lang="cs-CZ" sz="1700" dirty="0" smtClean="0"/>
              <a:t>vůči každé </a:t>
            </a:r>
            <a:r>
              <a:rPr lang="cs-CZ" sz="1700" dirty="0"/>
              <a:t>zemi, jelikož každá země je považována za specifický a odlišný trh. </a:t>
            </a:r>
            <a:endParaRPr lang="cs-CZ" sz="1700" dirty="0" smtClean="0"/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Druhé tvrzení o </a:t>
            </a:r>
            <a:r>
              <a:rPr lang="cs-CZ" sz="1700" dirty="0"/>
              <a:t>standardizované reklamě říká, že správným postupem je </a:t>
            </a:r>
            <a:r>
              <a:rPr lang="cs-CZ" sz="1700" dirty="0" smtClean="0"/>
              <a:t>jednotná reklama </a:t>
            </a:r>
            <a:r>
              <a:rPr lang="cs-CZ" sz="1700" dirty="0"/>
              <a:t>vůči všem </a:t>
            </a:r>
            <a:r>
              <a:rPr lang="cs-CZ" sz="1700" dirty="0" smtClean="0"/>
              <a:t>zemím.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Diskuse ohledně standardizace ve spojení s modifikací mezinárodního propagace.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Doporučení pro </a:t>
            </a:r>
            <a:r>
              <a:rPr lang="cs-CZ" sz="1700" b="1" dirty="0" smtClean="0"/>
              <a:t>přezkoumání mezinárodní strategie </a:t>
            </a:r>
            <a:r>
              <a:rPr lang="cs-CZ" sz="1700" dirty="0" smtClean="0"/>
              <a:t>a přijetí globální marketingové strategie.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Mezinárodní </a:t>
            </a:r>
            <a:r>
              <a:rPr lang="cs-CZ" sz="1700" dirty="0"/>
              <a:t>podniky </a:t>
            </a:r>
            <a:r>
              <a:rPr lang="cs-CZ" sz="1700" dirty="0" smtClean="0"/>
              <a:t>by měly postupovat tak, </a:t>
            </a:r>
            <a:r>
              <a:rPr lang="cs-CZ" sz="1700" dirty="0"/>
              <a:t>jako kdyby byl svět jedním velkým </a:t>
            </a:r>
            <a:r>
              <a:rPr lang="cs-CZ" sz="1700" dirty="0" smtClean="0"/>
              <a:t>trhem.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700" dirty="0" smtClean="0"/>
              <a:t>Firmy ale musí </a:t>
            </a:r>
            <a:r>
              <a:rPr lang="cs-CZ" sz="1700" b="1" dirty="0" smtClean="0"/>
              <a:t>respektovat regionální a </a:t>
            </a:r>
            <a:r>
              <a:rPr lang="cs-CZ" sz="1700" b="1" dirty="0"/>
              <a:t>národní </a:t>
            </a:r>
            <a:r>
              <a:rPr lang="cs-CZ" sz="1700" b="1" dirty="0" smtClean="0"/>
              <a:t>rozdíly</a:t>
            </a:r>
            <a:r>
              <a:rPr lang="cs-CZ" sz="1700" dirty="0" smtClean="0"/>
              <a:t> (zejména s ohledem na teritorium, ve kterém operují).</a:t>
            </a:r>
            <a:endParaRPr lang="cs-CZ" sz="17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4123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Specifika a bariéry mezinárodní marketingové komunikace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jazyk komunikace,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legislativa,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mentalita národa,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zvyklosti země,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náboženství,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smtClean="0"/>
              <a:t>atd.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9621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432</Words>
  <Application>Microsoft Office PowerPoint</Application>
  <PresentationFormat>Předvádění na obrazovce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Office Theme</vt:lpstr>
      <vt:lpstr>MARKETINGOVÁ KOMUNIKACE  (XMK) 10. přednáška Téma: Mezinárodní marketingová komunikace </vt:lpstr>
      <vt:lpstr>OBSAH PŘEDMĚTU</vt:lpstr>
      <vt:lpstr>Mezinárodní marketingové prostředí</vt:lpstr>
      <vt:lpstr>Konkurenční prostředí globálního trhu</vt:lpstr>
      <vt:lpstr>Porterův model pěti sil</vt:lpstr>
      <vt:lpstr>Prezentace aplikace PowerPoint</vt:lpstr>
      <vt:lpstr>Mezinárodní marketing</vt:lpstr>
      <vt:lpstr>Marketingová komunikace na mezinárodním trhu</vt:lpstr>
      <vt:lpstr>Specifika a bariéry mezinárodní marketingové komunikace</vt:lpstr>
      <vt:lpstr>Mezinárodní marketingová komunikace</vt:lpstr>
      <vt:lpstr>Děkuji vám za pozornost a těším se na příště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Renáta</cp:lastModifiedBy>
  <cp:revision>215</cp:revision>
  <cp:lastPrinted>2020-03-03T12:19:40Z</cp:lastPrinted>
  <dcterms:created xsi:type="dcterms:W3CDTF">2020-03-02T13:24:01Z</dcterms:created>
  <dcterms:modified xsi:type="dcterms:W3CDTF">2024-02-18T21:23:56Z</dcterms:modified>
</cp:coreProperties>
</file>