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6" r:id="rId10"/>
    <p:sldId id="525" r:id="rId11"/>
    <p:sldId id="524" r:id="rId12"/>
    <p:sldId id="523" r:id="rId13"/>
    <p:sldId id="522" r:id="rId14"/>
    <p:sldId id="521" r:id="rId15"/>
    <p:sldId id="520" r:id="rId16"/>
    <p:sldId id="537" r:id="rId17"/>
    <p:sldId id="519" r:id="rId18"/>
    <p:sldId id="518" r:id="rId19"/>
    <p:sldId id="517" r:id="rId20"/>
    <p:sldId id="516" r:id="rId21"/>
    <p:sldId id="515" r:id="rId22"/>
    <p:sldId id="532" r:id="rId23"/>
    <p:sldId id="535" r:id="rId24"/>
    <p:sldId id="539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48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cs typeface="Arial"/>
              </a:rPr>
              <a:t>3. přednáška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;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úloha 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emocí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>
                <a:cs typeface="Arial"/>
              </a:rPr>
              <a:t>PhDr. Ing</a:t>
            </a:r>
            <a:r>
              <a:rPr lang="cs-CZ" sz="1600" dirty="0">
                <a:cs typeface="Arial"/>
              </a:rPr>
              <a:t>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2023/2024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</a:t>
            </a:r>
            <a:r>
              <a:rPr lang="cs-CZ" sz="1600" dirty="0" smtClean="0"/>
              <a:t>nálada), </a:t>
            </a:r>
            <a:r>
              <a:rPr lang="cs-CZ" sz="1600" dirty="0"/>
              <a:t>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</a:t>
            </a:r>
            <a:r>
              <a:rPr lang="cs-CZ" sz="1600" dirty="0" smtClean="0"/>
              <a:t>vnímáním </a:t>
            </a:r>
            <a:r>
              <a:rPr lang="cs-CZ" sz="1600" dirty="0"/>
              <a:t>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</a:t>
            </a:r>
            <a:r>
              <a:rPr lang="cs-CZ" sz="1600" dirty="0" smtClean="0"/>
              <a:t>nás.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</a:t>
            </a:r>
            <a:r>
              <a:rPr lang="cs-CZ" sz="1600" dirty="0" smtClean="0"/>
              <a:t>Electric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solidFill>
                  <a:srgbClr val="FF0000"/>
                </a:solidFill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Galvanometr </a:t>
            </a:r>
            <a:r>
              <a:rPr lang="cs-CZ" sz="1600" b="1" dirty="0"/>
              <a:t>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</a:t>
            </a:r>
            <a:r>
              <a:rPr lang="cs-CZ" sz="1600" dirty="0" smtClean="0"/>
              <a:t>centrální </a:t>
            </a:r>
            <a:r>
              <a:rPr lang="cs-CZ" sz="1600" dirty="0"/>
              <a:t>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</a:t>
            </a:r>
            <a:r>
              <a:rPr lang="cs-CZ" sz="1600" dirty="0" smtClean="0"/>
              <a:t>vědě.</a:t>
            </a:r>
            <a:endParaRPr lang="cs-CZ" sz="1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o </a:t>
            </a:r>
            <a:r>
              <a:rPr lang="cs-CZ" sz="1600" dirty="0"/>
              <a:t>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</a:t>
            </a:r>
            <a:r>
              <a:rPr lang="cs-CZ" sz="1600" dirty="0" smtClean="0"/>
              <a:t>také získané </a:t>
            </a:r>
            <a:r>
              <a:rPr lang="cs-CZ" sz="1600" dirty="0"/>
              <a:t>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Psychologie se zaobírá </a:t>
            </a:r>
            <a:r>
              <a:rPr lang="cs-CZ" sz="1600" dirty="0"/>
              <a:t>se výzkumem od mezilidských vztahů, přes možnosti učení a osobnostní vlastnosti</a:t>
            </a:r>
            <a:r>
              <a:rPr lang="cs-CZ" sz="1600" dirty="0" smtClean="0"/>
              <a:t>, až </a:t>
            </a:r>
            <a:r>
              <a:rPr lang="cs-CZ" sz="1600" dirty="0"/>
              <a:t>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</a:t>
            </a:r>
            <a:r>
              <a:rPr lang="cs-CZ" sz="1600" dirty="0" smtClean="0"/>
              <a:t>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vnímání </a:t>
            </a:r>
            <a:r>
              <a:rPr lang="cs-CZ" sz="1600" dirty="0"/>
              <a:t>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MAO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angl. </a:t>
            </a:r>
            <a:r>
              <a:rPr lang="cs-CZ" sz="1600" dirty="0" err="1"/>
              <a:t>Motivation</a:t>
            </a:r>
            <a:r>
              <a:rPr lang="cs-CZ" sz="1600" dirty="0"/>
              <a:t> (motivace), </a:t>
            </a:r>
            <a:r>
              <a:rPr lang="cs-CZ" sz="1600" dirty="0" err="1"/>
              <a:t>Ability</a:t>
            </a:r>
            <a:r>
              <a:rPr lang="cs-CZ" sz="1600" dirty="0"/>
              <a:t> (schopnost), </a:t>
            </a:r>
            <a:r>
              <a:rPr lang="cs-CZ" sz="1600" dirty="0" err="1"/>
              <a:t>Opportunity</a:t>
            </a:r>
            <a:r>
              <a:rPr lang="cs-CZ" sz="1600" dirty="0"/>
              <a:t> (příležitost),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faktory jsou známé zejména v souvislosti s Modelem pravděpodobnosti zpracování,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jsou to klíčové determinanty teorie reklamy, které určují efektivní zpracování reklamního sdělení.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1529</Words>
  <Application>Microsoft Office PowerPoint</Application>
  <PresentationFormat>Předvádění na obrazovce (4:3)</PresentationFormat>
  <Paragraphs>185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Office Theme</vt:lpstr>
      <vt:lpstr>MARKETINGOVÁ KOMUNIKACE  (XMK)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MAO faktory</vt:lpstr>
      <vt:lpstr>Faktory ovlivňující vnímání</vt:lpstr>
      <vt:lpstr>Podprahové vnímání</vt:lpstr>
      <vt:lpstr>Persuase</vt:lpstr>
      <vt:lpstr>Emoce</vt:lpstr>
      <vt:lpstr>Emoce</vt:lpstr>
      <vt:lpstr>Emoce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46</cp:revision>
  <cp:lastPrinted>2020-03-04T10:01:56Z</cp:lastPrinted>
  <dcterms:created xsi:type="dcterms:W3CDTF">2020-03-04T09:39:52Z</dcterms:created>
  <dcterms:modified xsi:type="dcterms:W3CDTF">2024-02-18T21:01:40Z</dcterms:modified>
</cp:coreProperties>
</file>