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5"/>
  </p:notesMasterIdLst>
  <p:sldIdLst>
    <p:sldId id="256" r:id="rId5"/>
    <p:sldId id="623" r:id="rId6"/>
    <p:sldId id="625" r:id="rId7"/>
    <p:sldId id="628" r:id="rId8"/>
    <p:sldId id="627" r:id="rId9"/>
    <p:sldId id="629" r:id="rId10"/>
    <p:sldId id="626" r:id="rId11"/>
    <p:sldId id="622" r:id="rId12"/>
    <p:sldId id="259" r:id="rId13"/>
    <p:sldId id="270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3131"/>
    <a:srgbClr val="CF1F28"/>
    <a:srgbClr val="0047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67651" autoAdjust="0"/>
  </p:normalViewPr>
  <p:slideViewPr>
    <p:cSldViewPr snapToGrid="0" showGuides="1">
      <p:cViewPr varScale="1">
        <p:scale>
          <a:sx n="61" d="100"/>
          <a:sy n="61" d="100"/>
        </p:scale>
        <p:origin x="135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6D557-97CD-4DBA-A2D3-06EBF74CE32D}" type="datetimeFigureOut">
              <a:rPr lang="en-GB" smtClean="0"/>
              <a:t>06/02/2025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FBACEA-0E58-48F9-95B3-41BD13C667D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noProof="0" dirty="0"/>
              <a:t>Někteří ekonomové tvrdí, že obecná ekonomická teorie je vědou společenskou, jejíž zkoumání musí vycházet z reality ekonomického života společnosti a jejíž závěry musí být pro společnost prakticky využitelné. Jiní prosazují chápání ekonomické teorie více jako formálně abstraktní vědní disciplíny, u které soulad s realitou není podmínkou správnosti a vědeckosti. Ekonomická teorie se vždy pohybuje v prostoru vymezeném určitými zjednodušujícími předpoklady. Tyto předpoklady umožňují ekonomům-teoretikům formulovat obecné principy fungování ekonomického systému, které pak jsou v reálném ekonomickém systému modifikovány mnoha okolnostmi. Spor o společenský či formálně-logický charakter ekonomie ústí do existence dvou větví ekonomické </a:t>
            </a:r>
          </a:p>
          <a:p>
            <a:r>
              <a:rPr lang="cs-CZ" noProof="0" dirty="0"/>
              <a:t>teorie: </a:t>
            </a:r>
          </a:p>
          <a:p>
            <a:r>
              <a:rPr lang="cs-CZ" noProof="0" dirty="0"/>
              <a:t>• Matematická větev prosazuje názor, že kritériem pravdivosti a vědeckosti v ekonomické teorii je možnost matematického důkazu. Co nelze matematicky, nelze dokázat vůbec, a proto je ne</a:t>
            </a:r>
          </a:p>
          <a:p>
            <a:r>
              <a:rPr lang="cs-CZ" noProof="0" dirty="0"/>
              <a:t>použitelné. </a:t>
            </a:r>
          </a:p>
          <a:p>
            <a:r>
              <a:rPr lang="cs-CZ" noProof="0" dirty="0"/>
              <a:t>• Společenská větev tento názor principiálně odmítá. Odmítá dokonce matematiku v ekonomické teorii používat vůbec. Ve své argumentaci se opírá o tvrzení, že ekonomie je věda o chování lidí ve výrobě. A chování lidí nelze směstnat do vzorců. V některých oblastech ekonomické teorie je použití matematiky velmi užitečné, ale nedokáže postihnout vše.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ACEA-0E58-48F9-95B3-41BD13C667D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539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3CE908-1219-427C-DD70-F7A2EA273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69A52C-1A5C-B2CE-D89F-64C14655BB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6401CA-EF67-B394-0575-63FE9B8F8B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noProof="0" dirty="0"/>
              <a:t>Problém vzácnosti zdrojů a neomezenosti potřeb lidí lze považovat za předmět ekonomické vědy. </a:t>
            </a:r>
          </a:p>
          <a:p>
            <a:r>
              <a:rPr lang="cs-CZ" noProof="0" dirty="0"/>
              <a:t>Ekonomie zkoumá, jak ekonomické subjekty nakládají se vzácnými zdroji, jak je používají při výrobě, jak finální produkci dělí mezi současnou a budoucí spotřebu nebo mezi jednotlivce či skupiny.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267B7E-CEDA-377D-0D8C-F490BBAD7B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ACEA-0E58-48F9-95B3-41BD13C667D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325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ED035-D168-0A81-E8DA-61D04F699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C9046E-237A-545C-277A-308046EDDA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6957B0-B77F-5461-4A40-FB8DF9F626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noProof="0" dirty="0"/>
              <a:t>Vzácnost představuje skutečnost, že zdroje (výrobní faktory) jsou nedostatečné, a tudíž i množství vyrobených statků není takové, aby došlo k uspokojení všech lidských potřeb. Kategorie potřeb je velmi široká, ekonomie však neřeší jejich rozsah, strukturu a členění. V rámci ekonomické teorie jsou relevantní potřeby ekonomické, které jsou uspokojovány spotřebováváním vyrobených statků a poskytovaných služeb. Podstatou je uspokojování pocitu nedostatku něčeho, co je pro daného spotřebitele žádoucí, a skutečnost, že nikdy nedojde k celkovému uspokojení, neboť naplněním jedné potřeby vzniká další, mění se intenzita (naléhavost) potřeby, struktura či hierarchie potřeb apod. S uspokojováním potřeb souvisí pojem spotřeba. Spotřeba ekonomických statků vede k uspokojování lidských ekonomických potřeb za předpokladu užitečnosti těchto statků, tzn. schopnosti statků uspokojit danou potřebu.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9D5-C765-6CDC-BE1E-FD3DD46B38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ACEA-0E58-48F9-95B3-41BD13C667D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143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A9C3D-B2CC-0A3C-3043-21538966E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8C4205-511E-5BA9-48DA-F4E16043F1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9C7C5D-7451-0374-8C9C-004AFDE54F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noProof="0" dirty="0"/>
              <a:t>Vzácnost představuje skutečnost, že zdroje (výrobní faktory) jsou nedostatečné, a tudíž i množství vyrobených statků není takové, aby došlo k uspokojení všech lidských potřeb. Kategorie potřeb je velmi široká, ekonomie však neřeší jejich rozsah, strukturu a členění. V rámci ekonomické teorie jsou relevantní potřeby ekonomické, které jsou uspokojovány spotřebováváním vyrobených statků a poskytovaných služeb. Podstatou je uspokojování pocitu nedostatku něčeho, co je pro daného spotřebitele žádoucí, a skutečnost, že nikdy nedojde k celkovému uspokojení, neboť naplněním jedné potřeby vzniká další, mění se intenzita (naléhavost) potřeby, struktura či hierarchie potřeb apod. S uspokojováním potřeb souvisí pojem spotřeba. Spotřeba ekonomických statků vede k uspokojování lidských ekonomických potřeb za předpokladu užitečnosti těchto statků, tzn. schopnosti statků uspokojit danou potřebu.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D7F7E1-4692-950A-DF23-5F329FFDC1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ACEA-0E58-48F9-95B3-41BD13C667D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5278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4BA5D-CF8D-2293-F052-FE428B206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ED03B2-CE7F-7DDF-F52E-3ADDE924B8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44AE51-F2E8-86AB-D477-2C6E1F2B3B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noProof="0" dirty="0"/>
              <a:t>Vzácnost představuje skutečnost, že zdroje (výrobní faktory) jsou nedostatečné, a tudíž i množství vyrobených statků není takové, aby došlo k uspokojení všech lidských potřeb. Kategorie potřeb je velmi široká, ekonomie však neřeší jejich rozsah, strukturu a členění. V rámci ekonomické teorie jsou relevantní potřeby ekonomické, které jsou uspokojovány spotřebováváním vyrobených statků a poskytovaných služeb. Podstatou je uspokojování pocitu nedostatku něčeho, co je pro daného spotřebitele žádoucí, a skutečnost, že nikdy nedojde k celkovému uspokojení, neboť naplněním jedné potřeby vzniká další, mění se intenzita (naléhavost) potřeby, struktura či hierarchie potřeb apod. S uspokojováním potřeb souvisí pojem spotřeba. Spotřeba ekonomických statků vede k uspokojování lidských ekonomických potřeb za předpokladu užitečnosti těchto statků, tzn. schopnosti statků uspokojit danou potřebu.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F472F5-7ACF-FE35-2132-25437C24F5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ACEA-0E58-48F9-95B3-41BD13C667D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36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911575-4882-E766-50A7-4B225C432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1D3665-545D-B591-1D4B-1F4639457D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0B43E6-8837-75DD-BFAF-AE9A8EFA10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Název</a:t>
            </a:r>
            <a:r>
              <a:rPr lang="en-GB" dirty="0"/>
              <a:t> </a:t>
            </a:r>
            <a:r>
              <a:rPr lang="en-GB" dirty="0" err="1"/>
              <a:t>ekonomie</a:t>
            </a:r>
            <a:r>
              <a:rPr lang="en-GB" dirty="0"/>
              <a:t> </a:t>
            </a:r>
            <a:r>
              <a:rPr lang="en-GB" dirty="0" err="1"/>
              <a:t>pochází</a:t>
            </a:r>
            <a:r>
              <a:rPr lang="en-GB" dirty="0"/>
              <a:t> z </a:t>
            </a:r>
            <a:r>
              <a:rPr lang="en-GB" dirty="0" err="1"/>
              <a:t>doby</a:t>
            </a:r>
            <a:r>
              <a:rPr lang="en-GB" dirty="0"/>
              <a:t> </a:t>
            </a:r>
            <a:r>
              <a:rPr lang="en-GB" dirty="0" err="1"/>
              <a:t>antického</a:t>
            </a:r>
            <a:r>
              <a:rPr lang="en-GB" dirty="0"/>
              <a:t> </a:t>
            </a:r>
            <a:r>
              <a:rPr lang="en-GB" dirty="0" err="1"/>
              <a:t>Řecka</a:t>
            </a:r>
            <a:r>
              <a:rPr lang="en-GB" dirty="0"/>
              <a:t>, z </a:t>
            </a:r>
            <a:r>
              <a:rPr lang="en-GB" dirty="0" err="1"/>
              <a:t>řeckého</a:t>
            </a:r>
            <a:r>
              <a:rPr lang="en-GB" dirty="0"/>
              <a:t> </a:t>
            </a:r>
            <a:r>
              <a:rPr lang="en-GB" dirty="0" err="1"/>
              <a:t>slova</a:t>
            </a:r>
            <a:r>
              <a:rPr lang="en-GB" dirty="0"/>
              <a:t> oikos (</a:t>
            </a:r>
            <a:r>
              <a:rPr lang="en-GB" dirty="0" err="1"/>
              <a:t>dům</a:t>
            </a:r>
            <a:r>
              <a:rPr lang="en-GB" dirty="0"/>
              <a:t>) a nomos (</a:t>
            </a:r>
            <a:r>
              <a:rPr lang="en-GB" dirty="0" err="1"/>
              <a:t>zákon</a:t>
            </a:r>
            <a:r>
              <a:rPr lang="en-GB" dirty="0"/>
              <a:t>). </a:t>
            </a:r>
          </a:p>
          <a:p>
            <a:r>
              <a:rPr lang="en-GB" dirty="0"/>
              <a:t>V </a:t>
            </a:r>
            <a:r>
              <a:rPr lang="en-GB" dirty="0" err="1"/>
              <a:t>rámci</a:t>
            </a:r>
            <a:r>
              <a:rPr lang="en-GB" dirty="0"/>
              <a:t> </a:t>
            </a:r>
            <a:r>
              <a:rPr lang="en-GB" dirty="0" err="1"/>
              <a:t>obecné</a:t>
            </a:r>
            <a:r>
              <a:rPr lang="en-GB" dirty="0"/>
              <a:t> </a:t>
            </a:r>
            <a:r>
              <a:rPr lang="en-GB" dirty="0" err="1"/>
              <a:t>ekonomické</a:t>
            </a:r>
            <a:r>
              <a:rPr lang="en-GB" dirty="0"/>
              <a:t> </a:t>
            </a:r>
            <a:r>
              <a:rPr lang="en-GB" dirty="0" err="1"/>
              <a:t>teorie</a:t>
            </a:r>
            <a:r>
              <a:rPr lang="en-GB" dirty="0"/>
              <a:t> </a:t>
            </a:r>
            <a:r>
              <a:rPr lang="en-GB" dirty="0" err="1"/>
              <a:t>existují</a:t>
            </a:r>
            <a:r>
              <a:rPr lang="en-GB" dirty="0"/>
              <a:t> </a:t>
            </a:r>
            <a:r>
              <a:rPr lang="en-GB" dirty="0" err="1"/>
              <a:t>dvě</a:t>
            </a:r>
            <a:r>
              <a:rPr lang="en-GB" dirty="0"/>
              <a:t> </a:t>
            </a:r>
            <a:r>
              <a:rPr lang="en-GB" dirty="0" err="1"/>
              <a:t>spolu</a:t>
            </a:r>
            <a:r>
              <a:rPr lang="en-GB" dirty="0"/>
              <a:t> </a:t>
            </a:r>
            <a:r>
              <a:rPr lang="en-GB" dirty="0" err="1"/>
              <a:t>související</a:t>
            </a:r>
            <a:r>
              <a:rPr lang="en-GB" dirty="0"/>
              <a:t> a </a:t>
            </a:r>
            <a:r>
              <a:rPr lang="en-GB" dirty="0" err="1"/>
              <a:t>neoddělitelné</a:t>
            </a:r>
            <a:r>
              <a:rPr lang="en-GB" dirty="0"/>
              <a:t> </a:t>
            </a:r>
            <a:r>
              <a:rPr lang="en-GB" dirty="0" err="1"/>
              <a:t>oblasti</a:t>
            </a:r>
            <a:r>
              <a:rPr lang="en-GB" dirty="0"/>
              <a:t> </a:t>
            </a:r>
            <a:r>
              <a:rPr lang="en-GB"/>
              <a:t>– mikroekonomie</a:t>
            </a:r>
            <a:r>
              <a:rPr lang="en-GB" dirty="0"/>
              <a:t> a </a:t>
            </a:r>
            <a:r>
              <a:rPr lang="en-GB" dirty="0" err="1"/>
              <a:t>makroekonomie</a:t>
            </a:r>
            <a:r>
              <a:rPr lang="en-GB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6E9223-9585-3F36-EE61-C1F585FB7A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ACEA-0E58-48F9-95B3-41BD13C667D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5642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Na </a:t>
            </a:r>
            <a:r>
              <a:rPr lang="en-GB" dirty="0" err="1"/>
              <a:t>ekonomickou</a:t>
            </a:r>
            <a:r>
              <a:rPr lang="en-GB" dirty="0"/>
              <a:t> </a:t>
            </a:r>
            <a:r>
              <a:rPr lang="en-GB" dirty="0" err="1"/>
              <a:t>realitu</a:t>
            </a:r>
            <a:r>
              <a:rPr lang="en-GB" dirty="0"/>
              <a:t> se </a:t>
            </a:r>
            <a:r>
              <a:rPr lang="en-GB" dirty="0" err="1"/>
              <a:t>zpravidla</a:t>
            </a:r>
            <a:r>
              <a:rPr lang="en-GB" dirty="0"/>
              <a:t> </a:t>
            </a:r>
            <a:r>
              <a:rPr lang="en-GB" dirty="0" err="1"/>
              <a:t>nahlíží</a:t>
            </a:r>
            <a:r>
              <a:rPr lang="en-GB" dirty="0"/>
              <a:t> </a:t>
            </a:r>
            <a:r>
              <a:rPr lang="en-GB" dirty="0" err="1"/>
              <a:t>dvěma</a:t>
            </a:r>
            <a:r>
              <a:rPr lang="en-GB" dirty="0"/>
              <a:t> </a:t>
            </a:r>
            <a:r>
              <a:rPr lang="en-GB" dirty="0" err="1"/>
              <a:t>základními</a:t>
            </a:r>
            <a:r>
              <a:rPr lang="en-GB" dirty="0"/>
              <a:t> </a:t>
            </a:r>
            <a:r>
              <a:rPr lang="en-GB" dirty="0" err="1"/>
              <a:t>přístupy</a:t>
            </a:r>
            <a:r>
              <a:rPr lang="en-GB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ACEA-0E58-48F9-95B3-41BD13C667D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861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6962115" y="6138250"/>
            <a:ext cx="5234651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738" b="5968"/>
          <a:stretch>
            <a:fillRect/>
          </a:stretch>
        </p:blipFill>
        <p:spPr>
          <a:xfrm>
            <a:off x="8148783" y="1423284"/>
            <a:ext cx="4047983" cy="5434716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38200" y="2362672"/>
            <a:ext cx="10515600" cy="2387600"/>
          </a:xfrm>
        </p:spPr>
        <p:txBody>
          <a:bodyPr anchor="b">
            <a:normAutofit/>
          </a:bodyPr>
          <a:lstStyle>
            <a:lvl1pPr algn="l">
              <a:defRPr sz="8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38200" y="4762110"/>
            <a:ext cx="10515600" cy="821602"/>
          </a:xfrm>
        </p:spPr>
        <p:txBody>
          <a:bodyPr/>
          <a:lstStyle>
            <a:lvl1pPr marL="71755" indent="0" algn="l">
              <a:buNone/>
              <a:defRPr sz="2400">
                <a:solidFill>
                  <a:srgbClr val="31313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346" y="6266849"/>
            <a:ext cx="4865165" cy="205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 hasCustomPrompt="1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 hasCustomPrompt="1"/>
          </p:nvPr>
        </p:nvSpPr>
        <p:spPr>
          <a:xfrm>
            <a:off x="838200" y="2362672"/>
            <a:ext cx="10515600" cy="2387600"/>
          </a:xfrm>
        </p:spPr>
        <p:txBody>
          <a:bodyPr anchor="b">
            <a:normAutofit/>
          </a:bodyPr>
          <a:lstStyle>
            <a:lvl1pPr algn="l">
              <a:defRPr sz="55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38200" y="4762110"/>
            <a:ext cx="10515600" cy="821602"/>
          </a:xfrm>
        </p:spPr>
        <p:txBody>
          <a:bodyPr/>
          <a:lstStyle>
            <a:lvl1pPr marL="71755" indent="0" algn="l">
              <a:buNone/>
              <a:defRPr sz="2400">
                <a:solidFill>
                  <a:srgbClr val="31313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 hasCustomPrompt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dirty="0"/>
              <a:t>Click to insert picture.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Arial" panose="020B0604020202020204" pitchFamily="34" charset="0"/>
              <a:buNone/>
              <a:defRPr/>
            </a:pPr>
            <a:r>
              <a:rPr lang="en-US" noProof="0" dirty="0"/>
              <a:t>Click to edit text styles</a:t>
            </a:r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97" y="6267600"/>
            <a:ext cx="3863720" cy="2052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720000" y="365129"/>
            <a:ext cx="1075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noProof="0" dirty="0"/>
              <a:t>Click to edit title style.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0000" y="1825625"/>
            <a:ext cx="10752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4"/>
            <a:ext cx="12192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cs-CZ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500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800" kern="1200">
          <a:solidFill>
            <a:srgbClr val="31313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400" kern="1200">
          <a:solidFill>
            <a:srgbClr val="31313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400" kern="1200">
          <a:solidFill>
            <a:srgbClr val="31313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000" kern="1200">
          <a:solidFill>
            <a:srgbClr val="31313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000" kern="1200">
          <a:solidFill>
            <a:srgbClr val="31313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5958" y="381000"/>
            <a:ext cx="11010900" cy="4477119"/>
          </a:xfrm>
        </p:spPr>
        <p:txBody>
          <a:bodyPr>
            <a:noAutofit/>
          </a:bodyPr>
          <a:lstStyle/>
          <a:p>
            <a:pPr algn="ctr"/>
            <a:r>
              <a:rPr lang="cs-CZ" sz="4000" dirty="0"/>
              <a:t>1. Předmět zkoumání ekonomie, metody a nástroje ekonomické analýzy</a:t>
            </a:r>
            <a:br>
              <a:rPr lang="cs-CZ" sz="4000" dirty="0"/>
            </a:br>
            <a:br>
              <a:rPr lang="cs-CZ" sz="4000" dirty="0"/>
            </a:br>
            <a:r>
              <a:rPr lang="cs-CZ" sz="4000" dirty="0"/>
              <a:t>2. Chování spotřebitele a formování poptávky (Užitečnost, preference a optimum spotřebitele; formování poptávky a její faktory, poptávka individuální a tržní)</a:t>
            </a:r>
          </a:p>
        </p:txBody>
      </p:sp>
      <p:sp>
        <p:nvSpPr>
          <p:cNvPr id="4" name="Google Shape;90;p13"/>
          <p:cNvSpPr txBox="1">
            <a:spLocks noGrp="1"/>
          </p:cNvSpPr>
          <p:nvPr>
            <p:ph type="subTitle" idx="1"/>
          </p:nvPr>
        </p:nvSpPr>
        <p:spPr>
          <a:xfrm>
            <a:off x="901262" y="5210898"/>
            <a:ext cx="5537200" cy="821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 panose="020F0502020204030204"/>
              <a:buNone/>
            </a:pPr>
            <a:r>
              <a:rPr lang="cs-CZ" sz="2400" b="1" i="0" u="none" strike="noStrike" cap="none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doc. Ing. Magdaléna Drastichová, Ph.D.</a:t>
            </a:r>
            <a:endParaRPr sz="18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 panose="020F0502020204030204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5" name="Google Shape;92;p13"/>
          <p:cNvSpPr txBox="1"/>
          <p:nvPr/>
        </p:nvSpPr>
        <p:spPr>
          <a:xfrm>
            <a:off x="6975988" y="4858119"/>
            <a:ext cx="4847712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 panose="020F0502020204030204"/>
              <a:buNone/>
              <a:defRPr/>
            </a:pPr>
            <a:r>
              <a:rPr kumimoji="0" lang="cs-CZ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10. 02. 2025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 panose="020F0502020204030204"/>
              <a:buNone/>
              <a:defRPr/>
            </a:pPr>
            <a:r>
              <a:rPr kumimoji="0" lang="cs-CZ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Olomouc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 panose="020F0502020204030204"/>
              <a:buNone/>
              <a:defRPr/>
            </a:pP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972552" y="392495"/>
            <a:ext cx="6511925" cy="9366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defRPr/>
            </a:pPr>
            <a:r>
              <a:rPr lang="cs-CZ" sz="4000" b="1" cap="all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Modely v ekonomii</a:t>
            </a:r>
          </a:p>
        </p:txBody>
      </p:sp>
      <p:sp>
        <p:nvSpPr>
          <p:cNvPr id="1638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420415" y="1329120"/>
            <a:ext cx="11477296" cy="485260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eaLnBrk="1" hangingPunct="1"/>
            <a:r>
              <a:rPr lang="cs-CZ" altLang="cs-CZ" b="1" dirty="0"/>
              <a:t>Ekonomické vztahy jsou zobrazovány pomocí </a:t>
            </a:r>
            <a:r>
              <a:rPr lang="cs-CZ" altLang="cs-CZ" b="1" dirty="0">
                <a:solidFill>
                  <a:srgbClr val="618C31"/>
                </a:solidFill>
              </a:rPr>
              <a:t>modelů</a:t>
            </a:r>
          </a:p>
          <a:p>
            <a:pPr algn="just" eaLnBrk="1" hangingPunct="1"/>
            <a:r>
              <a:rPr lang="cs-CZ" altLang="cs-CZ" b="1" dirty="0">
                <a:solidFill>
                  <a:srgbClr val="618C31"/>
                </a:solidFill>
              </a:rPr>
              <a:t>Ekonomický model </a:t>
            </a:r>
            <a:r>
              <a:rPr lang="cs-CZ" altLang="cs-CZ" b="1" dirty="0"/>
              <a:t>– (ne)formalizované zobrazení reálně fungující ekonomiky, jehož hlavním cílem je zjednodušit popisovaný ekonomický systém, při zachování jeho podstatných charakteristik.</a:t>
            </a:r>
          </a:p>
          <a:p>
            <a:pPr marL="708025" lvl="1" indent="-342900"/>
            <a:r>
              <a:rPr lang="cs-CZ" altLang="cs-CZ" sz="2800" b="1" dirty="0"/>
              <a:t>Může být formulován:</a:t>
            </a:r>
          </a:p>
          <a:p>
            <a:pPr marL="1428750" lvl="2" indent="-514350" eaLnBrk="1" hangingPunct="1">
              <a:buFont typeface="+mj-lt"/>
              <a:buAutoNum type="arabicPeriod"/>
            </a:pPr>
            <a:r>
              <a:rPr lang="cs-CZ" altLang="cs-CZ" sz="3200" b="1" dirty="0"/>
              <a:t>verbálně,</a:t>
            </a:r>
          </a:p>
          <a:p>
            <a:pPr marL="1428750" lvl="2" indent="-514350" eaLnBrk="1" hangingPunct="1">
              <a:buFont typeface="+mj-lt"/>
              <a:buAutoNum type="arabicPeriod"/>
            </a:pPr>
            <a:r>
              <a:rPr lang="cs-CZ" altLang="cs-CZ" sz="3200" b="1" dirty="0"/>
              <a:t>graficky,</a:t>
            </a:r>
          </a:p>
          <a:p>
            <a:pPr marL="1428750" lvl="2" indent="-514350" eaLnBrk="1" hangingPunct="1">
              <a:buFont typeface="+mj-lt"/>
              <a:buAutoNum type="arabicPeriod"/>
            </a:pPr>
            <a:r>
              <a:rPr lang="cs-CZ" altLang="cs-CZ" sz="3200" b="1" dirty="0"/>
              <a:t>matematicky.</a:t>
            </a:r>
          </a:p>
          <a:p>
            <a:endParaRPr lang="cs-CZ" altLang="cs-CZ" b="1" dirty="0">
              <a:solidFill>
                <a:srgbClr val="618C3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DD7188-39A8-21B1-44FA-9EC6C97B4B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>
            <a:extLst>
              <a:ext uri="{FF2B5EF4-FFF2-40B4-BE49-F238E27FC236}">
                <a16:creationId xmlns:a16="http://schemas.microsoft.com/office/drawing/2014/main" id="{D952763A-924B-438F-38BC-FC1FAB81356C}"/>
              </a:ext>
            </a:extLst>
          </p:cNvPr>
          <p:cNvSpPr>
            <a:spLocks noGrp="1" noChangeArrowheads="1"/>
          </p:cNvSpPr>
          <p:nvPr>
            <p:ph idx="1" hasCustomPrompt="1"/>
          </p:nvPr>
        </p:nvSpPr>
        <p:spPr>
          <a:xfrm>
            <a:off x="357352" y="1325217"/>
            <a:ext cx="11596109" cy="505621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547688" lvl="1" indent="-5476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Zabývá se zákonitostmi ekonomického života společnosti,</a:t>
            </a:r>
          </a:p>
          <a:p>
            <a:pPr marL="547688" lvl="1" indent="-5476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Popisuje abstraktní mechanismy jejich fungování, které usnadní pochopit logiku reálných ekonomických procesů.</a:t>
            </a:r>
          </a:p>
          <a:p>
            <a:pPr marL="547688" lvl="1" indent="-5476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§"/>
              <a:defRPr/>
            </a:pPr>
            <a:endParaRPr lang="cs-CZ" altLang="cs-CZ" b="1" dirty="0">
              <a:solidFill>
                <a:schemeClr val="tx1"/>
              </a:solidFill>
              <a:latin typeface="+mn-lt"/>
            </a:endParaRPr>
          </a:p>
          <a:p>
            <a:pPr marL="547688" lvl="1" indent="-5476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defRPr/>
            </a:pPr>
            <a:r>
              <a:rPr lang="cs-CZ" altLang="cs-CZ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Ekonomie – zkoumá, jak se užívají vzácné zdroje k výrobě užitečných komodit. </a:t>
            </a:r>
          </a:p>
          <a:p>
            <a:pPr marL="547688" lvl="1" indent="-5476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EKONOMIE – společenská VĚDA, která zkoumá ekonomické jevy; EKONOMIKA – </a:t>
            </a:r>
            <a:r>
              <a:rPr lang="cs-CZ" b="1" noProof="0" dirty="0">
                <a:solidFill>
                  <a:schemeClr val="tx1"/>
                </a:solidFill>
                <a:latin typeface="+mn-lt"/>
              </a:rPr>
              <a:t>ekonomická praxe, REALITA (Mikro- vs. Makro-: podniková vs. národní ekonomika)</a:t>
            </a:r>
            <a:endParaRPr lang="cs-CZ" altLang="cs-CZ" b="1" dirty="0">
              <a:solidFill>
                <a:schemeClr val="tx1"/>
              </a:solidFill>
              <a:latin typeface="+mn-lt"/>
            </a:endParaRPr>
          </a:p>
          <a:p>
            <a:pPr marL="547688" lvl="1" indent="-5476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defRPr/>
            </a:pPr>
            <a:endParaRPr lang="cs-CZ" altLang="cs-CZ" b="1" dirty="0">
              <a:solidFill>
                <a:schemeClr val="tx1"/>
              </a:solidFill>
              <a:latin typeface="+mn-lt"/>
            </a:endParaRPr>
          </a:p>
          <a:p>
            <a:pPr marL="547688" lvl="1" indent="-5476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defRPr/>
            </a:pPr>
            <a:r>
              <a:rPr lang="cs-CZ" altLang="cs-CZ" b="1" dirty="0">
                <a:solidFill>
                  <a:srgbClr val="FF0000"/>
                </a:solidFill>
                <a:latin typeface="+mn-lt"/>
              </a:rPr>
              <a:t>2 větve ekonomické teorie: </a:t>
            </a:r>
          </a:p>
          <a:p>
            <a:pPr marL="547688" lvl="1" indent="-5476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+mj-lt"/>
              <a:buAutoNum type="romanUcPeriod"/>
              <a:defRPr/>
            </a:pPr>
            <a:r>
              <a:rPr lang="cs-CZ" altLang="cs-CZ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Matematická větev </a:t>
            </a:r>
            <a:r>
              <a:rPr lang="cs-CZ" altLang="cs-CZ" b="1" dirty="0">
                <a:solidFill>
                  <a:schemeClr val="tx1"/>
                </a:solidFill>
                <a:latin typeface="+mn-lt"/>
              </a:rPr>
              <a:t>– prosazuje, že kritériem pravdivosti je možnost matematického důkazu, např.    ZISK = …</a:t>
            </a:r>
          </a:p>
          <a:p>
            <a:pPr marL="547688" lvl="1" indent="-5476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+mj-lt"/>
              <a:buAutoNum type="romanUcPeriod"/>
              <a:defRPr/>
            </a:pPr>
            <a:r>
              <a:rPr lang="cs-CZ" altLang="cs-CZ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Společenská větev </a:t>
            </a:r>
            <a:r>
              <a:rPr lang="cs-CZ" altLang="cs-CZ" b="1" dirty="0">
                <a:solidFill>
                  <a:schemeClr val="tx1"/>
                </a:solidFill>
                <a:latin typeface="+mn-lt"/>
              </a:rPr>
              <a:t>– odmítá matematiku v ekonomii, ekonomie je věda o chování lidí a výrobě,    NELZE ZAPSAT DO VZORCŮ.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8215542-CAB2-AE77-7D07-CCD04D66C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65130"/>
            <a:ext cx="10752000" cy="1117694"/>
          </a:xfrm>
        </p:spPr>
        <p:txBody>
          <a:bodyPr/>
          <a:lstStyle/>
          <a:p>
            <a:r>
              <a:rPr lang="en-GB" dirty="0" err="1"/>
              <a:t>Obecná</a:t>
            </a:r>
            <a:r>
              <a:rPr lang="en-GB" dirty="0"/>
              <a:t> </a:t>
            </a:r>
            <a:r>
              <a:rPr lang="en-GB" dirty="0" err="1"/>
              <a:t>ekonomická</a:t>
            </a:r>
            <a:r>
              <a:rPr lang="en-GB" dirty="0"/>
              <a:t> </a:t>
            </a:r>
            <a:r>
              <a:rPr lang="en-GB" dirty="0" err="1"/>
              <a:t>teorie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3632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FBD286-D47A-B484-8905-519274F37C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>
            <a:extLst>
              <a:ext uri="{FF2B5EF4-FFF2-40B4-BE49-F238E27FC236}">
                <a16:creationId xmlns:a16="http://schemas.microsoft.com/office/drawing/2014/main" id="{A1077D57-8404-678A-1D95-463157E15B0F}"/>
              </a:ext>
            </a:extLst>
          </p:cNvPr>
          <p:cNvSpPr>
            <a:spLocks noGrp="1" noChangeArrowheads="1"/>
          </p:cNvSpPr>
          <p:nvPr>
            <p:ph idx="1" hasCustomPrompt="1"/>
          </p:nvPr>
        </p:nvSpPr>
        <p:spPr>
          <a:xfrm>
            <a:off x="357352" y="1482823"/>
            <a:ext cx="11477295" cy="4898604"/>
          </a:xfrm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/>
          <a:p>
            <a:pPr indent="-18288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defRPr/>
            </a:pPr>
            <a:endParaRPr lang="cs-CZ" altLang="cs-CZ" sz="1600" b="1" dirty="0">
              <a:solidFill>
                <a:schemeClr val="tx1"/>
              </a:solidFill>
              <a:latin typeface="+mn-lt"/>
            </a:endParaRPr>
          </a:p>
          <a:p>
            <a:pPr marL="547688" lvl="1" indent="-5476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Lidská společnost – k dispozici VÝROBNÍ ZDROJE: ve výrobě využívá k jejich přetváření na výrobky a služby. </a:t>
            </a:r>
          </a:p>
          <a:p>
            <a:pPr marL="547688" lvl="1" indent="-5476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VÝROBNÍ ZDROJE: vyskytují se v omezené míře =&gt; nutnost efektivního nakládání s těmito zdroji a potřeba ekonomického zkoumání základního ekonomického problému – </a:t>
            </a:r>
            <a:r>
              <a:rPr lang="cs-CZ" alt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VZÁCNOSTI OMEZENÝCH ZDROJŮ</a:t>
            </a: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.</a:t>
            </a:r>
          </a:p>
          <a:p>
            <a:pPr marL="547688" lvl="1" indent="-5476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endParaRPr lang="cs-CZ" altLang="cs-CZ" sz="2800" b="1" dirty="0">
              <a:solidFill>
                <a:schemeClr val="tx1"/>
              </a:solidFill>
              <a:latin typeface="+mn-lt"/>
            </a:endParaRPr>
          </a:p>
          <a:p>
            <a:pPr marL="547688" lvl="1" indent="-5476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ü"/>
              <a:defRPr/>
            </a:pP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Problém </a:t>
            </a:r>
            <a:r>
              <a:rPr lang="cs-CZ" alt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VZÁCNOSTI ZDROJŮ </a:t>
            </a: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a </a:t>
            </a:r>
            <a:r>
              <a:rPr lang="cs-CZ" alt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NEOMEZENOSTI POTŘEB LIDÍ: </a:t>
            </a: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předmět ekonomické vědy. </a:t>
            </a:r>
          </a:p>
          <a:p>
            <a:pPr marL="547688" lvl="1" indent="-5476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sz="3200" b="1" i="1" dirty="0">
                <a:solidFill>
                  <a:srgbClr val="FF0000"/>
                </a:solidFill>
                <a:latin typeface="+mn-lt"/>
              </a:rPr>
              <a:t>Ekonomie zkoumá, jak ekonomické subjekty nakládají se vzácnými zdroji, jak je používají při výrobě, jak finální produkci dělí mezi současnou a budoucí spotřebu nebo mezi jednotlivce či skupiny.</a:t>
            </a:r>
          </a:p>
          <a:p>
            <a:pPr marL="547688" lvl="1" indent="-5476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endParaRPr lang="cs-CZ" altLang="cs-CZ" sz="28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B1DFA4-8391-01C5-4FA9-D78995121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Obecná</a:t>
            </a:r>
            <a:r>
              <a:rPr lang="en-GB" dirty="0"/>
              <a:t> </a:t>
            </a:r>
            <a:r>
              <a:rPr lang="en-GB" dirty="0" err="1"/>
              <a:t>ekonomická</a:t>
            </a:r>
            <a:r>
              <a:rPr lang="en-GB" dirty="0"/>
              <a:t> </a:t>
            </a:r>
            <a:r>
              <a:rPr lang="en-GB" dirty="0" err="1"/>
              <a:t>teorie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4361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258003-056A-2E85-99E3-6DB2C884E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>
            <a:extLst>
              <a:ext uri="{FF2B5EF4-FFF2-40B4-BE49-F238E27FC236}">
                <a16:creationId xmlns:a16="http://schemas.microsoft.com/office/drawing/2014/main" id="{71FC4878-47A4-5976-5F23-1E80ED415CE7}"/>
              </a:ext>
            </a:extLst>
          </p:cNvPr>
          <p:cNvSpPr>
            <a:spLocks noGrp="1" noChangeArrowheads="1"/>
          </p:cNvSpPr>
          <p:nvPr>
            <p:ph idx="1" hasCustomPrompt="1"/>
          </p:nvPr>
        </p:nvSpPr>
        <p:spPr>
          <a:xfrm>
            <a:off x="357352" y="1482823"/>
            <a:ext cx="11477295" cy="4898604"/>
          </a:xfrm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/>
          <a:p>
            <a:pPr indent="-18288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defRPr/>
            </a:pPr>
            <a:endParaRPr lang="cs-CZ" altLang="cs-CZ" sz="1600" b="1" dirty="0">
              <a:solidFill>
                <a:schemeClr val="tx1"/>
              </a:solidFill>
              <a:latin typeface="+mn-lt"/>
            </a:endParaRPr>
          </a:p>
          <a:p>
            <a:pPr marL="547688" lvl="1" indent="-5476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= </a:t>
            </a:r>
            <a:r>
              <a:rPr lang="cs-CZ" altLang="cs-CZ" sz="2800" b="1" dirty="0">
                <a:solidFill>
                  <a:srgbClr val="FF0000"/>
                </a:solidFill>
                <a:latin typeface="+mn-lt"/>
              </a:rPr>
              <a:t>PŘÍRODNÍ, LIDSKÉ, FYZICKÉ </a:t>
            </a: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(</a:t>
            </a:r>
            <a:r>
              <a:rPr lang="cs-CZ" altLang="cs-CZ" sz="2800" b="1" dirty="0">
                <a:solidFill>
                  <a:srgbClr val="FF0000"/>
                </a:solidFill>
                <a:latin typeface="+mn-lt"/>
              </a:rPr>
              <a:t>FINANČNÍ</a:t>
            </a: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 – pro obstaraní předchozích): </a:t>
            </a:r>
            <a:r>
              <a:rPr lang="pt-BR" alt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půda</a:t>
            </a:r>
            <a:r>
              <a:rPr lang="cs-CZ" alt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 a další přírodní zdroje</a:t>
            </a:r>
            <a:r>
              <a:rPr lang="pt-BR" alt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, práce, kapitál</a:t>
            </a:r>
            <a:r>
              <a:rPr lang="cs-CZ" alt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, </a:t>
            </a:r>
            <a:r>
              <a:rPr lang="pt-BR" alt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technologie.</a:t>
            </a:r>
          </a:p>
          <a:p>
            <a:pPr marL="547688" lvl="1" indent="-5476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§"/>
              <a:defRPr/>
            </a:pPr>
            <a:endParaRPr lang="cs-CZ" altLang="cs-CZ" sz="2800" b="1" dirty="0">
              <a:solidFill>
                <a:schemeClr val="tx1"/>
              </a:solidFill>
              <a:latin typeface="+mn-lt"/>
            </a:endParaRPr>
          </a:p>
          <a:p>
            <a:pPr marL="547688" lvl="1" indent="-5476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Vstupují do výroby a napomáhají vytváření FINÁLNÍ EKONOMICKÉ PRODUKCE. </a:t>
            </a:r>
          </a:p>
          <a:p>
            <a:pPr marL="547688" lvl="1" indent="-5476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= VZÁCNÉ: jejich množství je omezené. </a:t>
            </a:r>
          </a:p>
          <a:p>
            <a:pPr marL="547688" lvl="1" indent="-5476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§"/>
              <a:defRPr/>
            </a:pPr>
            <a:endParaRPr lang="cs-CZ" altLang="cs-CZ" sz="2800" b="1" dirty="0">
              <a:solidFill>
                <a:schemeClr val="tx1"/>
              </a:solidFill>
              <a:latin typeface="+mn-lt"/>
            </a:endParaRPr>
          </a:p>
          <a:p>
            <a:pPr marL="547688" lvl="1" indent="-5476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lang="cs-CZ" altLang="cs-CZ" sz="2800" b="1" dirty="0">
                <a:solidFill>
                  <a:srgbClr val="FF0000"/>
                </a:solidFill>
                <a:latin typeface="+mn-lt"/>
              </a:rPr>
              <a:t>VZÁCNOST</a:t>
            </a: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 = skutečnost, že zdroje (výrobní faktory) jsou nedostatečné =&gt; množství vyrobených statků nestačí, aby došlo k </a:t>
            </a:r>
            <a:r>
              <a:rPr lang="cs-CZ" alt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uspokojení všech lidských potřeb. </a:t>
            </a:r>
          </a:p>
          <a:p>
            <a:pPr marL="547688" lvl="1" indent="-5476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Kategorie </a:t>
            </a:r>
            <a:r>
              <a:rPr lang="cs-CZ" altLang="cs-CZ" sz="2800" b="1" dirty="0">
                <a:solidFill>
                  <a:srgbClr val="FF0000"/>
                </a:solidFill>
                <a:latin typeface="+mn-lt"/>
              </a:rPr>
              <a:t>POTŘEB</a:t>
            </a: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 = velmi široká, ekonomie neřeší jejich rozsah, strukturu a členění.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23C5C70-5B28-3C05-EE6E-10B2E59E5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VÝROBNÍ FAKTORY </a:t>
            </a:r>
          </a:p>
        </p:txBody>
      </p:sp>
    </p:spTree>
    <p:extLst>
      <p:ext uri="{BB962C8B-B14F-4D97-AF65-F5344CB8AC3E}">
        <p14:creationId xmlns:p14="http://schemas.microsoft.com/office/powerpoint/2010/main" val="3098924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1FCAA-5894-A43F-9CF8-E685F4467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>
            <a:extLst>
              <a:ext uri="{FF2B5EF4-FFF2-40B4-BE49-F238E27FC236}">
                <a16:creationId xmlns:a16="http://schemas.microsoft.com/office/drawing/2014/main" id="{44CD4F67-5F48-87E8-C8CF-A609FCF16898}"/>
              </a:ext>
            </a:extLst>
          </p:cNvPr>
          <p:cNvSpPr>
            <a:spLocks noGrp="1" noChangeArrowheads="1"/>
          </p:cNvSpPr>
          <p:nvPr>
            <p:ph idx="1" hasCustomPrompt="1"/>
          </p:nvPr>
        </p:nvSpPr>
        <p:spPr>
          <a:xfrm>
            <a:off x="357352" y="1482823"/>
            <a:ext cx="11477295" cy="4898604"/>
          </a:xfrm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/>
          <a:p>
            <a:pPr indent="-18288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V rámci ekonomické teorie – relevantní jsou potřeby ekonomické:  uspokojovány spotřebováváním vyrobených statků a poskytovaných služeb. </a:t>
            </a:r>
          </a:p>
          <a:p>
            <a:pPr marL="502920" indent="-45720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Podstata: </a:t>
            </a:r>
            <a:r>
              <a:rPr lang="cs-CZ" altLang="cs-CZ" b="1" dirty="0">
                <a:solidFill>
                  <a:srgbClr val="FF0000"/>
                </a:solidFill>
                <a:latin typeface="+mn-lt"/>
              </a:rPr>
              <a:t>uspokojování pocitu nedostatku něčeho, co je pro daného spotřebitele žádoucí, </a:t>
            </a:r>
          </a:p>
          <a:p>
            <a:pPr marL="502920" indent="-45720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a skutečnost, že nikdy nedojde k celkovému uspokojení, neboť naplněním jedné potřeby vzniká další, mění se intenzita (naléhavost) potřeby, struktura či hierarchie potřeb apod. </a:t>
            </a:r>
          </a:p>
          <a:p>
            <a:pPr indent="-18288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S </a:t>
            </a:r>
            <a:r>
              <a:rPr lang="cs-CZ" altLang="cs-CZ" b="1" dirty="0">
                <a:solidFill>
                  <a:srgbClr val="FF0000"/>
                </a:solidFill>
                <a:latin typeface="+mn-lt"/>
              </a:rPr>
              <a:t>USPOKOJOVÁNÍM POTŘEB </a:t>
            </a:r>
            <a:r>
              <a:rPr lang="cs-CZ" altLang="cs-CZ" b="1" dirty="0">
                <a:solidFill>
                  <a:schemeClr val="tx1"/>
                </a:solidFill>
                <a:latin typeface="+mn-lt"/>
              </a:rPr>
              <a:t>souvisí pojem </a:t>
            </a:r>
            <a:r>
              <a:rPr lang="cs-CZ" altLang="cs-CZ" b="1" dirty="0">
                <a:solidFill>
                  <a:srgbClr val="FF0000"/>
                </a:solidFill>
                <a:latin typeface="+mn-lt"/>
              </a:rPr>
              <a:t>SPOTŘEBA:</a:t>
            </a:r>
          </a:p>
          <a:p>
            <a:pPr marL="502920" indent="-45720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b="1" dirty="0">
                <a:solidFill>
                  <a:srgbClr val="FF0000"/>
                </a:solidFill>
                <a:latin typeface="+mn-lt"/>
              </a:rPr>
              <a:t>Spotřeba ekonomických statků </a:t>
            </a:r>
            <a:r>
              <a:rPr lang="cs-CZ" altLang="cs-CZ" b="1" dirty="0">
                <a:solidFill>
                  <a:schemeClr val="tx1"/>
                </a:solidFill>
                <a:latin typeface="+mn-lt"/>
              </a:rPr>
              <a:t>vede k uspokojování lidských ekonomických potřeb za předpokladu </a:t>
            </a:r>
            <a:r>
              <a:rPr lang="cs-CZ" altLang="cs-CZ" b="1" dirty="0">
                <a:solidFill>
                  <a:srgbClr val="FF0000"/>
                </a:solidFill>
                <a:latin typeface="+mn-lt"/>
              </a:rPr>
              <a:t>užitečnosti</a:t>
            </a:r>
            <a:r>
              <a:rPr lang="cs-CZ" altLang="cs-CZ" b="1" dirty="0">
                <a:solidFill>
                  <a:schemeClr val="tx1"/>
                </a:solidFill>
                <a:latin typeface="+mn-lt"/>
              </a:rPr>
              <a:t> těchto statků, tzn. </a:t>
            </a:r>
            <a:r>
              <a:rPr lang="cs-CZ" altLang="cs-CZ" b="1" dirty="0">
                <a:solidFill>
                  <a:srgbClr val="FF0000"/>
                </a:solidFill>
                <a:latin typeface="+mn-lt"/>
              </a:rPr>
              <a:t>schopnosti statků uspokojit danou potřebu</a:t>
            </a:r>
            <a:r>
              <a:rPr lang="cs-CZ" altLang="cs-CZ" b="1" dirty="0">
                <a:solidFill>
                  <a:schemeClr val="tx1"/>
                </a:solidFill>
                <a:latin typeface="+mn-lt"/>
              </a:rPr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9ACD150-0820-F09B-05C8-DEA161203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VÝROBNÍ FAKTORY </a:t>
            </a:r>
          </a:p>
        </p:txBody>
      </p:sp>
    </p:spTree>
    <p:extLst>
      <p:ext uri="{BB962C8B-B14F-4D97-AF65-F5344CB8AC3E}">
        <p14:creationId xmlns:p14="http://schemas.microsoft.com/office/powerpoint/2010/main" val="2402137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089F6-7961-D2CE-2DD6-2333BA5055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>
            <a:extLst>
              <a:ext uri="{FF2B5EF4-FFF2-40B4-BE49-F238E27FC236}">
                <a16:creationId xmlns:a16="http://schemas.microsoft.com/office/drawing/2014/main" id="{8C3D1105-13B6-BB24-6B73-4217589FA59B}"/>
              </a:ext>
            </a:extLst>
          </p:cNvPr>
          <p:cNvSpPr>
            <a:spLocks noGrp="1" noChangeArrowheads="1"/>
          </p:cNvSpPr>
          <p:nvPr>
            <p:ph idx="1" hasCustomPrompt="1"/>
          </p:nvPr>
        </p:nvSpPr>
        <p:spPr>
          <a:xfrm>
            <a:off x="357352" y="1338996"/>
            <a:ext cx="11477295" cy="515387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indent="-18288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Nutné zvažovat </a:t>
            </a:r>
          </a:p>
          <a:p>
            <a:pPr marL="560070" indent="-51435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+mj-lt"/>
              <a:buAutoNum type="arabicPeriod"/>
              <a:defRPr/>
            </a:pPr>
            <a:r>
              <a:rPr lang="cs-CZ" altLang="cs-CZ" b="1" dirty="0">
                <a:solidFill>
                  <a:srgbClr val="FF0000"/>
                </a:solidFill>
                <a:latin typeface="+mn-lt"/>
              </a:rPr>
              <a:t>rozdělování zdrojů v ekonomice </a:t>
            </a:r>
          </a:p>
          <a:p>
            <a:pPr marL="560070" indent="-51435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+mj-lt"/>
              <a:buAutoNum type="arabicPeriod"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a </a:t>
            </a:r>
            <a:r>
              <a:rPr lang="cs-CZ" altLang="cs-CZ" b="1" dirty="0">
                <a:solidFill>
                  <a:srgbClr val="FF0000"/>
                </a:solidFill>
                <a:latin typeface="+mn-lt"/>
              </a:rPr>
              <a:t>efektivnost využití omezených zdrojů: </a:t>
            </a:r>
          </a:p>
          <a:p>
            <a:pPr marL="502920" indent="-45720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=&gt; </a:t>
            </a:r>
            <a:r>
              <a:rPr lang="cs-CZ" altLang="cs-CZ" b="1" dirty="0">
                <a:solidFill>
                  <a:schemeClr val="tx1"/>
                </a:solidFill>
                <a:latin typeface="+mn-lt"/>
              </a:rPr>
              <a:t>nalézání nejvýhodnějšího možné využití disponibilních zdrojů mezi různými alternativními možnostmi.</a:t>
            </a:r>
          </a:p>
          <a:p>
            <a:pPr marL="502920" indent="-45720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ü"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Nutné vyřešit odpovědi na základní otázky ekonomie: </a:t>
            </a:r>
            <a:r>
              <a:rPr lang="cs-CZ" altLang="cs-CZ" b="1" dirty="0">
                <a:solidFill>
                  <a:srgbClr val="FF0000"/>
                </a:solidFill>
                <a:latin typeface="+mn-lt"/>
              </a:rPr>
              <a:t>„Co?“, „Jak?“ a „Pro koho?“</a:t>
            </a:r>
            <a:r>
              <a:rPr lang="cs-CZ" altLang="cs-CZ" b="1" dirty="0">
                <a:solidFill>
                  <a:schemeClr val="tx1"/>
                </a:solidFill>
                <a:latin typeface="+mn-lt"/>
              </a:rPr>
              <a:t> vyrábět. </a:t>
            </a:r>
          </a:p>
          <a:p>
            <a:pPr marL="502920" indent="-45720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Mechanismus, který na ně nalézá odpovědi, je v tržní ekonomice </a:t>
            </a:r>
            <a:r>
              <a:rPr lang="cs-CZ" altLang="cs-CZ" b="1" dirty="0">
                <a:solidFill>
                  <a:srgbClr val="FF0000"/>
                </a:solidFill>
                <a:latin typeface="+mn-lt"/>
              </a:rPr>
              <a:t>TRH</a:t>
            </a:r>
            <a:r>
              <a:rPr lang="cs-CZ" altLang="cs-CZ" b="1" dirty="0">
                <a:solidFill>
                  <a:schemeClr val="tx1"/>
                </a:solidFill>
                <a:latin typeface="+mn-lt"/>
              </a:rPr>
              <a:t>:</a:t>
            </a:r>
          </a:p>
          <a:p>
            <a:pPr marL="502920" indent="-45720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„…</a:t>
            </a:r>
            <a:r>
              <a:rPr lang="cs-CZ" altLang="cs-CZ" b="1" i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jehož prostřednictvím se kupující a prodávající střetávají, aby určili cenu zboží a množství, jež se nakoupí a prodá</a:t>
            </a:r>
            <a:r>
              <a:rPr lang="cs-CZ" altLang="cs-CZ" b="1" dirty="0">
                <a:solidFill>
                  <a:schemeClr val="tx1"/>
                </a:solidFill>
                <a:latin typeface="+mn-lt"/>
              </a:rPr>
              <a:t>“.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792DF84-0292-A57A-1B8A-DB02ADB7A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65130"/>
            <a:ext cx="10752000" cy="862422"/>
          </a:xfrm>
        </p:spPr>
        <p:txBody>
          <a:bodyPr/>
          <a:lstStyle/>
          <a:p>
            <a:r>
              <a:rPr lang="cs-CZ" dirty="0"/>
              <a:t>Aspekty vzácnosti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5261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4DF5B-39E6-7886-D4EF-FAC2C3E07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>
            <a:extLst>
              <a:ext uri="{FF2B5EF4-FFF2-40B4-BE49-F238E27FC236}">
                <a16:creationId xmlns:a16="http://schemas.microsoft.com/office/drawing/2014/main" id="{B2320D42-4B0E-339F-AC1A-683B8525A4F4}"/>
              </a:ext>
            </a:extLst>
          </p:cNvPr>
          <p:cNvSpPr>
            <a:spLocks noGrp="1" noChangeArrowheads="1"/>
          </p:cNvSpPr>
          <p:nvPr>
            <p:ph idx="1" hasCustomPrompt="1"/>
          </p:nvPr>
        </p:nvSpPr>
        <p:spPr>
          <a:xfrm>
            <a:off x="201981" y="1272210"/>
            <a:ext cx="11634494" cy="522066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388620" indent="-34290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+mj-lt"/>
              <a:buAutoNum type="arabicPeriod"/>
              <a:defRPr/>
            </a:pPr>
            <a:endParaRPr lang="cs-CZ" altLang="cs-CZ" sz="18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marL="542925" lvl="1" indent="-3571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+mj-lt"/>
              <a:buAutoNum type="arabicPeriod"/>
              <a:defRPr/>
            </a:pPr>
            <a:r>
              <a:rPr lang="cs-CZ" altLang="cs-CZ" sz="3200" b="1" dirty="0">
                <a:solidFill>
                  <a:schemeClr val="hlink"/>
                </a:solidFill>
                <a:latin typeface="+mn-lt"/>
              </a:rPr>
              <a:t>Mikroekonomie</a:t>
            </a:r>
            <a:r>
              <a:rPr lang="cs-CZ" alt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– zkoumá chování dílčích ekonomických subjektů (jednotlivci, domácnosti, firmy), stav a vývoj jednotlivých trhů, chování spotřebitele, chování firmy; např. CENY NA TRHU MOBILNÍCH TELEFONŮ.</a:t>
            </a:r>
          </a:p>
          <a:p>
            <a:pPr marL="542925" lvl="1" indent="-3571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+mj-lt"/>
              <a:buAutoNum type="arabicPeriod"/>
              <a:defRPr/>
            </a:pPr>
            <a:endParaRPr lang="cs-CZ" altLang="cs-CZ" sz="32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marL="542925" lvl="1" indent="-357188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+mj-lt"/>
              <a:buAutoNum type="arabicPeriod"/>
              <a:defRPr/>
            </a:pPr>
            <a:r>
              <a:rPr lang="cs-CZ" altLang="cs-CZ" sz="3200" b="1" dirty="0">
                <a:solidFill>
                  <a:schemeClr val="hlink"/>
                </a:solidFill>
                <a:latin typeface="+mn-lt"/>
              </a:rPr>
              <a:t>Makroekonomie</a:t>
            </a:r>
            <a:r>
              <a:rPr lang="cs-CZ" alt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– se zabývá hospodářstvím jako celkem, zkoumá faktory, které determinují úroveň a vzájemné vztahy ve vývoji agregátních veličin (HDP, NI, nezaměstnanost, inflace...); např.  INFLACE V EKONOMICE.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492C74F-B960-3DDC-3BB7-6C685DACA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724" y="365130"/>
            <a:ext cx="10959276" cy="907080"/>
          </a:xfrm>
        </p:spPr>
        <p:txBody>
          <a:bodyPr/>
          <a:lstStyle/>
          <a:p>
            <a:r>
              <a:rPr lang="cs-CZ" sz="5400" noProof="0"/>
              <a:t>Mikroekonomie vs. </a:t>
            </a:r>
            <a:r>
              <a:rPr lang="cs-CZ" sz="5400" noProof="0" dirty="0"/>
              <a:t>Makroekonomie</a:t>
            </a:r>
          </a:p>
        </p:txBody>
      </p:sp>
    </p:spTree>
    <p:extLst>
      <p:ext uri="{BB962C8B-B14F-4D97-AF65-F5344CB8AC3E}">
        <p14:creationId xmlns:p14="http://schemas.microsoft.com/office/powerpoint/2010/main" val="3560927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E2834-6E56-DA9F-539A-C8B18564F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F19BFEC8-754D-0F43-8AC0-15F4D417D0C7}"/>
              </a:ext>
            </a:extLst>
          </p:cNvPr>
          <p:cNvSpPr txBox="1">
            <a:spLocks/>
          </p:cNvSpPr>
          <p:nvPr/>
        </p:nvSpPr>
        <p:spPr>
          <a:xfrm>
            <a:off x="603110" y="378716"/>
            <a:ext cx="10752000" cy="907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b="0" kern="1200" cap="none" baseline="0">
                <a:solidFill>
                  <a:srgbClr val="CF1F28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cs-CZ" sz="5400" noProof="0" dirty="0"/>
              <a:t>Pozitivní vs. Normativní ekonomie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533F3B4-CCA7-66A1-6F88-AF8357394F89}"/>
              </a:ext>
            </a:extLst>
          </p:cNvPr>
          <p:cNvSpPr txBox="1">
            <a:spLocks noChangeArrowheads="1"/>
          </p:cNvSpPr>
          <p:nvPr/>
        </p:nvSpPr>
        <p:spPr>
          <a:xfrm>
            <a:off x="357810" y="1470990"/>
            <a:ext cx="11634494" cy="4810539"/>
          </a:xfrm>
          <a:prstGeom prst="rect">
            <a:avLst/>
          </a:prstGeom>
        </p:spPr>
        <p:txBody>
          <a:bodyPr vert="horz" wrap="square" lIns="91440" tIns="45720" rIns="91440" bIns="45720" numCol="1" rtlCol="0" anchor="t" anchorCtr="0" compatLnSpc="1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2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24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24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20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20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2920" indent="-457200" algn="just">
              <a:lnSpc>
                <a:spcPct val="90000"/>
              </a:lnSpc>
              <a:spcAft>
                <a:spcPts val="600"/>
              </a:spcAft>
              <a:buClr>
                <a:schemeClr val="accent6">
                  <a:lumMod val="75000"/>
                </a:schemeClr>
              </a:buClr>
              <a:buSzTx/>
              <a:buFont typeface="+mj-lt"/>
              <a:buAutoNum type="arabicPeriod"/>
              <a:defRPr/>
            </a:pPr>
            <a:r>
              <a:rPr lang="cs-CZ" altLang="cs-CZ" sz="3200" b="1" dirty="0">
                <a:solidFill>
                  <a:schemeClr val="hlink"/>
                </a:solidFill>
                <a:latin typeface="+mn-lt"/>
              </a:rPr>
              <a:t>Pozitivní ekonomie</a:t>
            </a:r>
            <a:r>
              <a:rPr lang="cs-CZ" alt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– umožňuje prozkoumání reality, popis daného stavu, napomáhá pochopení ekonomických vztahů, odhaluje zákonitosti fungování ekonomiky, </a:t>
            </a:r>
          </a:p>
          <a:p>
            <a:pPr marL="502920" indent="-457200" algn="just">
              <a:lnSpc>
                <a:spcPct val="90000"/>
              </a:lnSpc>
              <a:spcAft>
                <a:spcPts val="600"/>
              </a:spcAft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+mn-lt"/>
              </a:rPr>
              <a:t>přijímá ekonomickou realitu takovou, jaká je. </a:t>
            </a:r>
          </a:p>
          <a:p>
            <a:pPr marL="502920" indent="-457200" algn="just">
              <a:lnSpc>
                <a:spcPct val="90000"/>
              </a:lnSpc>
              <a:spcAft>
                <a:spcPts val="600"/>
              </a:spcAft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Cíl: tuto realitu popisovat a hledat v ní zákonitosti fungování, např.  INFLACE JE 1 %.</a:t>
            </a:r>
          </a:p>
          <a:p>
            <a:pPr marL="560070" indent="-51435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+mj-lt"/>
              <a:buAutoNum type="arabicPeriod" startAt="2"/>
              <a:defRPr/>
            </a:pPr>
            <a:endParaRPr lang="cs-CZ" altLang="cs-CZ" sz="3200" b="1" dirty="0">
              <a:solidFill>
                <a:schemeClr val="hlink"/>
              </a:solidFill>
              <a:latin typeface="+mn-lt"/>
            </a:endParaRPr>
          </a:p>
          <a:p>
            <a:pPr marL="560070" indent="-51435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+mj-lt"/>
              <a:buAutoNum type="arabicPeriod" startAt="2"/>
              <a:defRPr/>
            </a:pPr>
            <a:r>
              <a:rPr lang="cs-CZ" altLang="cs-CZ" sz="3200" b="1" dirty="0">
                <a:solidFill>
                  <a:schemeClr val="hlink"/>
                </a:solidFill>
                <a:latin typeface="+mn-lt"/>
              </a:rPr>
              <a:t>Normativní ekonomie</a:t>
            </a:r>
            <a:r>
              <a:rPr lang="cs-CZ" alt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– zkoumání reality – pouze východisko. Zjištěnou skutečnost hodnotí, obvykle kriticky: obsahuje etiku a hodnotící soudy:</a:t>
            </a:r>
          </a:p>
          <a:p>
            <a:pPr marL="560070" indent="-51435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+mj-lt"/>
              <a:buAutoNum type="arabicPeriod" startAt="2"/>
              <a:defRPr/>
            </a:pPr>
            <a:r>
              <a:rPr lang="cs-CZ" alt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na jejich základě vynáší hodnotící zásady toho, </a:t>
            </a:r>
            <a:r>
              <a:rPr lang="cs-CZ" alt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+mn-lt"/>
              </a:rPr>
              <a:t>jaká by ekonomická realita měla být </a:t>
            </a:r>
            <a:r>
              <a:rPr lang="cs-CZ" alt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– nastoluje opatření a normy. </a:t>
            </a:r>
          </a:p>
          <a:p>
            <a:pPr marL="560070" indent="-51435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Cíl: konstruovat předobraz dokonalejšího ekonomického systému, hrát aktivní roli ve vývoji lidské společnosti, např. ČNB STANOVILA, ŽE INFLACE BUDE 2 %</a:t>
            </a:r>
          </a:p>
        </p:txBody>
      </p:sp>
    </p:spTree>
    <p:extLst>
      <p:ext uri="{BB962C8B-B14F-4D97-AF65-F5344CB8AC3E}">
        <p14:creationId xmlns:p14="http://schemas.microsoft.com/office/powerpoint/2010/main" val="1077254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idx="1" hasCustomPrompt="1"/>
          </p:nvPr>
        </p:nvSpPr>
        <p:spPr>
          <a:xfrm>
            <a:off x="241738" y="1587063"/>
            <a:ext cx="11477295" cy="4781112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algn="just"/>
            <a:r>
              <a:rPr lang="cs-CZ" altLang="x-none" b="1" dirty="0">
                <a:solidFill>
                  <a:srgbClr val="FF0000"/>
                </a:solidFill>
                <a:latin typeface="Century Gothic" panose="020B0502020202020204" pitchFamily="34" charset="0"/>
              </a:rPr>
              <a:t>ABSTRAKCE </a:t>
            </a:r>
            <a:r>
              <a:rPr lang="cs-CZ" altLang="x-none" b="1" dirty="0">
                <a:latin typeface="Century Gothic" panose="020B0502020202020204" pitchFamily="34" charset="0"/>
              </a:rPr>
              <a:t>- vymezit všeobecné a podstatné vlastnosti a vztahy a fixovat je v pojmech, ve všeobecných a abstraktních myšlenkách (na jejím základě můžeme provádět komparace a zobecnění)</a:t>
            </a:r>
          </a:p>
          <a:p>
            <a:pPr algn="just"/>
            <a:r>
              <a:rPr lang="cs-CZ" altLang="x-none" b="1" dirty="0">
                <a:solidFill>
                  <a:srgbClr val="FF0000"/>
                </a:solidFill>
                <a:latin typeface="Century Gothic" panose="020B0502020202020204" pitchFamily="34" charset="0"/>
              </a:rPr>
              <a:t>ANALÝZA</a:t>
            </a:r>
            <a:r>
              <a:rPr lang="cs-CZ" altLang="x-none" b="1" dirty="0">
                <a:latin typeface="Century Gothic" panose="020B0502020202020204" pitchFamily="34" charset="0"/>
              </a:rPr>
              <a:t> - myšlenkové dělení celku na jednotlivé části</a:t>
            </a:r>
          </a:p>
          <a:p>
            <a:pPr algn="just"/>
            <a:r>
              <a:rPr lang="cs-CZ" altLang="x-none" b="1" dirty="0">
                <a:solidFill>
                  <a:srgbClr val="FF0000"/>
                </a:solidFill>
                <a:latin typeface="Century Gothic" panose="020B0502020202020204" pitchFamily="34" charset="0"/>
              </a:rPr>
              <a:t>SYNTÉZA</a:t>
            </a:r>
            <a:r>
              <a:rPr lang="cs-CZ" altLang="x-none" b="1" dirty="0">
                <a:solidFill>
                  <a:srgbClr val="D15E01"/>
                </a:solidFill>
                <a:latin typeface="Century Gothic" panose="020B0502020202020204" pitchFamily="34" charset="0"/>
              </a:rPr>
              <a:t> </a:t>
            </a:r>
            <a:r>
              <a:rPr lang="cs-CZ" altLang="x-none" b="1" dirty="0">
                <a:latin typeface="Century Gothic" panose="020B0502020202020204" pitchFamily="34" charset="0"/>
              </a:rPr>
              <a:t>-</a:t>
            </a:r>
            <a:r>
              <a:rPr lang="cs-CZ" altLang="x-none" b="1" dirty="0">
                <a:solidFill>
                  <a:srgbClr val="D15E01"/>
                </a:solidFill>
                <a:latin typeface="Century Gothic" panose="020B0502020202020204" pitchFamily="34" charset="0"/>
              </a:rPr>
              <a:t> </a:t>
            </a:r>
            <a:r>
              <a:rPr lang="cs-CZ" altLang="x-none" b="1" dirty="0">
                <a:latin typeface="Century Gothic" panose="020B0502020202020204" pitchFamily="34" charset="0"/>
              </a:rPr>
              <a:t>skládání jednotlivých částí do celku</a:t>
            </a:r>
            <a:endParaRPr lang="cs-CZ" altLang="x-none" b="1" dirty="0">
              <a:solidFill>
                <a:srgbClr val="D15E0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cs-CZ" altLang="x-none" b="1" dirty="0">
                <a:solidFill>
                  <a:srgbClr val="FF0000"/>
                </a:solidFill>
                <a:latin typeface="Century Gothic" panose="020B0502020202020204" pitchFamily="34" charset="0"/>
              </a:rPr>
              <a:t>INDUKCE</a:t>
            </a:r>
            <a:r>
              <a:rPr lang="cs-CZ" altLang="x-none" b="1" dirty="0">
                <a:solidFill>
                  <a:srgbClr val="D15E01"/>
                </a:solidFill>
                <a:latin typeface="Century Gothic" panose="020B0502020202020204" pitchFamily="34" charset="0"/>
              </a:rPr>
              <a:t> </a:t>
            </a:r>
            <a:r>
              <a:rPr lang="cs-CZ" altLang="x-none" b="1" dirty="0">
                <a:latin typeface="Century Gothic" panose="020B0502020202020204" pitchFamily="34" charset="0"/>
              </a:rPr>
              <a:t>-</a:t>
            </a:r>
            <a:r>
              <a:rPr lang="cs-CZ" altLang="x-none" b="1" dirty="0">
                <a:solidFill>
                  <a:srgbClr val="D15E01"/>
                </a:solidFill>
                <a:latin typeface="Century Gothic" panose="020B0502020202020204" pitchFamily="34" charset="0"/>
              </a:rPr>
              <a:t> </a:t>
            </a:r>
            <a:r>
              <a:rPr lang="pl-PL" altLang="x-none" b="1" dirty="0">
                <a:latin typeface="Century Gothic" panose="020B0502020202020204" pitchFamily="34" charset="0"/>
              </a:rPr>
              <a:t>postup od jednotlivého jevu k obecným poznatkům</a:t>
            </a:r>
            <a:endParaRPr lang="cs-CZ" altLang="x-none" b="1" dirty="0">
              <a:solidFill>
                <a:srgbClr val="D15E0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cs-CZ" altLang="x-none" b="1" dirty="0">
                <a:solidFill>
                  <a:srgbClr val="FF0000"/>
                </a:solidFill>
                <a:latin typeface="Century Gothic" panose="020B0502020202020204" pitchFamily="34" charset="0"/>
              </a:rPr>
              <a:t>DEDUKCE</a:t>
            </a:r>
            <a:r>
              <a:rPr lang="cs-CZ" altLang="x-none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 </a:t>
            </a:r>
            <a:r>
              <a:rPr lang="cs-CZ" altLang="x-none" b="1" dirty="0">
                <a:latin typeface="Century Gothic" panose="020B0502020202020204" pitchFamily="34" charset="0"/>
              </a:rPr>
              <a:t>- myšlenkový proces, ve kterém z určitých předpokladů (</a:t>
            </a:r>
            <a:r>
              <a:rPr lang="cs-CZ" altLang="x-none" b="1" dirty="0" err="1">
                <a:latin typeface="Century Gothic" panose="020B0502020202020204" pitchFamily="34" charset="0"/>
              </a:rPr>
              <a:t>ceteris</a:t>
            </a:r>
            <a:r>
              <a:rPr lang="cs-CZ" altLang="x-none" b="1" dirty="0">
                <a:latin typeface="Century Gothic" panose="020B0502020202020204" pitchFamily="34" charset="0"/>
              </a:rPr>
              <a:t> </a:t>
            </a:r>
            <a:r>
              <a:rPr lang="cs-CZ" altLang="x-none" b="1" dirty="0" err="1">
                <a:latin typeface="Century Gothic" panose="020B0502020202020204" pitchFamily="34" charset="0"/>
              </a:rPr>
              <a:t>paribus</a:t>
            </a:r>
            <a:r>
              <a:rPr lang="cs-CZ" altLang="x-none" b="1" dirty="0">
                <a:latin typeface="Century Gothic" panose="020B0502020202020204" pitchFamily="34" charset="0"/>
              </a:rPr>
              <a:t>) logicky vyvozujeme závěr</a:t>
            </a:r>
          </a:p>
          <a:p>
            <a:pPr algn="just"/>
            <a:endParaRPr lang="cs-CZ" altLang="x-none" b="1" dirty="0">
              <a:solidFill>
                <a:srgbClr val="D15E0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B997730-2FE0-649D-D356-216E43769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Metody</a:t>
            </a:r>
            <a:r>
              <a:rPr lang="en-GB" dirty="0"/>
              <a:t> </a:t>
            </a:r>
            <a:r>
              <a:rPr lang="en-GB" dirty="0" err="1"/>
              <a:t>zkoumání</a:t>
            </a:r>
            <a:r>
              <a:rPr lang="en-GB" dirty="0"/>
              <a:t> </a:t>
            </a:r>
            <a:r>
              <a:rPr lang="en-GB" dirty="0" err="1"/>
              <a:t>ekonomie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f7e5f55-07d1-4868-9b85-42c16e5f375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C6E2AD65BA15249A7B05B7D5E97129C" ma:contentTypeVersion="15" ma:contentTypeDescription="Vytvoří nový dokument" ma:contentTypeScope="" ma:versionID="4b424006f4a097d50b9d2b24c8b1283d">
  <xsd:schema xmlns:xsd="http://www.w3.org/2001/XMLSchema" xmlns:xs="http://www.w3.org/2001/XMLSchema" xmlns:p="http://schemas.microsoft.com/office/2006/metadata/properties" xmlns:ns3="bf7e5f55-07d1-4868-9b85-42c16e5f375e" xmlns:ns4="6f60b1d1-a4e8-4e81-b0d2-f5a86210fe53" targetNamespace="http://schemas.microsoft.com/office/2006/metadata/properties" ma:root="true" ma:fieldsID="0f6cf52edfa76a65320447689d5352be" ns3:_="" ns4:_="">
    <xsd:import namespace="bf7e5f55-07d1-4868-9b85-42c16e5f375e"/>
    <xsd:import namespace="6f60b1d1-a4e8-4e81-b0d2-f5a86210fe5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MediaServiceSearchPropertie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7e5f55-07d1-4868-9b85-42c16e5f37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b1d1-a4e8-4e81-b0d2-f5a86210fe53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979BC1-98DF-4ACF-81A9-36DEFA2CDA4B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terms/"/>
    <ds:schemaRef ds:uri="bf7e5f55-07d1-4868-9b85-42c16e5f375e"/>
    <ds:schemaRef ds:uri="http://purl.org/dc/elements/1.1/"/>
    <ds:schemaRef ds:uri="http://www.w3.org/XML/1998/namespace"/>
    <ds:schemaRef ds:uri="http://schemas.microsoft.com/office/2006/documentManagement/types"/>
    <ds:schemaRef ds:uri="6f60b1d1-a4e8-4e81-b0d2-f5a86210fe53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775E0E1-E5A0-438E-BEC4-272DC1D4CC59}">
  <ds:schemaRefs/>
</ds:datastoreItem>
</file>

<file path=customXml/itemProps3.xml><?xml version="1.0" encoding="utf-8"?>
<ds:datastoreItem xmlns:ds="http://schemas.openxmlformats.org/officeDocument/2006/customXml" ds:itemID="{2CBF716B-02C5-45B3-84B5-58AA1A8FB186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Sablona PPT_sirokouhla_EN</Template>
  <TotalTime>20500</TotalTime>
  <Words>1553</Words>
  <Application>Microsoft Office PowerPoint</Application>
  <PresentationFormat>Widescreen</PresentationFormat>
  <Paragraphs>90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Wingdings</vt:lpstr>
      <vt:lpstr>Motiv Office</vt:lpstr>
      <vt:lpstr>1. Předmět zkoumání ekonomie, metody a nástroje ekonomické analýzy  2. Chování spotřebitele a formování poptávky (Užitečnost, preference a optimum spotřebitele; formování poptávky a její faktory, poptávka individuální a tržní)</vt:lpstr>
      <vt:lpstr>Obecná ekonomická teorie</vt:lpstr>
      <vt:lpstr>Obecná ekonomická teorie</vt:lpstr>
      <vt:lpstr>VÝROBNÍ FAKTORY </vt:lpstr>
      <vt:lpstr>VÝROBNÍ FAKTORY </vt:lpstr>
      <vt:lpstr>Aspekty vzácnosti</vt:lpstr>
      <vt:lpstr>Mikroekonomie vs. Makroekonomie</vt:lpstr>
      <vt:lpstr>PowerPoint Presentation</vt:lpstr>
      <vt:lpstr>Metody zkoumání ekonomie</vt:lpstr>
      <vt:lpstr>Modely v ekonomii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Drastichová Magdaléna</dc:creator>
  <cp:lastModifiedBy>Drastichová Magdaléna</cp:lastModifiedBy>
  <cp:revision>78</cp:revision>
  <dcterms:created xsi:type="dcterms:W3CDTF">2024-04-11T13:24:00Z</dcterms:created>
  <dcterms:modified xsi:type="dcterms:W3CDTF">2025-02-06T20:30:53Z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0x0101008C6E2AD65BA15249A7B05B7D5E97129C</vt:lpwstr>
  </property>
  <property fmtid="{D5CDD505-2E9C-101B-9397-08002B2CF9AE}" pid="3" name="ICV">
    <vt:lpwstr>5ED51C3B506E4046BAA11F4C6B1283AE_13</vt:lpwstr>
  </property>
  <property fmtid="{D5CDD505-2E9C-101B-9397-08002B2CF9AE}" pid="4" name="KSOProductBuildVer">
    <vt:lpwstr>1033-12.2.0.19307</vt:lpwstr>
  </property>
</Properties>
</file>