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653" r:id="rId3"/>
    <p:sldId id="412" r:id="rId4"/>
    <p:sldId id="593" r:id="rId5"/>
    <p:sldId id="654" r:id="rId6"/>
    <p:sldId id="536" r:id="rId7"/>
    <p:sldId id="655" r:id="rId8"/>
    <p:sldId id="521" r:id="rId9"/>
    <p:sldId id="656" r:id="rId10"/>
    <p:sldId id="657" r:id="rId11"/>
    <p:sldId id="658" r:id="rId12"/>
    <p:sldId id="659" r:id="rId13"/>
    <p:sldId id="660" r:id="rId14"/>
    <p:sldId id="661" r:id="rId15"/>
    <p:sldId id="662" r:id="rId16"/>
    <p:sldId id="663" r:id="rId17"/>
    <p:sldId id="664" r:id="rId18"/>
    <p:sldId id="665" r:id="rId19"/>
    <p:sldId id="666" r:id="rId20"/>
    <p:sldId id="667" r:id="rId21"/>
    <p:sldId id="668" r:id="rId22"/>
    <p:sldId id="681" r:id="rId23"/>
    <p:sldId id="682" r:id="rId24"/>
    <p:sldId id="683" r:id="rId25"/>
    <p:sldId id="684" r:id="rId26"/>
    <p:sldId id="685" r:id="rId27"/>
    <p:sldId id="686" r:id="rId28"/>
    <p:sldId id="687" r:id="rId29"/>
    <p:sldId id="688" r:id="rId30"/>
    <p:sldId id="689" r:id="rId31"/>
    <p:sldId id="690" r:id="rId32"/>
    <p:sldId id="691" r:id="rId33"/>
    <p:sldId id="692" r:id="rId34"/>
    <p:sldId id="693" r:id="rId35"/>
    <p:sldId id="695" r:id="rId36"/>
    <p:sldId id="694" r:id="rId37"/>
    <p:sldId id="698" r:id="rId38"/>
    <p:sldId id="696" r:id="rId39"/>
    <p:sldId id="697" r:id="rId40"/>
    <p:sldId id="699" r:id="rId41"/>
    <p:sldId id="700" r:id="rId42"/>
    <p:sldId id="701" r:id="rId43"/>
    <p:sldId id="706" r:id="rId44"/>
    <p:sldId id="707" r:id="rId45"/>
    <p:sldId id="702" r:id="rId46"/>
    <p:sldId id="703" r:id="rId47"/>
    <p:sldId id="704" r:id="rId48"/>
    <p:sldId id="705" r:id="rId49"/>
    <p:sldId id="669" r:id="rId50"/>
    <p:sldId id="670" r:id="rId51"/>
    <p:sldId id="672" r:id="rId52"/>
    <p:sldId id="673" r:id="rId53"/>
    <p:sldId id="671" r:id="rId54"/>
    <p:sldId id="674" r:id="rId55"/>
    <p:sldId id="675" r:id="rId56"/>
    <p:sldId id="678" r:id="rId57"/>
    <p:sldId id="677" r:id="rId58"/>
    <p:sldId id="676" r:id="rId59"/>
    <p:sldId id="679" r:id="rId60"/>
    <p:sldId id="680" r:id="rId61"/>
    <p:sldId id="36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73672" autoAdjust="0"/>
  </p:normalViewPr>
  <p:slideViewPr>
    <p:cSldViewPr snapToGrid="0">
      <p:cViewPr varScale="1">
        <p:scale>
          <a:sx n="67" d="100"/>
          <a:sy n="67"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extLst>
      <p:ext uri="{BB962C8B-B14F-4D97-AF65-F5344CB8AC3E}">
        <p14:creationId xmlns:p14="http://schemas.microsoft.com/office/powerpoint/2010/main" val="197354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299B407-99C0-EB9D-F335-E2A61D713A5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A50FAB8-2C4A-7BA2-67CF-2A0BB12948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23F1007F-083E-851A-68DE-F6D1459F42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88182E-2D46-FEF4-D85D-A2DFED5F336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2F2D442-6179-BA1B-462E-2C413E6FA8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Poznámka: Parciální derivaci používáme proto, že produkční funkce je funkcí více proměnných.</a:t>
            </a:r>
            <a:endParaRPr dirty="0"/>
          </a:p>
        </p:txBody>
      </p:sp>
      <p:sp>
        <p:nvSpPr>
          <p:cNvPr id="95" name="Google Shape;95;p2:notes">
            <a:extLst>
              <a:ext uri="{FF2B5EF4-FFF2-40B4-BE49-F238E27FC236}">
                <a16:creationId xmlns:a16="http://schemas.microsoft.com/office/drawing/2014/main" id="{352245C5-7299-9793-5523-93BBADEDD2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54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31158E0-47A1-9B26-2B7B-EAD8D00B8D7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B153EA6-B78B-DF1E-0BF3-C8D169B49BF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 A (A‘): do tohoto bodu (tzn. při zapojení méně než 3 jednotek L) výnosy z variabilního vstupu (MPL) rostou – výstup roste rychleji než variabilní vstup L.</a:t>
            </a:r>
          </a:p>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Od tohoto bodu (tzn. při zapojení více než 3 jednotek práce) mezní výnosy z variabilního vstupu (MPL) klesají. Dodatečná jednotka variabilního vstupu způsobuje podstatně menší zvětšení dodatečného výstupu. Výstup tedy roste pomaleji než variabilní vstup, což znamená, že se prosazují klesající výnosy z variabilního vstupu. Tento tzv. zákon klesajících výnosů můžeme definovat takto: Jestliže jsou do výrobního procesu přidávány stále stejné přírůstky variabilního vstupu, přičemž množství ostatních vstupů se nemění, výsledné přírůstky celkového produktu budou od určitého bodu klesat, tj. bude klesat mezní produkt variabilního vstupu.</a:t>
            </a:r>
          </a:p>
          <a:p>
            <a:pPr marL="0" lvl="0" indent="0" algn="l" rtl="0">
              <a:spcBef>
                <a:spcPts val="0"/>
              </a:spcBef>
              <a:spcAft>
                <a:spcPts val="0"/>
              </a:spcAft>
              <a:buNone/>
            </a:pPr>
            <a:endParaRPr lang="cs-CZ" b="1" noProof="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GB" dirty="0" err="1"/>
              <a:t>Tvar</a:t>
            </a:r>
            <a:r>
              <a:rPr lang="en-GB" dirty="0"/>
              <a:t> </a:t>
            </a:r>
            <a:r>
              <a:rPr lang="en-GB" dirty="0" err="1"/>
              <a:t>krátkodobé</a:t>
            </a:r>
            <a:r>
              <a:rPr lang="en-GB" dirty="0"/>
              <a:t> </a:t>
            </a:r>
            <a:r>
              <a:rPr lang="en-GB" dirty="0" err="1"/>
              <a:t>produkční</a:t>
            </a:r>
            <a:r>
              <a:rPr lang="en-GB" dirty="0"/>
              <a:t> </a:t>
            </a:r>
            <a:r>
              <a:rPr lang="en-GB" dirty="0" err="1"/>
              <a:t>funkce</a:t>
            </a:r>
            <a:r>
              <a:rPr lang="en-GB" dirty="0"/>
              <a:t> </a:t>
            </a:r>
            <a:r>
              <a:rPr lang="en-GB" dirty="0" err="1"/>
              <a:t>na</a:t>
            </a:r>
            <a:r>
              <a:rPr lang="en-GB" dirty="0"/>
              <a:t> </a:t>
            </a:r>
            <a:r>
              <a:rPr lang="en-GB" dirty="0" err="1"/>
              <a:t>obrázku</a:t>
            </a:r>
            <a:r>
              <a:rPr lang="en-GB" dirty="0"/>
              <a:t> </a:t>
            </a:r>
            <a:r>
              <a:rPr lang="en-GB" dirty="0" err="1"/>
              <a:t>odráží</a:t>
            </a:r>
            <a:r>
              <a:rPr lang="en-GB" dirty="0"/>
              <a:t> </a:t>
            </a:r>
            <a:r>
              <a:rPr lang="en-GB" dirty="0" err="1"/>
              <a:t>takovou</a:t>
            </a:r>
            <a:r>
              <a:rPr lang="en-GB" dirty="0"/>
              <a:t> </a:t>
            </a:r>
            <a:r>
              <a:rPr lang="en-GB" dirty="0" err="1"/>
              <a:t>situaci</a:t>
            </a:r>
            <a:r>
              <a:rPr lang="en-GB" dirty="0"/>
              <a:t> </a:t>
            </a:r>
            <a:r>
              <a:rPr lang="en-GB" dirty="0" err="1"/>
              <a:t>ve</a:t>
            </a:r>
            <a:r>
              <a:rPr lang="en-GB" dirty="0"/>
              <a:t> </a:t>
            </a:r>
            <a:r>
              <a:rPr lang="en-GB" dirty="0" err="1"/>
              <a:t>výrově</a:t>
            </a:r>
            <a:r>
              <a:rPr lang="en-GB" dirty="0"/>
              <a:t>, </a:t>
            </a:r>
            <a:r>
              <a:rPr lang="en-GB" dirty="0" err="1"/>
              <a:t>kdy</a:t>
            </a:r>
            <a:r>
              <a:rPr lang="en-GB" dirty="0"/>
              <a:t> </a:t>
            </a:r>
            <a:r>
              <a:rPr lang="en-GB" dirty="0" err="1"/>
              <a:t>při</a:t>
            </a:r>
            <a:r>
              <a:rPr lang="en-GB" dirty="0"/>
              <a:t> </a:t>
            </a:r>
            <a:r>
              <a:rPr lang="en-GB" dirty="0" err="1"/>
              <a:t>malém</a:t>
            </a:r>
            <a:r>
              <a:rPr lang="en-GB" dirty="0"/>
              <a:t> </a:t>
            </a:r>
            <a:r>
              <a:rPr lang="en-GB" dirty="0" err="1"/>
              <a:t>množství</a:t>
            </a:r>
            <a:r>
              <a:rPr lang="en-GB" dirty="0"/>
              <a:t> </a:t>
            </a:r>
            <a:r>
              <a:rPr lang="en-GB" dirty="0" err="1"/>
              <a:t>variabilního</a:t>
            </a:r>
            <a:r>
              <a:rPr lang="en-GB" dirty="0"/>
              <a:t> </a:t>
            </a:r>
            <a:r>
              <a:rPr lang="en-GB" dirty="0" err="1"/>
              <a:t>vstupu</a:t>
            </a:r>
            <a:r>
              <a:rPr lang="en-GB" dirty="0"/>
              <a:t> </a:t>
            </a:r>
            <a:r>
              <a:rPr lang="en-GB" dirty="0" err="1"/>
              <a:t>práce</a:t>
            </a:r>
            <a:r>
              <a:rPr lang="en-GB" dirty="0"/>
              <a:t> (</a:t>
            </a:r>
            <a:r>
              <a:rPr lang="en-GB" dirty="0" err="1"/>
              <a:t>mezi</a:t>
            </a:r>
            <a:r>
              <a:rPr lang="en-GB" dirty="0"/>
              <a:t> 0 – 3 </a:t>
            </a:r>
            <a:r>
              <a:rPr lang="en-GB" dirty="0" err="1"/>
              <a:t>jednotkami</a:t>
            </a:r>
            <a:r>
              <a:rPr lang="en-GB" dirty="0"/>
              <a:t> L) </a:t>
            </a:r>
            <a:r>
              <a:rPr lang="en-GB" dirty="0" err="1"/>
              <a:t>efektivnost</a:t>
            </a:r>
            <a:r>
              <a:rPr lang="en-GB" dirty="0"/>
              <a:t> </a:t>
            </a:r>
          </a:p>
          <a:p>
            <a:pPr marL="0" lvl="0" indent="0" algn="l" rtl="0">
              <a:spcBef>
                <a:spcPts val="0"/>
              </a:spcBef>
              <a:spcAft>
                <a:spcPts val="0"/>
              </a:spcAft>
              <a:buNone/>
            </a:pPr>
            <a:r>
              <a:rPr lang="en-GB" dirty="0" err="1"/>
              <a:t>dodatečné</a:t>
            </a:r>
            <a:r>
              <a:rPr lang="en-GB" dirty="0"/>
              <a:t> </a:t>
            </a:r>
            <a:r>
              <a:rPr lang="en-GB" dirty="0" err="1"/>
              <a:t>jednotky</a:t>
            </a:r>
            <a:r>
              <a:rPr lang="en-GB" dirty="0"/>
              <a:t> </a:t>
            </a:r>
            <a:r>
              <a:rPr lang="en-GB" dirty="0" err="1"/>
              <a:t>práce</a:t>
            </a:r>
            <a:r>
              <a:rPr lang="en-GB" dirty="0"/>
              <a:t> </a:t>
            </a:r>
            <a:r>
              <a:rPr lang="en-GB" dirty="0" err="1"/>
              <a:t>roste</a:t>
            </a:r>
            <a:r>
              <a:rPr lang="en-GB" dirty="0"/>
              <a:t>. </a:t>
            </a:r>
            <a:r>
              <a:rPr lang="en-GB" dirty="0" err="1"/>
              <a:t>Při</a:t>
            </a:r>
            <a:r>
              <a:rPr lang="en-GB" dirty="0"/>
              <a:t> </a:t>
            </a:r>
            <a:r>
              <a:rPr lang="en-GB" dirty="0" err="1"/>
              <a:t>zapojení</a:t>
            </a:r>
            <a:r>
              <a:rPr lang="en-GB" dirty="0"/>
              <a:t> </a:t>
            </a:r>
            <a:r>
              <a:rPr lang="en-GB" dirty="0" err="1"/>
              <a:t>více</a:t>
            </a:r>
            <a:r>
              <a:rPr lang="en-GB" dirty="0"/>
              <a:t> </a:t>
            </a:r>
            <a:r>
              <a:rPr lang="en-GB" dirty="0" err="1"/>
              <a:t>než</a:t>
            </a:r>
            <a:r>
              <a:rPr lang="en-GB" dirty="0"/>
              <a:t> 3 </a:t>
            </a:r>
            <a:r>
              <a:rPr lang="en-GB" dirty="0" err="1"/>
              <a:t>jednotek</a:t>
            </a:r>
            <a:r>
              <a:rPr lang="en-GB" dirty="0"/>
              <a:t> </a:t>
            </a:r>
            <a:r>
              <a:rPr lang="en-GB" dirty="0" err="1"/>
              <a:t>práce</a:t>
            </a:r>
            <a:r>
              <a:rPr lang="en-GB" dirty="0"/>
              <a:t> </a:t>
            </a:r>
            <a:r>
              <a:rPr lang="en-GB" dirty="0" err="1"/>
              <a:t>však</a:t>
            </a:r>
            <a:r>
              <a:rPr lang="en-GB" dirty="0"/>
              <a:t> </a:t>
            </a:r>
            <a:r>
              <a:rPr lang="en-GB" dirty="0" err="1"/>
              <a:t>tato</a:t>
            </a:r>
            <a:r>
              <a:rPr lang="en-GB" dirty="0"/>
              <a:t> </a:t>
            </a:r>
            <a:r>
              <a:rPr lang="en-GB" dirty="0" err="1"/>
              <a:t>efektivnost</a:t>
            </a:r>
            <a:r>
              <a:rPr lang="en-GB" dirty="0"/>
              <a:t>, </a:t>
            </a:r>
            <a:r>
              <a:rPr lang="en-GB" dirty="0" err="1"/>
              <a:t>projevující</a:t>
            </a:r>
            <a:r>
              <a:rPr lang="en-GB" dirty="0"/>
              <a:t> se v </a:t>
            </a:r>
            <a:r>
              <a:rPr lang="en-GB" dirty="0" err="1"/>
              <a:t>mezním</a:t>
            </a:r>
            <a:r>
              <a:rPr lang="en-GB" dirty="0"/>
              <a:t> </a:t>
            </a:r>
            <a:r>
              <a:rPr lang="en-GB" dirty="0" err="1"/>
              <a:t>produktu</a:t>
            </a:r>
            <a:r>
              <a:rPr lang="en-GB" dirty="0"/>
              <a:t> </a:t>
            </a:r>
            <a:r>
              <a:rPr lang="en-GB" dirty="0" err="1"/>
              <a:t>práce</a:t>
            </a:r>
            <a:r>
              <a:rPr lang="en-GB" dirty="0"/>
              <a:t>, </a:t>
            </a:r>
            <a:r>
              <a:rPr lang="en-GB" dirty="0" err="1"/>
              <a:t>klesá</a:t>
            </a:r>
            <a:r>
              <a:rPr lang="en-GB" dirty="0"/>
              <a:t>. </a:t>
            </a:r>
            <a:r>
              <a:rPr lang="en-GB" dirty="0" err="1"/>
              <a:t>Jinými</a:t>
            </a:r>
            <a:r>
              <a:rPr lang="en-GB" dirty="0"/>
              <a:t> </a:t>
            </a:r>
            <a:r>
              <a:rPr lang="en-GB" dirty="0" err="1"/>
              <a:t>slovy</a:t>
            </a:r>
            <a:r>
              <a:rPr lang="en-GB" dirty="0"/>
              <a:t>, </a:t>
            </a:r>
            <a:r>
              <a:rPr lang="en-GB" dirty="0" err="1"/>
              <a:t>popsaná</a:t>
            </a:r>
            <a:r>
              <a:rPr lang="en-GB" dirty="0"/>
              <a:t> </a:t>
            </a:r>
            <a:r>
              <a:rPr lang="en-GB" dirty="0" err="1"/>
              <a:t>produkční</a:t>
            </a:r>
            <a:r>
              <a:rPr lang="en-GB" dirty="0"/>
              <a:t> </a:t>
            </a:r>
            <a:r>
              <a:rPr lang="en-GB" dirty="0" err="1"/>
              <a:t>funkce</a:t>
            </a:r>
            <a:r>
              <a:rPr lang="en-GB" dirty="0"/>
              <a:t> je </a:t>
            </a:r>
            <a:r>
              <a:rPr lang="en-GB" dirty="0" err="1"/>
              <a:t>složena</a:t>
            </a:r>
            <a:r>
              <a:rPr lang="en-GB" dirty="0"/>
              <a:t> ze </a:t>
            </a:r>
            <a:r>
              <a:rPr lang="en-GB" dirty="0" err="1"/>
              <a:t>dvou</a:t>
            </a:r>
            <a:r>
              <a:rPr lang="en-GB" dirty="0"/>
              <a:t> </a:t>
            </a:r>
            <a:r>
              <a:rPr lang="en-GB" dirty="0" err="1"/>
              <a:t>částí</a:t>
            </a:r>
            <a:r>
              <a:rPr lang="en-GB" dirty="0"/>
              <a:t>. V </a:t>
            </a:r>
            <a:r>
              <a:rPr lang="en-GB" dirty="0" err="1"/>
              <a:t>první</a:t>
            </a:r>
            <a:r>
              <a:rPr lang="en-GB" dirty="0"/>
              <a:t> se </a:t>
            </a:r>
            <a:r>
              <a:rPr lang="en-GB" dirty="0" err="1"/>
              <a:t>prosazují</a:t>
            </a:r>
            <a:r>
              <a:rPr lang="en-GB" dirty="0"/>
              <a:t> </a:t>
            </a:r>
            <a:r>
              <a:rPr lang="en-GB" dirty="0" err="1"/>
              <a:t>rostoucí</a:t>
            </a:r>
            <a:r>
              <a:rPr lang="en-GB" dirty="0"/>
              <a:t> </a:t>
            </a:r>
            <a:r>
              <a:rPr lang="en-GB" dirty="0" err="1"/>
              <a:t>výnosy</a:t>
            </a:r>
            <a:r>
              <a:rPr lang="en-GB" dirty="0"/>
              <a:t> z </a:t>
            </a:r>
            <a:r>
              <a:rPr lang="en-GB" dirty="0" err="1"/>
              <a:t>variabilního</a:t>
            </a:r>
            <a:r>
              <a:rPr lang="en-GB" dirty="0"/>
              <a:t> </a:t>
            </a:r>
            <a:r>
              <a:rPr lang="en-GB" dirty="0" err="1"/>
              <a:t>vstupu</a:t>
            </a:r>
            <a:r>
              <a:rPr lang="en-GB" dirty="0"/>
              <a:t>, </a:t>
            </a:r>
            <a:r>
              <a:rPr lang="en-GB" dirty="0" err="1"/>
              <a:t>ve</a:t>
            </a:r>
            <a:r>
              <a:rPr lang="en-GB" dirty="0"/>
              <a:t> </a:t>
            </a:r>
            <a:r>
              <a:rPr lang="en-GB" dirty="0" err="1"/>
              <a:t>druhé</a:t>
            </a:r>
            <a:r>
              <a:rPr lang="en-GB" dirty="0"/>
              <a:t> </a:t>
            </a:r>
            <a:r>
              <a:rPr lang="en-GB" dirty="0" err="1"/>
              <a:t>klesající</a:t>
            </a:r>
            <a:r>
              <a:rPr lang="en-GB" dirty="0"/>
              <a:t> </a:t>
            </a:r>
            <a:r>
              <a:rPr lang="en-GB" dirty="0" err="1"/>
              <a:t>výnosy</a:t>
            </a:r>
            <a:r>
              <a:rPr lang="en-GB" dirty="0"/>
              <a:t> </a:t>
            </a:r>
            <a:r>
              <a:rPr lang="en-GB" dirty="0" err="1"/>
              <a:t>variabilního</a:t>
            </a:r>
            <a:r>
              <a:rPr lang="en-GB" dirty="0"/>
              <a:t> </a:t>
            </a:r>
            <a:r>
              <a:rPr lang="en-GB" dirty="0" err="1"/>
              <a:t>vstupu</a:t>
            </a:r>
            <a:r>
              <a:rPr lang="en-GB" dirty="0"/>
              <a:t>. </a:t>
            </a:r>
            <a:endParaRPr dirty="0"/>
          </a:p>
        </p:txBody>
      </p:sp>
      <p:sp>
        <p:nvSpPr>
          <p:cNvPr id="95" name="Google Shape;95;p2:notes">
            <a:extLst>
              <a:ext uri="{FF2B5EF4-FFF2-40B4-BE49-F238E27FC236}">
                <a16:creationId xmlns:a16="http://schemas.microsoft.com/office/drawing/2014/main" id="{B3EEDC83-0B65-45CE-0DFD-05BCCB076B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90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6E571AE-8AB9-377B-3308-0E031100FF0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365B26C-C081-3C12-2DE9-868752F385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Bodu A‘ je dosaženo při zapojení takového počtu jednotek variabilního vstupu práce, při kterém dosahuje funkce mezního produktu práce svého maxima, tzn. její směrnice je rovna nule</a:t>
            </a:r>
            <a:endParaRPr dirty="0"/>
          </a:p>
        </p:txBody>
      </p:sp>
      <p:sp>
        <p:nvSpPr>
          <p:cNvPr id="95" name="Google Shape;95;p2:notes">
            <a:extLst>
              <a:ext uri="{FF2B5EF4-FFF2-40B4-BE49-F238E27FC236}">
                <a16:creationId xmlns:a16="http://schemas.microsoft.com/office/drawing/2014/main" id="{DB69C18A-8E24-ADD9-B484-B03BFB392C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30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27ABAFA-6714-27B4-7A22-59713E6C8F5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65DB2B3-A495-0D2F-73F4-B75C810FB62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 B (B‘): Jde o bod, kdy je průměrný produkt variabilního faktoru (APL) maximální. Při zapojení méně než 4,5 jednotek L průměrný produkt práce roste, při zapojení </a:t>
            </a:r>
          </a:p>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více než 4,5 jednotek L průměrný produkt práce klesá. Křivka APL je protínána v bodě svého maxima shora klesající křivkou MPL, což je dáno obecnými vztahy mezi mezními a průměrnými veličinami, jak je známe z 1. kapitoly.</a:t>
            </a:r>
          </a:p>
          <a:p>
            <a:pPr marL="0" lvl="0" indent="0" algn="l" rtl="0">
              <a:spcBef>
                <a:spcPts val="0"/>
              </a:spcBef>
              <a:spcAft>
                <a:spcPts val="0"/>
              </a:spcAft>
              <a:buNone/>
            </a:pPr>
            <a:endParaRPr lang="cs-CZ" b="1" noProof="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 C (C‘): V tomto bodě je dosahováno maximálního výstupu. Jakýkoliv další růst variabilního vstupu povede jen k poklesu celkového produktu. V uvedeném bodě je směrnice produkční funkce rovna nule a protože, jak již víme, směrnice produkční funkce vyjadřuje geometricky funkci mezního produktu, je i mezní produkt roven nule. Křivka MPL protíná osu x při zapojení 7 jednotek L, které vedou k maximálnímu výstupu.</a:t>
            </a:r>
            <a:endParaRPr dirty="0"/>
          </a:p>
        </p:txBody>
      </p:sp>
      <p:sp>
        <p:nvSpPr>
          <p:cNvPr id="95" name="Google Shape;95;p2:notes">
            <a:extLst>
              <a:ext uri="{FF2B5EF4-FFF2-40B4-BE49-F238E27FC236}">
                <a16:creationId xmlns:a16="http://schemas.microsoft.com/office/drawing/2014/main" id="{BD4E2A73-6D29-A89F-3A5E-87AF8A0B1B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57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2AFCA71-5959-DBC8-2B9A-47E137C1F7F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11D7B8F-D3E1-9EE0-D6A5-614F0D4EE6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Podle obrázku</a:t>
            </a:r>
            <a:endParaRPr dirty="0"/>
          </a:p>
        </p:txBody>
      </p:sp>
      <p:sp>
        <p:nvSpPr>
          <p:cNvPr id="95" name="Google Shape;95;p2:notes">
            <a:extLst>
              <a:ext uri="{FF2B5EF4-FFF2-40B4-BE49-F238E27FC236}">
                <a16:creationId xmlns:a16="http://schemas.microsoft.com/office/drawing/2014/main" id="{C67250CF-9E86-B0C5-96ED-6CF0F31E77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30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DD09D35-9891-DEDB-C22F-2BFE9BEE99E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4B1D922-0BDC-7ED2-F18B-680F250B8E8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Podle obrázku</a:t>
            </a:r>
          </a:p>
          <a:p>
            <a:pPr algn="just"/>
            <a:r>
              <a:rPr lang="cs-CZ" sz="1200" b="1" noProof="0" dirty="0">
                <a:solidFill>
                  <a:schemeClr val="tx1"/>
                </a:solidFill>
                <a:latin typeface="Times New Roman" panose="02020603050405020304" pitchFamily="18" charset="0"/>
                <a:cs typeface="Times New Roman" panose="02020603050405020304" pitchFamily="18" charset="0"/>
              </a:rPr>
              <a:t>Vývoj mezní produktivity práce se odráží ve vývoji její průměrné produktivity (APK = Q/K), která až do 4,5 jednotky práce roste.</a:t>
            </a:r>
          </a:p>
          <a:p>
            <a:pPr algn="just"/>
            <a:r>
              <a:rPr lang="cs-CZ" sz="1200" b="1" noProof="0" dirty="0">
                <a:solidFill>
                  <a:schemeClr val="tx1"/>
                </a:solidFill>
                <a:latin typeface="Times New Roman" panose="02020603050405020304" pitchFamily="18" charset="0"/>
                <a:cs typeface="Times New Roman" panose="02020603050405020304" pitchFamily="18" charset="0"/>
              </a:rPr>
              <a:t>Směrnice úsečky vedené z počátku do bodů na funkci celkového produktu na obrázku – až do bodu B její hodnota roste.</a:t>
            </a: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A323A719-2115-49EA-908C-69E6FAA1E6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47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F36841E-622E-1DF1-70B4-971815C457A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2BEDC27-3CE6-DEBB-8FA0-51356AA50EA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0B591AF3-88DB-670E-22C7-F128A47FB5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36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F09148F-3AF9-F6B3-4CF4-3D7A826E06B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DBEBB71-B833-54A9-A62F-9FAD25080B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noProof="0" dirty="0">
                <a:solidFill>
                  <a:schemeClr val="tx1"/>
                </a:solidFill>
                <a:latin typeface="Times New Roman" panose="02020603050405020304" pitchFamily="18" charset="0"/>
                <a:cs typeface="Times New Roman" panose="02020603050405020304" pitchFamily="18" charset="0"/>
              </a:rPr>
              <a:t>Při hledání odpovědi na otázku, které stadium je z hlediska firmy optimální, je evidentní, že v žádném případě to nebude 3. stadium – firma, která by zvyšovala počet jednotek variabilního vstupu při klesajícím výstupu, by se nechovala racionálně.</a:t>
            </a:r>
          </a:p>
          <a:p>
            <a:pPr algn="just"/>
            <a:r>
              <a:rPr lang="cs-CZ" sz="1200" b="1" noProof="0" dirty="0">
                <a:solidFill>
                  <a:schemeClr val="tx1"/>
                </a:solidFill>
                <a:latin typeface="Times New Roman" panose="02020603050405020304" pitchFamily="18" charset="0"/>
                <a:cs typeface="Times New Roman" panose="02020603050405020304" pitchFamily="18" charset="0"/>
              </a:rPr>
              <a:t>Negativním rysem 1. stadia je relativně nízké využití fixního vstupu; firma má proto zpravidla zájem zvyšovat efektivnost růstem počtu jednotek variabilního vstupu a zapojit jich do výroby tolik, aby překonala hranici mezi 1. a 2. stadiem.</a:t>
            </a: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3F43328-F4EE-A2C5-572C-5FE737EFDA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38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D8D3E9E-4668-B492-B5FD-7B46D787BB4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77CAA5C-2F51-A207-5E5E-3591D5E0A5A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Rostoucí</a:t>
            </a:r>
            <a:r>
              <a:rPr lang="en-GB" dirty="0"/>
              <a:t> </a:t>
            </a:r>
            <a:r>
              <a:rPr lang="en-GB" dirty="0" err="1"/>
              <a:t>výnosy</a:t>
            </a:r>
            <a:r>
              <a:rPr lang="en-GB" dirty="0"/>
              <a:t> z </a:t>
            </a:r>
            <a:r>
              <a:rPr lang="en-GB" dirty="0" err="1"/>
              <a:t>variabilního</a:t>
            </a:r>
            <a:r>
              <a:rPr lang="en-GB" dirty="0"/>
              <a:t> </a:t>
            </a:r>
            <a:r>
              <a:rPr lang="en-GB" dirty="0" err="1"/>
              <a:t>vstupu</a:t>
            </a:r>
            <a:r>
              <a:rPr lang="en-GB" dirty="0"/>
              <a:t> </a:t>
            </a:r>
            <a:r>
              <a:rPr lang="en-GB" dirty="0" err="1"/>
              <a:t>znamenají</a:t>
            </a:r>
            <a:r>
              <a:rPr lang="en-GB" dirty="0"/>
              <a:t> </a:t>
            </a:r>
            <a:r>
              <a:rPr lang="en-GB" dirty="0" err="1"/>
              <a:t>situaci</a:t>
            </a:r>
            <a:r>
              <a:rPr lang="en-GB" dirty="0"/>
              <a:t>, </a:t>
            </a:r>
            <a:r>
              <a:rPr lang="en-GB" dirty="0" err="1"/>
              <a:t>kdy</a:t>
            </a:r>
            <a:r>
              <a:rPr lang="en-GB" dirty="0"/>
              <a:t> je </a:t>
            </a:r>
            <a:r>
              <a:rPr lang="en-GB" dirty="0" err="1"/>
              <a:t>každá</a:t>
            </a:r>
            <a:r>
              <a:rPr lang="cs-CZ" dirty="0"/>
              <a:t> </a:t>
            </a:r>
            <a:r>
              <a:rPr lang="en-GB" dirty="0" err="1"/>
              <a:t>další</a:t>
            </a:r>
            <a:r>
              <a:rPr lang="en-GB" dirty="0"/>
              <a:t> </a:t>
            </a:r>
            <a:r>
              <a:rPr lang="en-GB" dirty="0" err="1"/>
              <a:t>jednotka</a:t>
            </a:r>
            <a:r>
              <a:rPr lang="en-GB" dirty="0"/>
              <a:t> </a:t>
            </a:r>
            <a:r>
              <a:rPr lang="en-GB" dirty="0" err="1"/>
              <a:t>práce</a:t>
            </a:r>
            <a:r>
              <a:rPr lang="en-GB" dirty="0"/>
              <a:t> </a:t>
            </a:r>
            <a:r>
              <a:rPr lang="en-GB" dirty="0" err="1"/>
              <a:t>efektivnější</a:t>
            </a:r>
            <a:r>
              <a:rPr lang="en-GB" dirty="0"/>
              <a:t> (</a:t>
            </a:r>
            <a:r>
              <a:rPr lang="en-GB" dirty="0" err="1"/>
              <a:t>produktivnější</a:t>
            </a:r>
            <a:r>
              <a:rPr lang="en-GB" dirty="0"/>
              <a:t>) </a:t>
            </a:r>
            <a:r>
              <a:rPr lang="en-GB" dirty="0" err="1"/>
              <a:t>než</a:t>
            </a:r>
            <a:r>
              <a:rPr lang="en-GB" dirty="0"/>
              <a:t> </a:t>
            </a:r>
            <a:r>
              <a:rPr lang="en-GB" dirty="0" err="1"/>
              <a:t>předcházející</a:t>
            </a:r>
            <a:r>
              <a:rPr lang="en-GB" dirty="0"/>
              <a:t> </a:t>
            </a:r>
            <a:r>
              <a:rPr lang="en-GB" dirty="0" err="1"/>
              <a:t>jednotka</a:t>
            </a:r>
            <a:r>
              <a:rPr lang="en-GB" dirty="0"/>
              <a:t>. To se</a:t>
            </a:r>
          </a:p>
          <a:p>
            <a:pPr marL="0" lvl="0" indent="0" algn="l" rtl="0">
              <a:spcBef>
                <a:spcPts val="0"/>
              </a:spcBef>
              <a:spcAft>
                <a:spcPts val="0"/>
              </a:spcAft>
              <a:buNone/>
            </a:pPr>
            <a:r>
              <a:rPr lang="en-GB" dirty="0" err="1"/>
              <a:t>projevuje</a:t>
            </a:r>
            <a:r>
              <a:rPr lang="en-GB" dirty="0"/>
              <a:t> v tom, </a:t>
            </a:r>
            <a:r>
              <a:rPr lang="en-GB" dirty="0" err="1"/>
              <a:t>že</a:t>
            </a:r>
            <a:r>
              <a:rPr lang="en-GB" dirty="0"/>
              <a:t> </a:t>
            </a:r>
            <a:r>
              <a:rPr lang="en-GB" dirty="0" err="1"/>
              <a:t>výstup</a:t>
            </a:r>
            <a:r>
              <a:rPr lang="en-GB" dirty="0"/>
              <a:t> </a:t>
            </a:r>
            <a:r>
              <a:rPr lang="en-GB" dirty="0" err="1"/>
              <a:t>roste</a:t>
            </a:r>
            <a:r>
              <a:rPr lang="en-GB" dirty="0"/>
              <a:t> </a:t>
            </a:r>
            <a:r>
              <a:rPr lang="en-GB" dirty="0" err="1"/>
              <a:t>rychleji</a:t>
            </a:r>
            <a:r>
              <a:rPr lang="en-GB" dirty="0"/>
              <a:t> </a:t>
            </a:r>
            <a:r>
              <a:rPr lang="en-GB" dirty="0" err="1"/>
              <a:t>než</a:t>
            </a:r>
            <a:r>
              <a:rPr lang="en-GB" dirty="0"/>
              <a:t> </a:t>
            </a:r>
            <a:r>
              <a:rPr lang="en-GB" dirty="0" err="1"/>
              <a:t>variabilní</a:t>
            </a:r>
            <a:r>
              <a:rPr lang="en-GB" dirty="0"/>
              <a:t> </a:t>
            </a:r>
            <a:r>
              <a:rPr lang="en-GB" dirty="0" err="1"/>
              <a:t>vstup</a:t>
            </a:r>
            <a:r>
              <a:rPr lang="cs-CZ" dirty="0"/>
              <a:t>.</a:t>
            </a:r>
            <a:endParaRPr dirty="0"/>
          </a:p>
        </p:txBody>
      </p:sp>
      <p:sp>
        <p:nvSpPr>
          <p:cNvPr id="95" name="Google Shape;95;p2:notes">
            <a:extLst>
              <a:ext uri="{FF2B5EF4-FFF2-40B4-BE49-F238E27FC236}">
                <a16:creationId xmlns:a16="http://schemas.microsoft.com/office/drawing/2014/main" id="{CC70C676-4AB2-F879-6EA0-62D2AB7E2F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45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986C4ED-21D2-C716-F1E4-116F90A0D5D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718A79F-E330-33F6-7D83-257ABF62102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latin typeface="Times New Roman" panose="02020603050405020304" pitchFamily="18" charset="0"/>
                <a:cs typeface="Times New Roman" panose="02020603050405020304" pitchFamily="18" charset="0"/>
              </a:rPr>
              <a:t>Spotřebitelé  na  trhu výrobků  a  služeb: formování  poptávky  na  tomto  trhu</a:t>
            </a:r>
          </a:p>
          <a:p>
            <a:pPr eaLnBrk="1" hangingPunct="1">
              <a:buNone/>
            </a:pPr>
            <a:endParaRPr lang="cs-CZ" altLang="cs-CZ" sz="200" dirty="0">
              <a:latin typeface="Times New Roman" panose="02020603050405020304" pitchFamily="18" charset="0"/>
              <a:cs typeface="Times New Roman" panose="02020603050405020304" pitchFamily="18" charset="0"/>
            </a:endParaRPr>
          </a:p>
          <a:p>
            <a:pPr eaLnBrk="1" hangingPunct="1">
              <a:lnSpc>
                <a:spcPct val="100000"/>
              </a:lnSpc>
            </a:pPr>
            <a:r>
              <a:rPr lang="cs-CZ" altLang="cs-CZ" sz="1200" dirty="0">
                <a:latin typeface="Times New Roman" panose="02020603050405020304" pitchFamily="18" charset="0"/>
                <a:cs typeface="Times New Roman" panose="02020603050405020304" pitchFamily="18" charset="0"/>
              </a:rPr>
              <a:t>Subjekt,  který  vytváří  hlavní  část  nabídky  na  trhu  výrobků  a  služeb:  FIRMA</a:t>
            </a:r>
          </a:p>
          <a:p>
            <a:pPr eaLnBrk="1" hangingPunct="1">
              <a:buNone/>
            </a:pPr>
            <a:endParaRPr lang="cs-CZ" altLang="cs-CZ" sz="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050" b="1" dirty="0" err="1"/>
              <a:t>Transakční</a:t>
            </a:r>
            <a:r>
              <a:rPr lang="en-GB" sz="1050" b="1" dirty="0"/>
              <a:t> </a:t>
            </a:r>
            <a:r>
              <a:rPr lang="en-GB" sz="1050" b="1" dirty="0" err="1"/>
              <a:t>náklady</a:t>
            </a:r>
            <a:r>
              <a:rPr lang="en-GB" sz="1050" dirty="0"/>
              <a:t> </a:t>
            </a:r>
            <a:r>
              <a:rPr lang="en-GB" sz="1050" dirty="0" err="1"/>
              <a:t>jsou</a:t>
            </a:r>
            <a:r>
              <a:rPr lang="en-GB" sz="1050" dirty="0"/>
              <a:t> </a:t>
            </a:r>
            <a:r>
              <a:rPr lang="en-GB" sz="1050" dirty="0" err="1"/>
              <a:t>náklady</a:t>
            </a:r>
            <a:r>
              <a:rPr lang="en-GB" sz="1050" dirty="0"/>
              <a:t> </a:t>
            </a:r>
            <a:r>
              <a:rPr lang="en-GB" sz="1050" dirty="0" err="1"/>
              <a:t>spojené</a:t>
            </a:r>
            <a:r>
              <a:rPr lang="en-GB" sz="1050" dirty="0"/>
              <a:t> s </a:t>
            </a:r>
            <a:r>
              <a:rPr lang="en-GB" sz="1050" dirty="0" err="1"/>
              <a:t>uzavíráním</a:t>
            </a:r>
            <a:r>
              <a:rPr lang="en-GB" sz="1050" dirty="0"/>
              <a:t> a </a:t>
            </a:r>
            <a:r>
              <a:rPr lang="en-GB" sz="1050" dirty="0" err="1"/>
              <a:t>vymáháním</a:t>
            </a:r>
            <a:r>
              <a:rPr lang="en-GB" sz="1050" dirty="0"/>
              <a:t> </a:t>
            </a:r>
            <a:r>
              <a:rPr lang="en-GB" sz="1050" dirty="0" err="1"/>
              <a:t>smluv</a:t>
            </a:r>
            <a:r>
              <a:rPr lang="en-GB" sz="1050" dirty="0"/>
              <a:t> </a:t>
            </a:r>
            <a:r>
              <a:rPr lang="en-GB" sz="1050" dirty="0" err="1"/>
              <a:t>na</a:t>
            </a:r>
            <a:r>
              <a:rPr lang="en-GB" sz="1050" dirty="0"/>
              <a:t> </a:t>
            </a:r>
            <a:r>
              <a:rPr lang="en-GB" sz="1050" dirty="0" err="1"/>
              <a:t>trhu</a:t>
            </a:r>
            <a:r>
              <a:rPr lang="en-GB" sz="1050" dirty="0"/>
              <a:t> (</a:t>
            </a:r>
            <a:r>
              <a:rPr lang="en-GB" sz="1050" dirty="0" err="1"/>
              <a:t>např</a:t>
            </a:r>
            <a:r>
              <a:rPr lang="en-GB" sz="1050" dirty="0"/>
              <a:t>. </a:t>
            </a:r>
            <a:r>
              <a:rPr lang="en-GB" sz="1050" dirty="0" err="1"/>
              <a:t>náklady</a:t>
            </a:r>
            <a:r>
              <a:rPr lang="en-GB" sz="1050" dirty="0"/>
              <a:t> </a:t>
            </a:r>
            <a:r>
              <a:rPr lang="en-GB" sz="1050" dirty="0" err="1"/>
              <a:t>na</a:t>
            </a:r>
            <a:r>
              <a:rPr lang="en-GB" sz="1050" dirty="0"/>
              <a:t> </a:t>
            </a:r>
            <a:r>
              <a:rPr lang="en-GB" sz="1050" dirty="0" err="1"/>
              <a:t>vyhledání</a:t>
            </a:r>
            <a:r>
              <a:rPr lang="en-GB" sz="1050" dirty="0"/>
              <a:t> </a:t>
            </a:r>
            <a:r>
              <a:rPr lang="en-GB" sz="1050" dirty="0" err="1"/>
              <a:t>informací</a:t>
            </a:r>
            <a:r>
              <a:rPr lang="en-GB" sz="1050" dirty="0"/>
              <a:t>, </a:t>
            </a:r>
            <a:r>
              <a:rPr lang="en-GB" sz="1050" dirty="0" err="1"/>
              <a:t>vyjednávání</a:t>
            </a:r>
            <a:r>
              <a:rPr lang="en-GB" sz="1050" dirty="0"/>
              <a:t>, </a:t>
            </a:r>
            <a:r>
              <a:rPr lang="en-GB" sz="1050" dirty="0" err="1"/>
              <a:t>dohled</a:t>
            </a:r>
            <a:r>
              <a:rPr lang="en-GB" sz="1050" dirty="0"/>
              <a:t> </a:t>
            </a:r>
            <a:r>
              <a:rPr lang="en-GB" sz="1050" dirty="0" err="1"/>
              <a:t>nad</a:t>
            </a:r>
            <a:r>
              <a:rPr lang="en-GB" sz="1050" dirty="0"/>
              <a:t> </a:t>
            </a:r>
            <a:r>
              <a:rPr lang="en-GB" sz="1050" dirty="0" err="1"/>
              <a:t>plněním</a:t>
            </a:r>
            <a:r>
              <a:rPr lang="en-GB" sz="1050" dirty="0"/>
              <a:t> </a:t>
            </a:r>
            <a:r>
              <a:rPr lang="en-GB" sz="1050" dirty="0" err="1"/>
              <a:t>smluv</a:t>
            </a:r>
            <a:r>
              <a:rPr lang="en-GB" sz="1050" dirty="0"/>
              <a:t>).</a:t>
            </a:r>
          </a:p>
          <a:p>
            <a:pPr>
              <a:buFont typeface="Arial" panose="020B0604020202020204" pitchFamily="34" charset="0"/>
              <a:buChar char="•"/>
            </a:pPr>
            <a:r>
              <a:rPr lang="en-GB" sz="1050" dirty="0" err="1"/>
              <a:t>Pokud</a:t>
            </a:r>
            <a:r>
              <a:rPr lang="en-GB" sz="1050" dirty="0"/>
              <a:t> </a:t>
            </a:r>
            <a:r>
              <a:rPr lang="en-GB" sz="1050" dirty="0" err="1"/>
              <a:t>jsou</a:t>
            </a:r>
            <a:r>
              <a:rPr lang="en-GB" sz="1050" dirty="0"/>
              <a:t> </a:t>
            </a:r>
            <a:r>
              <a:rPr lang="en-GB" sz="1050" dirty="0" err="1"/>
              <a:t>transakční</a:t>
            </a:r>
            <a:r>
              <a:rPr lang="en-GB" sz="1050" dirty="0"/>
              <a:t> </a:t>
            </a:r>
            <a:r>
              <a:rPr lang="en-GB" sz="1050" dirty="0" err="1"/>
              <a:t>náklady</a:t>
            </a:r>
            <a:r>
              <a:rPr lang="en-GB" sz="1050" dirty="0"/>
              <a:t> </a:t>
            </a:r>
            <a:r>
              <a:rPr lang="en-GB" sz="1050" dirty="0" err="1"/>
              <a:t>vysoké</a:t>
            </a:r>
            <a:r>
              <a:rPr lang="en-GB" sz="1050" dirty="0"/>
              <a:t>, </a:t>
            </a:r>
            <a:r>
              <a:rPr lang="en-GB" sz="1050" dirty="0" err="1"/>
              <a:t>firmy</a:t>
            </a:r>
            <a:r>
              <a:rPr lang="en-GB" sz="1050" dirty="0"/>
              <a:t> </a:t>
            </a:r>
            <a:r>
              <a:rPr lang="en-GB" sz="1050" dirty="0" err="1"/>
              <a:t>integrují</a:t>
            </a:r>
            <a:r>
              <a:rPr lang="en-GB" sz="1050" dirty="0"/>
              <a:t> </a:t>
            </a:r>
            <a:r>
              <a:rPr lang="en-GB" sz="1050" dirty="0" err="1"/>
              <a:t>výrobu</a:t>
            </a:r>
            <a:r>
              <a:rPr lang="en-GB" sz="1050" dirty="0"/>
              <a:t> „</a:t>
            </a:r>
            <a:r>
              <a:rPr lang="en-GB" sz="1050" dirty="0" err="1"/>
              <a:t>uvnitř</a:t>
            </a:r>
            <a:r>
              <a:rPr lang="en-GB" sz="1050" dirty="0"/>
              <a:t>“ </a:t>
            </a:r>
            <a:r>
              <a:rPr lang="en-GB" sz="1050" dirty="0" err="1"/>
              <a:t>místo</a:t>
            </a:r>
            <a:r>
              <a:rPr lang="en-GB" sz="1050" dirty="0"/>
              <a:t> </a:t>
            </a:r>
            <a:r>
              <a:rPr lang="en-GB" sz="1050" dirty="0" err="1"/>
              <a:t>spoléhání</a:t>
            </a:r>
            <a:r>
              <a:rPr lang="en-GB" sz="1050" dirty="0"/>
              <a:t> </a:t>
            </a:r>
            <a:r>
              <a:rPr lang="en-GB" sz="1050" dirty="0" err="1"/>
              <a:t>na</a:t>
            </a:r>
            <a:r>
              <a:rPr lang="en-GB" sz="1050" dirty="0"/>
              <a:t> </a:t>
            </a:r>
            <a:r>
              <a:rPr lang="en-GB" sz="1050" dirty="0" err="1"/>
              <a:t>trh</a:t>
            </a:r>
            <a:r>
              <a:rPr lang="en-GB" sz="1050" dirty="0"/>
              <a:t>.</a:t>
            </a:r>
          </a:p>
          <a:p>
            <a:pPr eaLnBrk="1" hangingPunct="1">
              <a:buNone/>
            </a:pPr>
            <a:endParaRPr lang="cs-CZ" altLang="cs-CZ" sz="800" dirty="0">
              <a:latin typeface="Times New Roman" panose="02020603050405020304" pitchFamily="18" charset="0"/>
              <a:cs typeface="Times New Roman" panose="02020603050405020304" pitchFamily="18" charset="0"/>
            </a:endParaRPr>
          </a:p>
          <a:p>
            <a:pPr eaLnBrk="1" hangingPunct="1">
              <a:buNone/>
            </a:pPr>
            <a:endParaRPr lang="cs-CZ" altLang="cs-CZ" sz="800" dirty="0">
              <a:latin typeface="Times New Roman" panose="02020603050405020304" pitchFamily="18"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DF51B5EB-DDB1-8432-4191-2889CDEA9C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83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C4503DE-BCB1-B5A1-56FD-42186B4FB50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1D2615D-DF29-93B8-6166-34A2EC01F96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Klesající</a:t>
            </a:r>
            <a:r>
              <a:rPr lang="en-GB" dirty="0"/>
              <a:t> </a:t>
            </a:r>
            <a:r>
              <a:rPr lang="en-GB" dirty="0" err="1"/>
              <a:t>výnosy</a:t>
            </a:r>
            <a:r>
              <a:rPr lang="en-GB" dirty="0"/>
              <a:t> z </a:t>
            </a:r>
            <a:r>
              <a:rPr lang="en-GB" dirty="0" err="1"/>
              <a:t>variabilního</a:t>
            </a:r>
            <a:r>
              <a:rPr lang="en-GB" dirty="0"/>
              <a:t> </a:t>
            </a:r>
            <a:r>
              <a:rPr lang="en-GB" dirty="0" err="1"/>
              <a:t>vstupu</a:t>
            </a:r>
            <a:r>
              <a:rPr lang="en-GB" dirty="0"/>
              <a:t> </a:t>
            </a:r>
            <a:r>
              <a:rPr lang="en-GB" dirty="0" err="1"/>
              <a:t>jsou</a:t>
            </a:r>
            <a:r>
              <a:rPr lang="en-GB" dirty="0"/>
              <a:t> </a:t>
            </a:r>
            <a:r>
              <a:rPr lang="en-GB" dirty="0" err="1"/>
              <a:t>představovány</a:t>
            </a:r>
            <a:r>
              <a:rPr lang="en-GB" dirty="0"/>
              <a:t> </a:t>
            </a:r>
            <a:r>
              <a:rPr lang="en-GB" dirty="0" err="1"/>
              <a:t>situací</a:t>
            </a:r>
            <a:r>
              <a:rPr lang="en-GB" dirty="0"/>
              <a:t>, </a:t>
            </a:r>
            <a:r>
              <a:rPr lang="en-GB" dirty="0" err="1"/>
              <a:t>kdy</a:t>
            </a:r>
            <a:r>
              <a:rPr lang="cs-CZ" dirty="0"/>
              <a:t> </a:t>
            </a:r>
            <a:r>
              <a:rPr lang="en-GB" dirty="0" err="1"/>
              <a:t>výstup</a:t>
            </a:r>
            <a:r>
              <a:rPr lang="en-GB" dirty="0"/>
              <a:t> v </a:t>
            </a:r>
            <a:r>
              <a:rPr lang="en-GB" dirty="0" err="1"/>
              <a:t>důsledku</a:t>
            </a:r>
            <a:r>
              <a:rPr lang="en-GB" dirty="0"/>
              <a:t> </a:t>
            </a:r>
            <a:r>
              <a:rPr lang="en-GB" dirty="0" err="1"/>
              <a:t>dodatečného</a:t>
            </a:r>
            <a:r>
              <a:rPr lang="en-GB" dirty="0"/>
              <a:t> </a:t>
            </a:r>
            <a:r>
              <a:rPr lang="en-GB" dirty="0" err="1"/>
              <a:t>zapojování</a:t>
            </a:r>
            <a:r>
              <a:rPr lang="en-GB" dirty="0"/>
              <a:t> </a:t>
            </a:r>
            <a:r>
              <a:rPr lang="en-GB" dirty="0" err="1"/>
              <a:t>práce</a:t>
            </a:r>
            <a:r>
              <a:rPr lang="en-GB" dirty="0"/>
              <a:t> </a:t>
            </a:r>
            <a:r>
              <a:rPr lang="en-GB" dirty="0" err="1"/>
              <a:t>sice</a:t>
            </a:r>
            <a:r>
              <a:rPr lang="en-GB" dirty="0"/>
              <a:t> </a:t>
            </a:r>
            <a:r>
              <a:rPr lang="en-GB" dirty="0" err="1"/>
              <a:t>roste</a:t>
            </a:r>
            <a:r>
              <a:rPr lang="en-GB" dirty="0"/>
              <a:t>, ale </a:t>
            </a:r>
            <a:r>
              <a:rPr lang="en-GB" dirty="0" err="1"/>
              <a:t>pomalejším</a:t>
            </a:r>
            <a:r>
              <a:rPr lang="en-GB" dirty="0"/>
              <a:t> </a:t>
            </a:r>
            <a:r>
              <a:rPr lang="en-GB" dirty="0" err="1"/>
              <a:t>tempem</a:t>
            </a:r>
            <a:endParaRPr lang="en-GB" dirty="0"/>
          </a:p>
          <a:p>
            <a:pPr marL="0" lvl="0" indent="0" algn="l" rtl="0">
              <a:spcBef>
                <a:spcPts val="0"/>
              </a:spcBef>
              <a:spcAft>
                <a:spcPts val="0"/>
              </a:spcAft>
              <a:buNone/>
            </a:pPr>
            <a:r>
              <a:rPr lang="en-GB" dirty="0" err="1"/>
              <a:t>než</a:t>
            </a:r>
            <a:r>
              <a:rPr lang="en-GB" dirty="0"/>
              <a:t> </a:t>
            </a:r>
            <a:r>
              <a:rPr lang="en-GB" dirty="0" err="1"/>
              <a:t>variabilní</a:t>
            </a:r>
            <a:r>
              <a:rPr lang="en-GB" dirty="0"/>
              <a:t> </a:t>
            </a:r>
            <a:r>
              <a:rPr lang="en-GB" dirty="0" err="1"/>
              <a:t>vstup</a:t>
            </a:r>
            <a:r>
              <a:rPr lang="en-GB" dirty="0"/>
              <a:t>.</a:t>
            </a:r>
            <a:endParaRPr dirty="0"/>
          </a:p>
        </p:txBody>
      </p:sp>
      <p:sp>
        <p:nvSpPr>
          <p:cNvPr id="95" name="Google Shape;95;p2:notes">
            <a:extLst>
              <a:ext uri="{FF2B5EF4-FFF2-40B4-BE49-F238E27FC236}">
                <a16:creationId xmlns:a16="http://schemas.microsoft.com/office/drawing/2014/main" id="{3F0B8226-D3AD-5CBB-2E53-25AAA22FFB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977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877E53A-62E9-3235-1E00-14A4507A0EC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3296924-32AD-9709-4C12-01485F1D67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en-GB" sz="1800" b="0" i="0" u="none" strike="noStrike" baseline="0" dirty="0" err="1">
                <a:latin typeface="Times New Roman" panose="02020603050405020304" pitchFamily="18" charset="0"/>
              </a:rPr>
              <a:t>Protože</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každá</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dodatečná</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jednotka</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přispívá</a:t>
            </a:r>
            <a:r>
              <a:rPr lang="en-GB" sz="1800" b="0" i="0" u="none" strike="noStrike" baseline="0" dirty="0">
                <a:latin typeface="Times New Roman" panose="02020603050405020304" pitchFamily="18" charset="0"/>
              </a:rPr>
              <a:t> k </a:t>
            </a:r>
            <a:r>
              <a:rPr lang="en-GB" sz="1800" b="0" i="0" u="none" strike="noStrike" baseline="0" dirty="0" err="1">
                <a:latin typeface="Times New Roman" panose="02020603050405020304" pitchFamily="18" charset="0"/>
              </a:rPr>
              <a:t>růstu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výstupu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jako</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každá</a:t>
            </a:r>
            <a:r>
              <a:rPr lang="cs-CZ"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předchozí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jednotka</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jsou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všechny</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jednotky</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produktivní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tzn</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že</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mezní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a:t>
            </a:r>
            <a:endParaRPr lang="en-GB" sz="1800" b="0" i="0" u="none" strike="noStrike" baseline="0" dirty="0">
              <a:latin typeface="Times New Roman" panose="02020603050405020304" pitchFamily="18" charset="0"/>
            </a:endParaRPr>
          </a:p>
          <a:p>
            <a:pPr algn="l"/>
            <a:r>
              <a:rPr lang="en-GB" sz="1800" b="0" i="0" u="none" strike="noStrike" baseline="0" dirty="0" err="1">
                <a:latin typeface="Times New Roman" panose="02020603050405020304" pitchFamily="18" charset="0"/>
              </a:rPr>
              <a:t>všech</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jednotek</a:t>
            </a:r>
            <a:r>
              <a:rPr lang="en-GB" sz="1800" b="0" i="0" u="none" strike="noStrike" baseline="0" dirty="0">
                <a:latin typeface="Times New Roman" panose="02020603050405020304" pitchFamily="18" charset="0"/>
              </a:rPr>
              <a:t> L je </a:t>
            </a:r>
            <a:r>
              <a:rPr lang="en-GB" sz="1800" b="0" i="0" u="none" strike="noStrike" baseline="0" dirty="0" err="1">
                <a:latin typeface="Times New Roman" panose="02020603050405020304" pitchFamily="18" charset="0"/>
              </a:rPr>
              <a:t>stejný</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Tomu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odpovídá</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i</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horizontální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křivka</a:t>
            </a:r>
            <a:r>
              <a:rPr lang="en-GB" sz="1800" b="0" i="0" u="none" strike="noStrike" baseline="0" dirty="0">
                <a:latin typeface="Times New Roman" panose="02020603050405020304" pitchFamily="18" charset="0"/>
              </a:rPr>
              <a:t> MPL. </a:t>
            </a:r>
            <a:r>
              <a:rPr lang="en-GB" sz="1800" b="0" i="0" u="none" strike="noStrike" baseline="0" dirty="0" err="1">
                <a:latin typeface="Times New Roman" panose="02020603050405020304" pitchFamily="18" charset="0"/>
              </a:rPr>
              <a:t>Jestliže</a:t>
            </a:r>
            <a:r>
              <a:rPr lang="en-GB" sz="1800" b="0" i="0" u="none" strike="noStrike" baseline="0" dirty="0">
                <a:latin typeface="Times New Roman" panose="02020603050405020304" pitchFamily="18" charset="0"/>
              </a:rPr>
              <a:t> je </a:t>
            </a:r>
            <a:r>
              <a:rPr lang="en-GB" sz="1800" b="0" i="0" u="none" strike="noStrike" baseline="0" dirty="0" err="1">
                <a:latin typeface="Times New Roman" panose="02020603050405020304" pitchFamily="18" charset="0"/>
              </a:rPr>
              <a:t>každá</a:t>
            </a:r>
            <a:r>
              <a:rPr lang="cs-CZ"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jednotka</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produktivní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potom</a:t>
            </a:r>
            <a:r>
              <a:rPr lang="en-GB" sz="1800" b="0" i="0" u="none" strike="noStrike" baseline="0" dirty="0">
                <a:latin typeface="Times New Roman" panose="02020603050405020304" pitchFamily="18" charset="0"/>
              </a:rPr>
              <a:t> je </a:t>
            </a:r>
            <a:r>
              <a:rPr lang="en-GB" sz="1800" b="0" i="0" u="none" strike="noStrike" baseline="0" dirty="0" err="1">
                <a:latin typeface="Times New Roman" panose="02020603050405020304" pitchFamily="18" charset="0"/>
              </a:rPr>
              <a:t>průměrný</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práce</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konstantní</a:t>
            </a:r>
            <a:r>
              <a:rPr lang="en-GB" sz="1800" b="0" i="0" u="none" strike="noStrike" baseline="0" dirty="0">
                <a:latin typeface="Times New Roman" panose="02020603050405020304" pitchFamily="18" charset="0"/>
              </a:rPr>
              <a:t> a </a:t>
            </a:r>
            <a:r>
              <a:rPr lang="en-GB" sz="1800" b="0" i="0" u="none" strike="noStrike" baseline="0" dirty="0" err="1">
                <a:latin typeface="Times New Roman" panose="02020603050405020304" pitchFamily="18" charset="0"/>
              </a:rPr>
              <a:t>současně</a:t>
            </a:r>
            <a:endParaRPr lang="en-GB" sz="1800" b="0" i="0" u="none" strike="noStrike" baseline="0" dirty="0">
              <a:latin typeface="Times New Roman" panose="02020603050405020304" pitchFamily="18" charset="0"/>
            </a:endParaRPr>
          </a:p>
          <a:p>
            <a:pPr algn="l"/>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velký</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jako</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mezní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práce</a:t>
            </a:r>
            <a:r>
              <a:rPr lang="en-GB" sz="1800" b="0" i="0" u="none" strike="noStrike" baseline="0" dirty="0">
                <a:latin typeface="Times New Roman" panose="02020603050405020304" pitchFamily="18" charset="0"/>
              </a:rPr>
              <a:t>.</a:t>
            </a:r>
            <a:endParaRPr dirty="0"/>
          </a:p>
        </p:txBody>
      </p:sp>
      <p:sp>
        <p:nvSpPr>
          <p:cNvPr id="95" name="Google Shape;95;p2:notes">
            <a:extLst>
              <a:ext uri="{FF2B5EF4-FFF2-40B4-BE49-F238E27FC236}">
                <a16:creationId xmlns:a16="http://schemas.microsoft.com/office/drawing/2014/main" id="{40B75437-F39C-CD37-5C96-CE0A729BEE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50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E5A6F8B-DBA0-763A-5737-64B28CDC2DB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B658328-E50D-05EF-D8F1-7061BFD0FF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A4559393-A7B6-2310-B7E7-54B4BF148F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49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4EB501F-884A-1E54-FC9C-A6D01253DC6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EFAEDD3-9221-F0B5-29AF-819B3E1876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Pokud</a:t>
            </a:r>
            <a:r>
              <a:rPr lang="en-GB" dirty="0"/>
              <a:t> by </a:t>
            </a:r>
            <a:r>
              <a:rPr lang="en-GB" dirty="0" err="1"/>
              <a:t>firma</a:t>
            </a:r>
            <a:r>
              <a:rPr lang="en-GB" dirty="0"/>
              <a:t> </a:t>
            </a:r>
            <a:r>
              <a:rPr lang="en-GB" dirty="0" err="1"/>
              <a:t>používala</a:t>
            </a:r>
            <a:r>
              <a:rPr lang="en-GB" dirty="0"/>
              <a:t> OK </a:t>
            </a:r>
            <a:r>
              <a:rPr lang="en-GB" dirty="0" err="1"/>
              <a:t>jednotek</a:t>
            </a:r>
            <a:r>
              <a:rPr lang="en-GB" dirty="0"/>
              <a:t> </a:t>
            </a:r>
            <a:r>
              <a:rPr lang="en-GB" dirty="0" err="1"/>
              <a:t>kapitálu</a:t>
            </a:r>
            <a:r>
              <a:rPr lang="en-GB" dirty="0"/>
              <a:t> a </a:t>
            </a:r>
            <a:r>
              <a:rPr lang="en-GB" dirty="0" err="1"/>
              <a:t>velikost</a:t>
            </a:r>
            <a:r>
              <a:rPr lang="en-GB" dirty="0"/>
              <a:t> </a:t>
            </a:r>
            <a:r>
              <a:rPr lang="en-GB" dirty="0" err="1"/>
              <a:t>vytvořeného</a:t>
            </a:r>
            <a:r>
              <a:rPr lang="en-GB" dirty="0"/>
              <a:t> </a:t>
            </a:r>
            <a:r>
              <a:rPr lang="en-GB" dirty="0" err="1"/>
              <a:t>výstupu</a:t>
            </a:r>
            <a:r>
              <a:rPr lang="en-GB" dirty="0"/>
              <a:t> by </a:t>
            </a:r>
            <a:r>
              <a:rPr lang="en-GB" dirty="0" err="1"/>
              <a:t>závisela</a:t>
            </a:r>
            <a:r>
              <a:rPr lang="en-GB" dirty="0"/>
              <a:t> </a:t>
            </a:r>
            <a:r>
              <a:rPr lang="en-GB" dirty="0" err="1"/>
              <a:t>na</a:t>
            </a:r>
            <a:r>
              <a:rPr lang="en-GB" dirty="0"/>
              <a:t> </a:t>
            </a:r>
            <a:r>
              <a:rPr lang="en-GB" dirty="0" err="1"/>
              <a:t>měnícím</a:t>
            </a:r>
            <a:r>
              <a:rPr lang="en-GB" dirty="0"/>
              <a:t> se </a:t>
            </a:r>
            <a:r>
              <a:rPr lang="en-GB" dirty="0" err="1"/>
              <a:t>objemu</a:t>
            </a:r>
            <a:r>
              <a:rPr lang="en-GB" dirty="0"/>
              <a:t> </a:t>
            </a:r>
            <a:r>
              <a:rPr lang="en-GB" dirty="0" err="1"/>
              <a:t>vstupu</a:t>
            </a:r>
            <a:r>
              <a:rPr lang="en-GB" dirty="0"/>
              <a:t> </a:t>
            </a:r>
            <a:r>
              <a:rPr lang="en-GB" dirty="0" err="1"/>
              <a:t>práce</a:t>
            </a:r>
            <a:r>
              <a:rPr lang="en-GB" dirty="0"/>
              <a:t>, </a:t>
            </a:r>
            <a:r>
              <a:rPr lang="en-GB" dirty="0" err="1"/>
              <a:t>odpovídající</a:t>
            </a:r>
            <a:r>
              <a:rPr lang="en-GB" dirty="0"/>
              <a:t> </a:t>
            </a:r>
            <a:r>
              <a:rPr lang="en-GB" dirty="0" err="1"/>
              <a:t>produkční</a:t>
            </a:r>
            <a:r>
              <a:rPr lang="en-GB" dirty="0"/>
              <a:t> </a:t>
            </a:r>
            <a:r>
              <a:rPr lang="en-GB" dirty="0" err="1"/>
              <a:t>funkce</a:t>
            </a:r>
            <a:r>
              <a:rPr lang="en-GB" dirty="0"/>
              <a:t> by </a:t>
            </a:r>
            <a:r>
              <a:rPr lang="en-GB" dirty="0" err="1"/>
              <a:t>byla</a:t>
            </a:r>
            <a:r>
              <a:rPr lang="en-GB" dirty="0"/>
              <a:t> </a:t>
            </a:r>
          </a:p>
          <a:p>
            <a:pPr marL="0" lvl="0" indent="0" algn="l" rtl="0">
              <a:spcBef>
                <a:spcPts val="0"/>
              </a:spcBef>
              <a:spcAft>
                <a:spcPts val="0"/>
              </a:spcAft>
              <a:buNone/>
            </a:pPr>
            <a:r>
              <a:rPr lang="en-GB" dirty="0" err="1"/>
              <a:t>znázorněna</a:t>
            </a:r>
            <a:r>
              <a:rPr lang="en-GB" dirty="0"/>
              <a:t> </a:t>
            </a:r>
            <a:r>
              <a:rPr lang="en-GB" dirty="0" err="1"/>
              <a:t>křivkou</a:t>
            </a:r>
            <a:r>
              <a:rPr lang="en-GB" dirty="0"/>
              <a:t> KCAM. </a:t>
            </a:r>
            <a:r>
              <a:rPr lang="en-GB" dirty="0" err="1"/>
              <a:t>Obdobně</a:t>
            </a:r>
            <a:r>
              <a:rPr lang="en-GB" dirty="0"/>
              <a:t> </a:t>
            </a:r>
            <a:r>
              <a:rPr lang="en-GB" dirty="0" err="1"/>
              <a:t>křivka</a:t>
            </a:r>
            <a:r>
              <a:rPr lang="en-GB" dirty="0"/>
              <a:t> LDBM </a:t>
            </a:r>
            <a:r>
              <a:rPr lang="en-GB" dirty="0" err="1"/>
              <a:t>znázorňuje</a:t>
            </a:r>
            <a:r>
              <a:rPr lang="en-GB" dirty="0"/>
              <a:t> </a:t>
            </a:r>
            <a:r>
              <a:rPr lang="en-GB" dirty="0" err="1"/>
              <a:t>produkční</a:t>
            </a:r>
            <a:r>
              <a:rPr lang="en-GB" dirty="0"/>
              <a:t> </a:t>
            </a:r>
            <a:r>
              <a:rPr lang="en-GB" dirty="0" err="1"/>
              <a:t>funkci</a:t>
            </a:r>
            <a:r>
              <a:rPr lang="en-GB" dirty="0"/>
              <a:t> v </a:t>
            </a:r>
            <a:r>
              <a:rPr lang="en-GB" dirty="0" err="1"/>
              <a:t>případě</a:t>
            </a:r>
            <a:r>
              <a:rPr lang="en-GB" dirty="0"/>
              <a:t>, </a:t>
            </a:r>
            <a:r>
              <a:rPr lang="en-GB" dirty="0" err="1"/>
              <a:t>že</a:t>
            </a:r>
            <a:r>
              <a:rPr lang="en-GB" dirty="0"/>
              <a:t> </a:t>
            </a:r>
            <a:r>
              <a:rPr lang="en-GB" dirty="0" err="1"/>
              <a:t>objem</a:t>
            </a:r>
            <a:r>
              <a:rPr lang="en-GB" dirty="0"/>
              <a:t> </a:t>
            </a:r>
            <a:r>
              <a:rPr lang="en-GB" dirty="0" err="1"/>
              <a:t>práce</a:t>
            </a:r>
            <a:r>
              <a:rPr lang="en-GB" dirty="0"/>
              <a:t> se </a:t>
            </a:r>
            <a:r>
              <a:rPr lang="en-GB" dirty="0" err="1"/>
              <a:t>nemění</a:t>
            </a:r>
            <a:r>
              <a:rPr lang="en-GB" dirty="0"/>
              <a:t> a </a:t>
            </a:r>
            <a:r>
              <a:rPr lang="en-GB" dirty="0" err="1"/>
              <a:t>změny</a:t>
            </a:r>
            <a:r>
              <a:rPr lang="en-GB" dirty="0"/>
              <a:t> </a:t>
            </a:r>
            <a:r>
              <a:rPr lang="en-GB" dirty="0" err="1"/>
              <a:t>výstupu</a:t>
            </a:r>
            <a:r>
              <a:rPr lang="en-GB" dirty="0"/>
              <a:t> </a:t>
            </a:r>
            <a:r>
              <a:rPr lang="en-GB" dirty="0" err="1"/>
              <a:t>jsou</a:t>
            </a:r>
            <a:r>
              <a:rPr lang="en-GB" dirty="0"/>
              <a:t> </a:t>
            </a:r>
            <a:r>
              <a:rPr lang="en-GB" dirty="0" err="1"/>
              <a:t>způsobeny</a:t>
            </a:r>
            <a:r>
              <a:rPr lang="en-GB" dirty="0"/>
              <a:t> </a:t>
            </a:r>
            <a:r>
              <a:rPr lang="en-GB" dirty="0" err="1"/>
              <a:t>pouze</a:t>
            </a:r>
            <a:r>
              <a:rPr lang="en-GB" dirty="0"/>
              <a:t> </a:t>
            </a:r>
            <a:r>
              <a:rPr lang="en-GB" dirty="0" err="1"/>
              <a:t>změnami</a:t>
            </a:r>
            <a:r>
              <a:rPr lang="en-GB" dirty="0"/>
              <a:t> </a:t>
            </a:r>
            <a:r>
              <a:rPr lang="en-GB" dirty="0" err="1"/>
              <a:t>objemu</a:t>
            </a:r>
            <a:r>
              <a:rPr lang="en-GB" dirty="0"/>
              <a:t> </a:t>
            </a:r>
            <a:r>
              <a:rPr lang="en-GB" dirty="0" err="1"/>
              <a:t>použitého</a:t>
            </a:r>
            <a:r>
              <a:rPr lang="en-GB" dirty="0"/>
              <a:t> </a:t>
            </a:r>
            <a:r>
              <a:rPr lang="en-GB" dirty="0" err="1"/>
              <a:t>kapitálu</a:t>
            </a:r>
            <a:r>
              <a:rPr lang="en-GB" dirty="0"/>
              <a:t>.</a:t>
            </a:r>
            <a:endParaRPr lang="cs-CZ" dirty="0"/>
          </a:p>
          <a:p>
            <a:pPr marL="0" lvl="0" indent="0" algn="l" rtl="0">
              <a:spcBef>
                <a:spcPts val="0"/>
              </a:spcBef>
              <a:spcAft>
                <a:spcPts val="0"/>
              </a:spcAft>
              <a:buNone/>
            </a:pPr>
            <a:r>
              <a:rPr lang="en-GB" dirty="0"/>
              <a:t>Z </a:t>
            </a:r>
            <a:r>
              <a:rPr lang="en-GB" dirty="0" err="1"/>
              <a:t>obrázku</a:t>
            </a:r>
            <a:r>
              <a:rPr lang="en-GB" dirty="0"/>
              <a:t> je </a:t>
            </a:r>
            <a:r>
              <a:rPr lang="en-GB" dirty="0" err="1"/>
              <a:t>zřejmé</a:t>
            </a:r>
            <a:r>
              <a:rPr lang="en-GB" dirty="0"/>
              <a:t>, </a:t>
            </a:r>
            <a:r>
              <a:rPr lang="en-GB" dirty="0" err="1"/>
              <a:t>že</a:t>
            </a:r>
            <a:r>
              <a:rPr lang="en-GB" dirty="0"/>
              <a:t> </a:t>
            </a:r>
            <a:r>
              <a:rPr lang="en-GB" dirty="0" err="1"/>
              <a:t>kombinace</a:t>
            </a:r>
            <a:r>
              <a:rPr lang="en-GB" dirty="0"/>
              <a:t> </a:t>
            </a:r>
            <a:r>
              <a:rPr lang="en-GB" dirty="0" err="1"/>
              <a:t>kapitálu</a:t>
            </a:r>
            <a:r>
              <a:rPr lang="en-GB" dirty="0"/>
              <a:t> a </a:t>
            </a:r>
            <a:r>
              <a:rPr lang="en-GB" dirty="0" err="1"/>
              <a:t>práce</a:t>
            </a:r>
            <a:r>
              <a:rPr lang="en-GB" dirty="0"/>
              <a:t> KL1 </a:t>
            </a:r>
            <a:r>
              <a:rPr lang="en-GB" dirty="0" err="1"/>
              <a:t>vede</a:t>
            </a:r>
            <a:r>
              <a:rPr lang="en-GB" dirty="0"/>
              <a:t> k </a:t>
            </a:r>
            <a:r>
              <a:rPr lang="en-GB" dirty="0" err="1"/>
              <a:t>tvorbě</a:t>
            </a:r>
            <a:r>
              <a:rPr lang="en-GB" dirty="0"/>
              <a:t> </a:t>
            </a:r>
            <a:r>
              <a:rPr lang="en-GB" dirty="0" err="1"/>
              <a:t>stejně</a:t>
            </a:r>
            <a:r>
              <a:rPr lang="en-GB" dirty="0"/>
              <a:t> </a:t>
            </a:r>
            <a:r>
              <a:rPr lang="en-GB" dirty="0" err="1"/>
              <a:t>velkého</a:t>
            </a:r>
            <a:r>
              <a:rPr lang="en-GB" dirty="0"/>
              <a:t> </a:t>
            </a:r>
            <a:r>
              <a:rPr lang="en-GB" dirty="0" err="1"/>
              <a:t>výstupu</a:t>
            </a:r>
            <a:r>
              <a:rPr lang="en-GB" dirty="0"/>
              <a:t> (A’A) </a:t>
            </a:r>
            <a:r>
              <a:rPr lang="en-GB" dirty="0" err="1"/>
              <a:t>jako</a:t>
            </a:r>
            <a:r>
              <a:rPr lang="en-GB" dirty="0"/>
              <a:t> </a:t>
            </a:r>
            <a:r>
              <a:rPr lang="en-GB" dirty="0" err="1"/>
              <a:t>kombinace</a:t>
            </a:r>
            <a:r>
              <a:rPr lang="en-GB" dirty="0"/>
              <a:t> K1L (B’B). </a:t>
            </a:r>
            <a:r>
              <a:rPr lang="en-GB" dirty="0" err="1"/>
              <a:t>Spojením</a:t>
            </a:r>
            <a:r>
              <a:rPr lang="en-GB" dirty="0"/>
              <a:t> </a:t>
            </a:r>
            <a:r>
              <a:rPr lang="en-GB" dirty="0" err="1"/>
              <a:t>všech</a:t>
            </a:r>
            <a:r>
              <a:rPr lang="en-GB" dirty="0"/>
              <a:t> </a:t>
            </a:r>
            <a:r>
              <a:rPr lang="en-GB" dirty="0" err="1"/>
              <a:t>bodů</a:t>
            </a:r>
            <a:r>
              <a:rPr lang="en-GB" dirty="0"/>
              <a:t> </a:t>
            </a:r>
            <a:r>
              <a:rPr lang="en-GB" dirty="0" err="1"/>
              <a:t>produkční</a:t>
            </a:r>
            <a:r>
              <a:rPr lang="en-GB" dirty="0"/>
              <a:t> </a:t>
            </a:r>
            <a:r>
              <a:rPr lang="en-GB" dirty="0" err="1"/>
              <a:t>plochy</a:t>
            </a:r>
            <a:r>
              <a:rPr lang="en-GB" dirty="0"/>
              <a:t> OKML </a:t>
            </a:r>
            <a:r>
              <a:rPr lang="en-GB" dirty="0" err="1"/>
              <a:t>odpovídajících</a:t>
            </a:r>
            <a:r>
              <a:rPr lang="en-GB" dirty="0"/>
              <a:t> </a:t>
            </a:r>
            <a:r>
              <a:rPr lang="en-GB" dirty="0" err="1"/>
              <a:t>výstupu</a:t>
            </a:r>
            <a:r>
              <a:rPr lang="en-GB" dirty="0"/>
              <a:t> A’A = B’B </a:t>
            </a:r>
            <a:r>
              <a:rPr lang="en-GB" dirty="0" err="1"/>
              <a:t>dostaneme</a:t>
            </a:r>
            <a:r>
              <a:rPr lang="en-GB" dirty="0"/>
              <a:t> </a:t>
            </a:r>
            <a:r>
              <a:rPr lang="en-GB" dirty="0" err="1"/>
              <a:t>křivku</a:t>
            </a:r>
            <a:r>
              <a:rPr lang="en-GB" dirty="0"/>
              <a:t> AB. Ta </a:t>
            </a:r>
            <a:r>
              <a:rPr lang="en-GB" dirty="0" err="1"/>
              <a:t>znázorňuje</a:t>
            </a:r>
            <a:r>
              <a:rPr lang="en-GB" dirty="0"/>
              <a:t> </a:t>
            </a:r>
            <a:r>
              <a:rPr lang="en-GB" dirty="0" err="1"/>
              <a:t>danou</a:t>
            </a:r>
            <a:r>
              <a:rPr lang="en-GB" dirty="0"/>
              <a:t> </a:t>
            </a:r>
            <a:r>
              <a:rPr lang="en-GB" dirty="0" err="1"/>
              <a:t>úroveň</a:t>
            </a:r>
            <a:r>
              <a:rPr lang="en-GB" dirty="0"/>
              <a:t> </a:t>
            </a:r>
            <a:r>
              <a:rPr lang="en-GB" dirty="0" err="1"/>
              <a:t>výstupu</a:t>
            </a:r>
            <a:r>
              <a:rPr lang="en-GB" dirty="0"/>
              <a:t>, </a:t>
            </a:r>
            <a:r>
              <a:rPr lang="en-GB" dirty="0" err="1"/>
              <a:t>která</a:t>
            </a:r>
            <a:r>
              <a:rPr lang="en-GB" dirty="0"/>
              <a:t> </a:t>
            </a:r>
            <a:r>
              <a:rPr lang="en-GB" dirty="0" err="1"/>
              <a:t>může</a:t>
            </a:r>
            <a:r>
              <a:rPr lang="en-GB" dirty="0"/>
              <a:t> </a:t>
            </a:r>
            <a:r>
              <a:rPr lang="en-GB" dirty="0" err="1"/>
              <a:t>vzniknout</a:t>
            </a:r>
            <a:r>
              <a:rPr lang="en-GB" dirty="0"/>
              <a:t> </a:t>
            </a:r>
            <a:r>
              <a:rPr lang="en-GB" dirty="0" err="1"/>
              <a:t>nejrůznějšími</a:t>
            </a:r>
            <a:r>
              <a:rPr lang="en-GB" dirty="0"/>
              <a:t> </a:t>
            </a:r>
            <a:r>
              <a:rPr lang="en-GB" dirty="0" err="1"/>
              <a:t>kombinacemi</a:t>
            </a:r>
            <a:r>
              <a:rPr lang="en-GB" dirty="0"/>
              <a:t> </a:t>
            </a:r>
            <a:r>
              <a:rPr lang="en-GB" dirty="0" err="1"/>
              <a:t>vstupů</a:t>
            </a:r>
            <a:r>
              <a:rPr lang="en-GB" dirty="0"/>
              <a:t> </a:t>
            </a:r>
            <a:r>
              <a:rPr lang="en-GB" dirty="0" err="1"/>
              <a:t>práce</a:t>
            </a:r>
            <a:r>
              <a:rPr lang="en-GB" dirty="0"/>
              <a:t> a </a:t>
            </a:r>
            <a:r>
              <a:rPr lang="en-GB" dirty="0" err="1"/>
              <a:t>kapitálu</a:t>
            </a:r>
            <a:r>
              <a:rPr lang="en-GB" dirty="0"/>
              <a:t>. </a:t>
            </a:r>
            <a:r>
              <a:rPr lang="en-GB" dirty="0" err="1"/>
              <a:t>Promítneme</a:t>
            </a:r>
            <a:r>
              <a:rPr lang="en-GB" dirty="0"/>
              <a:t>-li </a:t>
            </a:r>
            <a:r>
              <a:rPr lang="en-GB" dirty="0" err="1"/>
              <a:t>křivku</a:t>
            </a:r>
            <a:r>
              <a:rPr lang="en-GB" dirty="0"/>
              <a:t> AB </a:t>
            </a:r>
            <a:r>
              <a:rPr lang="en-GB" dirty="0" err="1"/>
              <a:t>na</a:t>
            </a:r>
            <a:r>
              <a:rPr lang="en-GB" dirty="0"/>
              <a:t> </a:t>
            </a:r>
            <a:r>
              <a:rPr lang="en-GB" dirty="0" err="1"/>
              <a:t>základnu</a:t>
            </a:r>
            <a:r>
              <a:rPr lang="en-GB" dirty="0"/>
              <a:t>, </a:t>
            </a:r>
            <a:r>
              <a:rPr lang="en-GB" dirty="0" err="1"/>
              <a:t>dostaneme</a:t>
            </a:r>
            <a:r>
              <a:rPr lang="en-GB" dirty="0"/>
              <a:t> </a:t>
            </a:r>
            <a:r>
              <a:rPr lang="en-GB" dirty="0" err="1"/>
              <a:t>křivku</a:t>
            </a:r>
            <a:r>
              <a:rPr lang="en-GB" dirty="0"/>
              <a:t> A’B‘, </a:t>
            </a:r>
            <a:r>
              <a:rPr lang="en-GB" dirty="0" err="1"/>
              <a:t>kterou</a:t>
            </a:r>
            <a:r>
              <a:rPr lang="en-GB" dirty="0"/>
              <a:t> </a:t>
            </a:r>
            <a:r>
              <a:rPr lang="en-GB" dirty="0" err="1"/>
              <a:t>můžeme</a:t>
            </a:r>
            <a:r>
              <a:rPr lang="en-GB" dirty="0"/>
              <a:t> </a:t>
            </a:r>
            <a:r>
              <a:rPr lang="en-GB" dirty="0" err="1"/>
              <a:t>znázornit</a:t>
            </a:r>
            <a:r>
              <a:rPr lang="en-GB" dirty="0"/>
              <a:t> v </a:t>
            </a:r>
            <a:r>
              <a:rPr lang="en-GB" dirty="0" err="1"/>
              <a:t>dvourozměrném</a:t>
            </a:r>
            <a:r>
              <a:rPr lang="en-GB" dirty="0"/>
              <a:t> </a:t>
            </a:r>
            <a:r>
              <a:rPr lang="en-GB" dirty="0" err="1"/>
              <a:t>obrázku</a:t>
            </a:r>
            <a:endParaRPr dirty="0"/>
          </a:p>
        </p:txBody>
      </p:sp>
      <p:sp>
        <p:nvSpPr>
          <p:cNvPr id="95" name="Google Shape;95;p2:notes">
            <a:extLst>
              <a:ext uri="{FF2B5EF4-FFF2-40B4-BE49-F238E27FC236}">
                <a16:creationId xmlns:a16="http://schemas.microsoft.com/office/drawing/2014/main" id="{ADD242D2-E307-141D-BCCF-7DD957797B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232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4363BEE-B60E-3A59-A458-53EA87D18F6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91AAD1E-C22E-0D53-8B5E-CD2B27430A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noProof="0" dirty="0">
                <a:solidFill>
                  <a:schemeClr val="tx1"/>
                </a:solidFill>
                <a:latin typeface="Times New Roman" panose="02020603050405020304" pitchFamily="18" charset="0"/>
                <a:cs typeface="Times New Roman" panose="02020603050405020304" pitchFamily="18" charset="0"/>
              </a:rPr>
              <a:t>Izokvanta je vždy spojena s určitou konkrétní úrovní výstupu: např. izokvanta C’D‘ by mohla představovat výstup Q1 = 10 rohlíků, který by mohl být vyroben různými kombinacemi práce a kapitálu.</a:t>
            </a:r>
          </a:p>
        </p:txBody>
      </p:sp>
      <p:sp>
        <p:nvSpPr>
          <p:cNvPr id="95" name="Google Shape;95;p2:notes">
            <a:extLst>
              <a:ext uri="{FF2B5EF4-FFF2-40B4-BE49-F238E27FC236}">
                <a16:creationId xmlns:a16="http://schemas.microsoft.com/office/drawing/2014/main" id="{5DF1079A-DDA2-5EDF-9ED7-58E205FE7C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058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79B0C5F-2407-4370-A62D-3157E3A2E2F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B17E9AD-E278-90F1-8280-418B60B7CE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Izokvanta hraje v teorii výroby stejnou úlohu jako indiferenční křivka v teorii spotřebitele. Indiferenční křivka ukazuje různé kombinace dvou statků, které vedou </a:t>
            </a:r>
          </a:p>
          <a:p>
            <a:pPr marL="0" lvl="0" indent="0" algn="l" rtl="0">
              <a:spcBef>
                <a:spcPts val="0"/>
              </a:spcBef>
              <a:spcAft>
                <a:spcPts val="0"/>
              </a:spcAft>
              <a:buNone/>
            </a:pPr>
            <a:r>
              <a:rPr lang="cs-CZ" noProof="0" dirty="0"/>
              <a:t>ke stejnému celkovému užitku spotřebitele; izokvanta ukazuje různé kombinace dvou vstupů, které vedou ke stejnému výstupu firmy. Tyto dvě křivky se podobají i tím, jak jsou seřazeny: </a:t>
            </a:r>
          </a:p>
          <a:p>
            <a:pPr marL="0" lvl="0" indent="0" algn="l" rtl="0">
              <a:spcBef>
                <a:spcPts val="0"/>
              </a:spcBef>
              <a:spcAft>
                <a:spcPts val="0"/>
              </a:spcAft>
              <a:buNone/>
            </a:pPr>
            <a:r>
              <a:rPr lang="cs-CZ" noProof="0" dirty="0"/>
              <a:t>indiferenční křivky seřazují severovýchodním směrem úroveň uspokojení potřeb od nízké k vysoké, izokvanty seřazují analogicky úroveň výstupu. Rozdíl mezi izokvantou </a:t>
            </a:r>
          </a:p>
          <a:p>
            <a:pPr marL="0" lvl="0" indent="0" algn="l" rtl="0">
              <a:spcBef>
                <a:spcPts val="0"/>
              </a:spcBef>
              <a:spcAft>
                <a:spcPts val="0"/>
              </a:spcAft>
              <a:buNone/>
            </a:pPr>
            <a:r>
              <a:rPr lang="cs-CZ" noProof="0" dirty="0"/>
              <a:t>a indiferenční křivkou je v tom, že každá izokvanta je spojená se specifickou úrovní výstupu, avšak indiferenční křivce není vždy možno přiřadit konkrétní úroveň užitečnosti (indiferenční křivky jsou smysluplné z ordinálního hlediska).</a:t>
            </a:r>
          </a:p>
          <a:p>
            <a:pPr marL="0" lvl="0" indent="0" algn="l" rtl="0">
              <a:spcBef>
                <a:spcPts val="0"/>
              </a:spcBef>
              <a:spcAft>
                <a:spcPts val="0"/>
              </a:spcAft>
              <a:buNone/>
            </a:pPr>
            <a:r>
              <a:rPr lang="cs-CZ" noProof="0" dirty="0"/>
              <a:t>Znázornění izokvanty jako hladké křivky, přesněji jako spojité funkce, je určitým zjednodušením. V ekonomické realitě používaná technologie zpravidla neumožňuje existenci </a:t>
            </a:r>
          </a:p>
          <a:p>
            <a:pPr marL="0" lvl="0" indent="0" algn="l" rtl="0">
              <a:spcBef>
                <a:spcPts val="0"/>
              </a:spcBef>
              <a:spcAft>
                <a:spcPts val="0"/>
              </a:spcAft>
              <a:buNone/>
            </a:pPr>
            <a:r>
              <a:rPr lang="cs-CZ" noProof="0" dirty="0"/>
              <a:t>nekonečně velkého počtu kombinací vstupů při výrobě stejného výstupu. Kdyby měla izokvanta přesně odrážet reálné ekonomické procesy, byla by spíše sérií bodů vedoucích </a:t>
            </a:r>
          </a:p>
          <a:p>
            <a:pPr marL="0" lvl="0" indent="0" algn="l" rtl="0">
              <a:spcBef>
                <a:spcPts val="0"/>
              </a:spcBef>
              <a:spcAft>
                <a:spcPts val="0"/>
              </a:spcAft>
              <a:buNone/>
            </a:pPr>
            <a:r>
              <a:rPr lang="cs-CZ" noProof="0" dirty="0"/>
              <a:t>ke specifické úrovni výstupu než spojitou křivkou.</a:t>
            </a:r>
          </a:p>
        </p:txBody>
      </p:sp>
      <p:sp>
        <p:nvSpPr>
          <p:cNvPr id="95" name="Google Shape;95;p2:notes">
            <a:extLst>
              <a:ext uri="{FF2B5EF4-FFF2-40B4-BE49-F238E27FC236}">
                <a16:creationId xmlns:a16="http://schemas.microsoft.com/office/drawing/2014/main" id="{C0EE8737-64D4-FB6A-2282-348AA48976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448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45095FE-A3DE-50EB-2930-17E78F5CA44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86A15CC-377E-22C5-AE12-8BE24C16D3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Izokvanta hraje v teorii výroby stejnou úlohu jako indiferenční křivka v teorii spotřebitele. Indiferenční křivka ukazuje různé kombinace dvou statků, které vedou </a:t>
            </a:r>
          </a:p>
          <a:p>
            <a:pPr marL="0" lvl="0" indent="0" algn="l" rtl="0">
              <a:spcBef>
                <a:spcPts val="0"/>
              </a:spcBef>
              <a:spcAft>
                <a:spcPts val="0"/>
              </a:spcAft>
              <a:buNone/>
            </a:pPr>
            <a:r>
              <a:rPr lang="cs-CZ" noProof="0" dirty="0"/>
              <a:t>ke stejnému celkovému užitku spotřebitele; izokvanta ukazuje různé kombinace dvou vstupů, které vedou ke stejnému výstupu firmy. Tyto dvě křivky se podobají i tím, jak jsou seřazeny: </a:t>
            </a:r>
          </a:p>
          <a:p>
            <a:pPr marL="0" lvl="0" indent="0" algn="l" rtl="0">
              <a:spcBef>
                <a:spcPts val="0"/>
              </a:spcBef>
              <a:spcAft>
                <a:spcPts val="0"/>
              </a:spcAft>
              <a:buNone/>
            </a:pPr>
            <a:r>
              <a:rPr lang="cs-CZ" noProof="0" dirty="0"/>
              <a:t>indiferenční křivky seřazují severovýchodním směrem úroveň uspokojení potřeb od nízké k vysoké, izokvanty seřazují analogicky úroveň výstupu. Rozdíl mezi izokvantou </a:t>
            </a:r>
          </a:p>
          <a:p>
            <a:pPr marL="0" lvl="0" indent="0" algn="l" rtl="0">
              <a:spcBef>
                <a:spcPts val="0"/>
              </a:spcBef>
              <a:spcAft>
                <a:spcPts val="0"/>
              </a:spcAft>
              <a:buNone/>
            </a:pPr>
            <a:r>
              <a:rPr lang="cs-CZ" noProof="0" dirty="0"/>
              <a:t>a indiferenční křivkou je v tom, že každá izokvanta je spojená se specifickou úrovní výstupu, avšak indiferenční křivce není vždy možno přiřadit konkrétní úroveň užitečnosti (indiferenční křivky jsou smysluplné z ordinálního hlediska).</a:t>
            </a:r>
          </a:p>
          <a:p>
            <a:pPr marL="0" lvl="0" indent="0" algn="l" rtl="0">
              <a:spcBef>
                <a:spcPts val="0"/>
              </a:spcBef>
              <a:spcAft>
                <a:spcPts val="0"/>
              </a:spcAft>
              <a:buNone/>
            </a:pPr>
            <a:r>
              <a:rPr lang="cs-CZ" noProof="0" dirty="0"/>
              <a:t>Znázornění izokvanty jako hladké křivky, přesněji jako spojité funkce, je určitým zjednodušením. V ekonomické realitě používaná technologie zpravidla neumožňuje existenci </a:t>
            </a:r>
          </a:p>
          <a:p>
            <a:pPr marL="0" lvl="0" indent="0" algn="l" rtl="0">
              <a:spcBef>
                <a:spcPts val="0"/>
              </a:spcBef>
              <a:spcAft>
                <a:spcPts val="0"/>
              </a:spcAft>
              <a:buNone/>
            </a:pPr>
            <a:r>
              <a:rPr lang="cs-CZ" noProof="0" dirty="0"/>
              <a:t>nekonečně velkého počtu kombinací vstupů při výrobě stejného výstupu. Kdyby měla izokvanta přesně odrážet reálné ekonomické procesy, byla by spíše sérií bodů vedoucích </a:t>
            </a:r>
          </a:p>
          <a:p>
            <a:pPr marL="0" lvl="0" indent="0" algn="l" rtl="0">
              <a:spcBef>
                <a:spcPts val="0"/>
              </a:spcBef>
              <a:spcAft>
                <a:spcPts val="0"/>
              </a:spcAft>
              <a:buNone/>
            </a:pPr>
            <a:r>
              <a:rPr lang="cs-CZ" noProof="0" dirty="0"/>
              <a:t>ke specifické úrovni výstupu než spojitou křivkou.</a:t>
            </a:r>
          </a:p>
        </p:txBody>
      </p:sp>
      <p:sp>
        <p:nvSpPr>
          <p:cNvPr id="95" name="Google Shape;95;p2:notes">
            <a:extLst>
              <a:ext uri="{FF2B5EF4-FFF2-40B4-BE49-F238E27FC236}">
                <a16:creationId xmlns:a16="http://schemas.microsoft.com/office/drawing/2014/main" id="{C7EF6C9F-6EAE-EA5E-B2A1-410031F078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894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9E2AE3A-C5E7-84F9-DBEE-B619059402C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5DF212B-DDDC-3C9F-29DE-1E1EC478B12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Pokud by firma k výrobě výstupu Q1 použila kombinaci vstupů K3L2, chovala by se neracionálně, protože ho může vyrobit i s kombinací vstupů K2L2. Stejně neracionální </a:t>
            </a:r>
          </a:p>
          <a:p>
            <a:pPr marL="0" lvl="0" indent="0" algn="l" rtl="0">
              <a:spcBef>
                <a:spcPts val="0"/>
              </a:spcBef>
              <a:spcAft>
                <a:spcPts val="0"/>
              </a:spcAft>
              <a:buNone/>
            </a:pPr>
            <a:r>
              <a:rPr lang="cs-CZ" noProof="0" dirty="0"/>
              <a:t>by byla kombinace L3K2 ve srovnání s racionální kombinací L2K2. Z toho lze usuzovat, že racionální kombinace vstupů vedoucí k vytvoření stejného výstupu se budou nacházet </a:t>
            </a:r>
          </a:p>
          <a:p>
            <a:pPr marL="0" lvl="0" indent="0" algn="l" rtl="0">
              <a:spcBef>
                <a:spcPts val="0"/>
              </a:spcBef>
              <a:spcAft>
                <a:spcPts val="0"/>
              </a:spcAft>
              <a:buNone/>
            </a:pPr>
            <a:r>
              <a:rPr lang="cs-CZ" noProof="0" dirty="0"/>
              <a:t>v levé spodní čtvrtině izokvanty (mezi body A </a:t>
            </a:r>
            <a:r>
              <a:rPr lang="cs-CZ" noProof="0" dirty="0" err="1"/>
              <a:t>a</a:t>
            </a:r>
            <a:r>
              <a:rPr lang="cs-CZ" noProof="0" dirty="0"/>
              <a:t> B na obrázku); tedy v té její části, která je klesající a konvexní k počátku.</a:t>
            </a:r>
          </a:p>
        </p:txBody>
      </p:sp>
      <p:sp>
        <p:nvSpPr>
          <p:cNvPr id="95" name="Google Shape;95;p2:notes">
            <a:extLst>
              <a:ext uri="{FF2B5EF4-FFF2-40B4-BE49-F238E27FC236}">
                <a16:creationId xmlns:a16="http://schemas.microsoft.com/office/drawing/2014/main" id="{A02ABE4A-2A3A-B57C-3B90-A50806B637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604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EA0471-BEB3-B04F-CBA3-EDB5BDDB9E4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C2A8DA0-7A15-2555-977B-EF1794E8F82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Klesající směrnice izokvanty je důsledkem první z uvedených vlastností dlouhodobé produkční funkce, a to substituce vstupů, tj. možnosti firmy snižovat objem </a:t>
            </a:r>
          </a:p>
          <a:p>
            <a:pPr marL="0" lvl="0" indent="0" algn="l" rtl="0">
              <a:spcBef>
                <a:spcPts val="0"/>
              </a:spcBef>
              <a:spcAft>
                <a:spcPts val="0"/>
              </a:spcAft>
              <a:buNone/>
            </a:pPr>
            <a:r>
              <a:rPr lang="cs-CZ" noProof="0" dirty="0"/>
              <a:t>jednoho vstupu a zvyšovat množství druhého vstupu, aniž by se změnila velikost výstupu. </a:t>
            </a:r>
          </a:p>
          <a:p>
            <a:pPr marL="0" lvl="0" indent="0" algn="l" rtl="0">
              <a:spcBef>
                <a:spcPts val="0"/>
              </a:spcBef>
              <a:spcAft>
                <a:spcPts val="0"/>
              </a:spcAft>
              <a:buNone/>
            </a:pPr>
            <a:r>
              <a:rPr lang="cs-CZ" noProof="0" dirty="0"/>
              <a:t>Význam směrnice izokvanty spočívá mimo jiné v tom, že nám poskytuje informace </a:t>
            </a:r>
          </a:p>
          <a:p>
            <a:pPr marL="0" lvl="0" indent="0" algn="l" rtl="0">
              <a:spcBef>
                <a:spcPts val="0"/>
              </a:spcBef>
              <a:spcAft>
                <a:spcPts val="0"/>
              </a:spcAft>
              <a:buNone/>
            </a:pPr>
            <a:r>
              <a:rPr lang="cs-CZ" noProof="0" dirty="0"/>
              <a:t>o technických možnostech vzájemného nahrazování vstupů. Míru tohoto nahrazování vstupů označujeme jako mezní míru technické substituce.</a:t>
            </a:r>
          </a:p>
        </p:txBody>
      </p:sp>
      <p:sp>
        <p:nvSpPr>
          <p:cNvPr id="95" name="Google Shape;95;p2:notes">
            <a:extLst>
              <a:ext uri="{FF2B5EF4-FFF2-40B4-BE49-F238E27FC236}">
                <a16:creationId xmlns:a16="http://schemas.microsoft.com/office/drawing/2014/main" id="{8681BFF2-336B-2110-BD4C-23EA8F0C74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247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BEC6A14-3356-EF82-B80D-2A73C62196F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5F94E08-32FE-534E-E1ED-634F2199A36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-li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výrobě</a:t>
            </a:r>
            <a:r>
              <a:rPr lang="en-GB" sz="1800" dirty="0">
                <a:solidFill>
                  <a:srgbClr val="000000"/>
                </a:solidFill>
                <a:effectLst/>
                <a:latin typeface="Times New Roman" panose="02020603050405020304" pitchFamily="18" charset="0"/>
              </a:rPr>
              <a:t> k </a:t>
            </a:r>
            <a:r>
              <a:rPr lang="en-GB" sz="1800" dirty="0" err="1">
                <a:solidFill>
                  <a:srgbClr val="000000"/>
                </a:solidFill>
                <a:effectLst/>
                <a:latin typeface="Times New Roman" panose="02020603050405020304" pitchFamily="18" charset="0"/>
              </a:rPr>
              <a:t>nahrazování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velkého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velkým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nezměněné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velikosti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tzn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pohybujeme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podél</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jedné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vyjadřuje</a:t>
            </a:r>
            <a:r>
              <a:rPr lang="en-GB" sz="1800" dirty="0">
                <a:solidFill>
                  <a:srgbClr val="000000"/>
                </a:solidFill>
                <a:effectLst/>
                <a:latin typeface="Times New Roman" panose="02020603050405020304" pitchFamily="18" charset="0"/>
              </a:rPr>
              <a:t> MRTS </a:t>
            </a:r>
            <a:r>
              <a:rPr lang="en-GB" sz="1800" dirty="0" err="1">
                <a:solidFill>
                  <a:srgbClr val="000000"/>
                </a:solidFill>
                <a:effectLst/>
                <a:latin typeface="Times New Roman" panose="02020603050405020304" pitchFamily="18" charset="0"/>
              </a:rPr>
              <a:t>směrnici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jejími</a:t>
            </a:r>
            <a:r>
              <a:rPr lang="en-GB" sz="1800" dirty="0">
                <a:solidFill>
                  <a:srgbClr val="000000"/>
                </a:solidFill>
                <a:effectLst/>
                <a:latin typeface="Times New Roman" panose="02020603050405020304" pitchFamily="18" charset="0"/>
              </a:rPr>
              <a:t> body</a:t>
            </a:r>
            <a:endParaRPr lang="cs-CZ" sz="180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r>
              <a:rPr lang="en-GB" sz="1800" dirty="0">
                <a:solidFill>
                  <a:srgbClr val="000000"/>
                </a:solidFill>
                <a:effectLst/>
                <a:latin typeface="Times New Roman" panose="02020603050405020304" pitchFamily="18" charset="0"/>
              </a:rPr>
              <a:t>Pro </a:t>
            </a:r>
            <a:r>
              <a:rPr lang="en-GB" sz="1800" dirty="0" err="1">
                <a:solidFill>
                  <a:srgbClr val="000000"/>
                </a:solidFill>
                <a:effectLst/>
                <a:latin typeface="Times New Roman" panose="02020603050405020304" pitchFamily="18" charset="0"/>
              </a:rPr>
              <a:t>velmi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malé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změny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objemu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nezměněného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cs-CZ" sz="1800" dirty="0">
                <a:solidFill>
                  <a:srgbClr val="000000"/>
                </a:solidFill>
                <a:effectLst/>
                <a:latin typeface="Times New Roman" panose="02020603050405020304" pitchFamily="18" charset="0"/>
              </a:rPr>
              <a:t> </a:t>
            </a:r>
            <a:r>
              <a:rPr lang="en-GB" sz="1800" dirty="0">
                <a:solidFill>
                  <a:srgbClr val="000000"/>
                </a:solidFill>
                <a:effectLst/>
                <a:latin typeface="Times New Roman" panose="02020603050405020304" pitchFamily="18" charset="0"/>
              </a:rPr>
              <a:t>je MRTS </a:t>
            </a:r>
            <a:r>
              <a:rPr lang="en-GB" sz="1800" dirty="0" err="1">
                <a:solidFill>
                  <a:srgbClr val="000000"/>
                </a:solidFill>
                <a:effectLst/>
                <a:latin typeface="Times New Roman" panose="02020603050405020304" pitchFamily="18" charset="0"/>
              </a:rPr>
              <a:t>vyjádřena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jakémkoliv</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bodě</a:t>
            </a:r>
            <a:endParaRPr lang="cs-CZ" noProof="0" dirty="0"/>
          </a:p>
        </p:txBody>
      </p:sp>
      <p:sp>
        <p:nvSpPr>
          <p:cNvPr id="95" name="Google Shape;95;p2:notes">
            <a:extLst>
              <a:ext uri="{FF2B5EF4-FFF2-40B4-BE49-F238E27FC236}">
                <a16:creationId xmlns:a16="http://schemas.microsoft.com/office/drawing/2014/main" id="{B9DB4A46-E759-D09F-7492-8C61F0E1BC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7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E</a:t>
            </a:r>
            <a:r>
              <a:rPr lang="en-GB" dirty="0" err="1"/>
              <a:t>konomové</a:t>
            </a:r>
            <a:r>
              <a:rPr lang="en-GB" dirty="0"/>
              <a:t> </a:t>
            </a:r>
            <a:r>
              <a:rPr lang="en-GB" dirty="0" err="1"/>
              <a:t>berou</a:t>
            </a:r>
            <a:r>
              <a:rPr lang="en-GB" dirty="0"/>
              <a:t> v </a:t>
            </a:r>
            <a:r>
              <a:rPr lang="en-GB" dirty="0" err="1"/>
              <a:t>úvahu</a:t>
            </a:r>
            <a:r>
              <a:rPr lang="en-GB" dirty="0"/>
              <a:t> </a:t>
            </a:r>
            <a:r>
              <a:rPr lang="en-GB" dirty="0" err="1"/>
              <a:t>ekonomický</a:t>
            </a:r>
            <a:r>
              <a:rPr lang="en-GB" dirty="0"/>
              <a:t> </a:t>
            </a:r>
            <a:r>
              <a:rPr lang="en-GB" dirty="0" err="1"/>
              <a:t>zisk</a:t>
            </a:r>
            <a:r>
              <a:rPr lang="en-GB" dirty="0"/>
              <a:t>, </a:t>
            </a:r>
            <a:r>
              <a:rPr lang="en-GB" dirty="0" err="1"/>
              <a:t>který</a:t>
            </a:r>
            <a:r>
              <a:rPr lang="en-GB" dirty="0"/>
              <a:t> se </a:t>
            </a:r>
            <a:r>
              <a:rPr lang="en-GB" dirty="0" err="1"/>
              <a:t>liší</a:t>
            </a:r>
            <a:r>
              <a:rPr lang="en-GB" dirty="0"/>
              <a:t> od </a:t>
            </a:r>
            <a:r>
              <a:rPr lang="en-GB" dirty="0" err="1"/>
              <a:t>zisku</a:t>
            </a:r>
            <a:r>
              <a:rPr lang="cs-CZ" dirty="0"/>
              <a:t> </a:t>
            </a:r>
            <a:r>
              <a:rPr lang="en-GB" dirty="0" err="1"/>
              <a:t>účetního</a:t>
            </a:r>
            <a:r>
              <a:rPr lang="en-GB" dirty="0"/>
              <a:t> </a:t>
            </a:r>
            <a:r>
              <a:rPr lang="en-GB" dirty="0" err="1"/>
              <a:t>rozdílným</a:t>
            </a:r>
            <a:r>
              <a:rPr lang="en-GB" dirty="0"/>
              <a:t> </a:t>
            </a:r>
            <a:r>
              <a:rPr lang="en-GB" dirty="0" err="1"/>
              <a:t>chápáním</a:t>
            </a:r>
            <a:r>
              <a:rPr lang="en-GB" dirty="0"/>
              <a:t> </a:t>
            </a:r>
            <a:r>
              <a:rPr lang="en-GB" dirty="0" err="1"/>
              <a:t>nákladů</a:t>
            </a:r>
            <a:r>
              <a:rPr lang="en-GB" dirty="0"/>
              <a:t>. </a:t>
            </a:r>
            <a:r>
              <a:rPr lang="en-GB" dirty="0" err="1"/>
              <a:t>Účetní</a:t>
            </a:r>
            <a:r>
              <a:rPr lang="en-GB" dirty="0"/>
              <a:t> </a:t>
            </a:r>
            <a:r>
              <a:rPr lang="en-GB" dirty="0" err="1"/>
              <a:t>zisk</a:t>
            </a:r>
            <a:r>
              <a:rPr lang="en-GB" dirty="0"/>
              <a:t> je </a:t>
            </a:r>
            <a:r>
              <a:rPr lang="en-GB" dirty="0" err="1"/>
              <a:t>rozdílem</a:t>
            </a:r>
            <a:r>
              <a:rPr lang="en-GB" dirty="0"/>
              <a:t> </a:t>
            </a:r>
            <a:r>
              <a:rPr lang="en-GB" dirty="0" err="1"/>
              <a:t>mezi</a:t>
            </a:r>
            <a:r>
              <a:rPr lang="en-GB" dirty="0"/>
              <a:t> </a:t>
            </a:r>
            <a:r>
              <a:rPr lang="en-GB" dirty="0" err="1"/>
              <a:t>příjmy</a:t>
            </a:r>
            <a:r>
              <a:rPr lang="en-GB" dirty="0"/>
              <a:t> a </a:t>
            </a:r>
            <a:r>
              <a:rPr lang="en-GB" dirty="0" err="1"/>
              <a:t>explicitními</a:t>
            </a:r>
            <a:endParaRPr lang="en-GB" dirty="0"/>
          </a:p>
          <a:p>
            <a:pPr marL="0" lvl="0" indent="0" algn="l" rtl="0">
              <a:spcBef>
                <a:spcPts val="0"/>
              </a:spcBef>
              <a:spcAft>
                <a:spcPts val="0"/>
              </a:spcAft>
              <a:buNone/>
            </a:pPr>
            <a:r>
              <a:rPr lang="en-GB" dirty="0" err="1"/>
              <a:t>náklady</a:t>
            </a:r>
            <a:r>
              <a:rPr lang="en-GB" dirty="0"/>
              <a:t>, </a:t>
            </a:r>
            <a:r>
              <a:rPr lang="en-GB" dirty="0" err="1"/>
              <a:t>tj</a:t>
            </a:r>
            <a:r>
              <a:rPr lang="en-GB" dirty="0"/>
              <a:t>. </a:t>
            </a:r>
            <a:r>
              <a:rPr lang="en-GB" dirty="0" err="1"/>
              <a:t>náklady</a:t>
            </a:r>
            <a:r>
              <a:rPr lang="en-GB" dirty="0"/>
              <a:t>, </a:t>
            </a:r>
            <a:r>
              <a:rPr lang="en-GB" dirty="0" err="1"/>
              <a:t>které</a:t>
            </a:r>
            <a:r>
              <a:rPr lang="en-GB" dirty="0"/>
              <a:t> </a:t>
            </a:r>
            <a:r>
              <a:rPr lang="en-GB" dirty="0" err="1"/>
              <a:t>byly</a:t>
            </a:r>
            <a:r>
              <a:rPr lang="en-GB" dirty="0"/>
              <a:t> </a:t>
            </a:r>
            <a:r>
              <a:rPr lang="en-GB" dirty="0" err="1"/>
              <a:t>reálně</a:t>
            </a:r>
            <a:r>
              <a:rPr lang="en-GB" dirty="0"/>
              <a:t> </a:t>
            </a:r>
            <a:r>
              <a:rPr lang="en-GB" dirty="0" err="1"/>
              <a:t>vynaloženy</a:t>
            </a:r>
            <a:r>
              <a:rPr lang="en-GB" dirty="0"/>
              <a:t> </a:t>
            </a:r>
            <a:r>
              <a:rPr lang="en-GB" dirty="0" err="1"/>
              <a:t>na</a:t>
            </a:r>
            <a:r>
              <a:rPr lang="en-GB" dirty="0"/>
              <a:t> </a:t>
            </a:r>
            <a:r>
              <a:rPr lang="en-GB" dirty="0" err="1"/>
              <a:t>nákup</a:t>
            </a:r>
            <a:r>
              <a:rPr lang="en-GB" dirty="0"/>
              <a:t> </a:t>
            </a:r>
            <a:r>
              <a:rPr lang="en-GB" dirty="0" err="1"/>
              <a:t>výrobních</a:t>
            </a:r>
            <a:r>
              <a:rPr lang="en-GB" dirty="0"/>
              <a:t> </a:t>
            </a:r>
            <a:r>
              <a:rPr lang="en-GB" dirty="0" err="1"/>
              <a:t>faktorů</a:t>
            </a:r>
            <a:r>
              <a:rPr lang="en-GB" dirty="0"/>
              <a:t> </a:t>
            </a:r>
            <a:r>
              <a:rPr lang="en-GB" dirty="0" err="1"/>
              <a:t>ve</a:t>
            </a:r>
            <a:r>
              <a:rPr lang="en-GB" dirty="0"/>
              <a:t> </a:t>
            </a:r>
            <a:r>
              <a:rPr lang="en-GB" dirty="0" err="1"/>
              <a:t>vlastnictví</a:t>
            </a:r>
            <a:r>
              <a:rPr lang="cs-CZ" dirty="0"/>
              <a:t> </a:t>
            </a:r>
            <a:r>
              <a:rPr lang="en-GB" dirty="0" err="1"/>
              <a:t>jiných</a:t>
            </a:r>
            <a:r>
              <a:rPr lang="en-GB" dirty="0"/>
              <a:t> </a:t>
            </a:r>
            <a:r>
              <a:rPr lang="en-GB" dirty="0" err="1"/>
              <a:t>subjektů</a:t>
            </a:r>
            <a:r>
              <a:rPr lang="en-GB" dirty="0"/>
              <a:t>. </a:t>
            </a:r>
            <a:r>
              <a:rPr lang="en-GB" dirty="0" err="1"/>
              <a:t>Ekonomický</a:t>
            </a:r>
            <a:r>
              <a:rPr lang="en-GB" dirty="0"/>
              <a:t> </a:t>
            </a:r>
            <a:r>
              <a:rPr lang="en-GB" dirty="0" err="1"/>
              <a:t>zisk</a:t>
            </a:r>
            <a:r>
              <a:rPr lang="en-GB" dirty="0"/>
              <a:t> je </a:t>
            </a:r>
            <a:r>
              <a:rPr lang="en-GB" dirty="0" err="1"/>
              <a:t>rozdílem</a:t>
            </a:r>
            <a:r>
              <a:rPr lang="en-GB" dirty="0"/>
              <a:t> </a:t>
            </a:r>
            <a:r>
              <a:rPr lang="en-GB" dirty="0" err="1"/>
              <a:t>mezi</a:t>
            </a:r>
            <a:r>
              <a:rPr lang="en-GB" dirty="0"/>
              <a:t> </a:t>
            </a:r>
            <a:r>
              <a:rPr lang="en-GB" dirty="0" err="1"/>
              <a:t>příjmy</a:t>
            </a:r>
            <a:r>
              <a:rPr lang="en-GB" dirty="0"/>
              <a:t> a </a:t>
            </a:r>
            <a:r>
              <a:rPr lang="en-GB" dirty="0" err="1"/>
              <a:t>ekonomickými</a:t>
            </a:r>
            <a:r>
              <a:rPr lang="en-GB" dirty="0"/>
              <a:t> </a:t>
            </a:r>
            <a:r>
              <a:rPr lang="en-GB" dirty="0" err="1"/>
              <a:t>náklady</a:t>
            </a:r>
            <a:r>
              <a:rPr lang="en-GB" dirty="0"/>
              <a:t>, </a:t>
            </a:r>
            <a:r>
              <a:rPr lang="en-GB" dirty="0" err="1"/>
              <a:t>jejichž</a:t>
            </a:r>
            <a:endParaRPr lang="en-GB" dirty="0"/>
          </a:p>
          <a:p>
            <a:pPr marL="0" lvl="0" indent="0" algn="l" rtl="0">
              <a:spcBef>
                <a:spcPts val="0"/>
              </a:spcBef>
              <a:spcAft>
                <a:spcPts val="0"/>
              </a:spcAft>
              <a:buNone/>
            </a:pPr>
            <a:r>
              <a:rPr lang="en-GB" dirty="0" err="1"/>
              <a:t>výše</a:t>
            </a:r>
            <a:r>
              <a:rPr lang="en-GB" dirty="0"/>
              <a:t> je </a:t>
            </a:r>
            <a:r>
              <a:rPr lang="en-GB" dirty="0" err="1"/>
              <a:t>dána</a:t>
            </a:r>
            <a:r>
              <a:rPr lang="en-GB" dirty="0"/>
              <a:t> </a:t>
            </a:r>
            <a:r>
              <a:rPr lang="en-GB" dirty="0" err="1"/>
              <a:t>součtem</a:t>
            </a:r>
            <a:r>
              <a:rPr lang="en-GB" dirty="0"/>
              <a:t> </a:t>
            </a:r>
            <a:r>
              <a:rPr lang="en-GB" dirty="0" err="1"/>
              <a:t>explicitních</a:t>
            </a:r>
            <a:r>
              <a:rPr lang="en-GB" dirty="0"/>
              <a:t> a </a:t>
            </a:r>
            <a:r>
              <a:rPr lang="en-GB" dirty="0" err="1"/>
              <a:t>implicitních</a:t>
            </a:r>
            <a:r>
              <a:rPr lang="en-GB" dirty="0"/>
              <a:t> </a:t>
            </a:r>
            <a:r>
              <a:rPr lang="en-GB" dirty="0" err="1"/>
              <a:t>nákladů</a:t>
            </a:r>
            <a:r>
              <a:rPr lang="en-GB" dirty="0"/>
              <a:t>. </a:t>
            </a:r>
            <a:endParaRPr lang="cs-CZ" dirty="0"/>
          </a:p>
          <a:p>
            <a:pPr marL="0" lvl="0" indent="0" algn="l" rtl="0">
              <a:spcBef>
                <a:spcPts val="0"/>
              </a:spcBef>
              <a:spcAft>
                <a:spcPts val="0"/>
              </a:spcAft>
              <a:buNone/>
            </a:pPr>
            <a:r>
              <a:rPr lang="en-GB" dirty="0" err="1"/>
              <a:t>Jinými</a:t>
            </a:r>
            <a:r>
              <a:rPr lang="cs-CZ" dirty="0"/>
              <a:t> </a:t>
            </a:r>
            <a:r>
              <a:rPr lang="en-GB" dirty="0" err="1"/>
              <a:t>slovy</a:t>
            </a:r>
            <a:r>
              <a:rPr lang="en-GB" dirty="0"/>
              <a:t>, </a:t>
            </a:r>
            <a:r>
              <a:rPr lang="en-GB" dirty="0" err="1"/>
              <a:t>můžeme</a:t>
            </a:r>
            <a:r>
              <a:rPr lang="en-GB" dirty="0"/>
              <a:t> </a:t>
            </a:r>
            <a:r>
              <a:rPr lang="en-GB" dirty="0" err="1"/>
              <a:t>říci</a:t>
            </a:r>
            <a:r>
              <a:rPr lang="en-GB" dirty="0"/>
              <a:t>, </a:t>
            </a:r>
            <a:r>
              <a:rPr lang="en-GB" dirty="0" err="1"/>
              <a:t>že</a:t>
            </a:r>
            <a:r>
              <a:rPr lang="en-GB" dirty="0"/>
              <a:t> </a:t>
            </a:r>
            <a:r>
              <a:rPr lang="en-GB" dirty="0" err="1"/>
              <a:t>ekonomický</a:t>
            </a:r>
            <a:r>
              <a:rPr lang="en-GB" dirty="0"/>
              <a:t> </a:t>
            </a:r>
            <a:r>
              <a:rPr lang="en-GB" dirty="0" err="1"/>
              <a:t>zisk</a:t>
            </a:r>
            <a:r>
              <a:rPr lang="en-GB" dirty="0"/>
              <a:t> je </a:t>
            </a:r>
            <a:r>
              <a:rPr lang="en-GB" dirty="0" err="1"/>
              <a:t>účetní</a:t>
            </a:r>
            <a:r>
              <a:rPr lang="en-GB" dirty="0"/>
              <a:t> </a:t>
            </a:r>
            <a:r>
              <a:rPr lang="en-GB" dirty="0" err="1"/>
              <a:t>zisk</a:t>
            </a:r>
            <a:r>
              <a:rPr lang="en-GB" dirty="0"/>
              <a:t> minus </a:t>
            </a:r>
            <a:r>
              <a:rPr lang="en-GB" dirty="0" err="1"/>
              <a:t>dosažitelné</a:t>
            </a:r>
            <a:r>
              <a:rPr lang="en-GB" dirty="0"/>
              <a:t> </a:t>
            </a:r>
            <a:r>
              <a:rPr lang="en-GB" dirty="0" err="1"/>
              <a:t>alternativní</a:t>
            </a:r>
            <a:r>
              <a:rPr lang="en-GB" dirty="0"/>
              <a:t> </a:t>
            </a:r>
            <a:r>
              <a:rPr lang="en-GB" dirty="0" err="1"/>
              <a:t>výnosy</a:t>
            </a:r>
            <a:r>
              <a:rPr lang="cs-CZ" dirty="0"/>
              <a:t> </a:t>
            </a:r>
            <a:r>
              <a:rPr lang="en-GB" dirty="0"/>
              <a:t>ze </a:t>
            </a:r>
            <a:r>
              <a:rPr lang="en-GB" dirty="0" err="1"/>
              <a:t>všech</a:t>
            </a:r>
            <a:r>
              <a:rPr lang="en-GB" dirty="0"/>
              <a:t> </a:t>
            </a:r>
            <a:r>
              <a:rPr lang="en-GB" dirty="0" err="1"/>
              <a:t>zdrojů</a:t>
            </a:r>
            <a:r>
              <a:rPr lang="en-GB" dirty="0"/>
              <a:t>, </a:t>
            </a:r>
            <a:r>
              <a:rPr lang="en-GB" dirty="0" err="1"/>
              <a:t>které</a:t>
            </a:r>
            <a:r>
              <a:rPr lang="en-GB" dirty="0"/>
              <a:t> </a:t>
            </a:r>
            <a:r>
              <a:rPr lang="en-GB" dirty="0" err="1"/>
              <a:t>daný</a:t>
            </a:r>
            <a:r>
              <a:rPr lang="en-GB" dirty="0"/>
              <a:t> </a:t>
            </a:r>
            <a:r>
              <a:rPr lang="en-GB" dirty="0" err="1"/>
              <a:t>subjekt</a:t>
            </a:r>
            <a:r>
              <a:rPr lang="en-GB" dirty="0"/>
              <a:t> </a:t>
            </a:r>
            <a:r>
              <a:rPr lang="en-GB" dirty="0" err="1"/>
              <a:t>vlastní</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C1E7A5B-4BF5-6083-2C2C-933B807AFB4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994AD58-4A2D-8BC7-07E7-98F191443D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P</a:t>
            </a:r>
            <a:r>
              <a:rPr lang="en-GB" sz="1800" dirty="0" err="1">
                <a:solidFill>
                  <a:srgbClr val="000000"/>
                </a:solidFill>
                <a:effectLst/>
                <a:latin typeface="Times New Roman" panose="02020603050405020304" pitchFamily="18" charset="0"/>
              </a:rPr>
              <a:t>osuneme</a:t>
            </a:r>
            <a:r>
              <a:rPr lang="en-GB" sz="1800" dirty="0">
                <a:solidFill>
                  <a:srgbClr val="000000"/>
                </a:solidFill>
                <a:effectLst/>
                <a:latin typeface="Times New Roman" panose="02020603050405020304" pitchFamily="18" charset="0"/>
              </a:rPr>
              <a:t>-li se po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Q1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obrázku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B do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C. </a:t>
            </a:r>
            <a:r>
              <a:rPr lang="en-GB" sz="1800" dirty="0" err="1">
                <a:solidFill>
                  <a:srgbClr val="000000"/>
                </a:solidFill>
                <a:effectLst/>
                <a:latin typeface="Times New Roman" panose="02020603050405020304" pitchFamily="18" charset="0"/>
              </a:rPr>
              <a:t>Velikost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nezmění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zůstáváme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Mění</a:t>
            </a:r>
            <a:r>
              <a:rPr lang="en-GB" sz="1800" dirty="0">
                <a:solidFill>
                  <a:srgbClr val="000000"/>
                </a:solidFill>
                <a:effectLst/>
                <a:latin typeface="Times New Roman" panose="02020603050405020304" pitchFamily="18" charset="0"/>
              </a:rPr>
              <a:t> </a:t>
            </a:r>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však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tento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vyroben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místo</a:t>
            </a:r>
            <a:r>
              <a:rPr lang="en-GB" sz="1800" dirty="0">
                <a:solidFill>
                  <a:srgbClr val="000000"/>
                </a:solidFill>
                <a:effectLst/>
                <a:latin typeface="Times New Roman" panose="02020603050405020304" pitchFamily="18" charset="0"/>
              </a:rPr>
              <a:t> K5L1 je </a:t>
            </a:r>
            <a:r>
              <a:rPr lang="en-GB" sz="1800" dirty="0" err="1">
                <a:solidFill>
                  <a:srgbClr val="000000"/>
                </a:solidFill>
                <a:effectLst/>
                <a:latin typeface="Times New Roman" panose="02020603050405020304" pitchFamily="18" charset="0"/>
              </a:rPr>
              <a:t>použito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Přesun</a:t>
            </a:r>
            <a:r>
              <a:rPr lang="en-GB" sz="1800" dirty="0">
                <a:solidFill>
                  <a:srgbClr val="000000"/>
                </a:solidFill>
                <a:effectLst/>
                <a:latin typeface="Times New Roman" panose="02020603050405020304" pitchFamily="18" charset="0"/>
              </a:rPr>
              <a:t> z K5L1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zmenšení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způsobené</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použitím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menšího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kompenzováno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zvětšením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plynoucím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použití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většího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endParaRPr lang="cs-CZ" noProof="0" dirty="0"/>
          </a:p>
        </p:txBody>
      </p:sp>
      <p:sp>
        <p:nvSpPr>
          <p:cNvPr id="95" name="Google Shape;95;p2:notes">
            <a:extLst>
              <a:ext uri="{FF2B5EF4-FFF2-40B4-BE49-F238E27FC236}">
                <a16:creationId xmlns:a16="http://schemas.microsoft.com/office/drawing/2014/main" id="{C8712E49-34B3-EDB1-B453-671AF849CB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865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589F113-93E1-06E1-B66F-6BDE1C9D6E2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338E408-BF6D-3411-ED8F-C75A18F8D9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P</a:t>
            </a:r>
            <a:r>
              <a:rPr lang="en-GB" sz="1800" dirty="0" err="1">
                <a:solidFill>
                  <a:srgbClr val="000000"/>
                </a:solidFill>
                <a:effectLst/>
                <a:latin typeface="Times New Roman" panose="02020603050405020304" pitchFamily="18" charset="0"/>
              </a:rPr>
              <a:t>osuneme</a:t>
            </a:r>
            <a:r>
              <a:rPr lang="en-GB" sz="1800" dirty="0">
                <a:solidFill>
                  <a:srgbClr val="000000"/>
                </a:solidFill>
                <a:effectLst/>
                <a:latin typeface="Times New Roman" panose="02020603050405020304" pitchFamily="18" charset="0"/>
              </a:rPr>
              <a:t>-li se po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Q1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obrázku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B do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C. </a:t>
            </a:r>
            <a:r>
              <a:rPr lang="en-GB" sz="1800" dirty="0" err="1">
                <a:solidFill>
                  <a:srgbClr val="000000"/>
                </a:solidFill>
                <a:effectLst/>
                <a:latin typeface="Times New Roman" panose="02020603050405020304" pitchFamily="18" charset="0"/>
              </a:rPr>
              <a:t>Velikost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nezmění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zůstáváme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Mění</a:t>
            </a:r>
            <a:r>
              <a:rPr lang="en-GB" sz="1800" dirty="0">
                <a:solidFill>
                  <a:srgbClr val="000000"/>
                </a:solidFill>
                <a:effectLst/>
                <a:latin typeface="Times New Roman" panose="02020603050405020304" pitchFamily="18" charset="0"/>
              </a:rPr>
              <a:t> </a:t>
            </a:r>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však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tento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vyroben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místo</a:t>
            </a:r>
            <a:r>
              <a:rPr lang="en-GB" sz="1800" dirty="0">
                <a:solidFill>
                  <a:srgbClr val="000000"/>
                </a:solidFill>
                <a:effectLst/>
                <a:latin typeface="Times New Roman" panose="02020603050405020304" pitchFamily="18" charset="0"/>
              </a:rPr>
              <a:t> K5L1 je </a:t>
            </a:r>
            <a:r>
              <a:rPr lang="en-GB" sz="1800" dirty="0" err="1">
                <a:solidFill>
                  <a:srgbClr val="000000"/>
                </a:solidFill>
                <a:effectLst/>
                <a:latin typeface="Times New Roman" panose="02020603050405020304" pitchFamily="18" charset="0"/>
              </a:rPr>
              <a:t>použito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Přesun</a:t>
            </a:r>
            <a:r>
              <a:rPr lang="en-GB" sz="1800" dirty="0">
                <a:solidFill>
                  <a:srgbClr val="000000"/>
                </a:solidFill>
                <a:effectLst/>
                <a:latin typeface="Times New Roman" panose="02020603050405020304" pitchFamily="18" charset="0"/>
              </a:rPr>
              <a:t> z K5L1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zmenšení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způsobené</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použitím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menšího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kompenzováno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zvětšením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plynoucím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použití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většího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endParaRPr lang="cs-CZ" sz="180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r>
              <a:rPr lang="cs-CZ" noProof="0" dirty="0"/>
              <a:t>Zvyšuje-li firma množství práce na úkor kapitálu při zachování stejné velikosti výstupu (Q1), míra vzájemného nahrazování kapitálu prací klesá. V bodě B je absolutní hodnota MRTS poměrně vysoká, což odráží skutečnost, že technologické okolnosti výroby umožňují firmě podstatně snížit objem používaného kapitálu a nahradit jej o jednotku větším množstvím práce. Naopak v bodě F, kdy firma pro výrobu výstupu Q1 používá relativně velké množství práce, se může vzdát jen malého množství kapitálu výměnou za dodatečnou jednotku práce; </a:t>
            </a:r>
            <a:r>
              <a:rPr lang="cs-CZ" b="1" noProof="0" dirty="0"/>
              <a:t>MRTS je malá</a:t>
            </a:r>
            <a:r>
              <a:rPr lang="cs-CZ" noProof="0" dirty="0"/>
              <a:t>. Mezi jednotlivými body na izokvantě Q1 klesá mezní míra technické substituce kapitálu prací ze 2 na 1, 2/3 a 1/2. Zdálo by se, že příčinou je vztah mezi množstvím daného vstupu a jeho efektivností (tj. mezní produktivitou): s růstem množství práce MPL klesá a s poklesem množství kapitálu roste MPK. Protože platí, že MRTS = MPL/MPK, mezní míra substituce kapitálu prací podél izokvanty musí klesat.</a:t>
            </a:r>
          </a:p>
          <a:p>
            <a:endParaRPr lang="cs-CZ" noProof="0" dirty="0"/>
          </a:p>
        </p:txBody>
      </p:sp>
      <p:sp>
        <p:nvSpPr>
          <p:cNvPr id="95" name="Google Shape;95;p2:notes">
            <a:extLst>
              <a:ext uri="{FF2B5EF4-FFF2-40B4-BE49-F238E27FC236}">
                <a16:creationId xmlns:a16="http://schemas.microsoft.com/office/drawing/2014/main" id="{D7EBA9CF-BCD5-4760-A62F-BE16C65933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93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E0D9F63-CF66-24E8-3DFB-0157BAE7CF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02426CC-3206-5E0D-E6B5-C98732A6987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Skutečnost, že </a:t>
            </a:r>
            <a:r>
              <a:rPr lang="cs-CZ" noProof="0" dirty="0" err="1"/>
              <a:t>dK</a:t>
            </a:r>
            <a:r>
              <a:rPr lang="cs-CZ" noProof="0" dirty="0"/>
              <a:t>/</a:t>
            </a:r>
            <a:r>
              <a:rPr lang="cs-CZ" noProof="0" dirty="0" err="1"/>
              <a:t>dL</a:t>
            </a:r>
            <a:r>
              <a:rPr lang="cs-CZ" noProof="0" dirty="0"/>
              <a:t> je záporné, je důsledkem nahrazování jednoho vstupu druhým a negativní směrnice izokvanty.</a:t>
            </a:r>
          </a:p>
        </p:txBody>
      </p:sp>
      <p:sp>
        <p:nvSpPr>
          <p:cNvPr id="95" name="Google Shape;95;p2:notes">
            <a:extLst>
              <a:ext uri="{FF2B5EF4-FFF2-40B4-BE49-F238E27FC236}">
                <a16:creationId xmlns:a16="http://schemas.microsoft.com/office/drawing/2014/main" id="{ED3D6E10-1425-A40E-7B27-604230D5A8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817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12F6967-2111-A33A-0532-FCA0104780D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CFA1846-17BD-6C2F-5D78-7F597DBA38B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Představme si malou právnickou kancelář, v níž jsou zaměstnány dvě písařky píšící na dvou psacích strojích. Jestliže přijme firma další dvě písařky, ale koupí jen jeden </a:t>
            </a:r>
          </a:p>
          <a:p>
            <a:r>
              <a:rPr lang="cs-CZ" noProof="0" dirty="0"/>
              <a:t>dodatečný psací stroj, je zřejmé, že výnos neboli mezní produkt práce každé z nových písařek bude menší, než kdyby firma koupila dva nové psací stroje. Je tedy zřejmé, že mezní produkt práce písařek je ovlivněn množstvím psacích strojů (kapitálu).</a:t>
            </a:r>
          </a:p>
          <a:p>
            <a:endParaRPr lang="cs-CZ" noProof="0" dirty="0"/>
          </a:p>
        </p:txBody>
      </p:sp>
      <p:sp>
        <p:nvSpPr>
          <p:cNvPr id="95" name="Google Shape;95;p2:notes">
            <a:extLst>
              <a:ext uri="{FF2B5EF4-FFF2-40B4-BE49-F238E27FC236}">
                <a16:creationId xmlns:a16="http://schemas.microsoft.com/office/drawing/2014/main" id="{3E2670F2-9AE4-B266-AC36-710D5EF1C3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37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5BB882C-0238-B6EA-5514-67F9897036E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5D216CC-9AE8-58B5-34CC-099DC36ACD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Představme si malou právnickou kancelář, v níž jsou zaměstnány dvě písařky píšící na dvou psacích strojích. Jestliže přijme firma další dvě písařky, ale koupí jen jeden </a:t>
            </a:r>
          </a:p>
          <a:p>
            <a:r>
              <a:rPr lang="cs-CZ" noProof="0" dirty="0"/>
              <a:t>dodatečný psací stroj, je zřejmé, že výnos neboli mezní produkt práce každé z nových písařek bude menší, než kdyby firma koupila dva nové psací stroje. Je tedy zřejmé, že mezní produkt práce písařek je ovlivněn množstvím psacích strojů (kapitálu).</a:t>
            </a:r>
          </a:p>
          <a:p>
            <a:endParaRPr lang="cs-CZ" noProof="0" dirty="0"/>
          </a:p>
          <a:p>
            <a:r>
              <a:rPr lang="cs-CZ" noProof="0" dirty="0"/>
              <a:t>Proces vzájemného nahrazování vstupů při výrobě stejného výstupu má své hranice (obr. </a:t>
            </a:r>
            <a:r>
              <a:rPr lang="cs-CZ" noProof="0" dirty="0" err="1"/>
              <a:t>Sn</a:t>
            </a:r>
            <a:r>
              <a:rPr lang="cs-CZ" noProof="0" dirty="0"/>
              <a:t>. 31). Tam, kde je izokvanta vodorovná (bod G), dosáhla substituce kapitálu prací maximální hranice a MRTS = 0. Firma již nemůže snížit objem používaného kapitálu a nahradit ho prací – kdyby tak učinila, vedlo by to k poklesu výstupu. Podobně, pohybujeme-li se po izokvantě Q1 nahoru směrem k bodu A, je práce nahrazována stále větším množstvím kapitálu a poměr ∆ K/∆ L roste. V bodě A je míra nahrazení práce kapitálem při zachování stejně velkého výstupu největší. Kdyby firma dále zmenšovala objem používané práce, způsobilo by to pokles výstupu. Izokvanta je v bodě A svislá, takže MRTS práce kapitálem je rovna nekonečnu.</a:t>
            </a:r>
          </a:p>
          <a:p>
            <a:endParaRPr lang="cs-CZ" noProof="0" dirty="0"/>
          </a:p>
        </p:txBody>
      </p:sp>
      <p:sp>
        <p:nvSpPr>
          <p:cNvPr id="95" name="Google Shape;95;p2:notes">
            <a:extLst>
              <a:ext uri="{FF2B5EF4-FFF2-40B4-BE49-F238E27FC236}">
                <a16:creationId xmlns:a16="http://schemas.microsoft.com/office/drawing/2014/main" id="{244BEAB6-8543-261F-5389-6EC275945A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829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B8E1EF3-8338-E6F5-5634-087DD406002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AAF8107-37EC-CE88-8362-5FA0EB02C4A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16D27A00-DC12-F39C-E1EA-8F6614C463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77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3F95A85-E0B7-1587-9EF1-FE2395CC55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F661B50-55DD-44A9-609B-5930CFB3C1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3BE265C1-F72C-1C54-1124-8289B81302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510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8D2338A-B4D1-D5E3-8AD3-794D0984D53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77ECA7C-FE96-58A7-4E34-478ADA1D871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1C0A5FB8-362D-4B5A-238D-9468F945E4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442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FB51D78-44CE-2F57-4C1C-0D9685D9EC1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053ED98-56B6-566F-5967-5110B28C3B9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23B1E380-76FB-6A86-74D3-01B7420517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142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99DE5F2-02D9-94E1-0F89-9D09A5A2EB7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4039C65-A191-FAD5-25F3-2A93CFF7195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26B242F1-95AE-7239-B569-6E01F87929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89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1A53F7C-2067-6D4A-D5AA-7A443590428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D69C727-2C7B-B8E1-4DAD-25B69F19B2C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Podobně</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jako</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chování</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spotřebitele</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naráží</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na</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určité</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hranice</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je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chování</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firmy</a:t>
            </a:r>
            <a:r>
              <a:rPr lang="cs-CZ"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omezeno</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 to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zejména</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technologickými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možnostmi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výroby</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finančními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možnostmi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firmy</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t>
            </a:r>
            <a:endParaRPr lang="cs-CZ"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L="0" indent="0" algn="just" fontAlgn="base">
              <a:spcBef>
                <a:spcPct val="20000"/>
              </a:spcBef>
              <a:spcAft>
                <a:spcPct val="0"/>
              </a:spcAft>
              <a:buClrTx/>
              <a:buSzPct val="80000"/>
              <a:buFont typeface="+mj-lt"/>
              <a:buNone/>
              <a:defRPr/>
            </a:pPr>
            <a:endParaRPr lang="cs-CZ" sz="1200" b="1" kern="1200" dirty="0">
              <a:solidFill>
                <a:srgbClr val="FF0000"/>
              </a:solidFill>
              <a:latin typeface="Calibri" panose="020F0502020204030204" pitchFamily="34" charset="0"/>
              <a:cs typeface="Calibri" panose="020F0502020204030204" pitchFamily="34" charset="0"/>
            </a:endParaRPr>
          </a:p>
          <a:p>
            <a:pPr marL="0" indent="0" algn="just" fontAlgn="base">
              <a:spcBef>
                <a:spcPct val="20000"/>
              </a:spcBef>
              <a:spcAft>
                <a:spcPct val="0"/>
              </a:spcAft>
              <a:buClrTx/>
              <a:buSzPct val="80000"/>
              <a:buFont typeface="+mj-lt"/>
              <a:buNone/>
              <a:defRPr/>
            </a:pPr>
            <a:r>
              <a:rPr lang="en-GB" dirty="0" err="1"/>
              <a:t>Abychom</a:t>
            </a:r>
            <a:r>
              <a:rPr lang="en-GB" dirty="0"/>
              <a:t> </a:t>
            </a:r>
            <a:r>
              <a:rPr lang="en-GB" dirty="0" err="1"/>
              <a:t>mohli</a:t>
            </a:r>
            <a:r>
              <a:rPr lang="en-GB" dirty="0"/>
              <a:t> </a:t>
            </a:r>
            <a:r>
              <a:rPr lang="en-GB" dirty="0" err="1"/>
              <a:t>analyzovat</a:t>
            </a:r>
            <a:r>
              <a:rPr lang="en-GB" dirty="0"/>
              <a:t> </a:t>
            </a:r>
            <a:r>
              <a:rPr lang="en-GB" dirty="0" err="1"/>
              <a:t>rozhodování</a:t>
            </a:r>
            <a:r>
              <a:rPr lang="en-GB" dirty="0"/>
              <a:t> </a:t>
            </a:r>
            <a:r>
              <a:rPr lang="en-GB" dirty="0" err="1"/>
              <a:t>firmy</a:t>
            </a:r>
            <a:r>
              <a:rPr lang="en-GB" dirty="0"/>
              <a:t>, </a:t>
            </a:r>
            <a:r>
              <a:rPr lang="en-GB" dirty="0" err="1"/>
              <a:t>jejíž</a:t>
            </a:r>
            <a:r>
              <a:rPr lang="en-GB" dirty="0"/>
              <a:t> </a:t>
            </a:r>
            <a:r>
              <a:rPr lang="en-GB" dirty="0" err="1"/>
              <a:t>hlavní</a:t>
            </a:r>
            <a:r>
              <a:rPr lang="en-GB" dirty="0"/>
              <a:t> </a:t>
            </a:r>
            <a:r>
              <a:rPr lang="en-GB" dirty="0" err="1"/>
              <a:t>činností</a:t>
            </a:r>
            <a:r>
              <a:rPr lang="en-GB" dirty="0"/>
              <a:t> je </a:t>
            </a:r>
            <a:r>
              <a:rPr lang="en-GB" dirty="0" err="1"/>
              <a:t>přeměna</a:t>
            </a:r>
            <a:r>
              <a:rPr lang="en-GB" dirty="0"/>
              <a:t> </a:t>
            </a:r>
            <a:r>
              <a:rPr lang="en-GB" dirty="0" err="1"/>
              <a:t>vstupů</a:t>
            </a:r>
            <a:r>
              <a:rPr lang="cs-CZ" dirty="0"/>
              <a:t> </a:t>
            </a:r>
            <a:r>
              <a:rPr lang="en-GB" dirty="0" err="1"/>
              <a:t>ve</a:t>
            </a:r>
            <a:r>
              <a:rPr lang="en-GB" dirty="0"/>
              <a:t> </a:t>
            </a:r>
            <a:r>
              <a:rPr lang="en-GB" dirty="0" err="1"/>
              <a:t>výstup</a:t>
            </a:r>
            <a:r>
              <a:rPr lang="en-GB" dirty="0"/>
              <a:t> </a:t>
            </a:r>
            <a:r>
              <a:rPr lang="en-GB" dirty="0" err="1"/>
              <a:t>neboli</a:t>
            </a:r>
            <a:r>
              <a:rPr lang="en-GB" dirty="0"/>
              <a:t> </a:t>
            </a:r>
            <a:r>
              <a:rPr lang="en-GB" dirty="0" err="1"/>
              <a:t>výroba</a:t>
            </a:r>
            <a:r>
              <a:rPr lang="en-GB" dirty="0"/>
              <a:t>, je </a:t>
            </a:r>
            <a:r>
              <a:rPr lang="en-GB" dirty="0" err="1"/>
              <a:t>účelné</a:t>
            </a:r>
            <a:r>
              <a:rPr lang="en-GB" dirty="0"/>
              <a:t> </a:t>
            </a:r>
            <a:r>
              <a:rPr lang="en-GB" dirty="0" err="1"/>
              <a:t>vytvořit</a:t>
            </a:r>
            <a:r>
              <a:rPr lang="en-GB" dirty="0"/>
              <a:t> </a:t>
            </a:r>
            <a:r>
              <a:rPr lang="en-GB" dirty="0" err="1"/>
              <a:t>určitý</a:t>
            </a:r>
            <a:r>
              <a:rPr lang="en-GB" dirty="0"/>
              <a:t> </a:t>
            </a:r>
            <a:r>
              <a:rPr lang="en-GB" dirty="0" err="1"/>
              <a:t>abstraktní</a:t>
            </a:r>
            <a:r>
              <a:rPr lang="en-GB" dirty="0"/>
              <a:t> model </a:t>
            </a:r>
            <a:r>
              <a:rPr lang="en-GB" dirty="0" err="1"/>
              <a:t>výroby</a:t>
            </a:r>
            <a:r>
              <a:rPr lang="en-GB" dirty="0"/>
              <a:t> </a:t>
            </a:r>
            <a:r>
              <a:rPr lang="en-GB" dirty="0" err="1"/>
              <a:t>zachycující</a:t>
            </a:r>
            <a:r>
              <a:rPr lang="en-GB" dirty="0"/>
              <a:t> co</a:t>
            </a:r>
          </a:p>
          <a:p>
            <a:pPr marL="0" indent="0" algn="just" fontAlgn="base">
              <a:spcBef>
                <a:spcPct val="20000"/>
              </a:spcBef>
              <a:spcAft>
                <a:spcPct val="0"/>
              </a:spcAft>
              <a:buClrTx/>
              <a:buSzPct val="80000"/>
              <a:buFont typeface="+mj-lt"/>
              <a:buNone/>
              <a:defRPr/>
            </a:pPr>
            <a:r>
              <a:rPr lang="en-GB" dirty="0" err="1"/>
              <a:t>nejjednodušeji</a:t>
            </a:r>
            <a:r>
              <a:rPr lang="en-GB" dirty="0"/>
              <a:t> </a:t>
            </a:r>
            <a:r>
              <a:rPr lang="en-GB" dirty="0" err="1"/>
              <a:t>vztahy</a:t>
            </a:r>
            <a:r>
              <a:rPr lang="en-GB" dirty="0"/>
              <a:t> </a:t>
            </a:r>
            <a:r>
              <a:rPr lang="en-GB" dirty="0" err="1"/>
              <a:t>mezi</a:t>
            </a:r>
            <a:r>
              <a:rPr lang="en-GB" dirty="0"/>
              <a:t> </a:t>
            </a:r>
            <a:r>
              <a:rPr lang="en-GB" dirty="0" err="1"/>
              <a:t>vstupy</a:t>
            </a:r>
            <a:r>
              <a:rPr lang="en-GB" dirty="0"/>
              <a:t> a </a:t>
            </a:r>
            <a:r>
              <a:rPr lang="en-GB" dirty="0" err="1"/>
              <a:t>výstupem</a:t>
            </a:r>
            <a:r>
              <a:rPr lang="en-GB" dirty="0"/>
              <a:t>. </a:t>
            </a:r>
            <a:r>
              <a:rPr lang="en-GB" dirty="0" err="1"/>
              <a:t>Tímto</a:t>
            </a:r>
            <a:r>
              <a:rPr lang="en-GB" dirty="0"/>
              <a:t> </a:t>
            </a:r>
            <a:r>
              <a:rPr lang="en-GB" dirty="0" err="1"/>
              <a:t>modelem</a:t>
            </a:r>
            <a:r>
              <a:rPr lang="en-GB" dirty="0"/>
              <a:t> je </a:t>
            </a:r>
            <a:r>
              <a:rPr lang="en-GB" dirty="0" err="1"/>
              <a:t>produkční</a:t>
            </a:r>
            <a:r>
              <a:rPr lang="en-GB" dirty="0"/>
              <a:t> </a:t>
            </a:r>
            <a:r>
              <a:rPr lang="en-GB" dirty="0" err="1"/>
              <a:t>funkce</a:t>
            </a:r>
            <a:r>
              <a:rPr lang="en-GB" dirty="0"/>
              <a:t>.</a:t>
            </a:r>
            <a:endParaRPr lang="cs-CZ" dirty="0"/>
          </a:p>
          <a:p>
            <a:pPr marL="0" indent="0" algn="just" fontAlgn="base">
              <a:spcBef>
                <a:spcPct val="20000"/>
              </a:spcBef>
              <a:spcAft>
                <a:spcPct val="0"/>
              </a:spcAft>
              <a:buClrTx/>
              <a:buSzPct val="80000"/>
              <a:buFont typeface="+mj-lt"/>
              <a:buNone/>
              <a:defRPr/>
            </a:pPr>
            <a:endParaRPr lang="cs-CZ" dirty="0"/>
          </a:p>
          <a:p>
            <a:pPr marL="0" indent="0" algn="just" fontAlgn="base">
              <a:spcBef>
                <a:spcPct val="20000"/>
              </a:spcBef>
              <a:spcAft>
                <a:spcPct val="0"/>
              </a:spcAft>
              <a:buClrTx/>
              <a:buSzPct val="80000"/>
              <a:buFont typeface="+mj-lt"/>
              <a:buNone/>
              <a:defRPr/>
            </a:pPr>
            <a:r>
              <a:rPr lang="en-GB" dirty="0"/>
              <a:t>„</a:t>
            </a:r>
            <a:r>
              <a:rPr lang="en-GB" dirty="0" err="1"/>
              <a:t>Tradičními</a:t>
            </a:r>
            <a:r>
              <a:rPr lang="en-GB" dirty="0"/>
              <a:t>“ </a:t>
            </a:r>
            <a:r>
              <a:rPr lang="en-GB" dirty="0" err="1"/>
              <a:t>vstupy</a:t>
            </a:r>
            <a:r>
              <a:rPr lang="en-GB" dirty="0"/>
              <a:t> </a:t>
            </a:r>
            <a:r>
              <a:rPr lang="en-GB" dirty="0" err="1"/>
              <a:t>používanými</a:t>
            </a:r>
            <a:r>
              <a:rPr lang="en-GB" dirty="0"/>
              <a:t> </a:t>
            </a:r>
            <a:r>
              <a:rPr lang="en-GB" dirty="0" err="1"/>
              <a:t>ve</a:t>
            </a:r>
            <a:r>
              <a:rPr lang="en-GB" dirty="0"/>
              <a:t> </a:t>
            </a:r>
            <a:r>
              <a:rPr lang="en-GB" dirty="0" err="1"/>
              <a:t>výrobě</a:t>
            </a:r>
            <a:r>
              <a:rPr lang="en-GB" dirty="0"/>
              <a:t> </a:t>
            </a:r>
            <a:r>
              <a:rPr lang="en-GB" dirty="0" err="1"/>
              <a:t>jsou</a:t>
            </a:r>
            <a:r>
              <a:rPr lang="en-GB" dirty="0"/>
              <a:t> </a:t>
            </a:r>
            <a:r>
              <a:rPr lang="en-GB" dirty="0" err="1"/>
              <a:t>práce</a:t>
            </a:r>
            <a:r>
              <a:rPr lang="en-GB" dirty="0"/>
              <a:t>, </a:t>
            </a:r>
            <a:r>
              <a:rPr lang="en-GB" dirty="0" err="1"/>
              <a:t>půda</a:t>
            </a:r>
            <a:r>
              <a:rPr lang="en-GB" dirty="0"/>
              <a:t> a </a:t>
            </a:r>
            <a:r>
              <a:rPr lang="en-GB" dirty="0" err="1"/>
              <a:t>kapitál</a:t>
            </a:r>
            <a:r>
              <a:rPr lang="en-GB" dirty="0"/>
              <a:t>.</a:t>
            </a:r>
            <a:r>
              <a:rPr lang="cs-CZ" dirty="0"/>
              <a:t> </a:t>
            </a:r>
            <a:r>
              <a:rPr lang="en-GB" dirty="0"/>
              <a:t>Za „</a:t>
            </a:r>
            <a:r>
              <a:rPr lang="en-GB" dirty="0" err="1"/>
              <a:t>netradiční</a:t>
            </a:r>
            <a:r>
              <a:rPr lang="en-GB" dirty="0"/>
              <a:t>“ </a:t>
            </a:r>
            <a:r>
              <a:rPr lang="en-GB" dirty="0" err="1"/>
              <a:t>vstup</a:t>
            </a:r>
            <a:r>
              <a:rPr lang="en-GB" dirty="0"/>
              <a:t> </a:t>
            </a:r>
            <a:r>
              <a:rPr lang="en-GB" dirty="0" err="1"/>
              <a:t>považují</a:t>
            </a:r>
            <a:r>
              <a:rPr lang="en-GB" dirty="0"/>
              <a:t> </a:t>
            </a:r>
            <a:r>
              <a:rPr lang="en-GB" dirty="0" err="1"/>
              <a:t>někteří</a:t>
            </a:r>
            <a:r>
              <a:rPr lang="en-GB" dirty="0"/>
              <a:t> </a:t>
            </a:r>
            <a:r>
              <a:rPr lang="en-GB" dirty="0" err="1"/>
              <a:t>ekonomové</a:t>
            </a:r>
            <a:r>
              <a:rPr lang="en-GB" dirty="0"/>
              <a:t> </a:t>
            </a:r>
            <a:r>
              <a:rPr lang="en-GB" dirty="0" err="1"/>
              <a:t>podnikavost</a:t>
            </a:r>
            <a:r>
              <a:rPr lang="en-GB" dirty="0"/>
              <a:t>.</a:t>
            </a:r>
            <a:r>
              <a:rPr lang="cs-CZ" dirty="0"/>
              <a:t> Pro potřeby naší analýzy</a:t>
            </a:r>
          </a:p>
          <a:p>
            <a:pPr marL="0" indent="0" algn="just" fontAlgn="base">
              <a:spcBef>
                <a:spcPct val="20000"/>
              </a:spcBef>
              <a:spcAft>
                <a:spcPct val="0"/>
              </a:spcAft>
              <a:buClrTx/>
              <a:buSzPct val="80000"/>
              <a:buFont typeface="+mj-lt"/>
              <a:buNone/>
              <a:defRPr/>
            </a:pPr>
            <a:r>
              <a:rPr lang="cs-CZ" dirty="0"/>
              <a:t>zjednodušíme reálnou situaci a budeme předpokládat výrobu statku X (jehož výstup označíme Q) a dva vstupy- kapitál (</a:t>
            </a:r>
            <a:r>
              <a:rPr lang="cs-CZ" dirty="0" err="1"/>
              <a:t>Capital</a:t>
            </a:r>
            <a:r>
              <a:rPr lang="cs-CZ" dirty="0"/>
              <a:t>, K) a práci (</a:t>
            </a:r>
            <a:r>
              <a:rPr lang="cs-CZ" dirty="0" err="1"/>
              <a:t>Labour</a:t>
            </a:r>
            <a:r>
              <a:rPr lang="cs-CZ" dirty="0"/>
              <a:t>, L), postačující k její realizaci. </a:t>
            </a:r>
            <a:endParaRPr dirty="0"/>
          </a:p>
        </p:txBody>
      </p:sp>
      <p:sp>
        <p:nvSpPr>
          <p:cNvPr id="95" name="Google Shape;95;p2:notes">
            <a:extLst>
              <a:ext uri="{FF2B5EF4-FFF2-40B4-BE49-F238E27FC236}">
                <a16:creationId xmlns:a16="http://schemas.microsoft.com/office/drawing/2014/main" id="{27AEF5A7-41C2-68B7-C4D8-C0122F92B8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914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88002BC-572D-FF4B-E9F4-11FFF831098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FC6031E-2E90-A940-0267-B35BEC9A324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Stejně jako spotřebitel i firma však naráží na omezení, jimiž jsou ceny používaných vstupů. </a:t>
            </a:r>
          </a:p>
        </p:txBody>
      </p:sp>
      <p:sp>
        <p:nvSpPr>
          <p:cNvPr id="95" name="Google Shape;95;p2:notes">
            <a:extLst>
              <a:ext uri="{FF2B5EF4-FFF2-40B4-BE49-F238E27FC236}">
                <a16:creationId xmlns:a16="http://schemas.microsoft.com/office/drawing/2014/main" id="{A75B7623-D393-0789-7616-A6B7C5C1BB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496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51A2070-9BE6-796E-AC75-904E9159E70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19ECF65-5562-DB7C-D633-9FFD7C202FC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analogická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zatímco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dána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statků</a:t>
            </a:r>
            <a:r>
              <a:rPr lang="en-GB" sz="1800" dirty="0">
                <a:solidFill>
                  <a:srgbClr val="000000"/>
                </a:solidFill>
                <a:effectLst/>
                <a:latin typeface="Times New Roman" panose="02020603050405020304" pitchFamily="18" charset="0"/>
              </a:rPr>
              <a:t> (PX/PY),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závisí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cenách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(w/r).</a:t>
            </a:r>
            <a:endParaRPr lang="cs-CZ" noProof="0" dirty="0"/>
          </a:p>
        </p:txBody>
      </p:sp>
      <p:sp>
        <p:nvSpPr>
          <p:cNvPr id="95" name="Google Shape;95;p2:notes">
            <a:extLst>
              <a:ext uri="{FF2B5EF4-FFF2-40B4-BE49-F238E27FC236}">
                <a16:creationId xmlns:a16="http://schemas.microsoft.com/office/drawing/2014/main" id="{FBFF11B6-153A-B56D-494D-EF629F4172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610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521807A-1588-2804-097E-95F50BA9B8B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3828E29-9640-8ACF-48CC-31F315352C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analogická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zatímco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dána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statků</a:t>
            </a:r>
            <a:r>
              <a:rPr lang="en-GB" sz="1800" dirty="0">
                <a:solidFill>
                  <a:srgbClr val="000000"/>
                </a:solidFill>
                <a:effectLst/>
                <a:latin typeface="Times New Roman" panose="02020603050405020304" pitchFamily="18" charset="0"/>
              </a:rPr>
              <a:t> (PX/PY),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závisí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cenách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(w/r).</a:t>
            </a:r>
            <a:endParaRPr lang="cs-CZ" noProof="0" dirty="0"/>
          </a:p>
        </p:txBody>
      </p:sp>
      <p:sp>
        <p:nvSpPr>
          <p:cNvPr id="95" name="Google Shape;95;p2:notes">
            <a:extLst>
              <a:ext uri="{FF2B5EF4-FFF2-40B4-BE49-F238E27FC236}">
                <a16:creationId xmlns:a16="http://schemas.microsoft.com/office/drawing/2014/main" id="{1F3F6685-AC12-334C-5D5B-9416A8EF01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641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68BF6E4-D205-45CC-B0BD-E2A5237273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BEBA430-B6FC-D85B-F87D-F5F8F299FB3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F</a:t>
            </a:r>
            <a:r>
              <a:rPr lang="en-GB" sz="1800" dirty="0" err="1">
                <a:solidFill>
                  <a:srgbClr val="000000"/>
                </a:solidFill>
                <a:effectLst/>
                <a:latin typeface="Times New Roman" panose="02020603050405020304" pitchFamily="18" charset="0"/>
              </a:rPr>
              <a:t>irma</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měla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výdaje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práci</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kapitál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aby se </a:t>
            </a:r>
            <a:r>
              <a:rPr lang="en-GB" sz="1800" dirty="0" err="1">
                <a:solidFill>
                  <a:srgbClr val="000000"/>
                </a:solidFill>
                <a:effectLst/>
                <a:latin typeface="Times New Roman" panose="02020603050405020304" pitchFamily="18" charset="0"/>
              </a:rPr>
              <a:t>rovnal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cen. </a:t>
            </a:r>
            <a:endParaRPr lang="cs-CZ" noProof="0" dirty="0"/>
          </a:p>
        </p:txBody>
      </p:sp>
      <p:sp>
        <p:nvSpPr>
          <p:cNvPr id="95" name="Google Shape;95;p2:notes">
            <a:extLst>
              <a:ext uri="{FF2B5EF4-FFF2-40B4-BE49-F238E27FC236}">
                <a16:creationId xmlns:a16="http://schemas.microsoft.com/office/drawing/2014/main" id="{3D888ADE-4CB6-56AB-19E9-5BC705E53F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264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F346752-C361-C989-4104-95976194291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A49BE87-9B7D-20AD-5383-FD6D6A7EDF7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F</a:t>
            </a:r>
            <a:r>
              <a:rPr lang="en-GB" sz="1800" dirty="0" err="1">
                <a:solidFill>
                  <a:srgbClr val="000000"/>
                </a:solidFill>
                <a:effectLst/>
                <a:latin typeface="Times New Roman" panose="02020603050405020304" pitchFamily="18" charset="0"/>
              </a:rPr>
              <a:t>irma</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měla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výdaje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práci</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kapitál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aby se </a:t>
            </a:r>
            <a:r>
              <a:rPr lang="en-GB" sz="1800" dirty="0" err="1">
                <a:solidFill>
                  <a:srgbClr val="000000"/>
                </a:solidFill>
                <a:effectLst/>
                <a:latin typeface="Times New Roman" panose="02020603050405020304" pitchFamily="18" charset="0"/>
              </a:rPr>
              <a:t>rovnal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cen. </a:t>
            </a:r>
            <a:endParaRPr lang="cs-CZ" noProof="0" dirty="0"/>
          </a:p>
        </p:txBody>
      </p:sp>
      <p:sp>
        <p:nvSpPr>
          <p:cNvPr id="95" name="Google Shape;95;p2:notes">
            <a:extLst>
              <a:ext uri="{FF2B5EF4-FFF2-40B4-BE49-F238E27FC236}">
                <a16:creationId xmlns:a16="http://schemas.microsoft.com/office/drawing/2014/main" id="{2CE77681-1C63-D412-5520-267E9A3FEB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96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B195EB2-50FE-E9F0-AFCA-B1CC10512FC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4D8C084-7BA8-D2FA-A92B-ACA2A757A0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309D1354-72C5-7E18-2A8D-69321AB464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207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E303E15-AA02-6CFD-02D1-3A3E65A29A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733F4DD-9A5F-A808-F7B5-8D952C9121E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597D8CD7-326E-450A-4977-411D410346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058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E392F47-C9FF-39EE-DE16-2C0583AC67A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4DE46F8-B088-A344-B08E-1CCCE48A07D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Font typeface="Wingdings" panose="05000000000000000000" pitchFamily="2" charset="2"/>
              <a:buChar char="Ø"/>
            </a:pPr>
            <a:r>
              <a:rPr lang="cs-CZ" sz="1800" b="1" dirty="0">
                <a:solidFill>
                  <a:schemeClr val="tx1"/>
                </a:solidFill>
                <a:latin typeface="Times New Roman" panose="02020603050405020304" pitchFamily="18" charset="0"/>
                <a:cs typeface="Times New Roman" panose="02020603050405020304" pitchFamily="18" charset="0"/>
              </a:rPr>
              <a:t>Poměr cen vstupů je v důsledku jejich neměnných cen konstantní, zůstává podél křivky rostoucího výstupu konstantní i mezní míra technické substituce. </a:t>
            </a:r>
          </a:p>
        </p:txBody>
      </p:sp>
      <p:sp>
        <p:nvSpPr>
          <p:cNvPr id="95" name="Google Shape;95;p2:notes">
            <a:extLst>
              <a:ext uri="{FF2B5EF4-FFF2-40B4-BE49-F238E27FC236}">
                <a16:creationId xmlns:a16="http://schemas.microsoft.com/office/drawing/2014/main" id="{EB05C9E3-4703-2D21-9110-237A4B1AE9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927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CCE40DD-FC7C-6642-032B-A114F40450B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2F49B72-E811-A6F5-FA5A-33DCAE796C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Otázkám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reálné</a:t>
            </a:r>
            <a:r>
              <a:rPr lang="en-GB" sz="1800" dirty="0">
                <a:solidFill>
                  <a:srgbClr val="000000"/>
                </a:solidFill>
                <a:effectLst/>
                <a:latin typeface="Times New Roman" panose="02020603050405020304" pitchFamily="18" charset="0"/>
              </a:rPr>
              <a:t> existence </a:t>
            </a:r>
            <a:r>
              <a:rPr lang="en-GB" sz="1800" dirty="0" err="1">
                <a:solidFill>
                  <a:srgbClr val="000000"/>
                </a:solidFill>
                <a:effectLst/>
                <a:latin typeface="Times New Roman" panose="02020603050405020304" pitchFamily="18" charset="0"/>
              </a:rPr>
              <a:t>méněcenných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procesech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věnováno</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diskuzích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času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Zdá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totiž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málo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pochopitelné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významné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nebo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mohly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méněcennými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pravděpodobně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mohly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nabývat</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souvislosti</a:t>
            </a:r>
            <a:r>
              <a:rPr lang="en-GB" sz="1800" dirty="0">
                <a:solidFill>
                  <a:srgbClr val="000000"/>
                </a:solidFill>
                <a:effectLst/>
                <a:latin typeface="Times New Roman" panose="02020603050405020304" pitchFamily="18" charset="0"/>
              </a:rPr>
              <a:t> s </a:t>
            </a:r>
            <a:r>
              <a:rPr lang="en-GB" sz="1800" dirty="0" err="1">
                <a:solidFill>
                  <a:srgbClr val="000000"/>
                </a:solidFill>
                <a:effectLst/>
                <a:latin typeface="Times New Roman" panose="02020603050405020304" pitchFamily="18" charset="0"/>
              </a:rPr>
              <a:t>technologickými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změnami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které</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běžné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analýzy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pohybující</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maximálně</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horizontu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zpravidla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neberou</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úvahu</a:t>
            </a:r>
            <a:r>
              <a:rPr lang="en-GB" sz="1800" dirty="0">
                <a:solidFill>
                  <a:srgbClr val="000000"/>
                </a:solidFill>
                <a:effectLst/>
                <a:latin typeface="Times New Roman" panose="02020603050405020304" pitchFamily="18" charset="0"/>
              </a:rPr>
              <a:t>.</a:t>
            </a:r>
            <a:endParaRPr lang="cs-CZ" noProof="0" dirty="0"/>
          </a:p>
        </p:txBody>
      </p:sp>
      <p:sp>
        <p:nvSpPr>
          <p:cNvPr id="95" name="Google Shape;95;p2:notes">
            <a:extLst>
              <a:ext uri="{FF2B5EF4-FFF2-40B4-BE49-F238E27FC236}">
                <a16:creationId xmlns:a16="http://schemas.microsoft.com/office/drawing/2014/main" id="{D94DF8AC-DF9A-0909-C880-37478F33FC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57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171C850-830E-C42C-25BF-9FACBC14312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2AE2C1C-A0CF-CDA2-15C8-4022106C2FF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2AA40670-6EA9-B04B-3DC9-06031DB4E1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64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8185D69-5761-B3C2-2916-2C8DE3AC5B6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29C8467-12B4-0DA0-7931-79B8083C28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dirty="0"/>
          </a:p>
        </p:txBody>
      </p:sp>
      <p:sp>
        <p:nvSpPr>
          <p:cNvPr id="95" name="Google Shape;95;p2:notes">
            <a:extLst>
              <a:ext uri="{FF2B5EF4-FFF2-40B4-BE49-F238E27FC236}">
                <a16:creationId xmlns:a16="http://schemas.microsoft.com/office/drawing/2014/main" id="{93EB0779-534B-955A-4E19-48EDFB96C5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875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4C2AB99-484F-1F5A-BD48-37F98BE645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19D2EA7-3D5E-CCB8-63D2-2E68E162AA8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E2412C9-B59A-1D10-0EDE-8E36AA7B2E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812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1F6485A-6627-1F2F-C26E-E16D8B3D8C7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CB43333-192C-D7D2-C7DA-952AB4B4EC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B0E900F9-BB15-7411-4D74-76007A7952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852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4D2F903-7A69-028C-5363-D1F99546ACC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C3CF3B5-6746-0009-789A-E185DB63DA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algn="just">
              <a:buFont typeface="Wingdings" panose="05000000000000000000" pitchFamily="2" charset="2"/>
              <a:buChar char="§"/>
            </a:pPr>
            <a:r>
              <a:rPr lang="cs-CZ" b="1" noProof="0" dirty="0" err="1">
                <a:solidFill>
                  <a:schemeClr val="tx1"/>
                </a:solidFill>
                <a:latin typeface="Times New Roman" panose="02020603050405020304" pitchFamily="18" charset="0"/>
                <a:cs typeface="Times New Roman" panose="02020603050405020304" pitchFamily="18" charset="0"/>
              </a:rPr>
              <a:t>Izokvantová</a:t>
            </a:r>
            <a:r>
              <a:rPr lang="cs-CZ" b="1" noProof="0" dirty="0">
                <a:solidFill>
                  <a:schemeClr val="tx1"/>
                </a:solidFill>
                <a:latin typeface="Times New Roman" panose="02020603050405020304" pitchFamily="18" charset="0"/>
                <a:cs typeface="Times New Roman" panose="02020603050405020304" pitchFamily="18" charset="0"/>
              </a:rPr>
              <a:t> mapa – můžeme jejím prostřednictvím znázornit charakter výnosů z rozsahu, který se projevuje na vzdálenostech mezi jednotlivými izokvantami.</a:t>
            </a: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Obrázek –snímek:</a:t>
            </a:r>
          </a:p>
          <a:p>
            <a:pPr marL="628650" indent="-514350" algn="just">
              <a:buFont typeface="+mj-lt"/>
              <a:buAutoNum type="alphaLcParenR"/>
            </a:pPr>
            <a:r>
              <a:rPr lang="cs-CZ" b="1" noProof="0" dirty="0">
                <a:solidFill>
                  <a:schemeClr val="tx1"/>
                </a:solidFill>
                <a:latin typeface="Times New Roman" panose="02020603050405020304" pitchFamily="18" charset="0"/>
                <a:cs typeface="Times New Roman" panose="02020603050405020304" pitchFamily="18" charset="0"/>
              </a:rPr>
              <a:t>A) jsou zachyceny konstantní výnosy z rozsahu. Růst L i K o 100 % (z 1 na 2 jednotky) vede k růstu výstupu o 100 % (z 10 na 20 jednotek). Podobně 50 % růst L a K (z 2 na 3 jednotky) způsobí 50 % nárůst výstupu (z 20 na 30 jednotek). Vzdálenosti mezi izokvantami se nemění.</a:t>
            </a:r>
          </a:p>
          <a:p>
            <a:pPr marL="628650" indent="-514350" algn="just">
              <a:buFont typeface="+mj-lt"/>
              <a:buAutoNum type="alphaLcParenR"/>
            </a:pPr>
            <a:r>
              <a:rPr lang="cs-CZ" b="1" noProof="0" dirty="0">
                <a:solidFill>
                  <a:schemeClr val="tx1"/>
                </a:solidFill>
                <a:latin typeface="Times New Roman" panose="02020603050405020304" pitchFamily="18" charset="0"/>
                <a:cs typeface="Times New Roman" panose="02020603050405020304" pitchFamily="18" charset="0"/>
              </a:rPr>
              <a:t>B) popisuje rostoucí výnosy z rozsahu. Zvětšení L i K o 100 % (z 1 na 2 jednotky) má za následek růst výstupu o 200 % (z 10 na 30 jednotek). Další zvýšení objemu L i K o 50 % (z 2 na 3 jednotky) způsobuje růst výstupu o 200 % (ze 30 na 90 jednotek). Izokvanty se vzájemně přibližují.</a:t>
            </a:r>
          </a:p>
          <a:p>
            <a:pPr marL="628650" indent="-514350" algn="just">
              <a:buFont typeface="+mj-lt"/>
              <a:buAutoNum type="alphaLcParenR"/>
            </a:pPr>
            <a:r>
              <a:rPr lang="cs-CZ" b="1" noProof="0" dirty="0">
                <a:solidFill>
                  <a:schemeClr val="tx1"/>
                </a:solidFill>
                <a:latin typeface="Times New Roman" panose="02020603050405020304" pitchFamily="18" charset="0"/>
                <a:cs typeface="Times New Roman" panose="02020603050405020304" pitchFamily="18" charset="0"/>
              </a:rPr>
              <a:t>C) vidíme klesající výnosy z rozsahu. Růst L i K o 100 % by způsobil zvýšení výstupu z 10 na 15 jednotek, tj. jen o 50 %. Další zvětšení objemu L i K o 50 % způsobuje zvětšení výstupu jen o 33 % (z 15 na 20 jednotek). Izokvanty se vzájemně vzdalují.</a:t>
            </a:r>
            <a:endParaRPr lang="cs-CZ" b="1" noProof="0" dirty="0">
              <a:solidFill>
                <a:srgbClr val="FF000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C9D32D6-9957-2C50-238D-0420076800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151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D3834E3-F875-B459-7371-FF2BB47EF5C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7D0B9FF-07C3-A26E-A8E1-2E5596A37E3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9884D708-A190-1355-4471-35B654CB44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844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EF08ED3-ACF5-6A1A-1807-855C84146A9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1060844-1D2C-77F9-3FC6-00693EA1F51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8E4A7A85-43BC-E078-234B-ADFDC1FB0C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2417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ED5D7B8-65C0-6B19-DE23-E693E995F2B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9600D65-AA03-D631-9BB0-6C7C6BD11CB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r>
              <a:rPr lang="en-GB" dirty="0" err="1"/>
              <a:t>Jejím</a:t>
            </a:r>
            <a:r>
              <a:rPr lang="en-GB" dirty="0"/>
              <a:t> </a:t>
            </a:r>
            <a:r>
              <a:rPr lang="en-GB" dirty="0" err="1"/>
              <a:t>grafickým</a:t>
            </a:r>
            <a:r>
              <a:rPr lang="en-GB" dirty="0"/>
              <a:t> </a:t>
            </a:r>
            <a:r>
              <a:rPr lang="en-GB" dirty="0" err="1"/>
              <a:t>znázorněním</a:t>
            </a:r>
            <a:r>
              <a:rPr lang="en-GB" dirty="0"/>
              <a:t> je </a:t>
            </a:r>
            <a:r>
              <a:rPr lang="en-GB" dirty="0" err="1"/>
              <a:t>izokvantová</a:t>
            </a:r>
            <a:r>
              <a:rPr lang="en-GB" dirty="0"/>
              <a:t> </a:t>
            </a:r>
            <a:r>
              <a:rPr lang="en-GB" dirty="0" err="1"/>
              <a:t>mapa</a:t>
            </a:r>
            <a:r>
              <a:rPr lang="en-GB" dirty="0"/>
              <a:t> v </a:t>
            </a:r>
            <a:r>
              <a:rPr lang="en-GB" dirty="0" err="1"/>
              <a:t>podobě</a:t>
            </a:r>
            <a:r>
              <a:rPr lang="en-GB" dirty="0"/>
              <a:t> </a:t>
            </a:r>
            <a:r>
              <a:rPr lang="en-GB" dirty="0" err="1"/>
              <a:t>rovnoběžných</a:t>
            </a:r>
            <a:r>
              <a:rPr lang="en-GB" dirty="0"/>
              <a:t> </a:t>
            </a:r>
            <a:r>
              <a:rPr lang="en-GB" dirty="0" err="1"/>
              <a:t>přímek</a:t>
            </a:r>
            <a:r>
              <a:rPr lang="en-GB" dirty="0"/>
              <a:t>, </a:t>
            </a:r>
            <a:r>
              <a:rPr lang="en-GB" dirty="0" err="1"/>
              <a:t>jejichž</a:t>
            </a:r>
            <a:r>
              <a:rPr lang="cs-CZ" dirty="0"/>
              <a:t> </a:t>
            </a:r>
            <a:r>
              <a:rPr lang="en-GB" dirty="0" err="1"/>
              <a:t>směrnici</a:t>
            </a:r>
            <a:r>
              <a:rPr lang="en-GB" dirty="0"/>
              <a:t> </a:t>
            </a:r>
            <a:r>
              <a:rPr lang="en-GB" dirty="0" err="1"/>
              <a:t>můžeme</a:t>
            </a:r>
            <a:r>
              <a:rPr lang="en-GB" dirty="0"/>
              <a:t> </a:t>
            </a:r>
            <a:r>
              <a:rPr lang="en-GB" dirty="0" err="1"/>
              <a:t>vyjádřit</a:t>
            </a:r>
            <a:r>
              <a:rPr lang="en-GB" dirty="0"/>
              <a:t> </a:t>
            </a:r>
            <a:r>
              <a:rPr lang="en-GB" dirty="0" err="1"/>
              <a:t>jako</a:t>
            </a:r>
            <a:r>
              <a:rPr lang="en-GB" dirty="0"/>
              <a:t> –b/a.</a:t>
            </a:r>
            <a:r>
              <a:rPr lang="cs-CZ" dirty="0"/>
              <a:t> V</a:t>
            </a:r>
            <a:r>
              <a:rPr lang="en-GB" dirty="0"/>
              <a:t> </a:t>
            </a:r>
            <a:r>
              <a:rPr lang="en-GB" dirty="0" err="1"/>
              <a:t>tomto</a:t>
            </a:r>
            <a:endParaRPr lang="en-GB" dirty="0"/>
          </a:p>
          <a:p>
            <a:pPr marL="0" lvl="0" indent="0" algn="l" rtl="0">
              <a:spcBef>
                <a:spcPts val="0"/>
              </a:spcBef>
              <a:spcAft>
                <a:spcPts val="0"/>
              </a:spcAft>
              <a:buNone/>
            </a:pPr>
            <a:r>
              <a:rPr lang="en-GB" dirty="0" err="1"/>
              <a:t>případě</a:t>
            </a:r>
            <a:r>
              <a:rPr lang="en-GB" dirty="0"/>
              <a:t> </a:t>
            </a:r>
            <a:r>
              <a:rPr lang="en-GB" dirty="0" err="1"/>
              <a:t>jsou</a:t>
            </a:r>
            <a:r>
              <a:rPr lang="en-GB" dirty="0"/>
              <a:t> </a:t>
            </a:r>
            <a:r>
              <a:rPr lang="en-GB" dirty="0" err="1"/>
              <a:t>práce</a:t>
            </a:r>
            <a:r>
              <a:rPr lang="en-GB" dirty="0"/>
              <a:t> a </a:t>
            </a:r>
            <a:r>
              <a:rPr lang="en-GB" dirty="0" err="1"/>
              <a:t>kapitál</a:t>
            </a:r>
            <a:r>
              <a:rPr lang="en-GB" dirty="0"/>
              <a:t> </a:t>
            </a:r>
            <a:r>
              <a:rPr lang="en-GB" dirty="0" err="1"/>
              <a:t>navzájem</a:t>
            </a:r>
            <a:r>
              <a:rPr lang="en-GB" dirty="0"/>
              <a:t> </a:t>
            </a:r>
            <a:r>
              <a:rPr lang="en-GB" dirty="0" err="1"/>
              <a:t>dokonale</a:t>
            </a:r>
            <a:r>
              <a:rPr lang="en-GB" dirty="0"/>
              <a:t> </a:t>
            </a:r>
            <a:r>
              <a:rPr lang="en-GB" dirty="0" err="1"/>
              <a:t>nahraditelné</a:t>
            </a:r>
            <a:r>
              <a:rPr lang="en-GB" dirty="0"/>
              <a:t>. </a:t>
            </a:r>
            <a:r>
              <a:rPr lang="en-GB" dirty="0" err="1"/>
              <a:t>Podél</a:t>
            </a:r>
            <a:r>
              <a:rPr lang="en-GB" dirty="0"/>
              <a:t> </a:t>
            </a:r>
            <a:r>
              <a:rPr lang="en-GB" dirty="0" err="1"/>
              <a:t>každé</a:t>
            </a:r>
            <a:r>
              <a:rPr lang="en-GB" dirty="0"/>
              <a:t> </a:t>
            </a:r>
            <a:r>
              <a:rPr lang="en-GB" dirty="0" err="1"/>
              <a:t>lineární</a:t>
            </a:r>
            <a:r>
              <a:rPr lang="en-GB" dirty="0"/>
              <a:t> </a:t>
            </a:r>
            <a:r>
              <a:rPr lang="en-GB" dirty="0" err="1"/>
              <a:t>izokvanty</a:t>
            </a:r>
            <a:r>
              <a:rPr lang="cs-CZ" dirty="0"/>
              <a:t> </a:t>
            </a:r>
            <a:r>
              <a:rPr lang="en-GB" dirty="0"/>
              <a:t>je </a:t>
            </a:r>
            <a:r>
              <a:rPr lang="en-GB" dirty="0" err="1"/>
              <a:t>mezní</a:t>
            </a:r>
            <a:r>
              <a:rPr lang="en-GB" dirty="0"/>
              <a:t> </a:t>
            </a:r>
            <a:r>
              <a:rPr lang="en-GB" dirty="0" err="1"/>
              <a:t>míra</a:t>
            </a:r>
            <a:r>
              <a:rPr lang="en-GB" dirty="0"/>
              <a:t> </a:t>
            </a:r>
            <a:r>
              <a:rPr lang="en-GB" dirty="0" err="1"/>
              <a:t>technické</a:t>
            </a:r>
            <a:r>
              <a:rPr lang="en-GB" dirty="0"/>
              <a:t> </a:t>
            </a:r>
            <a:r>
              <a:rPr lang="en-GB" dirty="0" err="1"/>
              <a:t>substituce</a:t>
            </a:r>
            <a:r>
              <a:rPr lang="en-GB" dirty="0"/>
              <a:t> </a:t>
            </a:r>
            <a:r>
              <a:rPr lang="en-GB" dirty="0" err="1"/>
              <a:t>kapitálu</a:t>
            </a:r>
            <a:r>
              <a:rPr lang="en-GB" dirty="0"/>
              <a:t> </a:t>
            </a:r>
            <a:r>
              <a:rPr lang="en-GB" dirty="0" err="1"/>
              <a:t>prací</a:t>
            </a:r>
            <a:r>
              <a:rPr lang="en-GB" dirty="0"/>
              <a:t> </a:t>
            </a:r>
            <a:r>
              <a:rPr lang="en-GB" dirty="0" err="1"/>
              <a:t>konstantní</a:t>
            </a:r>
            <a:r>
              <a:rPr lang="en-GB" dirty="0"/>
              <a:t>, </a:t>
            </a:r>
            <a:r>
              <a:rPr lang="en-GB" dirty="0" err="1"/>
              <a:t>takže</a:t>
            </a:r>
            <a:r>
              <a:rPr lang="en-GB" dirty="0"/>
              <a:t> </a:t>
            </a:r>
            <a:r>
              <a:rPr lang="en-GB" dirty="0" err="1"/>
              <a:t>dMRTS</a:t>
            </a:r>
            <a:r>
              <a:rPr lang="en-GB" dirty="0"/>
              <a:t> </a:t>
            </a:r>
            <a:r>
              <a:rPr lang="en-GB" dirty="0" err="1"/>
              <a:t>ve</a:t>
            </a:r>
            <a:r>
              <a:rPr lang="en-GB" dirty="0"/>
              <a:t> </a:t>
            </a:r>
            <a:r>
              <a:rPr lang="en-GB" dirty="0" err="1"/>
              <a:t>vzorci</a:t>
            </a:r>
            <a:endParaRPr lang="en-GB" dirty="0"/>
          </a:p>
          <a:p>
            <a:pPr marL="0" lvl="0" indent="0" algn="l" rtl="0">
              <a:spcBef>
                <a:spcPts val="0"/>
              </a:spcBef>
              <a:spcAft>
                <a:spcPts val="0"/>
              </a:spcAft>
              <a:buNone/>
            </a:pPr>
            <a:r>
              <a:rPr lang="en-GB" dirty="0"/>
              <a:t>pro </a:t>
            </a:r>
            <a:r>
              <a:rPr lang="en-GB" dirty="0" err="1"/>
              <a:t>výpočet</a:t>
            </a:r>
            <a:r>
              <a:rPr lang="en-GB" dirty="0"/>
              <a:t> elasticity </a:t>
            </a:r>
            <a:r>
              <a:rPr lang="en-GB" dirty="0" err="1"/>
              <a:t>substituce</a:t>
            </a:r>
            <a:r>
              <a:rPr lang="en-GB" dirty="0"/>
              <a:t> </a:t>
            </a:r>
            <a:r>
              <a:rPr lang="en-GB" dirty="0" err="1"/>
              <a:t>vstupů</a:t>
            </a:r>
            <a:r>
              <a:rPr lang="en-GB" dirty="0"/>
              <a:t> se </a:t>
            </a:r>
            <a:r>
              <a:rPr lang="en-GB" dirty="0" err="1"/>
              <a:t>rovná</a:t>
            </a:r>
            <a:r>
              <a:rPr lang="en-GB" dirty="0"/>
              <a:t> </a:t>
            </a:r>
            <a:r>
              <a:rPr lang="en-GB" dirty="0" err="1"/>
              <a:t>nule</a:t>
            </a:r>
            <a:r>
              <a:rPr lang="en-GB" dirty="0"/>
              <a:t>. Z toho </a:t>
            </a:r>
            <a:r>
              <a:rPr lang="en-GB" dirty="0" err="1"/>
              <a:t>plyne</a:t>
            </a:r>
            <a:r>
              <a:rPr lang="en-GB" dirty="0"/>
              <a:t>, </a:t>
            </a:r>
            <a:r>
              <a:rPr lang="en-GB" dirty="0" err="1"/>
              <a:t>že</a:t>
            </a:r>
            <a:r>
              <a:rPr lang="en-GB" dirty="0"/>
              <a:t> </a:t>
            </a:r>
            <a:r>
              <a:rPr lang="el-GR" dirty="0"/>
              <a:t>σ =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noProof="0" dirty="0">
                <a:solidFill>
                  <a:schemeClr val="tx1"/>
                </a:solidFill>
                <a:latin typeface="Times New Roman" panose="02020603050405020304" pitchFamily="18" charset="0"/>
                <a:cs typeface="Times New Roman" panose="02020603050405020304" pitchFamily="18" charset="0"/>
              </a:rPr>
              <a:t>Konstantní výnosy z rozsahu.</a:t>
            </a:r>
          </a:p>
          <a:p>
            <a:pPr marL="0" lvl="0" indent="0" algn="l" rtl="0">
              <a:spcBef>
                <a:spcPts val="0"/>
              </a:spcBef>
              <a:spcAft>
                <a:spcPts val="0"/>
              </a:spcAft>
              <a:buNone/>
            </a:pPr>
            <a:r>
              <a:rPr lang="en-GB" sz="1800" b="0" i="0" u="none" strike="noStrike" baseline="0" dirty="0">
                <a:latin typeface="Times New Roman" panose="02020603050405020304" pitchFamily="18" charset="0"/>
              </a:rPr>
              <a:t>f (t · K, t · L) = a · t · K + b · t · L = t (a · K + b · L) = t · f (K,L)</a:t>
            </a:r>
            <a:endParaRPr dirty="0"/>
          </a:p>
        </p:txBody>
      </p:sp>
      <p:sp>
        <p:nvSpPr>
          <p:cNvPr id="95" name="Google Shape;95;p2:notes">
            <a:extLst>
              <a:ext uri="{FF2B5EF4-FFF2-40B4-BE49-F238E27FC236}">
                <a16:creationId xmlns:a16="http://schemas.microsoft.com/office/drawing/2014/main" id="{B93AAE09-7CAC-B90D-C772-A38B871415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434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7B18B6-93D4-B70E-829A-9F75562DCBC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47ACC18-D546-4CDD-50FB-FBF970FCFA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r>
              <a:rPr lang="en-GB" dirty="0" err="1"/>
              <a:t>Například</a:t>
            </a:r>
            <a:r>
              <a:rPr lang="en-GB" dirty="0"/>
              <a:t> </a:t>
            </a:r>
            <a:r>
              <a:rPr lang="en-GB" dirty="0" err="1"/>
              <a:t>jeden</a:t>
            </a:r>
            <a:r>
              <a:rPr lang="en-GB" dirty="0"/>
              <a:t> </a:t>
            </a:r>
            <a:r>
              <a:rPr lang="en-GB" dirty="0" err="1"/>
              <a:t>dělník</a:t>
            </a:r>
            <a:r>
              <a:rPr lang="en-GB" dirty="0"/>
              <a:t> </a:t>
            </a:r>
            <a:r>
              <a:rPr lang="en-GB" dirty="0" err="1"/>
              <a:t>zaměstnaný</a:t>
            </a:r>
            <a:r>
              <a:rPr lang="en-GB" dirty="0"/>
              <a:t> </a:t>
            </a:r>
            <a:r>
              <a:rPr lang="en-GB" dirty="0" err="1"/>
              <a:t>při</a:t>
            </a:r>
            <a:r>
              <a:rPr lang="en-GB" dirty="0"/>
              <a:t> </a:t>
            </a:r>
            <a:r>
              <a:rPr lang="en-GB" dirty="0" err="1"/>
              <a:t>výkopových</a:t>
            </a:r>
            <a:r>
              <a:rPr lang="en-GB" dirty="0"/>
              <a:t> </a:t>
            </a:r>
            <a:r>
              <a:rPr lang="en-GB" dirty="0" err="1"/>
              <a:t>pracích</a:t>
            </a:r>
            <a:r>
              <a:rPr lang="en-GB" dirty="0"/>
              <a:t> </a:t>
            </a:r>
            <a:r>
              <a:rPr lang="en-GB" dirty="0" err="1"/>
              <a:t>používá</a:t>
            </a:r>
            <a:r>
              <a:rPr lang="en-GB" dirty="0"/>
              <a:t> </a:t>
            </a:r>
            <a:r>
              <a:rPr lang="en-GB" dirty="0" err="1"/>
              <a:t>jednu</a:t>
            </a:r>
            <a:r>
              <a:rPr lang="en-GB" dirty="0"/>
              <a:t> </a:t>
            </a:r>
            <a:r>
              <a:rPr lang="en-GB" dirty="0" err="1"/>
              <a:t>lopatu</a:t>
            </a:r>
            <a:r>
              <a:rPr lang="cs-CZ" dirty="0"/>
              <a:t> </a:t>
            </a:r>
            <a:r>
              <a:rPr lang="en-GB" dirty="0"/>
              <a:t>a </a:t>
            </a:r>
            <a:r>
              <a:rPr lang="en-GB" dirty="0" err="1"/>
              <a:t>jeho</a:t>
            </a:r>
            <a:r>
              <a:rPr lang="en-GB" dirty="0"/>
              <a:t> </a:t>
            </a:r>
            <a:r>
              <a:rPr lang="en-GB" dirty="0" err="1"/>
              <a:t>výstupem</a:t>
            </a:r>
            <a:r>
              <a:rPr lang="en-GB" dirty="0"/>
              <a:t> je 10 </a:t>
            </a:r>
            <a:r>
              <a:rPr lang="en-GB" dirty="0" err="1"/>
              <a:t>metrů</a:t>
            </a:r>
            <a:r>
              <a:rPr lang="en-GB" dirty="0"/>
              <a:t> </a:t>
            </a:r>
            <a:r>
              <a:rPr lang="en-GB" dirty="0" err="1"/>
              <a:t>výkopu</a:t>
            </a:r>
            <a:r>
              <a:rPr lang="en-GB" dirty="0"/>
              <a:t> za </a:t>
            </a:r>
            <a:r>
              <a:rPr lang="en-GB" dirty="0" err="1"/>
              <a:t>jeden</a:t>
            </a:r>
            <a:r>
              <a:rPr lang="en-GB" dirty="0"/>
              <a:t> </a:t>
            </a:r>
            <a:r>
              <a:rPr lang="en-GB" dirty="0" err="1"/>
              <a:t>pracovní</a:t>
            </a:r>
            <a:r>
              <a:rPr lang="en-GB" dirty="0"/>
              <a:t> den; K/L = 1/1 = 1. Pro </a:t>
            </a:r>
            <a:r>
              <a:rPr lang="en-GB" dirty="0" err="1"/>
              <a:t>vykopání</a:t>
            </a:r>
            <a:endParaRPr lang="en-GB" dirty="0"/>
          </a:p>
          <a:p>
            <a:pPr marL="0" lvl="0" indent="0" algn="l" rtl="0">
              <a:spcBef>
                <a:spcPts val="0"/>
              </a:spcBef>
              <a:spcAft>
                <a:spcPts val="0"/>
              </a:spcAft>
              <a:buNone/>
            </a:pPr>
            <a:r>
              <a:rPr lang="en-GB" dirty="0" err="1"/>
              <a:t>výkopu</a:t>
            </a:r>
            <a:r>
              <a:rPr lang="en-GB" dirty="0"/>
              <a:t> v </a:t>
            </a:r>
            <a:r>
              <a:rPr lang="en-GB" dirty="0" err="1"/>
              <a:t>délce</a:t>
            </a:r>
            <a:r>
              <a:rPr lang="en-GB" dirty="0"/>
              <a:t> 20 </a:t>
            </a:r>
            <a:r>
              <a:rPr lang="en-GB" dirty="0" err="1"/>
              <a:t>metrů</a:t>
            </a:r>
            <a:r>
              <a:rPr lang="en-GB" dirty="0"/>
              <a:t> </a:t>
            </a:r>
            <a:r>
              <a:rPr lang="en-GB" dirty="0" err="1"/>
              <a:t>během</a:t>
            </a:r>
            <a:r>
              <a:rPr lang="en-GB" dirty="0"/>
              <a:t> </a:t>
            </a:r>
            <a:r>
              <a:rPr lang="en-GB" dirty="0" err="1"/>
              <a:t>jednoho</a:t>
            </a:r>
            <a:r>
              <a:rPr lang="en-GB" dirty="0"/>
              <a:t> </a:t>
            </a:r>
            <a:r>
              <a:rPr lang="en-GB" dirty="0" err="1"/>
              <a:t>pracovního</a:t>
            </a:r>
            <a:r>
              <a:rPr lang="en-GB" dirty="0"/>
              <a:t> </a:t>
            </a:r>
            <a:r>
              <a:rPr lang="en-GB" dirty="0" err="1"/>
              <a:t>dne</a:t>
            </a:r>
            <a:r>
              <a:rPr lang="en-GB" dirty="0"/>
              <a:t> je </a:t>
            </a:r>
            <a:r>
              <a:rPr lang="en-GB" dirty="0" err="1"/>
              <a:t>třeba</a:t>
            </a:r>
            <a:r>
              <a:rPr lang="en-GB" dirty="0"/>
              <a:t> </a:t>
            </a:r>
            <a:r>
              <a:rPr lang="en-GB" dirty="0" err="1"/>
              <a:t>zapojit</a:t>
            </a:r>
            <a:r>
              <a:rPr lang="en-GB" dirty="0"/>
              <a:t> </a:t>
            </a:r>
            <a:r>
              <a:rPr lang="en-GB" dirty="0" err="1"/>
              <a:t>dalšího</a:t>
            </a:r>
            <a:r>
              <a:rPr lang="en-GB" dirty="0"/>
              <a:t> </a:t>
            </a:r>
            <a:r>
              <a:rPr lang="en-GB" dirty="0" err="1"/>
              <a:t>dělníka</a:t>
            </a:r>
            <a:r>
              <a:rPr lang="en-GB" dirty="0"/>
              <a:t> a </a:t>
            </a:r>
            <a:r>
              <a:rPr lang="en-GB" dirty="0" err="1"/>
              <a:t>dát</a:t>
            </a:r>
            <a:r>
              <a:rPr lang="cs-CZ" dirty="0"/>
              <a:t> </a:t>
            </a:r>
            <a:r>
              <a:rPr lang="en-GB" dirty="0"/>
              <a:t>mu </a:t>
            </a:r>
            <a:r>
              <a:rPr lang="en-GB" dirty="0" err="1"/>
              <a:t>další</a:t>
            </a:r>
            <a:r>
              <a:rPr lang="en-GB" dirty="0"/>
              <a:t> </a:t>
            </a:r>
            <a:r>
              <a:rPr lang="en-GB" dirty="0" err="1"/>
              <a:t>lopatu</a:t>
            </a:r>
            <a:r>
              <a:rPr lang="en-GB" dirty="0"/>
              <a:t>; K/L se </a:t>
            </a:r>
            <a:r>
              <a:rPr lang="en-GB" dirty="0" err="1"/>
              <a:t>bude</a:t>
            </a:r>
            <a:r>
              <a:rPr lang="en-GB" dirty="0"/>
              <a:t> </a:t>
            </a:r>
            <a:r>
              <a:rPr lang="en-GB" dirty="0" err="1"/>
              <a:t>rovnat</a:t>
            </a:r>
            <a:r>
              <a:rPr lang="en-GB" dirty="0"/>
              <a:t> 2/2 = 1.</a:t>
            </a: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en-GB" dirty="0" err="1"/>
              <a:t>Poukaz</a:t>
            </a:r>
            <a:r>
              <a:rPr lang="en-GB" dirty="0"/>
              <a:t> </a:t>
            </a:r>
            <a:r>
              <a:rPr lang="en-GB" dirty="0" err="1"/>
              <a:t>na</a:t>
            </a:r>
            <a:r>
              <a:rPr lang="en-GB" dirty="0"/>
              <a:t> minimum v </a:t>
            </a:r>
            <a:r>
              <a:rPr lang="en-GB" dirty="0" err="1"/>
              <a:t>produkční</a:t>
            </a:r>
            <a:r>
              <a:rPr lang="en-GB" dirty="0"/>
              <a:t> </a:t>
            </a:r>
            <a:r>
              <a:rPr lang="en-GB" dirty="0" err="1"/>
              <a:t>funkci</a:t>
            </a:r>
            <a:r>
              <a:rPr lang="en-GB" dirty="0"/>
              <a:t> </a:t>
            </a:r>
            <a:r>
              <a:rPr lang="en-GB" dirty="0" err="1"/>
              <a:t>znamená</a:t>
            </a:r>
            <a:r>
              <a:rPr lang="en-GB" dirty="0"/>
              <a:t>, </a:t>
            </a:r>
            <a:r>
              <a:rPr lang="en-GB" dirty="0" err="1"/>
              <a:t>že</a:t>
            </a:r>
            <a:r>
              <a:rPr lang="en-GB" dirty="0"/>
              <a:t> </a:t>
            </a:r>
            <a:r>
              <a:rPr lang="en-GB" dirty="0" err="1"/>
              <a:t>výstup</a:t>
            </a:r>
            <a:r>
              <a:rPr lang="en-GB" dirty="0"/>
              <a:t> Q je </a:t>
            </a:r>
            <a:r>
              <a:rPr lang="en-GB" dirty="0" err="1"/>
              <a:t>omezen</a:t>
            </a:r>
            <a:r>
              <a:rPr lang="cs-CZ" dirty="0"/>
              <a:t> </a:t>
            </a:r>
            <a:r>
              <a:rPr lang="en-GB" dirty="0" err="1"/>
              <a:t>menší</a:t>
            </a:r>
            <a:r>
              <a:rPr lang="en-GB" dirty="0"/>
              <a:t> ze </a:t>
            </a:r>
            <a:r>
              <a:rPr lang="en-GB" dirty="0" err="1"/>
              <a:t>dvou</a:t>
            </a:r>
            <a:r>
              <a:rPr lang="en-GB" dirty="0"/>
              <a:t> </a:t>
            </a:r>
            <a:r>
              <a:rPr lang="en-GB" dirty="0" err="1"/>
              <a:t>hodnot</a:t>
            </a:r>
            <a:r>
              <a:rPr lang="en-GB" dirty="0"/>
              <a:t> v </a:t>
            </a:r>
            <a:r>
              <a:rPr lang="en-GB" dirty="0" err="1"/>
              <a:t>závorce</a:t>
            </a:r>
            <a:r>
              <a:rPr lang="en-GB" dirty="0"/>
              <a:t>:</a:t>
            </a:r>
          </a:p>
          <a:p>
            <a:pPr marL="0" lvl="0" indent="0" algn="l" rtl="0">
              <a:spcBef>
                <a:spcPts val="0"/>
              </a:spcBef>
              <a:spcAft>
                <a:spcPts val="0"/>
              </a:spcAft>
              <a:buNone/>
            </a:pPr>
            <a:r>
              <a:rPr lang="en-GB" dirty="0"/>
              <a:t>- </a:t>
            </a:r>
            <a:r>
              <a:rPr lang="en-GB" dirty="0" err="1"/>
              <a:t>pokud</a:t>
            </a:r>
            <a:r>
              <a:rPr lang="en-GB" dirty="0"/>
              <a:t> a · K &lt; b · L, </a:t>
            </a:r>
            <a:r>
              <a:rPr lang="en-GB" dirty="0" err="1"/>
              <a:t>potom</a:t>
            </a:r>
            <a:r>
              <a:rPr lang="en-GB" dirty="0"/>
              <a:t> Q = a · K. </a:t>
            </a:r>
            <a:r>
              <a:rPr lang="en-GB" dirty="0" err="1"/>
              <a:t>Základním</a:t>
            </a:r>
            <a:r>
              <a:rPr lang="en-GB" dirty="0"/>
              <a:t> </a:t>
            </a:r>
            <a:r>
              <a:rPr lang="en-GB" dirty="0" err="1"/>
              <a:t>omezením</a:t>
            </a:r>
            <a:r>
              <a:rPr lang="en-GB" dirty="0"/>
              <a:t> je </a:t>
            </a:r>
            <a:r>
              <a:rPr lang="en-GB" dirty="0" err="1"/>
              <a:t>množství</a:t>
            </a:r>
            <a:r>
              <a:rPr lang="en-GB" dirty="0"/>
              <a:t> </a:t>
            </a:r>
            <a:r>
              <a:rPr lang="en-GB" dirty="0" err="1"/>
              <a:t>kapitálu</a:t>
            </a:r>
            <a:r>
              <a:rPr lang="en-GB" dirty="0"/>
              <a:t>.</a:t>
            </a:r>
          </a:p>
          <a:p>
            <a:pPr marL="0" lvl="0" indent="0" algn="l" rtl="0">
              <a:spcBef>
                <a:spcPts val="0"/>
              </a:spcBef>
              <a:spcAft>
                <a:spcPts val="0"/>
              </a:spcAft>
              <a:buNone/>
            </a:pPr>
            <a:r>
              <a:rPr lang="en-GB" dirty="0"/>
              <a:t>V </a:t>
            </a:r>
            <a:r>
              <a:rPr lang="en-GB" dirty="0" err="1"/>
              <a:t>našem</a:t>
            </a:r>
            <a:r>
              <a:rPr lang="en-GB" dirty="0"/>
              <a:t> </a:t>
            </a:r>
            <a:r>
              <a:rPr lang="en-GB" dirty="0" err="1"/>
              <a:t>příkladě</a:t>
            </a:r>
            <a:r>
              <a:rPr lang="en-GB" dirty="0"/>
              <a:t> by </a:t>
            </a:r>
            <a:r>
              <a:rPr lang="en-GB" dirty="0" err="1"/>
              <a:t>měla</a:t>
            </a:r>
            <a:r>
              <a:rPr lang="en-GB" dirty="0"/>
              <a:t> </a:t>
            </a:r>
            <a:r>
              <a:rPr lang="en-GB" dirty="0" err="1"/>
              <a:t>firma</a:t>
            </a:r>
            <a:r>
              <a:rPr lang="en-GB" dirty="0"/>
              <a:t> k </a:t>
            </a:r>
            <a:r>
              <a:rPr lang="en-GB" dirty="0" err="1"/>
              <a:t>dispozici</a:t>
            </a:r>
            <a:r>
              <a:rPr lang="en-GB" dirty="0"/>
              <a:t> </a:t>
            </a:r>
            <a:r>
              <a:rPr lang="en-GB" dirty="0" err="1"/>
              <a:t>např</a:t>
            </a:r>
            <a:r>
              <a:rPr lang="en-GB" dirty="0"/>
              <a:t>. 1 </a:t>
            </a:r>
            <a:r>
              <a:rPr lang="en-GB" dirty="0" err="1"/>
              <a:t>lopatu</a:t>
            </a:r>
            <a:r>
              <a:rPr lang="en-GB" dirty="0"/>
              <a:t> a 2 </a:t>
            </a:r>
            <a:r>
              <a:rPr lang="en-GB" dirty="0" err="1"/>
              <a:t>dělníky</a:t>
            </a:r>
            <a:r>
              <a:rPr lang="en-GB" dirty="0"/>
              <a:t>. </a:t>
            </a:r>
            <a:r>
              <a:rPr lang="en-GB" dirty="0" err="1"/>
              <a:t>Protože</a:t>
            </a:r>
            <a:r>
              <a:rPr lang="en-GB" dirty="0"/>
              <a:t> </a:t>
            </a:r>
            <a:r>
              <a:rPr lang="en-GB" dirty="0" err="1"/>
              <a:t>přidání</a:t>
            </a:r>
            <a:r>
              <a:rPr lang="cs-CZ" dirty="0"/>
              <a:t> </a:t>
            </a:r>
            <a:r>
              <a:rPr lang="en-GB" dirty="0" err="1"/>
              <a:t>většího</a:t>
            </a:r>
            <a:r>
              <a:rPr lang="en-GB" dirty="0"/>
              <a:t> </a:t>
            </a:r>
            <a:r>
              <a:rPr lang="en-GB" dirty="0" err="1"/>
              <a:t>množství</a:t>
            </a:r>
            <a:r>
              <a:rPr lang="en-GB" dirty="0"/>
              <a:t> </a:t>
            </a:r>
            <a:r>
              <a:rPr lang="en-GB" dirty="0" err="1"/>
              <a:t>práce</a:t>
            </a:r>
            <a:r>
              <a:rPr lang="en-GB" dirty="0"/>
              <a:t> </a:t>
            </a:r>
            <a:r>
              <a:rPr lang="en-GB" dirty="0" err="1"/>
              <a:t>nezvýší</a:t>
            </a:r>
            <a:r>
              <a:rPr lang="en-GB" dirty="0"/>
              <a:t> </a:t>
            </a:r>
            <a:r>
              <a:rPr lang="en-GB" dirty="0" err="1"/>
              <a:t>výstup</a:t>
            </a:r>
            <a:r>
              <a:rPr lang="en-GB" dirty="0"/>
              <a:t> Q, MPL = 0;</a:t>
            </a:r>
          </a:p>
          <a:p>
            <a:pPr marL="0" lvl="0" indent="0" algn="l" rtl="0">
              <a:spcBef>
                <a:spcPts val="0"/>
              </a:spcBef>
              <a:spcAft>
                <a:spcPts val="0"/>
              </a:spcAft>
              <a:buNone/>
            </a:pPr>
            <a:r>
              <a:rPr lang="en-GB" dirty="0"/>
              <a:t>- </a:t>
            </a:r>
            <a:r>
              <a:rPr lang="en-GB" dirty="0" err="1"/>
              <a:t>pokud</a:t>
            </a:r>
            <a:r>
              <a:rPr lang="en-GB" dirty="0"/>
              <a:t> a · K &gt; b · L, </a:t>
            </a:r>
            <a:r>
              <a:rPr lang="en-GB" dirty="0" err="1"/>
              <a:t>potom</a:t>
            </a:r>
            <a:r>
              <a:rPr lang="en-GB" dirty="0"/>
              <a:t> Q = b · L, </a:t>
            </a:r>
            <a:r>
              <a:rPr lang="en-GB" dirty="0" err="1"/>
              <a:t>omezením</a:t>
            </a:r>
            <a:r>
              <a:rPr lang="en-GB" dirty="0"/>
              <a:t> je </a:t>
            </a:r>
            <a:r>
              <a:rPr lang="en-GB" dirty="0" err="1"/>
              <a:t>množství</a:t>
            </a:r>
            <a:r>
              <a:rPr lang="en-GB" dirty="0"/>
              <a:t> </a:t>
            </a:r>
            <a:r>
              <a:rPr lang="en-GB" dirty="0" err="1"/>
              <a:t>práce</a:t>
            </a:r>
            <a:r>
              <a:rPr lang="en-GB" dirty="0"/>
              <a:t> a MPK = 0;</a:t>
            </a:r>
          </a:p>
          <a:p>
            <a:pPr marL="0" lvl="0" indent="0" algn="l" rtl="0">
              <a:spcBef>
                <a:spcPts val="0"/>
              </a:spcBef>
              <a:spcAft>
                <a:spcPts val="0"/>
              </a:spcAft>
              <a:buNone/>
            </a:pPr>
            <a:r>
              <a:rPr lang="en-GB" dirty="0"/>
              <a:t>- </a:t>
            </a:r>
            <a:r>
              <a:rPr lang="en-GB" dirty="0" err="1"/>
              <a:t>pokud</a:t>
            </a:r>
            <a:r>
              <a:rPr lang="en-GB" dirty="0"/>
              <a:t> a · K = a · L, K/L = b/a, </a:t>
            </a:r>
            <a:r>
              <a:rPr lang="en-GB" dirty="0" err="1"/>
              <a:t>firma</a:t>
            </a:r>
            <a:r>
              <a:rPr lang="en-GB" dirty="0"/>
              <a:t> </a:t>
            </a:r>
            <a:r>
              <a:rPr lang="en-GB" dirty="0" err="1"/>
              <a:t>vyrábí</a:t>
            </a:r>
            <a:r>
              <a:rPr lang="en-GB" dirty="0"/>
              <a:t> </a:t>
            </a:r>
            <a:r>
              <a:rPr lang="en-GB" dirty="0" err="1"/>
              <a:t>měnící</a:t>
            </a:r>
            <a:r>
              <a:rPr lang="en-GB" dirty="0"/>
              <a:t> se </a:t>
            </a:r>
            <a:r>
              <a:rPr lang="en-GB" dirty="0" err="1"/>
              <a:t>výstup</a:t>
            </a:r>
            <a:r>
              <a:rPr lang="en-GB" dirty="0"/>
              <a:t> s </a:t>
            </a:r>
            <a:r>
              <a:rPr lang="en-GB" dirty="0" err="1"/>
              <a:t>kombinacemi</a:t>
            </a:r>
            <a:r>
              <a:rPr lang="en-GB" dirty="0"/>
              <a:t> </a:t>
            </a:r>
            <a:r>
              <a:rPr lang="en-GB" dirty="0" err="1"/>
              <a:t>práce</a:t>
            </a:r>
            <a:r>
              <a:rPr lang="cs-CZ" dirty="0"/>
              <a:t> </a:t>
            </a:r>
            <a:r>
              <a:rPr lang="en-GB" dirty="0"/>
              <a:t>a </a:t>
            </a:r>
            <a:r>
              <a:rPr lang="en-GB" dirty="0" err="1"/>
              <a:t>kapitálu</a:t>
            </a:r>
            <a:r>
              <a:rPr lang="en-GB" dirty="0"/>
              <a:t> v </a:t>
            </a:r>
            <a:r>
              <a:rPr lang="en-GB" dirty="0" err="1"/>
              <a:t>patách</a:t>
            </a:r>
            <a:r>
              <a:rPr lang="en-GB" dirty="0"/>
              <a:t> </a:t>
            </a:r>
            <a:r>
              <a:rPr lang="en-GB" dirty="0" err="1"/>
              <a:t>pravoúhlých</a:t>
            </a:r>
            <a:r>
              <a:rPr lang="en-GB" dirty="0"/>
              <a:t> </a:t>
            </a:r>
            <a:r>
              <a:rPr lang="en-GB" dirty="0" err="1"/>
              <a:t>izokvant</a:t>
            </a:r>
            <a:r>
              <a:rPr lang="en-GB" dirty="0"/>
              <a:t>.</a:t>
            </a:r>
          </a:p>
          <a:p>
            <a:pPr marL="0" lvl="0" indent="0" algn="l" rtl="0">
              <a:spcBef>
                <a:spcPts val="0"/>
              </a:spcBef>
              <a:spcAft>
                <a:spcPts val="0"/>
              </a:spcAft>
              <a:buNone/>
            </a:pPr>
            <a:r>
              <a:rPr lang="en-GB" dirty="0" err="1"/>
              <a:t>Při</a:t>
            </a:r>
            <a:r>
              <a:rPr lang="en-GB" dirty="0"/>
              <a:t> </a:t>
            </a:r>
            <a:r>
              <a:rPr lang="en-GB" dirty="0" err="1"/>
              <a:t>zkoumání</a:t>
            </a:r>
            <a:r>
              <a:rPr lang="en-GB" dirty="0"/>
              <a:t> </a:t>
            </a:r>
            <a:r>
              <a:rPr lang="en-GB" dirty="0" err="1"/>
              <a:t>výnosů</a:t>
            </a:r>
            <a:r>
              <a:rPr lang="en-GB" dirty="0"/>
              <a:t> z </a:t>
            </a:r>
            <a:r>
              <a:rPr lang="en-GB" dirty="0" err="1"/>
              <a:t>rozsahu</a:t>
            </a:r>
            <a:r>
              <a:rPr lang="en-GB" dirty="0"/>
              <a:t> </a:t>
            </a:r>
            <a:r>
              <a:rPr lang="en-GB" dirty="0" err="1"/>
              <a:t>obsažených</a:t>
            </a:r>
            <a:r>
              <a:rPr lang="en-GB" dirty="0"/>
              <a:t> v </a:t>
            </a:r>
            <a:r>
              <a:rPr lang="en-GB" dirty="0" err="1"/>
              <a:t>produkční</a:t>
            </a:r>
            <a:r>
              <a:rPr lang="en-GB" dirty="0"/>
              <a:t> </a:t>
            </a:r>
            <a:r>
              <a:rPr lang="en-GB" dirty="0" err="1"/>
              <a:t>funkci</a:t>
            </a:r>
            <a:r>
              <a:rPr lang="en-GB" dirty="0"/>
              <a:t> </a:t>
            </a:r>
            <a:r>
              <a:rPr lang="en-GB" dirty="0" err="1"/>
              <a:t>opět</a:t>
            </a:r>
            <a:r>
              <a:rPr lang="cs-CZ" dirty="0"/>
              <a:t> </a:t>
            </a:r>
            <a:r>
              <a:rPr lang="en-GB" dirty="0" err="1"/>
              <a:t>vynásobíme</a:t>
            </a:r>
            <a:r>
              <a:rPr lang="en-GB" dirty="0"/>
              <a:t> </a:t>
            </a:r>
            <a:r>
              <a:rPr lang="en-GB" dirty="0" err="1"/>
              <a:t>každý</a:t>
            </a:r>
            <a:r>
              <a:rPr lang="en-GB" dirty="0"/>
              <a:t> </a:t>
            </a:r>
            <a:r>
              <a:rPr lang="en-GB" dirty="0" err="1"/>
              <a:t>vstup</a:t>
            </a:r>
            <a:r>
              <a:rPr lang="en-GB" dirty="0"/>
              <a:t> </a:t>
            </a:r>
            <a:r>
              <a:rPr lang="en-GB" dirty="0" err="1"/>
              <a:t>kladnou</a:t>
            </a:r>
            <a:r>
              <a:rPr lang="en-GB" dirty="0"/>
              <a:t> </a:t>
            </a:r>
            <a:r>
              <a:rPr lang="en-GB" dirty="0" err="1"/>
              <a:t>konstantou</a:t>
            </a:r>
            <a:r>
              <a:rPr lang="en-GB" dirty="0"/>
              <a:t> „t“</a:t>
            </a:r>
          </a:p>
          <a:p>
            <a:pPr marL="0" lvl="0" indent="0" algn="l" rtl="0">
              <a:spcBef>
                <a:spcPts val="0"/>
              </a:spcBef>
              <a:spcAft>
                <a:spcPts val="0"/>
              </a:spcAft>
              <a:buNone/>
            </a:pPr>
            <a:r>
              <a:rPr lang="en-GB" dirty="0"/>
              <a:t>f (t · K, t ·L) = min (a · t · K, b · t · L) = t · min (a · K, b ·L) = t · f (K,L)</a:t>
            </a:r>
          </a:p>
          <a:p>
            <a:pPr marL="0" lvl="0" indent="0" algn="l" rtl="0">
              <a:spcBef>
                <a:spcPts val="0"/>
              </a:spcBef>
              <a:spcAft>
                <a:spcPts val="0"/>
              </a:spcAft>
              <a:buNone/>
            </a:pPr>
            <a:r>
              <a:rPr lang="en-GB" dirty="0" err="1"/>
              <a:t>Šlo</a:t>
            </a:r>
            <a:r>
              <a:rPr lang="en-GB" dirty="0"/>
              <a:t> by o </a:t>
            </a:r>
            <a:r>
              <a:rPr lang="en-GB" dirty="0" err="1"/>
              <a:t>konstantní</a:t>
            </a:r>
            <a:r>
              <a:rPr lang="en-GB" dirty="0"/>
              <a:t> </a:t>
            </a:r>
            <a:r>
              <a:rPr lang="en-GB" dirty="0" err="1"/>
              <a:t>výnosy</a:t>
            </a:r>
            <a:r>
              <a:rPr lang="en-GB" dirty="0"/>
              <a:t> z </a:t>
            </a:r>
            <a:r>
              <a:rPr lang="en-GB" dirty="0" err="1"/>
              <a:t>rozsahu</a:t>
            </a:r>
            <a:r>
              <a:rPr lang="en-GB" dirty="0"/>
              <a:t>.</a:t>
            </a:r>
          </a:p>
        </p:txBody>
      </p:sp>
      <p:sp>
        <p:nvSpPr>
          <p:cNvPr id="95" name="Google Shape;95;p2:notes">
            <a:extLst>
              <a:ext uri="{FF2B5EF4-FFF2-40B4-BE49-F238E27FC236}">
                <a16:creationId xmlns:a16="http://schemas.microsoft.com/office/drawing/2014/main" id="{3FCA927D-A15A-9B0C-ABF2-1D9632B018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415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E31AD52-7E27-8FC0-42AF-C72AC94F75E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96378F4-9C67-B16D-C708-B86A4EA14FE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E385E2B3-2F9A-1C2E-40CD-E5EFCCEED1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3418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ABBA362-A670-D2D1-9D19-4AEA2CC8FB6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D8D9347-D5D5-7935-6ECC-9588FB97DE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r>
              <a:rPr lang="cs-CZ" dirty="0"/>
              <a:t>P</a:t>
            </a:r>
            <a:r>
              <a:rPr lang="en-GB" dirty="0" err="1"/>
              <a:t>rodukční</a:t>
            </a:r>
            <a:r>
              <a:rPr lang="en-GB" dirty="0"/>
              <a:t> </a:t>
            </a:r>
            <a:r>
              <a:rPr lang="en-GB" dirty="0" err="1"/>
              <a:t>funkce</a:t>
            </a:r>
            <a:r>
              <a:rPr lang="en-GB" dirty="0"/>
              <a:t> </a:t>
            </a:r>
            <a:r>
              <a:rPr lang="en-GB" dirty="0" err="1"/>
              <a:t>ukazuje</a:t>
            </a:r>
            <a:r>
              <a:rPr lang="cs-CZ" dirty="0"/>
              <a:t> </a:t>
            </a:r>
            <a:r>
              <a:rPr lang="en-GB" dirty="0" err="1"/>
              <a:t>technologická</a:t>
            </a:r>
            <a:r>
              <a:rPr lang="en-GB" dirty="0"/>
              <a:t> </a:t>
            </a:r>
            <a:r>
              <a:rPr lang="en-GB" dirty="0" err="1"/>
              <a:t>omezení</a:t>
            </a:r>
            <a:r>
              <a:rPr lang="en-GB" dirty="0"/>
              <a:t> </a:t>
            </a:r>
            <a:r>
              <a:rPr lang="en-GB" dirty="0" err="1"/>
              <a:t>výroby</a:t>
            </a:r>
            <a:r>
              <a:rPr lang="en-GB" dirty="0"/>
              <a:t>, </a:t>
            </a:r>
            <a:r>
              <a:rPr lang="en-GB" dirty="0" err="1"/>
              <a:t>protože</a:t>
            </a:r>
            <a:r>
              <a:rPr lang="en-GB" dirty="0"/>
              <a:t> </a:t>
            </a:r>
            <a:r>
              <a:rPr lang="en-GB" dirty="0" err="1"/>
              <a:t>vychází</a:t>
            </a:r>
            <a:r>
              <a:rPr lang="en-GB" dirty="0"/>
              <a:t> z </a:t>
            </a:r>
            <a:r>
              <a:rPr lang="en-GB" dirty="0" err="1"/>
              <a:t>dané</a:t>
            </a:r>
            <a:r>
              <a:rPr lang="en-GB" dirty="0"/>
              <a:t> </a:t>
            </a:r>
            <a:r>
              <a:rPr lang="en-GB" dirty="0" err="1"/>
              <a:t>úrovně</a:t>
            </a:r>
            <a:r>
              <a:rPr lang="en-GB" dirty="0"/>
              <a:t> </a:t>
            </a:r>
            <a:r>
              <a:rPr lang="en-GB" dirty="0" err="1"/>
              <a:t>technologie</a:t>
            </a:r>
            <a:r>
              <a:rPr lang="en-GB" dirty="0"/>
              <a:t>. </a:t>
            </a:r>
            <a:r>
              <a:rPr lang="en-GB" dirty="0" err="1"/>
              <a:t>Rozvoj</a:t>
            </a:r>
            <a:r>
              <a:rPr lang="en-GB" dirty="0"/>
              <a:t> </a:t>
            </a:r>
            <a:r>
              <a:rPr lang="en-GB" dirty="0" err="1"/>
              <a:t>lidského</a:t>
            </a:r>
            <a:r>
              <a:rPr lang="cs-CZ" dirty="0"/>
              <a:t> </a:t>
            </a:r>
            <a:r>
              <a:rPr lang="en-GB" dirty="0" err="1"/>
              <a:t>poznání</a:t>
            </a:r>
            <a:r>
              <a:rPr lang="en-GB" dirty="0"/>
              <a:t> </a:t>
            </a:r>
            <a:r>
              <a:rPr lang="en-GB" dirty="0" err="1"/>
              <a:t>však</a:t>
            </a:r>
            <a:r>
              <a:rPr lang="en-GB" dirty="0"/>
              <a:t> </a:t>
            </a:r>
            <a:r>
              <a:rPr lang="en-GB" dirty="0" err="1"/>
              <a:t>vede</a:t>
            </a:r>
            <a:r>
              <a:rPr lang="en-GB" dirty="0"/>
              <a:t> </a:t>
            </a:r>
            <a:r>
              <a:rPr lang="en-GB" dirty="0" err="1"/>
              <a:t>ke</a:t>
            </a:r>
            <a:r>
              <a:rPr lang="en-GB" dirty="0"/>
              <a:t> </a:t>
            </a:r>
            <a:r>
              <a:rPr lang="en-GB" dirty="0" err="1"/>
              <a:t>zdokonalování</a:t>
            </a:r>
            <a:r>
              <a:rPr lang="en-GB" dirty="0"/>
              <a:t> </a:t>
            </a:r>
            <a:r>
              <a:rPr lang="en-GB" dirty="0" err="1"/>
              <a:t>procesů</a:t>
            </a:r>
            <a:r>
              <a:rPr lang="en-GB" dirty="0"/>
              <a:t> </a:t>
            </a:r>
            <a:r>
              <a:rPr lang="en-GB" dirty="0" err="1"/>
              <a:t>používaných</a:t>
            </a:r>
            <a:r>
              <a:rPr lang="en-GB" dirty="0"/>
              <a:t> </a:t>
            </a:r>
            <a:r>
              <a:rPr lang="en-GB" dirty="0" err="1"/>
              <a:t>ve</a:t>
            </a:r>
            <a:r>
              <a:rPr lang="en-GB" dirty="0"/>
              <a:t> </a:t>
            </a:r>
            <a:r>
              <a:rPr lang="en-GB" dirty="0" err="1"/>
              <a:t>výrobě</a:t>
            </a:r>
            <a:r>
              <a:rPr lang="en-GB" dirty="0"/>
              <a:t>. </a:t>
            </a:r>
            <a:r>
              <a:rPr lang="en-GB" dirty="0" err="1"/>
              <a:t>Vzniká</a:t>
            </a:r>
            <a:r>
              <a:rPr lang="en-GB" dirty="0"/>
              <a:t> </a:t>
            </a:r>
            <a:r>
              <a:rPr lang="en-GB" dirty="0" err="1"/>
              <a:t>tedy</a:t>
            </a:r>
            <a:r>
              <a:rPr lang="en-GB" dirty="0"/>
              <a:t> </a:t>
            </a:r>
            <a:r>
              <a:rPr lang="en-GB" dirty="0" err="1"/>
              <a:t>otázka</a:t>
            </a:r>
            <a:r>
              <a:rPr lang="en-GB" dirty="0"/>
              <a:t>, </a:t>
            </a:r>
            <a:r>
              <a:rPr lang="en-GB" dirty="0" err="1"/>
              <a:t>zda</a:t>
            </a:r>
            <a:r>
              <a:rPr lang="cs-CZ" dirty="0"/>
              <a:t> </a:t>
            </a:r>
            <a:r>
              <a:rPr lang="en-GB" dirty="0"/>
              <a:t>je </a:t>
            </a:r>
            <a:r>
              <a:rPr lang="en-GB" dirty="0" err="1"/>
              <a:t>možné</a:t>
            </a:r>
            <a:r>
              <a:rPr lang="en-GB" dirty="0"/>
              <a:t> v </a:t>
            </a:r>
            <a:r>
              <a:rPr lang="en-GB" dirty="0" err="1"/>
              <a:t>produkční</a:t>
            </a:r>
            <a:r>
              <a:rPr lang="en-GB" dirty="0"/>
              <a:t> </a:t>
            </a:r>
            <a:r>
              <a:rPr lang="en-GB" dirty="0" err="1"/>
              <a:t>funkci</a:t>
            </a:r>
            <a:r>
              <a:rPr lang="en-GB" dirty="0"/>
              <a:t> </a:t>
            </a:r>
            <a:r>
              <a:rPr lang="en-GB" dirty="0" err="1"/>
              <a:t>tento</a:t>
            </a:r>
            <a:r>
              <a:rPr lang="en-GB" dirty="0"/>
              <a:t> </a:t>
            </a:r>
            <a:r>
              <a:rPr lang="en-GB" dirty="0" err="1"/>
              <a:t>technický</a:t>
            </a:r>
            <a:r>
              <a:rPr lang="en-GB" dirty="0"/>
              <a:t> </a:t>
            </a:r>
            <a:r>
              <a:rPr lang="en-GB" dirty="0" err="1"/>
              <a:t>pokrok</a:t>
            </a:r>
            <a:r>
              <a:rPr lang="en-GB" dirty="0"/>
              <a:t> </a:t>
            </a:r>
            <a:r>
              <a:rPr lang="en-GB" dirty="0" err="1"/>
              <a:t>zachytit</a:t>
            </a:r>
            <a:r>
              <a:rPr lang="en-GB" dirty="0"/>
              <a:t>.</a:t>
            </a:r>
            <a:endParaRPr lang="cs-CZ" dirty="0"/>
          </a:p>
          <a:p>
            <a:pPr marL="0" lvl="0" indent="0" algn="l" rtl="0">
              <a:spcBef>
                <a:spcPts val="0"/>
              </a:spcBef>
              <a:spcAft>
                <a:spcPts val="0"/>
              </a:spcAft>
              <a:buNone/>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noProof="0" dirty="0">
                <a:solidFill>
                  <a:schemeClr val="tx1"/>
                </a:solidFill>
                <a:latin typeface="Times New Roman" panose="02020603050405020304" pitchFamily="18" charset="0"/>
                <a:cs typeface="Times New Roman" panose="02020603050405020304" pitchFamily="18" charset="0"/>
              </a:rPr>
              <a:t>Výchozí izokvanta je označena jako Q1. Předpokládáme-li, že ve výrobě je aplikovaný technický pokrok, potom je výstup Q1 možno vyrobit s menším množstvím vstupů, takže se izokvanta Q1 posune doleva dolů, kde ji označíme jako Q‘1. (To znamená, že Q1 i Q‘1 představují stejnou velikost výstupu). Množství kapitálu K‘1, kombinované původně s množstvím práce L1, umožňuje v důsledku technického pokroku vyrobit stejný výstup s menším množstvím práce L‘1. Produktivita práce se zvýšila z Q1/L1 na Q1/L‘1.</a:t>
            </a:r>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B281E3B7-E6C2-2C5B-DD58-C2980C787A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001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7417FF2-56B1-B158-2165-E2B0E22C8B7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62DB2AD-2ACB-32EA-DF73-82677260A75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E080851C-C108-04E3-6F5E-3F3818D960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85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0C8E223-7A26-3511-BD5E-632B161F184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F83B4F4-6237-6C70-7226-DA8596D54FA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V </a:t>
            </a:r>
            <a:r>
              <a:rPr lang="en-GB" dirty="0" err="1"/>
              <a:t>případě</a:t>
            </a:r>
            <a:r>
              <a:rPr lang="en-GB" dirty="0"/>
              <a:t> </a:t>
            </a:r>
            <a:r>
              <a:rPr lang="en-GB" dirty="0" err="1"/>
              <a:t>dvou</a:t>
            </a:r>
            <a:r>
              <a:rPr lang="en-GB" dirty="0"/>
              <a:t> </a:t>
            </a:r>
            <a:r>
              <a:rPr lang="en-GB" dirty="0" err="1"/>
              <a:t>výrobních</a:t>
            </a:r>
            <a:r>
              <a:rPr lang="en-GB" dirty="0"/>
              <a:t> </a:t>
            </a:r>
            <a:r>
              <a:rPr lang="en-GB" dirty="0" err="1"/>
              <a:t>faktorů</a:t>
            </a:r>
            <a:r>
              <a:rPr lang="en-GB" dirty="0"/>
              <a:t> se za </a:t>
            </a:r>
            <a:r>
              <a:rPr lang="en-GB" dirty="0" err="1"/>
              <a:t>fixní</a:t>
            </a:r>
            <a:r>
              <a:rPr lang="en-GB" dirty="0"/>
              <a:t> </a:t>
            </a:r>
            <a:r>
              <a:rPr lang="en-GB" dirty="0" err="1"/>
              <a:t>vstup</a:t>
            </a:r>
            <a:r>
              <a:rPr lang="en-GB" dirty="0"/>
              <a:t> </a:t>
            </a:r>
            <a:r>
              <a:rPr lang="en-GB" dirty="0" err="1"/>
              <a:t>považuje</a:t>
            </a:r>
            <a:r>
              <a:rPr lang="en-GB" dirty="0"/>
              <a:t> </a:t>
            </a:r>
            <a:r>
              <a:rPr lang="en-GB" dirty="0" err="1"/>
              <a:t>zpravidla</a:t>
            </a:r>
            <a:r>
              <a:rPr lang="cs-CZ" dirty="0"/>
              <a:t> </a:t>
            </a:r>
            <a:r>
              <a:rPr lang="en-GB" dirty="0" err="1"/>
              <a:t>kapitál</a:t>
            </a:r>
            <a:r>
              <a:rPr lang="en-GB" dirty="0"/>
              <a:t>. Je </a:t>
            </a:r>
            <a:r>
              <a:rPr lang="en-GB" dirty="0" err="1"/>
              <a:t>tomu</a:t>
            </a:r>
            <a:r>
              <a:rPr lang="en-GB" dirty="0"/>
              <a:t> </a:t>
            </a:r>
            <a:r>
              <a:rPr lang="en-GB" dirty="0" err="1"/>
              <a:t>tak</a:t>
            </a:r>
            <a:r>
              <a:rPr lang="en-GB" dirty="0"/>
              <a:t> proto, </a:t>
            </a:r>
            <a:r>
              <a:rPr lang="en-GB" dirty="0" err="1"/>
              <a:t>že</a:t>
            </a:r>
            <a:r>
              <a:rPr lang="en-GB" dirty="0"/>
              <a:t> </a:t>
            </a:r>
            <a:r>
              <a:rPr lang="en-GB" dirty="0" err="1"/>
              <a:t>kapitál</a:t>
            </a:r>
            <a:r>
              <a:rPr lang="en-GB" dirty="0"/>
              <a:t> </a:t>
            </a:r>
            <a:r>
              <a:rPr lang="en-GB" dirty="0" err="1"/>
              <a:t>fyzicky</a:t>
            </a:r>
            <a:r>
              <a:rPr lang="en-GB" dirty="0"/>
              <a:t> </a:t>
            </a:r>
            <a:r>
              <a:rPr lang="en-GB" dirty="0" err="1"/>
              <a:t>existuje</a:t>
            </a:r>
            <a:r>
              <a:rPr lang="en-GB" dirty="0"/>
              <a:t> </a:t>
            </a:r>
            <a:r>
              <a:rPr lang="en-GB" dirty="0" err="1"/>
              <a:t>např</a:t>
            </a:r>
            <a:r>
              <a:rPr lang="en-GB" dirty="0"/>
              <a:t>. v </a:t>
            </a:r>
            <a:r>
              <a:rPr lang="en-GB" dirty="0" err="1"/>
              <a:t>podobě</a:t>
            </a:r>
            <a:r>
              <a:rPr lang="en-GB" dirty="0"/>
              <a:t> </a:t>
            </a:r>
            <a:r>
              <a:rPr lang="en-GB" dirty="0" err="1"/>
              <a:t>strojního</a:t>
            </a:r>
            <a:r>
              <a:rPr lang="en-GB" dirty="0"/>
              <a:t> </a:t>
            </a:r>
            <a:r>
              <a:rPr lang="en-GB" dirty="0" err="1"/>
              <a:t>zařízení</a:t>
            </a:r>
            <a:r>
              <a:rPr lang="en-GB" dirty="0"/>
              <a:t>, </a:t>
            </a:r>
            <a:r>
              <a:rPr lang="en-GB" dirty="0" err="1"/>
              <a:t>které</a:t>
            </a:r>
            <a:endParaRPr lang="en-GB" dirty="0"/>
          </a:p>
          <a:p>
            <a:pPr marL="0" lvl="0" indent="0" algn="l" rtl="0">
              <a:spcBef>
                <a:spcPts val="0"/>
              </a:spcBef>
              <a:spcAft>
                <a:spcPts val="0"/>
              </a:spcAft>
              <a:buNone/>
            </a:pPr>
            <a:r>
              <a:rPr lang="en-GB" dirty="0"/>
              <a:t>je </a:t>
            </a:r>
            <a:r>
              <a:rPr lang="en-GB" dirty="0" err="1"/>
              <a:t>fixováno</a:t>
            </a:r>
            <a:r>
              <a:rPr lang="en-GB" dirty="0"/>
              <a:t> </a:t>
            </a:r>
            <a:r>
              <a:rPr lang="en-GB" dirty="0" err="1"/>
              <a:t>na</a:t>
            </a:r>
            <a:r>
              <a:rPr lang="en-GB" dirty="0"/>
              <a:t> </a:t>
            </a:r>
            <a:r>
              <a:rPr lang="en-GB" dirty="0" err="1"/>
              <a:t>určité</a:t>
            </a:r>
            <a:r>
              <a:rPr lang="en-GB" dirty="0"/>
              <a:t> </a:t>
            </a:r>
            <a:r>
              <a:rPr lang="en-GB" dirty="0" err="1"/>
              <a:t>místo</a:t>
            </a:r>
            <a:r>
              <a:rPr lang="en-GB" dirty="0"/>
              <a:t>. </a:t>
            </a:r>
            <a:r>
              <a:rPr lang="en-GB" dirty="0" err="1"/>
              <a:t>Firma</a:t>
            </a:r>
            <a:r>
              <a:rPr lang="en-GB" dirty="0"/>
              <a:t> </a:t>
            </a:r>
            <a:r>
              <a:rPr lang="en-GB" dirty="0" err="1"/>
              <a:t>může</a:t>
            </a:r>
            <a:r>
              <a:rPr lang="en-GB" dirty="0"/>
              <a:t> </a:t>
            </a:r>
            <a:r>
              <a:rPr lang="en-GB" dirty="0" err="1"/>
              <a:t>být</a:t>
            </a:r>
            <a:r>
              <a:rPr lang="en-GB" dirty="0"/>
              <a:t> </a:t>
            </a:r>
            <a:r>
              <a:rPr lang="en-GB" dirty="0" err="1"/>
              <a:t>jeho</a:t>
            </a:r>
            <a:r>
              <a:rPr lang="en-GB" dirty="0"/>
              <a:t> </a:t>
            </a:r>
            <a:r>
              <a:rPr lang="en-GB" dirty="0" err="1"/>
              <a:t>vlastníkem</a:t>
            </a:r>
            <a:r>
              <a:rPr lang="en-GB" dirty="0"/>
              <a:t> </a:t>
            </a:r>
            <a:r>
              <a:rPr lang="en-GB" dirty="0" err="1"/>
              <a:t>nebo</a:t>
            </a:r>
            <a:r>
              <a:rPr lang="en-GB" dirty="0"/>
              <a:t> </a:t>
            </a:r>
            <a:r>
              <a:rPr lang="en-GB" dirty="0" err="1"/>
              <a:t>nájemcem</a:t>
            </a:r>
            <a:r>
              <a:rPr lang="en-GB" dirty="0"/>
              <a:t>, ale </a:t>
            </a:r>
            <a:r>
              <a:rPr lang="en-GB" dirty="0" err="1"/>
              <a:t>nemůže</a:t>
            </a:r>
            <a:r>
              <a:rPr lang="cs-CZ" dirty="0"/>
              <a:t> </a:t>
            </a:r>
            <a:r>
              <a:rPr lang="en-GB" dirty="0" err="1"/>
              <a:t>okamžitě</a:t>
            </a:r>
            <a:r>
              <a:rPr lang="en-GB" dirty="0"/>
              <a:t> </a:t>
            </a:r>
            <a:r>
              <a:rPr lang="en-GB" dirty="0" err="1"/>
              <a:t>měnit</a:t>
            </a:r>
            <a:r>
              <a:rPr lang="en-GB" dirty="0"/>
              <a:t> </a:t>
            </a:r>
            <a:r>
              <a:rPr lang="en-GB" dirty="0" err="1"/>
              <a:t>jeho</a:t>
            </a:r>
            <a:r>
              <a:rPr lang="en-GB" dirty="0"/>
              <a:t> </a:t>
            </a:r>
            <a:r>
              <a:rPr lang="en-GB" dirty="0" err="1"/>
              <a:t>objem</a:t>
            </a:r>
            <a:r>
              <a:rPr lang="en-GB" dirty="0"/>
              <a:t> za </a:t>
            </a:r>
            <a:r>
              <a:rPr lang="en-GB" dirty="0" err="1"/>
              <a:t>účelem</a:t>
            </a:r>
            <a:r>
              <a:rPr lang="en-GB" dirty="0"/>
              <a:t> </a:t>
            </a:r>
            <a:r>
              <a:rPr lang="en-GB" dirty="0" err="1"/>
              <a:t>změny</a:t>
            </a:r>
            <a:r>
              <a:rPr lang="en-GB" dirty="0"/>
              <a:t> </a:t>
            </a:r>
            <a:r>
              <a:rPr lang="en-GB" dirty="0" err="1"/>
              <a:t>výstupu</a:t>
            </a:r>
            <a:r>
              <a:rPr lang="en-GB" dirty="0"/>
              <a:t>. </a:t>
            </a:r>
            <a:r>
              <a:rPr lang="en-GB" dirty="0" err="1"/>
              <a:t>Naopak</a:t>
            </a:r>
            <a:r>
              <a:rPr lang="en-GB" dirty="0"/>
              <a:t> </a:t>
            </a:r>
            <a:r>
              <a:rPr lang="en-GB" dirty="0" err="1"/>
              <a:t>objem</a:t>
            </a:r>
            <a:r>
              <a:rPr lang="en-GB" dirty="0"/>
              <a:t> </a:t>
            </a:r>
            <a:r>
              <a:rPr lang="en-GB" dirty="0" err="1"/>
              <a:t>práce</a:t>
            </a:r>
            <a:r>
              <a:rPr lang="en-GB" dirty="0"/>
              <a:t> </a:t>
            </a:r>
            <a:r>
              <a:rPr lang="en-GB" dirty="0" err="1"/>
              <a:t>zapojené</a:t>
            </a:r>
            <a:endParaRPr lang="en-GB" dirty="0"/>
          </a:p>
          <a:p>
            <a:pPr marL="0" lvl="0" indent="0" algn="l" rtl="0">
              <a:spcBef>
                <a:spcPts val="0"/>
              </a:spcBef>
              <a:spcAft>
                <a:spcPts val="0"/>
              </a:spcAft>
              <a:buNone/>
            </a:pPr>
            <a:r>
              <a:rPr lang="en-GB" dirty="0"/>
              <a:t>do </a:t>
            </a:r>
            <a:r>
              <a:rPr lang="en-GB" dirty="0" err="1"/>
              <a:t>výrobního</a:t>
            </a:r>
            <a:r>
              <a:rPr lang="en-GB" dirty="0"/>
              <a:t> </a:t>
            </a:r>
            <a:r>
              <a:rPr lang="en-GB" dirty="0" err="1"/>
              <a:t>procesu</a:t>
            </a:r>
            <a:r>
              <a:rPr lang="en-GB" dirty="0"/>
              <a:t> </a:t>
            </a:r>
            <a:r>
              <a:rPr lang="en-GB" dirty="0" err="1"/>
              <a:t>může</a:t>
            </a:r>
            <a:r>
              <a:rPr lang="en-GB" dirty="0"/>
              <a:t> </a:t>
            </a:r>
            <a:r>
              <a:rPr lang="en-GB" dirty="0" err="1"/>
              <a:t>být</a:t>
            </a:r>
            <a:r>
              <a:rPr lang="en-GB" dirty="0"/>
              <a:t>, </a:t>
            </a:r>
            <a:r>
              <a:rPr lang="en-GB" dirty="0" err="1"/>
              <a:t>zejména</a:t>
            </a:r>
            <a:r>
              <a:rPr lang="en-GB" dirty="0"/>
              <a:t> </a:t>
            </a:r>
            <a:r>
              <a:rPr lang="en-GB" dirty="0" err="1"/>
              <a:t>na</a:t>
            </a:r>
            <a:r>
              <a:rPr lang="en-GB" dirty="0"/>
              <a:t> </a:t>
            </a:r>
            <a:r>
              <a:rPr lang="en-GB" dirty="0" err="1"/>
              <a:t>základě</a:t>
            </a:r>
            <a:r>
              <a:rPr lang="en-GB" dirty="0"/>
              <a:t> </a:t>
            </a:r>
            <a:r>
              <a:rPr lang="en-GB" dirty="0" err="1"/>
              <a:t>krátkodobých</a:t>
            </a:r>
            <a:r>
              <a:rPr lang="en-GB" dirty="0"/>
              <a:t> </a:t>
            </a:r>
            <a:r>
              <a:rPr lang="en-GB" dirty="0" err="1"/>
              <a:t>pracovních</a:t>
            </a:r>
            <a:r>
              <a:rPr lang="en-GB" dirty="0"/>
              <a:t> </a:t>
            </a:r>
            <a:r>
              <a:rPr lang="en-GB" dirty="0" err="1"/>
              <a:t>smluv</a:t>
            </a:r>
            <a:r>
              <a:rPr lang="en-GB" dirty="0"/>
              <a:t>,</a:t>
            </a:r>
            <a:r>
              <a:rPr lang="cs-CZ" dirty="0"/>
              <a:t> </a:t>
            </a:r>
            <a:r>
              <a:rPr lang="en-GB" dirty="0"/>
              <a:t>v </a:t>
            </a:r>
            <a:r>
              <a:rPr lang="en-GB" dirty="0" err="1"/>
              <a:t>případě</a:t>
            </a:r>
            <a:r>
              <a:rPr lang="en-GB" dirty="0"/>
              <a:t> </a:t>
            </a:r>
            <a:r>
              <a:rPr lang="en-GB" dirty="0" err="1"/>
              <a:t>potřeby</a:t>
            </a:r>
            <a:r>
              <a:rPr lang="en-GB" dirty="0"/>
              <a:t> </a:t>
            </a:r>
            <a:r>
              <a:rPr lang="en-GB" dirty="0" err="1"/>
              <a:t>poměrně</a:t>
            </a:r>
            <a:r>
              <a:rPr lang="en-GB" dirty="0"/>
              <a:t> </a:t>
            </a:r>
            <a:r>
              <a:rPr lang="en-GB" dirty="0" err="1"/>
              <a:t>snadno</a:t>
            </a:r>
            <a:r>
              <a:rPr lang="en-GB" dirty="0"/>
              <a:t> </a:t>
            </a:r>
            <a:r>
              <a:rPr lang="en-GB" dirty="0" err="1"/>
              <a:t>redukován</a:t>
            </a:r>
            <a:r>
              <a:rPr lang="en-GB" dirty="0"/>
              <a:t> </a:t>
            </a:r>
            <a:r>
              <a:rPr lang="en-GB" dirty="0" err="1"/>
              <a:t>nebo</a:t>
            </a:r>
            <a:r>
              <a:rPr lang="en-GB" dirty="0"/>
              <a:t> </a:t>
            </a:r>
            <a:r>
              <a:rPr lang="en-GB" dirty="0" err="1"/>
              <a:t>zvětšen</a:t>
            </a:r>
            <a:r>
              <a:rPr lang="en-GB" dirty="0"/>
              <a:t>. Proto v </a:t>
            </a:r>
            <a:r>
              <a:rPr lang="en-GB" dirty="0" err="1"/>
              <a:t>krátkém</a:t>
            </a:r>
            <a:r>
              <a:rPr lang="en-GB" dirty="0"/>
              <a:t> </a:t>
            </a:r>
            <a:r>
              <a:rPr lang="en-GB" dirty="0" err="1"/>
              <a:t>období</a:t>
            </a:r>
            <a:endParaRPr lang="en-GB" dirty="0"/>
          </a:p>
          <a:p>
            <a:pPr marL="0" lvl="0" indent="0" algn="l" rtl="0">
              <a:spcBef>
                <a:spcPts val="0"/>
              </a:spcBef>
              <a:spcAft>
                <a:spcPts val="0"/>
              </a:spcAft>
              <a:buNone/>
            </a:pPr>
            <a:r>
              <a:rPr lang="en-GB" dirty="0" err="1"/>
              <a:t>považujeme</a:t>
            </a:r>
            <a:r>
              <a:rPr lang="en-GB" dirty="0"/>
              <a:t> </a:t>
            </a:r>
            <a:r>
              <a:rPr lang="en-GB" dirty="0" err="1"/>
              <a:t>práci</a:t>
            </a:r>
            <a:r>
              <a:rPr lang="en-GB" dirty="0"/>
              <a:t> za </a:t>
            </a:r>
            <a:r>
              <a:rPr lang="en-GB" dirty="0" err="1"/>
              <a:t>proměnlivý</a:t>
            </a:r>
            <a:r>
              <a:rPr lang="en-GB" dirty="0"/>
              <a:t> </a:t>
            </a:r>
            <a:r>
              <a:rPr lang="en-GB" dirty="0" err="1"/>
              <a:t>neboli</a:t>
            </a:r>
            <a:r>
              <a:rPr lang="en-GB" dirty="0"/>
              <a:t> </a:t>
            </a:r>
            <a:r>
              <a:rPr lang="en-GB" dirty="0" err="1"/>
              <a:t>variabilní</a:t>
            </a:r>
            <a:r>
              <a:rPr lang="en-GB" dirty="0"/>
              <a:t> </a:t>
            </a:r>
            <a:r>
              <a:rPr lang="en-GB" dirty="0" err="1"/>
              <a:t>vstup</a:t>
            </a:r>
            <a:r>
              <a:rPr lang="en-GB" dirty="0"/>
              <a:t>.</a:t>
            </a:r>
            <a:endParaRPr dirty="0"/>
          </a:p>
        </p:txBody>
      </p:sp>
      <p:sp>
        <p:nvSpPr>
          <p:cNvPr id="95" name="Google Shape;95;p2:notes">
            <a:extLst>
              <a:ext uri="{FF2B5EF4-FFF2-40B4-BE49-F238E27FC236}">
                <a16:creationId xmlns:a16="http://schemas.microsoft.com/office/drawing/2014/main" id="{9EE99971-155C-E20A-47B0-3380CB75BB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979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529BD43-A334-74C4-1018-0956830B452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9744D62-7BD6-8D31-CE2E-36185F65F07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b="1" noProof="0" dirty="0">
                <a:solidFill>
                  <a:schemeClr val="tx1"/>
                </a:solidFill>
                <a:latin typeface="Times New Roman" panose="02020603050405020304" pitchFamily="18" charset="0"/>
                <a:cs typeface="Times New Roman" panose="02020603050405020304" pitchFamily="18" charset="0"/>
              </a:rPr>
              <a:t>V empirických studiích se tedy vyjadřuje míra technického pokroku jako </a:t>
            </a:r>
            <a:r>
              <a:rPr lang="cs-CZ" sz="1400" b="1" noProof="0" dirty="0">
                <a:solidFill>
                  <a:schemeClr val="tx1"/>
                </a:solidFill>
                <a:latin typeface="Times New Roman" panose="02020603050405020304" pitchFamily="18" charset="0"/>
                <a:cs typeface="Times New Roman" panose="02020603050405020304" pitchFamily="18" charset="0"/>
              </a:rPr>
              <a:t>GA = GQ – </a:t>
            </a:r>
            <a:r>
              <a:rPr lang="cs-CZ" sz="1400" b="1" noProof="0" dirty="0" err="1">
                <a:solidFill>
                  <a:schemeClr val="tx1"/>
                </a:solidFill>
                <a:latin typeface="Times New Roman" panose="02020603050405020304" pitchFamily="18" charset="0"/>
                <a:cs typeface="Times New Roman" panose="02020603050405020304" pitchFamily="18" charset="0"/>
              </a:rPr>
              <a:t>eQ,L</a:t>
            </a:r>
            <a:r>
              <a:rPr lang="cs-CZ" sz="1400" b="1" noProof="0" dirty="0">
                <a:solidFill>
                  <a:schemeClr val="tx1"/>
                </a:solidFill>
                <a:latin typeface="Times New Roman" panose="02020603050405020304" pitchFamily="18" charset="0"/>
                <a:cs typeface="Times New Roman" panose="02020603050405020304" pitchFamily="18" charset="0"/>
              </a:rPr>
              <a:t> · GL– </a:t>
            </a:r>
            <a:r>
              <a:rPr lang="cs-CZ" sz="1400" b="1" noProof="0" dirty="0" err="1">
                <a:solidFill>
                  <a:schemeClr val="tx1"/>
                </a:solidFill>
                <a:latin typeface="Times New Roman" panose="02020603050405020304" pitchFamily="18" charset="0"/>
                <a:cs typeface="Times New Roman" panose="02020603050405020304" pitchFamily="18" charset="0"/>
              </a:rPr>
              <a:t>eQ,K</a:t>
            </a:r>
            <a:r>
              <a:rPr lang="cs-CZ" sz="1400" b="1" noProof="0" dirty="0">
                <a:solidFill>
                  <a:schemeClr val="tx1"/>
                </a:solidFill>
                <a:latin typeface="Times New Roman" panose="02020603050405020304" pitchFamily="18" charset="0"/>
                <a:cs typeface="Times New Roman" panose="02020603050405020304" pitchFamily="18" charset="0"/>
              </a:rPr>
              <a:t> · GK.</a:t>
            </a:r>
          </a:p>
          <a:p>
            <a:pPr marL="0" lvl="0" indent="0" algn="l" rtl="0">
              <a:spcBef>
                <a:spcPts val="0"/>
              </a:spcBef>
              <a:spcAft>
                <a:spcPts val="0"/>
              </a:spcAft>
              <a:buNone/>
            </a:pPr>
            <a:endParaRPr lang="cs-CZ" dirty="0"/>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6BB99881-8190-7315-4763-5EAEC050DC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873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7C19806-5C74-32A8-9799-98D94447C2C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1F6F7C5-F597-1E07-0B0A-156DFB22305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buFont typeface="Wingdings" panose="05000000000000000000" pitchFamily="2" charset="2"/>
              <a:buChar char="§"/>
            </a:pPr>
            <a:r>
              <a:rPr lang="cs-CZ" b="1" noProof="0" dirty="0"/>
              <a:t>Protože v krátkém období je minimálně jeden vstup fixní a za tento fixní vstup považujeme kapitál, charakterizuje krátkodobá produkční funkce vztah mezi výstupem a variabilním vstupem při dané úrovni kapitálu. </a:t>
            </a:r>
            <a:endParaRPr dirty="0"/>
          </a:p>
        </p:txBody>
      </p:sp>
      <p:sp>
        <p:nvSpPr>
          <p:cNvPr id="95" name="Google Shape;95;p2:notes">
            <a:extLst>
              <a:ext uri="{FF2B5EF4-FFF2-40B4-BE49-F238E27FC236}">
                <a16:creationId xmlns:a16="http://schemas.microsoft.com/office/drawing/2014/main" id="{1F73C3A2-B873-5F4B-AC57-B6DED69899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21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D72C48A-DFA8-8853-C2CC-9019ECEC66D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576EF2E-7413-7C35-A76E-661B7213ED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DFE10CA3-922B-91C9-EAA4-8B2877F446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04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E84361F-FF61-0AC7-0DFD-BD1CF8D3F4C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AAA9996-3708-DB43-5C2B-8BA21C0E26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4FB45219-D523-5192-D523-698B6A1633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13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6631723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360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403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extLst>
      <p:ext uri="{BB962C8B-B14F-4D97-AF65-F5344CB8AC3E}">
        <p14:creationId xmlns:p14="http://schemas.microsoft.com/office/powerpoint/2010/main" val="39156770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6813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75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0820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extLst>
      <p:ext uri="{BB962C8B-B14F-4D97-AF65-F5344CB8AC3E}">
        <p14:creationId xmlns:p14="http://schemas.microsoft.com/office/powerpoint/2010/main" val="31500508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6870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extLst>
      <p:ext uri="{BB962C8B-B14F-4D97-AF65-F5344CB8AC3E}">
        <p14:creationId xmlns:p14="http://schemas.microsoft.com/office/powerpoint/2010/main" val="37891427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887728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6500915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4188678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94584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8435674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18273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2166345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4809427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9110932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8326460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771645" y="928214"/>
            <a:ext cx="10648709"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b="1" dirty="0">
                <a:solidFill>
                  <a:srgbClr val="D10202"/>
                </a:solidFill>
              </a:rPr>
              <a:t>STRANA NABÍDKY</a:t>
            </a:r>
            <a:br>
              <a:rPr lang="cs-CZ" b="1" dirty="0">
                <a:solidFill>
                  <a:srgbClr val="D10202"/>
                </a:solidFill>
              </a:rPr>
            </a:br>
            <a:r>
              <a:rPr lang="cs-CZ" b="1" dirty="0">
                <a:solidFill>
                  <a:srgbClr val="D10202"/>
                </a:solidFill>
              </a:rPr>
              <a:t>Teorie firmy:</a:t>
            </a:r>
            <a:br>
              <a:rPr lang="cs-CZ" b="1" dirty="0">
                <a:solidFill>
                  <a:srgbClr val="D10202"/>
                </a:solidFill>
              </a:rPr>
            </a:br>
            <a:r>
              <a:rPr lang="en-GB" b="1" dirty="0" err="1">
                <a:solidFill>
                  <a:srgbClr val="D10202"/>
                </a:solidFill>
              </a:rPr>
              <a:t>Výroba</a:t>
            </a:r>
            <a:r>
              <a:rPr lang="en-GB" b="1" dirty="0">
                <a:solidFill>
                  <a:srgbClr val="D10202"/>
                </a:solidFill>
              </a:rPr>
              <a:t> a </a:t>
            </a:r>
            <a:r>
              <a:rPr lang="en-GB" b="1" dirty="0" err="1">
                <a:solidFill>
                  <a:srgbClr val="D10202"/>
                </a:solidFill>
              </a:rPr>
              <a:t>volba</a:t>
            </a:r>
            <a:r>
              <a:rPr lang="en-GB" b="1" dirty="0">
                <a:solidFill>
                  <a:srgbClr val="D10202"/>
                </a:solidFill>
              </a:rPr>
              <a:t> </a:t>
            </a:r>
            <a:r>
              <a:rPr lang="en-GB" b="1" dirty="0" err="1">
                <a:solidFill>
                  <a:srgbClr val="D10202"/>
                </a:solidFill>
              </a:rPr>
              <a:t>technologie</a:t>
            </a:r>
            <a:r>
              <a:rPr lang="en-GB" b="1" dirty="0">
                <a:solidFill>
                  <a:srgbClr val="D10202"/>
                </a:solidFill>
              </a:rPr>
              <a:t> </a:t>
            </a:r>
            <a:endParaRPr b="1"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7262491" y="4994998"/>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771645" y="5186495"/>
            <a:ext cx="4970704"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err="1">
                <a:solidFill>
                  <a:schemeClr val="dk1"/>
                </a:solidFill>
                <a:latin typeface="Calibri" panose="020F0502020204030204"/>
                <a:ea typeface="Calibri" panose="020F0502020204030204"/>
                <a:cs typeface="Calibri" panose="020F0502020204030204"/>
                <a:sym typeface="Calibri" panose="020F0502020204030204"/>
              </a:rPr>
              <a:t>Author</a:t>
            </a:r>
            <a:r>
              <a:rPr lang="cs-CZ" b="1" dirty="0">
                <a:solidFill>
                  <a:schemeClr val="dk1"/>
                </a:solidFill>
                <a:latin typeface="Calibri" panose="020F0502020204030204"/>
                <a:ea typeface="Calibri" panose="020F0502020204030204"/>
                <a:cs typeface="Calibri" panose="020F0502020204030204"/>
                <a:sym typeface="Calibri" panose="020F0502020204030204"/>
              </a:rPr>
              <a:t>: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E7FCADC-A391-F8EE-98E1-72F347FD0DE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36D6B11-E22D-BEFC-56FF-D0F0023A453F}"/>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2ECE02E-96F3-34CD-A060-EBAFC9F0F5AC}"/>
                  </a:ext>
                </a:extLst>
              </p:cNvPr>
              <p:cNvSpPr>
                <a:spLocks noGrp="1"/>
              </p:cNvSpPr>
              <p:nvPr>
                <p:ph type="body" idx="1"/>
              </p:nvPr>
            </p:nvSpPr>
            <p:spPr>
              <a:xfrm>
                <a:off x="370389" y="1417639"/>
                <a:ext cx="11528385" cy="4708526"/>
              </a:xfrm>
            </p:spPr>
            <p:txBody>
              <a:bodyPr>
                <a:normAutofit fontScale="92500" lnSpcReduction="20000"/>
              </a:bodyPr>
              <a:lstStyle/>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Průměrný produkt (</a:t>
                </a:r>
                <a:r>
                  <a:rPr lang="cs-CZ" b="1" noProof="0" dirty="0" err="1">
                    <a:solidFill>
                      <a:srgbClr val="FF0000"/>
                    </a:solidFill>
                    <a:latin typeface="Times New Roman" panose="02020603050405020304" pitchFamily="18" charset="0"/>
                    <a:cs typeface="Times New Roman" panose="02020603050405020304" pitchFamily="18" charset="0"/>
                  </a:rPr>
                  <a:t>Average</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Product</a:t>
                </a:r>
                <a:r>
                  <a:rPr lang="cs-CZ" b="1" noProof="0" dirty="0">
                    <a:solidFill>
                      <a:srgbClr val="FF0000"/>
                    </a:solidFill>
                    <a:latin typeface="Times New Roman" panose="02020603050405020304" pitchFamily="18" charset="0"/>
                    <a:cs typeface="Times New Roman" panose="02020603050405020304" pitchFamily="18" charset="0"/>
                  </a:rPr>
                  <a:t>, AP): výstup na jednotku vstupu: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Dělíme celkový výstup množstvím vstupů použitých k jeho výrobě:</a:t>
                </a:r>
              </a:p>
              <a:p>
                <a:pPr marL="114300" indent="0" algn="ctr">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𝑨𝑷</m:t>
                      </m:r>
                      <m:r>
                        <a:rPr lang="cs-CZ" b="1" i="1" noProof="0" dirty="0" smtClean="0">
                          <a:solidFill>
                            <a:schemeClr val="tx1"/>
                          </a:solidFill>
                          <a:latin typeface="Cambria Math" panose="02040503050406030204" pitchFamily="18" charset="0"/>
                          <a:cs typeface="Times New Roman" panose="02020603050405020304" pitchFamily="18" charset="0"/>
                        </a:rPr>
                        <m:t> = </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noProof="0" dirty="0" smtClean="0">
                              <a:solidFill>
                                <a:schemeClr val="tx1"/>
                              </a:solidFill>
                              <a:latin typeface="Cambria Math" panose="02040503050406030204" pitchFamily="18" charset="0"/>
                              <a:cs typeface="Times New Roman" panose="02020603050405020304" pitchFamily="18" charset="0"/>
                            </a:rPr>
                            <m:t>𝑸</m:t>
                          </m:r>
                        </m:num>
                        <m:den>
                          <m:r>
                            <a:rPr lang="cs-CZ" b="1" i="1" noProof="0" dirty="0" smtClean="0">
                              <a:solidFill>
                                <a:schemeClr val="tx1"/>
                              </a:solidFill>
                              <a:latin typeface="Cambria Math" panose="02040503050406030204" pitchFamily="18" charset="0"/>
                              <a:cs typeface="Times New Roman" panose="02020603050405020304" pitchFamily="18" charset="0"/>
                            </a:rPr>
                            <m:t>𝑳</m:t>
                          </m:r>
                        </m:den>
                      </m:f>
                      <m:r>
                        <a:rPr lang="cs-CZ" b="1" i="1" noProof="0" dirty="0" smtClean="0">
                          <a:solidFill>
                            <a:schemeClr val="tx1"/>
                          </a:solidFill>
                          <a:latin typeface="Cambria Math" panose="02040503050406030204" pitchFamily="18" charset="0"/>
                          <a:cs typeface="Times New Roman" panose="02020603050405020304" pitchFamily="18" charset="0"/>
                        </a:rPr>
                        <m:t> </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 Průměrná produktivita práce.</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Geometricky: AP</a:t>
                </a:r>
                <a:r>
                  <a:rPr lang="cs-CZ" sz="2400" b="1" noProof="0" dirty="0">
                    <a:solidFill>
                      <a:schemeClr val="tx1"/>
                    </a:solidFill>
                    <a:latin typeface="Times New Roman" panose="02020603050405020304" pitchFamily="18" charset="0"/>
                    <a:cs typeface="Times New Roman" panose="02020603050405020304" pitchFamily="18" charset="0"/>
                  </a:rPr>
                  <a:t>L</a:t>
                </a:r>
                <a:r>
                  <a:rPr lang="cs-CZ" b="1" noProof="0" dirty="0">
                    <a:solidFill>
                      <a:schemeClr val="tx1"/>
                    </a:solidFill>
                    <a:latin typeface="Times New Roman" panose="02020603050405020304" pitchFamily="18" charset="0"/>
                    <a:cs typeface="Times New Roman" panose="02020603050405020304" pitchFamily="18" charset="0"/>
                  </a:rPr>
                  <a:t> pro jednotlivá množství práce: směrnice úsečky vedené z počátku na odpovídající body funkce TP</a:t>
                </a:r>
                <a:r>
                  <a:rPr lang="cs-CZ" sz="2600" b="1" noProof="0" dirty="0">
                    <a:solidFill>
                      <a:schemeClr val="tx1"/>
                    </a:solidFill>
                    <a:latin typeface="Times New Roman" panose="02020603050405020304" pitchFamily="18" charset="0"/>
                    <a:cs typeface="Times New Roman" panose="02020603050405020304" pitchFamily="18" charset="0"/>
                  </a:rPr>
                  <a:t>L</a:t>
                </a:r>
                <a:r>
                  <a:rPr lang="cs-CZ" b="1" noProof="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cs-CZ"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cs-CZ" b="1" noProof="0" dirty="0">
                    <a:solidFill>
                      <a:schemeClr val="tx1"/>
                    </a:solidFill>
                    <a:latin typeface="Times New Roman" panose="02020603050405020304" pitchFamily="18" charset="0"/>
                    <a:cs typeface="Times New Roman" panose="02020603050405020304" pitchFamily="18" charset="0"/>
                  </a:rPr>
                  <a:t>Průměrný produkt fixního vstupu kapitálu: </a:t>
                </a:r>
                <a14:m>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𝑨𝑷</m:t>
                    </m:r>
                    <m:r>
                      <a:rPr lang="cs-CZ" b="1" i="1" noProof="0" dirty="0" smtClean="0">
                        <a:solidFill>
                          <a:schemeClr val="tx1"/>
                        </a:solidFill>
                        <a:latin typeface="Cambria Math" panose="02040503050406030204" pitchFamily="18" charset="0"/>
                        <a:cs typeface="Times New Roman" panose="02020603050405020304" pitchFamily="18" charset="0"/>
                      </a:rPr>
                      <m:t> = </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noProof="0" dirty="0" smtClean="0">
                            <a:solidFill>
                              <a:schemeClr val="tx1"/>
                            </a:solidFill>
                            <a:latin typeface="Cambria Math" panose="02040503050406030204" pitchFamily="18" charset="0"/>
                            <a:cs typeface="Times New Roman" panose="02020603050405020304" pitchFamily="18" charset="0"/>
                          </a:rPr>
                          <m:t>𝑸</m:t>
                        </m:r>
                      </m:num>
                      <m:den>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𝑲</m:t>
                            </m:r>
                          </m:e>
                          <m:sub>
                            <m:r>
                              <a:rPr lang="cs-CZ" b="1" i="1" noProof="0" dirty="0" smtClean="0">
                                <a:solidFill>
                                  <a:schemeClr val="tx1"/>
                                </a:solidFill>
                                <a:latin typeface="Cambria Math" panose="02040503050406030204" pitchFamily="18" charset="0"/>
                                <a:cs typeface="Times New Roman" panose="02020603050405020304" pitchFamily="18" charset="0"/>
                              </a:rPr>
                              <m:t>𝒊</m:t>
                            </m:r>
                          </m:sub>
                        </m:sSub>
                      </m:den>
                    </m:f>
                    <m:r>
                      <a:rPr lang="cs-CZ" b="1" i="1" noProof="0" dirty="0" smtClean="0">
                        <a:solidFill>
                          <a:schemeClr val="tx1"/>
                        </a:solidFill>
                        <a:latin typeface="Cambria Math" panose="02040503050406030204" pitchFamily="18" charset="0"/>
                        <a:cs typeface="Times New Roman" panose="02020603050405020304" pitchFamily="18" charset="0"/>
                      </a:rPr>
                      <m:t> </m:t>
                    </m:r>
                  </m:oMath>
                </a14:m>
                <a:endParaRPr lang="cs-CZ"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A2ECE02E-96F3-34CD-A060-EBAFC9F0F5AC}"/>
                  </a:ext>
                </a:extLst>
              </p:cNvPr>
              <p:cNvSpPr>
                <a:spLocks noGrp="1" noRot="1" noChangeAspect="1" noMove="1" noResize="1" noEditPoints="1" noAdjustHandles="1" noChangeArrowheads="1" noChangeShapeType="1" noTextEdit="1"/>
              </p:cNvSpPr>
              <p:nvPr>
                <p:ph type="body" idx="1"/>
              </p:nvPr>
            </p:nvSpPr>
            <p:spPr>
              <a:xfrm>
                <a:off x="370389" y="1417639"/>
                <a:ext cx="11528385" cy="4708526"/>
              </a:xfrm>
              <a:blipFill>
                <a:blip r:embed="rId3"/>
                <a:stretch>
                  <a:fillRect t="-2461" r="-1904"/>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02AFA83D-4782-911A-93A7-409A640DD2C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8087168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A4563DF-A152-C479-532C-7677C2D878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005FD3F-77E9-03EE-2B86-2C64401CF15D}"/>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E2923C1-9E5A-48FD-953A-7AF866191735}"/>
                  </a:ext>
                </a:extLst>
              </p:cNvPr>
              <p:cNvSpPr>
                <a:spLocks noGrp="1"/>
              </p:cNvSpPr>
              <p:nvPr>
                <p:ph type="body" idx="1"/>
              </p:nvPr>
            </p:nvSpPr>
            <p:spPr>
              <a:xfrm>
                <a:off x="370389" y="1417639"/>
                <a:ext cx="11528385" cy="4708526"/>
              </a:xfrm>
            </p:spPr>
            <p:txBody>
              <a:bodyPr>
                <a:normAutofit fontScale="92500" lnSpcReduction="20000"/>
              </a:bodyPr>
              <a:lstStyle/>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Mezní produkt (</a:t>
                </a:r>
                <a:r>
                  <a:rPr lang="cs-CZ" b="1" noProof="0" dirty="0" err="1">
                    <a:solidFill>
                      <a:srgbClr val="FF0000"/>
                    </a:solidFill>
                    <a:latin typeface="Times New Roman" panose="02020603050405020304" pitchFamily="18" charset="0"/>
                    <a:cs typeface="Times New Roman" panose="02020603050405020304" pitchFamily="18" charset="0"/>
                  </a:rPr>
                  <a:t>Marginal</a:t>
                </a:r>
                <a:r>
                  <a:rPr lang="cs-CZ" b="1" noProof="0" dirty="0">
                    <a:solidFill>
                      <a:srgbClr val="FF0000"/>
                    </a:solidFill>
                    <a:latin typeface="Times New Roman" panose="02020603050405020304" pitchFamily="18" charset="0"/>
                    <a:cs typeface="Times New Roman" panose="02020603050405020304" pitchFamily="18" charset="0"/>
                  </a:rPr>
                  <a:t> Produkt, MP): výstup na jednotku vstupu:</a:t>
                </a:r>
              </a:p>
              <a:p>
                <a:pPr>
                  <a:buFont typeface="Wingdings" panose="05000000000000000000" pitchFamily="2" charset="2"/>
                  <a:buChar char="Ø"/>
                </a:pPr>
                <a:r>
                  <a:rPr lang="cs-CZ" b="1" noProof="0" dirty="0">
                    <a:solidFill>
                      <a:srgbClr val="FF0000"/>
                    </a:solidFill>
                    <a:latin typeface="Times New Roman" panose="02020603050405020304" pitchFamily="18" charset="0"/>
                    <a:cs typeface="Times New Roman" panose="02020603050405020304" pitchFamily="18" charset="0"/>
                  </a:rPr>
                  <a:t>Změna celkového produktu v důsledku změny vstupu o jednotku</a:t>
                </a:r>
                <a:r>
                  <a:rPr lang="cs-CZ" b="1" noProof="0" dirty="0">
                    <a:solidFill>
                      <a:schemeClr val="tx1"/>
                    </a:solidFill>
                    <a:latin typeface="Times New Roman" panose="02020603050405020304" pitchFamily="18" charset="0"/>
                    <a:cs typeface="Times New Roman" panose="02020603050405020304" pitchFamily="18" charset="0"/>
                  </a:rPr>
                  <a:t> za předpokladu konstantního množství ostatních vstupů.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Pro velmi malé změny variabilního vstupu: MP = první parciální derivace produkční funkce podle variabilního vstupu:</a:t>
                </a:r>
              </a:p>
              <a:p>
                <a:pPr marL="114300" indent="0" algn="ctr">
                  <a:buNone/>
                </a:pPr>
                <a14:m>
                  <m:oMathPara xmlns:m="http://schemas.openxmlformats.org/officeDocument/2006/math">
                    <m:oMathParaPr>
                      <m:jc m:val="centerGroup"/>
                    </m:oMathParaPr>
                    <m:oMath xmlns:m="http://schemas.openxmlformats.org/officeDocument/2006/math">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𝑴𝑷</m:t>
                          </m:r>
                        </m:e>
                        <m:sub>
                          <m:r>
                            <a:rPr lang="cs-CZ" b="1" i="1" noProof="0" dirty="0" smtClean="0">
                              <a:solidFill>
                                <a:schemeClr val="tx1"/>
                              </a:solidFill>
                              <a:latin typeface="Cambria Math" panose="02040503050406030204" pitchFamily="18" charset="0"/>
                              <a:cs typeface="Times New Roman" panose="02020603050405020304" pitchFamily="18" charset="0"/>
                            </a:rPr>
                            <m:t>𝑳</m:t>
                          </m:r>
                        </m:sub>
                      </m:sSub>
                      <m:r>
                        <a:rPr lang="cs-CZ" b="1" i="1" noProof="0" dirty="0" smtClean="0">
                          <a:solidFill>
                            <a:schemeClr val="tx1"/>
                          </a:solidFill>
                          <a:latin typeface="Cambria Math" panose="02040503050406030204" pitchFamily="18" charset="0"/>
                          <a:cs typeface="Times New Roman" panose="02020603050405020304" pitchFamily="18" charset="0"/>
                        </a:rPr>
                        <m:t> = </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noProof="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b="1" i="1" noProof="0" dirty="0" smtClean="0">
                              <a:solidFill>
                                <a:schemeClr val="tx1"/>
                              </a:solidFill>
                              <a:latin typeface="Cambria Math" panose="02040503050406030204" pitchFamily="18" charset="0"/>
                              <a:cs typeface="Times New Roman" panose="02020603050405020304" pitchFamily="18" charset="0"/>
                            </a:rPr>
                            <m:t>𝑸</m:t>
                          </m:r>
                        </m:num>
                        <m:den>
                          <m:r>
                            <a:rPr lang="cs-CZ" b="1" i="1" noProof="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b="1" i="1" noProof="0" dirty="0" smtClean="0">
                              <a:solidFill>
                                <a:schemeClr val="tx1"/>
                              </a:solidFill>
                              <a:latin typeface="Cambria Math" panose="02040503050406030204" pitchFamily="18" charset="0"/>
                              <a:cs typeface="Times New Roman" panose="02020603050405020304" pitchFamily="18" charset="0"/>
                            </a:rPr>
                            <m:t>𝑳</m:t>
                          </m:r>
                        </m:den>
                      </m:f>
                      <m:r>
                        <a:rPr lang="cs-CZ" b="1" i="1" noProof="0" dirty="0" smtClean="0">
                          <a:solidFill>
                            <a:schemeClr val="tx1"/>
                          </a:solidFill>
                          <a:latin typeface="Cambria Math" panose="02040503050406030204" pitchFamily="18" charset="0"/>
                          <a:cs typeface="Times New Roman" panose="02020603050405020304" pitchFamily="18" charset="0"/>
                        </a:rPr>
                        <m:t> </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r>
                  <a:rPr lang="cs-CZ" b="1" noProof="0" dirty="0">
                    <a:solidFill>
                      <a:schemeClr val="tx1"/>
                    </a:solidFill>
                    <a:latin typeface="Times New Roman" panose="02020603050405020304" pitchFamily="18" charset="0"/>
                    <a:cs typeface="Times New Roman" panose="02020603050405020304" pitchFamily="18" charset="0"/>
                  </a:rPr>
                  <a:t>Mezní produkt kapitálu v krátkém období není definován: objem kapitálu </a:t>
                </a:r>
                <a:r>
                  <a:rPr lang="cs-CZ" b="1" dirty="0">
                    <a:solidFill>
                      <a:schemeClr val="tx1"/>
                    </a:solidFill>
                    <a:latin typeface="Times New Roman" panose="02020603050405020304" pitchFamily="18" charset="0"/>
                    <a:cs typeface="Times New Roman" panose="02020603050405020304" pitchFamily="18" charset="0"/>
                  </a:rPr>
                  <a:t>= </a:t>
                </a:r>
                <a:r>
                  <a:rPr lang="cs-CZ" b="1" noProof="0" dirty="0">
                    <a:solidFill>
                      <a:schemeClr val="tx1"/>
                    </a:solidFill>
                    <a:latin typeface="Times New Roman" panose="02020603050405020304" pitchFamily="18" charset="0"/>
                    <a:cs typeface="Times New Roman" panose="02020603050405020304" pitchFamily="18" charset="0"/>
                  </a:rPr>
                  <a:t>konstantní.</a:t>
                </a:r>
              </a:p>
            </p:txBody>
          </p:sp>
        </mc:Choice>
        <mc:Fallback>
          <p:sp>
            <p:nvSpPr>
              <p:cNvPr id="3" name="Text Placeholder 2">
                <a:extLst>
                  <a:ext uri="{FF2B5EF4-FFF2-40B4-BE49-F238E27FC236}">
                    <a16:creationId xmlns:a16="http://schemas.microsoft.com/office/drawing/2014/main" id="{1E2923C1-9E5A-48FD-953A-7AF866191735}"/>
                  </a:ext>
                </a:extLst>
              </p:cNvPr>
              <p:cNvSpPr>
                <a:spLocks noGrp="1" noRot="1" noChangeAspect="1" noMove="1" noResize="1" noEditPoints="1" noAdjustHandles="1" noChangeArrowheads="1" noChangeShapeType="1" noTextEdit="1"/>
              </p:cNvSpPr>
              <p:nvPr>
                <p:ph type="body" idx="1"/>
              </p:nvPr>
            </p:nvSpPr>
            <p:spPr>
              <a:xfrm>
                <a:off x="370389" y="1417639"/>
                <a:ext cx="11528385" cy="4708526"/>
              </a:xfrm>
              <a:blipFill>
                <a:blip r:embed="rId3"/>
                <a:stretch>
                  <a:fillRect l="-264" t="-2461" r="-121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DD36453D-0F29-3498-8971-1457ABB05F3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636908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763B048-C2C3-1961-FBE5-41D4395FB4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5790AD4-516A-A0B6-312F-8D0FED28AEE4}"/>
              </a:ext>
            </a:extLst>
          </p:cNvPr>
          <p:cNvSpPr>
            <a:spLocks noGrp="1"/>
          </p:cNvSpPr>
          <p:nvPr>
            <p:ph type="body" idx="1"/>
          </p:nvPr>
        </p:nvSpPr>
        <p:spPr>
          <a:xfrm>
            <a:off x="7164729" y="231494"/>
            <a:ext cx="4734045" cy="5894671"/>
          </a:xfrm>
        </p:spPr>
        <p:txBody>
          <a:bodyPr>
            <a:normAutofit fontScale="92500" lnSpcReduction="20000"/>
          </a:bodyPr>
          <a:lstStyle/>
          <a:p>
            <a:pPr marL="114300" indent="0" algn="ctr">
              <a:buNone/>
            </a:pPr>
            <a:r>
              <a:rPr lang="cs-CZ" b="1" noProof="0" dirty="0">
                <a:solidFill>
                  <a:srgbClr val="FF0000"/>
                </a:solidFill>
                <a:latin typeface="Times New Roman" panose="02020603050405020304" pitchFamily="18" charset="0"/>
                <a:cs typeface="Times New Roman" panose="02020603050405020304" pitchFamily="18" charset="0"/>
              </a:rPr>
              <a:t>TVAR KRÁTKODOBÉ PRODUKČNÍ FUNKCE</a:t>
            </a:r>
          </a:p>
          <a:p>
            <a:pPr>
              <a:buFont typeface="Wingdings" panose="05000000000000000000" pitchFamily="2" charset="2"/>
              <a:buChar char="§"/>
            </a:pPr>
            <a:endParaRPr lang="cs-CZ"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Celkový, průměrný a mezní produkt</a:t>
            </a:r>
          </a:p>
          <a:p>
            <a:r>
              <a:rPr lang="cs-CZ" b="1" noProof="0" dirty="0">
                <a:solidFill>
                  <a:schemeClr val="tx1"/>
                </a:solidFill>
                <a:latin typeface="Times New Roman" panose="02020603050405020304" pitchFamily="18" charset="0"/>
                <a:cs typeface="Times New Roman" panose="02020603050405020304" pitchFamily="18" charset="0"/>
              </a:rPr>
              <a:t>Bod A (A‘): do tohoto bodu výnosy z variabilního vstupu (MPL) rostou – výstup roste rychleji než variabilní vstup L.</a:t>
            </a:r>
          </a:p>
          <a:p>
            <a:endParaRPr lang="cs-CZ" b="1" noProof="0" dirty="0">
              <a:solidFill>
                <a:schemeClr val="tx1"/>
              </a:solidFill>
              <a:latin typeface="Times New Roman" panose="02020603050405020304" pitchFamily="18" charset="0"/>
              <a:cs typeface="Times New Roman" panose="02020603050405020304" pitchFamily="18" charset="0"/>
            </a:endParaRPr>
          </a:p>
          <a:p>
            <a:r>
              <a:rPr lang="cs-CZ" b="1" noProof="0" dirty="0">
                <a:solidFill>
                  <a:schemeClr val="tx1"/>
                </a:solidFill>
                <a:latin typeface="Times New Roman" panose="02020603050405020304" pitchFamily="18" charset="0"/>
                <a:cs typeface="Times New Roman" panose="02020603050405020304" pitchFamily="18" charset="0"/>
              </a:rPr>
              <a:t>Od bodu A: </a:t>
            </a:r>
            <a:r>
              <a:rPr lang="cs-CZ" b="1" noProof="0" dirty="0">
                <a:solidFill>
                  <a:srgbClr val="FF0000"/>
                </a:solidFill>
                <a:latin typeface="Times New Roman" panose="02020603050405020304" pitchFamily="18" charset="0"/>
                <a:cs typeface="Times New Roman" panose="02020603050405020304" pitchFamily="18" charset="0"/>
              </a:rPr>
              <a:t>klesající výnosy z variabilního vstupu.</a:t>
            </a:r>
          </a:p>
        </p:txBody>
      </p:sp>
      <p:sp>
        <p:nvSpPr>
          <p:cNvPr id="99" name="Google Shape;99;p14">
            <a:extLst>
              <a:ext uri="{FF2B5EF4-FFF2-40B4-BE49-F238E27FC236}">
                <a16:creationId xmlns:a16="http://schemas.microsoft.com/office/drawing/2014/main" id="{9A4BE4BC-B3EC-CF03-EE59-961A7D0415A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030C1FB5-CE44-BF30-7A64-10C7A6BBC812}"/>
              </a:ext>
            </a:extLst>
          </p:cNvPr>
          <p:cNvPicPr>
            <a:picLocks noChangeAspect="1"/>
          </p:cNvPicPr>
          <p:nvPr/>
        </p:nvPicPr>
        <p:blipFill>
          <a:blip r:embed="rId3"/>
          <a:stretch>
            <a:fillRect/>
          </a:stretch>
        </p:blipFill>
        <p:spPr>
          <a:xfrm>
            <a:off x="0" y="0"/>
            <a:ext cx="6516547" cy="6858000"/>
          </a:xfrm>
          <a:prstGeom prst="rect">
            <a:avLst/>
          </a:prstGeom>
        </p:spPr>
      </p:pic>
    </p:spTree>
    <p:extLst>
      <p:ext uri="{BB962C8B-B14F-4D97-AF65-F5344CB8AC3E}">
        <p14:creationId xmlns:p14="http://schemas.microsoft.com/office/powerpoint/2010/main" val="1005942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E5BBF48-6027-B665-98C3-45F023967C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0A04999-A67B-DD51-1B82-F3A31A5373C8}"/>
              </a:ext>
            </a:extLst>
          </p:cNvPr>
          <p:cNvSpPr>
            <a:spLocks noGrp="1"/>
          </p:cNvSpPr>
          <p:nvPr>
            <p:ph type="title"/>
          </p:nvPr>
        </p:nvSpPr>
        <p:spPr/>
        <p:txBody>
          <a:bodyPr>
            <a:noAutofit/>
          </a:bodyPr>
          <a:lstStyle/>
          <a:p>
            <a:r>
              <a:rPr lang="cs-CZ"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chemeClr val="tx1"/>
                </a:solidFill>
                <a:latin typeface="Times New Roman" panose="02020603050405020304" pitchFamily="18" charset="0"/>
                <a:cs typeface="Times New Roman" panose="02020603050405020304" pitchFamily="18" charset="0"/>
              </a:rPr>
              <a:t>ZÁKON KLESAJÍCÍCH VÝNOSŮ</a:t>
            </a:r>
            <a:endParaRPr lang="cs-CZ" b="1" noProof="0" dirty="0"/>
          </a:p>
        </p:txBody>
      </p:sp>
      <p:sp>
        <p:nvSpPr>
          <p:cNvPr id="3" name="Text Placeholder 2">
            <a:extLst>
              <a:ext uri="{FF2B5EF4-FFF2-40B4-BE49-F238E27FC236}">
                <a16:creationId xmlns:a16="http://schemas.microsoft.com/office/drawing/2014/main" id="{84B9C5AE-601D-E6CD-861C-5F076AB7B236}"/>
              </a:ext>
            </a:extLst>
          </p:cNvPr>
          <p:cNvSpPr>
            <a:spLocks noGrp="1"/>
          </p:cNvSpPr>
          <p:nvPr>
            <p:ph type="body" idx="1"/>
          </p:nvPr>
        </p:nvSpPr>
        <p:spPr>
          <a:xfrm>
            <a:off x="173621" y="1417639"/>
            <a:ext cx="11725154" cy="4708526"/>
          </a:xfrm>
        </p:spPr>
        <p:txBody>
          <a:bodyPr>
            <a:normAutofit/>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Jestliže jsou do výrobního procesu přidávány stále stejné přírůstky variabilního vstupu,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přičemž množství ostatních vstupů se nemění,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výsledné přírůstky celkového produktu budou od určitého bodu klesat, tj.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bude klesat mezní produkt variabilního vstupu.</a:t>
            </a:r>
          </a:p>
          <a:p>
            <a:pPr algn="just"/>
            <a:r>
              <a:rPr lang="cs-CZ" sz="2800" b="1" noProof="0" dirty="0">
                <a:solidFill>
                  <a:srgbClr val="FF0000"/>
                </a:solidFill>
                <a:highlight>
                  <a:srgbClr val="FFFF00"/>
                </a:highlight>
                <a:latin typeface="Times New Roman" panose="02020603050405020304" pitchFamily="18" charset="0"/>
                <a:cs typeface="Times New Roman" panose="02020603050405020304" pitchFamily="18" charset="0"/>
              </a:rPr>
              <a:t>Bod 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při zapojení takového počtu jednotek variabilního vstupu práce, při kterém dosahuje funkce MP</a:t>
            </a:r>
            <a:r>
              <a:rPr lang="cs-CZ" sz="2000" b="1" noProof="0" dirty="0">
                <a:solidFill>
                  <a:schemeClr val="tx1"/>
                </a:solidFill>
                <a:highlight>
                  <a:srgbClr val="FFFF00"/>
                </a:highlight>
                <a:latin typeface="Times New Roman" panose="02020603050405020304" pitchFamily="18" charset="0"/>
                <a:cs typeface="Times New Roman" panose="02020603050405020304" pitchFamily="18" charset="0"/>
              </a:rPr>
              <a:t>L</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 svého maxima, tzn. její směrnice = 0</a:t>
            </a:r>
          </a:p>
        </p:txBody>
      </p:sp>
      <p:sp>
        <p:nvSpPr>
          <p:cNvPr id="99" name="Google Shape;99;p14">
            <a:extLst>
              <a:ext uri="{FF2B5EF4-FFF2-40B4-BE49-F238E27FC236}">
                <a16:creationId xmlns:a16="http://schemas.microsoft.com/office/drawing/2014/main" id="{3B6DF91C-E931-9DCA-F5A2-D8632AB6147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9" name="Picture 8">
            <a:extLst>
              <a:ext uri="{FF2B5EF4-FFF2-40B4-BE49-F238E27FC236}">
                <a16:creationId xmlns:a16="http://schemas.microsoft.com/office/drawing/2014/main" id="{893C74F6-A8E5-CB2D-D831-BD7F5521813A}"/>
              </a:ext>
            </a:extLst>
          </p:cNvPr>
          <p:cNvPicPr>
            <a:picLocks noChangeAspect="1"/>
          </p:cNvPicPr>
          <p:nvPr/>
        </p:nvPicPr>
        <p:blipFill>
          <a:blip r:embed="rId3"/>
          <a:stretch>
            <a:fillRect/>
          </a:stretch>
        </p:blipFill>
        <p:spPr>
          <a:xfrm>
            <a:off x="3634451" y="4699323"/>
            <a:ext cx="3669174" cy="1426842"/>
          </a:xfrm>
          <a:prstGeom prst="rect">
            <a:avLst/>
          </a:prstGeom>
        </p:spPr>
      </p:pic>
    </p:spTree>
    <p:extLst>
      <p:ext uri="{BB962C8B-B14F-4D97-AF65-F5344CB8AC3E}">
        <p14:creationId xmlns:p14="http://schemas.microsoft.com/office/powerpoint/2010/main" val="6750288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C42A6A2-B50C-EA27-CA6B-9A9D384F55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5E72255-D07A-7A24-83B9-D286D7901E47}"/>
              </a:ext>
            </a:extLst>
          </p:cNvPr>
          <p:cNvSpPr>
            <a:spLocks noGrp="1"/>
          </p:cNvSpPr>
          <p:nvPr>
            <p:ph type="title"/>
          </p:nvPr>
        </p:nvSpPr>
        <p:spPr/>
        <p:txBody>
          <a:bodyPr>
            <a:noAutofit/>
          </a:bodyPr>
          <a:lstStyle/>
          <a:p>
            <a:r>
              <a:rPr lang="cs-CZ"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chemeClr val="tx1"/>
                </a:solidFill>
                <a:latin typeface="Times New Roman" panose="02020603050405020304" pitchFamily="18" charset="0"/>
                <a:cs typeface="Times New Roman" panose="02020603050405020304" pitchFamily="18" charset="0"/>
              </a:rPr>
              <a:t>ZÁKON KLESAJÍCÍCH VÝNOSŮ</a:t>
            </a:r>
            <a:endParaRPr lang="cs-CZ" b="1" noProof="0" dirty="0"/>
          </a:p>
        </p:txBody>
      </p:sp>
      <p:sp>
        <p:nvSpPr>
          <p:cNvPr id="3" name="Text Placeholder 2">
            <a:extLst>
              <a:ext uri="{FF2B5EF4-FFF2-40B4-BE49-F238E27FC236}">
                <a16:creationId xmlns:a16="http://schemas.microsoft.com/office/drawing/2014/main" id="{12ECE205-8C08-C9A3-7868-4C0619EE194C}"/>
              </a:ext>
            </a:extLst>
          </p:cNvPr>
          <p:cNvSpPr>
            <a:spLocks noGrp="1"/>
          </p:cNvSpPr>
          <p:nvPr>
            <p:ph type="body" idx="1"/>
          </p:nvPr>
        </p:nvSpPr>
        <p:spPr>
          <a:xfrm>
            <a:off x="173621" y="1417639"/>
            <a:ext cx="11725154" cy="4708526"/>
          </a:xfrm>
        </p:spPr>
        <p:txBody>
          <a:bodyPr>
            <a:normAutofit/>
          </a:bodyPr>
          <a:lstStyle/>
          <a:p>
            <a:pPr algn="just"/>
            <a:r>
              <a:rPr lang="cs-CZ" sz="2800" b="1" noProof="0" dirty="0">
                <a:solidFill>
                  <a:srgbClr val="FF0000"/>
                </a:solidFill>
                <a:latin typeface="Times New Roman" panose="02020603050405020304" pitchFamily="18" charset="0"/>
                <a:cs typeface="Times New Roman" panose="02020603050405020304" pitchFamily="18" charset="0"/>
              </a:rPr>
              <a:t>Bod B (B‘): </a:t>
            </a:r>
            <a:r>
              <a:rPr lang="cs-CZ" sz="2800" b="1" noProof="0" dirty="0">
                <a:solidFill>
                  <a:schemeClr val="tx1"/>
                </a:solidFill>
                <a:latin typeface="Times New Roman" panose="02020603050405020304" pitchFamily="18" charset="0"/>
                <a:cs typeface="Times New Roman" panose="02020603050405020304" pitchFamily="18" charset="0"/>
              </a:rPr>
              <a:t>průměrný produkt variabilního faktoru (AP</a:t>
            </a:r>
            <a:r>
              <a:rPr lang="cs-CZ" sz="21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 maximální. </a:t>
            </a:r>
          </a:p>
          <a:p>
            <a:pPr algn="just"/>
            <a:r>
              <a:rPr lang="cs-CZ" sz="2800" b="1" noProof="0" dirty="0">
                <a:solidFill>
                  <a:schemeClr val="tx1"/>
                </a:solidFill>
                <a:latin typeface="Times New Roman" panose="02020603050405020304" pitchFamily="18" charset="0"/>
                <a:cs typeface="Times New Roman" panose="02020603050405020304" pitchFamily="18" charset="0"/>
              </a:rPr>
              <a:t>Křivka AP</a:t>
            </a:r>
            <a:r>
              <a:rPr lang="cs-CZ" sz="21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 protínána v bodě svého maxima shora klesající křivkou MP</a:t>
            </a:r>
            <a:r>
              <a:rPr lang="cs-CZ" sz="22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(dáno obecnými vztahy mezi mezními a průměrnými veličinami).</a:t>
            </a:r>
          </a:p>
          <a:p>
            <a:pPr algn="just"/>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r>
              <a:rPr lang="cs-CZ" sz="2800" b="1" noProof="0" dirty="0">
                <a:solidFill>
                  <a:srgbClr val="FF0000"/>
                </a:solidFill>
                <a:latin typeface="Times New Roman" panose="02020603050405020304" pitchFamily="18" charset="0"/>
                <a:cs typeface="Times New Roman" panose="02020603050405020304" pitchFamily="18" charset="0"/>
              </a:rPr>
              <a:t>Bod C (C‘): </a:t>
            </a:r>
            <a:r>
              <a:rPr lang="cs-CZ" sz="2800" b="1" noProof="0" dirty="0">
                <a:solidFill>
                  <a:schemeClr val="tx1"/>
                </a:solidFill>
                <a:latin typeface="Times New Roman" panose="02020603050405020304" pitchFamily="18" charset="0"/>
                <a:cs typeface="Times New Roman" panose="02020603050405020304" pitchFamily="18" charset="0"/>
              </a:rPr>
              <a:t>maximální výstup; další růst variabilního vstupu povede poklesu celkového produktu; směrnice produkční funkce = 0:</a:t>
            </a:r>
          </a:p>
          <a:p>
            <a:pPr algn="just"/>
            <a:r>
              <a:rPr lang="cs-CZ" sz="2800" b="1" noProof="0" dirty="0">
                <a:solidFill>
                  <a:schemeClr val="tx1"/>
                </a:solidFill>
                <a:latin typeface="Times New Roman" panose="02020603050405020304" pitchFamily="18" charset="0"/>
                <a:cs typeface="Times New Roman" panose="02020603050405020304" pitchFamily="18" charset="0"/>
              </a:rPr>
              <a:t>Směrnice produkční funkce = funkce mezního produktu =&gt; mezní MP</a:t>
            </a:r>
            <a:r>
              <a:rPr lang="cs-CZ" sz="20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 0 (při zapojení 7 jednotek L).</a:t>
            </a:r>
          </a:p>
        </p:txBody>
      </p:sp>
      <p:sp>
        <p:nvSpPr>
          <p:cNvPr id="99" name="Google Shape;99;p14">
            <a:extLst>
              <a:ext uri="{FF2B5EF4-FFF2-40B4-BE49-F238E27FC236}">
                <a16:creationId xmlns:a16="http://schemas.microsoft.com/office/drawing/2014/main" id="{2A1E0420-9A88-82DB-8E2E-4B4D5877A32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454838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9025BBD-AA63-C19C-4E19-B64530021F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6A416E-D7D4-F217-6A35-A93E3CD25797}"/>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54568822-2022-F557-C2A5-D48DC165E886}"/>
              </a:ext>
            </a:extLst>
          </p:cNvPr>
          <p:cNvSpPr>
            <a:spLocks noGrp="1"/>
          </p:cNvSpPr>
          <p:nvPr>
            <p:ph type="body" idx="1"/>
          </p:nvPr>
        </p:nvSpPr>
        <p:spPr>
          <a:xfrm>
            <a:off x="173621" y="1417639"/>
            <a:ext cx="11725154" cy="4708526"/>
          </a:xfrm>
        </p:spPr>
        <p:txBody>
          <a:bodyPr>
            <a:normAutofit fontScale="92500" lnSpcReduction="10000"/>
          </a:bodyPr>
          <a:lstStyle/>
          <a:p>
            <a:pPr marL="628650" indent="-514350" algn="just">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1.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Zapojení méně než 4,5 jednotek L:</a:t>
            </a:r>
          </a:p>
          <a:p>
            <a:pPr algn="just">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Roste AP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 </a:t>
            </a:r>
            <a:r>
              <a:rPr lang="cs-CZ" sz="2800" b="1" noProof="0" dirty="0">
                <a:solidFill>
                  <a:schemeClr val="tx1"/>
                </a:solidFill>
                <a:latin typeface="Times New Roman" panose="02020603050405020304" pitchFamily="18" charset="0"/>
                <a:cs typeface="Times New Roman" panose="02020603050405020304" pitchFamily="18" charset="0"/>
              </a:rPr>
              <a:t>dostatečné kritérium efektivnosti, neboť vyjadřuje efektivnost všech zapojených jednotek práce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na rozdíl od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a:t>
            </a:r>
            <a:r>
              <a:rPr lang="cs-CZ" sz="2800" b="1" noProof="0" dirty="0">
                <a:solidFill>
                  <a:schemeClr val="tx1"/>
                </a:solidFill>
                <a:latin typeface="Times New Roman" panose="02020603050405020304" pitchFamily="18" charset="0"/>
                <a:cs typeface="Times New Roman" panose="02020603050405020304" pitchFamily="18" charset="0"/>
              </a:rPr>
              <a:t> vyjadřuje pouze efektivnost pouze dodatečné jednotky práce.</a:t>
            </a:r>
          </a:p>
          <a:p>
            <a:pPr algn="just">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Efektivnost fixního vstupu roste: </a:t>
            </a:r>
            <a:r>
              <a:rPr lang="cs-CZ" sz="2800" b="1" noProof="0" dirty="0">
                <a:solidFill>
                  <a:schemeClr val="tx1"/>
                </a:solidFill>
                <a:latin typeface="Times New Roman" panose="02020603050405020304" pitchFamily="18" charset="0"/>
                <a:cs typeface="Times New Roman" panose="02020603050405020304" pitchFamily="18" charset="0"/>
              </a:rPr>
              <a:t>AP</a:t>
            </a:r>
            <a:r>
              <a:rPr lang="cs-CZ" sz="2200" b="1" noProof="0" dirty="0">
                <a:solidFill>
                  <a:schemeClr val="tx1"/>
                </a:solidFill>
                <a:latin typeface="Times New Roman" panose="02020603050405020304" pitchFamily="18" charset="0"/>
                <a:cs typeface="Times New Roman" panose="02020603050405020304" pitchFamily="18" charset="0"/>
              </a:rPr>
              <a:t>K</a:t>
            </a:r>
            <a:r>
              <a:rPr lang="cs-CZ" sz="2800" b="1" noProof="0" dirty="0">
                <a:solidFill>
                  <a:schemeClr val="tx1"/>
                </a:solidFill>
                <a:latin typeface="Times New Roman" panose="02020603050405020304" pitchFamily="18" charset="0"/>
                <a:cs typeface="Times New Roman" panose="02020603050405020304" pitchFamily="18" charset="0"/>
              </a:rPr>
              <a:t> = Q/K:</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výstup roste, zatímco objem kapitálu je konstantní.</a:t>
            </a:r>
          </a:p>
          <a:p>
            <a:pPr algn="just"/>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Efektivnost variabilního vstupu roste: </a:t>
            </a:r>
            <a:r>
              <a:rPr lang="cs-CZ" sz="2800" b="1" noProof="0" dirty="0">
                <a:solidFill>
                  <a:schemeClr val="tx1"/>
                </a:solidFill>
                <a:latin typeface="Times New Roman" panose="02020603050405020304" pitchFamily="18" charset="0"/>
                <a:cs typeface="Times New Roman" panose="02020603050405020304" pitchFamily="18" charset="0"/>
              </a:rPr>
              <a:t>Do 3 jednotek L roste výstup rychleji než objem práce =&gt; mezní produktivita práce = rostoucí. </a:t>
            </a:r>
          </a:p>
        </p:txBody>
      </p:sp>
      <p:sp>
        <p:nvSpPr>
          <p:cNvPr id="99" name="Google Shape;99;p14">
            <a:extLst>
              <a:ext uri="{FF2B5EF4-FFF2-40B4-BE49-F238E27FC236}">
                <a16:creationId xmlns:a16="http://schemas.microsoft.com/office/drawing/2014/main" id="{6BFB280B-5C16-1081-300D-C967AC26439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9616657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AB21A62-7572-B74E-F20E-79948195F0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782EC7-48E1-DEE5-BE01-E40E1EA05713}"/>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2A29A412-445B-DCD0-05DE-D8C10CDA7719}"/>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1.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3 do 4,5 jednotky L: zákon klesajících výnosů z variabilního vstupu, ale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 </a:t>
            </a:r>
            <a:r>
              <a:rPr lang="cs-CZ" sz="2800" b="1" noProof="0" dirty="0">
                <a:solidFill>
                  <a:schemeClr val="tx1"/>
                </a:solidFill>
                <a:latin typeface="Times New Roman" panose="02020603050405020304" pitchFamily="18" charset="0"/>
                <a:cs typeface="Times New Roman" panose="02020603050405020304" pitchFamily="18" charset="0"/>
              </a:rPr>
              <a:t>kladný a vyšší než </a:t>
            </a:r>
            <a:r>
              <a:rPr lang="cs-CZ" sz="2800" b="1" noProof="0" dirty="0">
                <a:solidFill>
                  <a:srgbClr val="FF0000"/>
                </a:solidFill>
                <a:latin typeface="Times New Roman" panose="02020603050405020304" pitchFamily="18" charset="0"/>
                <a:cs typeface="Times New Roman" panose="02020603050405020304" pitchFamily="18" charset="0"/>
              </a:rPr>
              <a:t>AP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a:t>
            </a:r>
            <a:r>
              <a:rPr lang="cs-CZ" sz="2800" b="1" noProof="0" dirty="0">
                <a:solidFill>
                  <a:schemeClr val="tx1"/>
                </a:solidFill>
                <a:latin typeface="Times New Roman" panose="02020603050405020304" pitchFamily="18" charset="0"/>
                <a:cs typeface="Times New Roman" panose="02020603050405020304" pitchFamily="18" charset="0"/>
              </a:rPr>
              <a:t> </a:t>
            </a:r>
          </a:p>
          <a:p>
            <a:pPr algn="just"/>
            <a:r>
              <a:rPr lang="cs-CZ" sz="2800" b="1" noProof="0" dirty="0">
                <a:solidFill>
                  <a:schemeClr val="tx1"/>
                </a:solidFill>
                <a:latin typeface="Times New Roman" panose="02020603050405020304" pitchFamily="18" charset="0"/>
                <a:cs typeface="Times New Roman" panose="02020603050405020304" pitchFamily="18" charset="0"/>
              </a:rPr>
              <a:t>Firma </a:t>
            </a:r>
            <a:r>
              <a:rPr lang="cs-CZ" sz="2800" b="1" dirty="0">
                <a:solidFill>
                  <a:schemeClr val="tx1"/>
                </a:solidFill>
                <a:latin typeface="Times New Roman" panose="02020603050405020304" pitchFamily="18" charset="0"/>
                <a:cs typeface="Times New Roman" panose="02020603050405020304" pitchFamily="18" charset="0"/>
              </a:rPr>
              <a:t>v </a:t>
            </a:r>
            <a:r>
              <a:rPr lang="cs-CZ" sz="2800" b="1" noProof="0" dirty="0">
                <a:solidFill>
                  <a:schemeClr val="tx1"/>
                </a:solidFill>
                <a:latin typeface="Times New Roman" panose="02020603050405020304" pitchFamily="18" charset="0"/>
                <a:cs typeface="Times New Roman" panose="02020603050405020304" pitchFamily="18" charset="0"/>
              </a:rPr>
              <a:t>tomto stadiu = tendence zvyšovat počet zapojených jednotek variabilního faktoru:</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fixní vstupy nejsou zcela využity: růst počtu jednotek L zvýší efektivnost obou uvažovaných vstupů. </a:t>
            </a:r>
          </a:p>
          <a:p>
            <a:pPr algn="just"/>
            <a:r>
              <a:rPr lang="cs-CZ" sz="2800" b="1" noProof="0" dirty="0">
                <a:solidFill>
                  <a:schemeClr val="tx1"/>
                </a:solidFill>
                <a:latin typeface="Times New Roman" panose="02020603050405020304" pitchFamily="18" charset="0"/>
                <a:cs typeface="Times New Roman" panose="02020603050405020304" pitchFamily="18" charset="0"/>
              </a:rPr>
              <a:t>Cíl firmy: vyrábět výstup odpovídající 4,5 zapojeným jednotkám variabilního vstupu: dosáhnout hranice mezi 1. a 2. stadiem: maximum </a:t>
            </a:r>
            <a:r>
              <a:rPr lang="cs-CZ" sz="2800" b="1" noProof="0" dirty="0">
                <a:solidFill>
                  <a:srgbClr val="FF0000"/>
                </a:solidFill>
                <a:latin typeface="Times New Roman" panose="02020603050405020304" pitchFamily="18" charset="0"/>
                <a:cs typeface="Times New Roman" panose="02020603050405020304" pitchFamily="18" charset="0"/>
              </a:rPr>
              <a:t>AP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a:t>
            </a:r>
          </a:p>
        </p:txBody>
      </p:sp>
      <p:sp>
        <p:nvSpPr>
          <p:cNvPr id="99" name="Google Shape;99;p14">
            <a:extLst>
              <a:ext uri="{FF2B5EF4-FFF2-40B4-BE49-F238E27FC236}">
                <a16:creationId xmlns:a16="http://schemas.microsoft.com/office/drawing/2014/main" id="{27BAA20B-4921-76E7-157E-1933A05B55F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097837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FC7C313-8B35-3494-E0C6-E97B58C2009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F8CC31-F6B2-7FDA-20EA-B0A793F7DF98}"/>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6B897D6C-0419-9502-AADA-9C270B00ECA0}"/>
              </a:ext>
            </a:extLst>
          </p:cNvPr>
          <p:cNvSpPr>
            <a:spLocks noGrp="1"/>
          </p:cNvSpPr>
          <p:nvPr>
            <p:ph type="body" idx="1"/>
          </p:nvPr>
        </p:nvSpPr>
        <p:spPr>
          <a:xfrm>
            <a:off x="173621" y="1417638"/>
            <a:ext cx="11725154" cy="4922777"/>
          </a:xfrm>
        </p:spPr>
        <p:txBody>
          <a:bodyPr>
            <a:normAutofit lnSpcReduction="10000"/>
          </a:bodyPr>
          <a:lstStyle/>
          <a:p>
            <a:pPr marL="628650" indent="-514350" algn="just">
              <a:buFont typeface="+mj-lt"/>
              <a:buAutoNum type="arabicPeriod" startAt="2"/>
            </a:pPr>
            <a:r>
              <a:rPr lang="cs-CZ" sz="2800" b="1" noProof="0" dirty="0">
                <a:solidFill>
                  <a:srgbClr val="FF0000"/>
                </a:solidFill>
                <a:latin typeface="Times New Roman" panose="02020603050405020304" pitchFamily="18" charset="0"/>
                <a:cs typeface="Times New Roman" panose="02020603050405020304" pitchFamily="18" charset="0"/>
              </a:rPr>
              <a:t>2.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růst výstupu z bodu B do bodu C na produkční funkci: způsobený růstem variabilního vstupu z 4,5 na 7 jednotek L. </a:t>
            </a:r>
          </a:p>
          <a:p>
            <a:pPr algn="just"/>
            <a:r>
              <a:rPr lang="cs-CZ" sz="2800" b="1" noProof="0" dirty="0">
                <a:solidFill>
                  <a:srgbClr val="FF0000"/>
                </a:solidFill>
                <a:latin typeface="Times New Roman" panose="02020603050405020304" pitchFamily="18" charset="0"/>
                <a:cs typeface="Times New Roman" panose="02020603050405020304" pitchFamily="18" charset="0"/>
              </a:rPr>
              <a:t>Efektivnost fixního vstupu: </a:t>
            </a:r>
            <a:r>
              <a:rPr lang="cs-CZ" sz="2800" b="1" noProof="0" dirty="0">
                <a:solidFill>
                  <a:schemeClr val="tx1"/>
                </a:solidFill>
                <a:latin typeface="Times New Roman" panose="02020603050405020304" pitchFamily="18" charset="0"/>
                <a:cs typeface="Times New Roman" panose="02020603050405020304" pitchFamily="18" charset="0"/>
              </a:rPr>
              <a:t>roste – roste objem výstupu a objem fixního vstupu K je konstantní. </a:t>
            </a:r>
          </a:p>
          <a:p>
            <a:pPr algn="just"/>
            <a:r>
              <a:rPr lang="cs-CZ" sz="2800" b="1" noProof="0" dirty="0">
                <a:solidFill>
                  <a:srgbClr val="FF0000"/>
                </a:solidFill>
                <a:latin typeface="Times New Roman" panose="02020603050405020304" pitchFamily="18" charset="0"/>
                <a:cs typeface="Times New Roman" panose="02020603050405020304" pitchFamily="18" charset="0"/>
              </a:rPr>
              <a:t>Efektivnost variabilního vstupu: </a:t>
            </a:r>
            <a:r>
              <a:rPr lang="cs-CZ" sz="2800" b="1" noProof="0" dirty="0">
                <a:solidFill>
                  <a:schemeClr val="tx1"/>
                </a:solidFill>
                <a:latin typeface="Times New Roman" panose="02020603050405020304" pitchFamily="18" charset="0"/>
                <a:cs typeface="Times New Roman" panose="02020603050405020304" pitchFamily="18" charset="0"/>
              </a:rPr>
              <a:t>klesá – výstup roste pomaleji než variabilní vstup: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100" b="1" noProof="0" dirty="0">
                <a:solidFill>
                  <a:srgbClr val="FF0000"/>
                </a:solidFill>
                <a:latin typeface="Times New Roman" panose="02020603050405020304" pitchFamily="18" charset="0"/>
                <a:cs typeface="Times New Roman" panose="02020603050405020304" pitchFamily="18" charset="0"/>
              </a:rPr>
              <a:t>L </a:t>
            </a:r>
            <a:r>
              <a:rPr lang="cs-CZ" sz="2800" b="1" noProof="0" dirty="0">
                <a:solidFill>
                  <a:schemeClr val="tx1"/>
                </a:solidFill>
                <a:latin typeface="Times New Roman" panose="02020603050405020304" pitchFamily="18" charset="0"/>
                <a:cs typeface="Times New Roman" panose="02020603050405020304" pitchFamily="18" charset="0"/>
              </a:rPr>
              <a:t>klesá, ale zůstává kladný.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Dodatečná jednotka práce zvyšuje efektivnost kapitálu, ale snižuje efektivnost práce.</a:t>
            </a:r>
          </a:p>
          <a:p>
            <a:pPr algn="just"/>
            <a:r>
              <a:rPr lang="cs-CZ" sz="2800" b="1" noProof="0" dirty="0">
                <a:solidFill>
                  <a:srgbClr val="FF0000"/>
                </a:solidFill>
                <a:latin typeface="Times New Roman" panose="02020603050405020304" pitchFamily="18" charset="0"/>
                <a:cs typeface="Times New Roman" panose="02020603050405020304" pitchFamily="18" charset="0"/>
              </a:rPr>
              <a:t>Na hranicích mezi 2. a 3. stadiem: </a:t>
            </a:r>
            <a:r>
              <a:rPr lang="cs-CZ" sz="2800" b="1" noProof="0" dirty="0">
                <a:solidFill>
                  <a:schemeClr val="tx1"/>
                </a:solidFill>
                <a:latin typeface="Times New Roman" panose="02020603050405020304" pitchFamily="18" charset="0"/>
                <a:cs typeface="Times New Roman" panose="02020603050405020304" pitchFamily="18" charset="0"/>
              </a:rPr>
              <a:t>v bodě C maximalizován krátkodobý výstup, maximální efektivnost fixních vstupů.</a:t>
            </a:r>
          </a:p>
        </p:txBody>
      </p:sp>
      <p:sp>
        <p:nvSpPr>
          <p:cNvPr id="99" name="Google Shape;99;p14">
            <a:extLst>
              <a:ext uri="{FF2B5EF4-FFF2-40B4-BE49-F238E27FC236}">
                <a16:creationId xmlns:a16="http://schemas.microsoft.com/office/drawing/2014/main" id="{4982AEE5-0B7B-182D-C4A0-69DF6D48AD0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869752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D668AD3-04EC-962D-D3BD-E1F922CDC5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687CFF-03EC-A428-53F9-59DB099C89B4}"/>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C5014365-CC8D-0A70-7FFA-6502E416A239}"/>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startAt="3"/>
            </a:pPr>
            <a:r>
              <a:rPr lang="cs-CZ" sz="2800" b="1" noProof="0" dirty="0">
                <a:solidFill>
                  <a:srgbClr val="FF0000"/>
                </a:solidFill>
                <a:latin typeface="Times New Roman" panose="02020603050405020304" pitchFamily="18" charset="0"/>
                <a:cs typeface="Times New Roman" panose="02020603050405020304" pitchFamily="18" charset="0"/>
              </a:rPr>
              <a:t>3.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Zapojení více než 7 jednotek práce; </a:t>
            </a:r>
          </a:p>
          <a:p>
            <a:pPr algn="just"/>
            <a:r>
              <a:rPr lang="cs-CZ" sz="2800" b="1" dirty="0">
                <a:solidFill>
                  <a:schemeClr val="tx1"/>
                </a:solidFill>
                <a:latin typeface="Times New Roman" panose="02020603050405020304" pitchFamily="18" charset="0"/>
                <a:cs typeface="Times New Roman" panose="02020603050405020304" pitchFamily="18" charset="0"/>
              </a:rPr>
              <a:t>R</a:t>
            </a:r>
            <a:r>
              <a:rPr lang="cs-CZ" sz="2800" b="1" noProof="0" dirty="0" err="1">
                <a:solidFill>
                  <a:schemeClr val="tx1"/>
                </a:solidFill>
                <a:latin typeface="Times New Roman" panose="02020603050405020304" pitchFamily="18" charset="0"/>
                <a:cs typeface="Times New Roman" panose="02020603050405020304" pitchFamily="18" charset="0"/>
              </a:rPr>
              <a:t>ůst</a:t>
            </a:r>
            <a:r>
              <a:rPr lang="cs-CZ" sz="2800" b="1" noProof="0" dirty="0">
                <a:solidFill>
                  <a:schemeClr val="tx1"/>
                </a:solidFill>
                <a:latin typeface="Times New Roman" panose="02020603050405020304" pitchFamily="18" charset="0"/>
                <a:cs typeface="Times New Roman" panose="02020603050405020304" pitchFamily="18" charset="0"/>
              </a:rPr>
              <a:t> objemu zapojené L vede k poklesu výstupu =&gt; pokles efektivnosti: </a:t>
            </a:r>
            <a:r>
              <a:rPr lang="cs-CZ" sz="2800" b="1" noProof="0" dirty="0">
                <a:solidFill>
                  <a:srgbClr val="FF0000"/>
                </a:solidFill>
                <a:latin typeface="Times New Roman" panose="02020603050405020304" pitchFamily="18" charset="0"/>
                <a:cs typeface="Times New Roman" panose="02020603050405020304" pitchFamily="18" charset="0"/>
              </a:rPr>
              <a:t>AP</a:t>
            </a:r>
            <a:r>
              <a:rPr lang="cs-CZ" sz="22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 i AP</a:t>
            </a:r>
            <a:r>
              <a:rPr lang="cs-CZ" sz="2200" b="1" noProof="0" dirty="0">
                <a:solidFill>
                  <a:srgbClr val="FF0000"/>
                </a:solidFill>
                <a:latin typeface="Times New Roman" panose="02020603050405020304" pitchFamily="18" charset="0"/>
                <a:cs typeface="Times New Roman" panose="02020603050405020304" pitchFamily="18" charset="0"/>
              </a:rPr>
              <a:t>K</a:t>
            </a:r>
            <a:r>
              <a:rPr lang="cs-CZ" sz="2800" b="1" noProof="0" dirty="0">
                <a:solidFill>
                  <a:srgbClr val="FF0000"/>
                </a:solidFill>
                <a:latin typeface="Times New Roman" panose="02020603050405020304" pitchFamily="18" charset="0"/>
                <a:cs typeface="Times New Roman" panose="02020603050405020304" pitchFamily="18" charset="0"/>
              </a:rPr>
              <a:t>. </a:t>
            </a:r>
          </a:p>
          <a:p>
            <a:pPr algn="just"/>
            <a:r>
              <a:rPr lang="cs-CZ" sz="2800" b="1" noProof="0" dirty="0">
                <a:solidFill>
                  <a:schemeClr val="tx1"/>
                </a:solidFill>
                <a:latin typeface="Times New Roman" panose="02020603050405020304" pitchFamily="18" charset="0"/>
                <a:cs typeface="Times New Roman" panose="02020603050405020304" pitchFamily="18" charset="0"/>
              </a:rPr>
              <a:t>Ekonomická realita: vzhledem k danému objemu fixních vstupů existuje velké množství variabilního vstupu –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200" b="1" noProof="0" dirty="0">
                <a:solidFill>
                  <a:srgbClr val="FF0000"/>
                </a:solidFill>
                <a:latin typeface="Times New Roman" panose="02020603050405020304" pitchFamily="18" charset="0"/>
                <a:cs typeface="Times New Roman" panose="02020603050405020304" pitchFamily="18" charset="0"/>
              </a:rPr>
              <a:t>L </a:t>
            </a:r>
            <a:r>
              <a:rPr lang="cs-CZ" sz="2800" b="1" noProof="0" dirty="0">
                <a:solidFill>
                  <a:schemeClr val="tx1"/>
                </a:solidFill>
                <a:latin typeface="Times New Roman" panose="02020603050405020304" pitchFamily="18" charset="0"/>
                <a:cs typeface="Times New Roman" panose="02020603050405020304" pitchFamily="18" charset="0"/>
              </a:rPr>
              <a:t>v této fázi záporný.</a:t>
            </a:r>
          </a:p>
          <a:p>
            <a:pPr algn="just">
              <a:buFont typeface="Wingdings" panose="05000000000000000000" pitchFamily="2" charset="2"/>
              <a:buChar char="Ø"/>
            </a:pPr>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Optimální: 2. stadium </a:t>
            </a:r>
            <a:r>
              <a:rPr lang="cs-CZ" sz="2800" b="1" noProof="0" dirty="0">
                <a:solidFill>
                  <a:schemeClr val="tx1"/>
                </a:solidFill>
                <a:latin typeface="Times New Roman" panose="02020603050405020304" pitchFamily="18" charset="0"/>
                <a:cs typeface="Times New Roman" panose="02020603050405020304" pitchFamily="18" charset="0"/>
              </a:rPr>
              <a:t>– dosahováno nejvyšší efektivnosti, vrcholí maximálním krátkodobým výstupem.</a:t>
            </a:r>
          </a:p>
        </p:txBody>
      </p:sp>
      <p:sp>
        <p:nvSpPr>
          <p:cNvPr id="99" name="Google Shape;99;p14">
            <a:extLst>
              <a:ext uri="{FF2B5EF4-FFF2-40B4-BE49-F238E27FC236}">
                <a16:creationId xmlns:a16="http://schemas.microsoft.com/office/drawing/2014/main" id="{85122DB2-4ACC-CDB4-98FC-9FF16100034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9366213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BB46D1A-C653-54BC-35FA-25651E05E4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26E2D4-FA56-DD5F-A986-802366ACA180}"/>
              </a:ext>
            </a:extLst>
          </p:cNvPr>
          <p:cNvSpPr>
            <a:spLocks noGrp="1"/>
          </p:cNvSpPr>
          <p:nvPr>
            <p:ph type="body" idx="1"/>
          </p:nvPr>
        </p:nvSpPr>
        <p:spPr>
          <a:xfrm>
            <a:off x="6675120" y="274638"/>
            <a:ext cx="5223655" cy="5851527"/>
          </a:xfrm>
        </p:spPr>
        <p:txBody>
          <a:bodyPr>
            <a:normAutofit/>
          </a:bodyPr>
          <a:lstStyle/>
          <a:p>
            <a:pPr>
              <a:buFont typeface="Wingdings" panose="05000000000000000000" pitchFamily="2" charset="2"/>
              <a:buChar char="v"/>
            </a:pPr>
            <a:r>
              <a:rPr lang="cs-CZ" sz="2800" b="1" noProof="0" dirty="0">
                <a:solidFill>
                  <a:srgbClr val="FF0000"/>
                </a:solidFill>
                <a:latin typeface="Times New Roman" panose="02020603050405020304" pitchFamily="18" charset="0"/>
                <a:cs typeface="Times New Roman" panose="02020603050405020304" pitchFamily="18" charset="0"/>
              </a:rPr>
              <a:t>KRÁTKODOBÉ PRODUKČNÍ FUNKCE</a:t>
            </a:r>
          </a:p>
          <a:p>
            <a:pPr marL="628650" indent="-514350" algn="just">
              <a:buFont typeface="+mj-lt"/>
              <a:buAutoNum type="arabicPeriod"/>
            </a:pPr>
            <a:endParaRPr lang="cs-CZ" sz="2800"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Krátkodobé produkční funkce s ROSTOUCÍMI VÝNOSY z variabilního vstupu práce:</a:t>
            </a:r>
          </a:p>
          <a:p>
            <a:pPr algn="just"/>
            <a:r>
              <a:rPr lang="cs-CZ" sz="2800" b="1" noProof="0" dirty="0">
                <a:solidFill>
                  <a:schemeClr val="tx1"/>
                </a:solidFill>
                <a:latin typeface="Times New Roman" panose="02020603050405020304" pitchFamily="18" charset="0"/>
                <a:cs typeface="Times New Roman" panose="02020603050405020304" pitchFamily="18" charset="0"/>
              </a:rPr>
              <a:t>Každá další jednotka práce: efektivnější (produktivnější) než předcházející jednotka:</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výstup roste rychleji než variabilní vstup.</a:t>
            </a:r>
          </a:p>
        </p:txBody>
      </p:sp>
      <p:sp>
        <p:nvSpPr>
          <p:cNvPr id="99" name="Google Shape;99;p14">
            <a:extLst>
              <a:ext uri="{FF2B5EF4-FFF2-40B4-BE49-F238E27FC236}">
                <a16:creationId xmlns:a16="http://schemas.microsoft.com/office/drawing/2014/main" id="{E9706160-DB1A-E929-37A5-69E84928752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0BD7B446-C6A5-DFF3-823B-73F5BFB06818}"/>
              </a:ext>
            </a:extLst>
          </p:cNvPr>
          <p:cNvPicPr>
            <a:picLocks noChangeAspect="1"/>
          </p:cNvPicPr>
          <p:nvPr/>
        </p:nvPicPr>
        <p:blipFill>
          <a:blip r:embed="rId3"/>
          <a:stretch>
            <a:fillRect/>
          </a:stretch>
        </p:blipFill>
        <p:spPr>
          <a:xfrm>
            <a:off x="1" y="274638"/>
            <a:ext cx="6583680" cy="6342777"/>
          </a:xfrm>
          <a:prstGeom prst="rect">
            <a:avLst/>
          </a:prstGeom>
        </p:spPr>
      </p:pic>
    </p:spTree>
    <p:extLst>
      <p:ext uri="{BB962C8B-B14F-4D97-AF65-F5344CB8AC3E}">
        <p14:creationId xmlns:p14="http://schemas.microsoft.com/office/powerpoint/2010/main" val="4693933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83D092F-2319-4C1A-E40C-D6FD85D07D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1054B2-BEA2-922E-55A8-B3A039E4BEE0}"/>
              </a:ext>
            </a:extLst>
          </p:cNvPr>
          <p:cNvSpPr>
            <a:spLocks noGrp="1"/>
          </p:cNvSpPr>
          <p:nvPr>
            <p:ph type="title"/>
          </p:nvPr>
        </p:nvSpPr>
        <p:spPr>
          <a:xfrm>
            <a:off x="3927465" y="731836"/>
            <a:ext cx="7189546" cy="631690"/>
          </a:xfrm>
        </p:spPr>
        <p:txBody>
          <a:bodyPr>
            <a:noAutofit/>
          </a:bodyPr>
          <a:lstStyle/>
          <a:p>
            <a:r>
              <a:rPr lang="cs-CZ" sz="3600" b="1" dirty="0"/>
              <a:t>Příčiny existence firmy</a:t>
            </a:r>
          </a:p>
        </p:txBody>
      </p:sp>
      <p:sp>
        <p:nvSpPr>
          <p:cNvPr id="99" name="Google Shape;99;p14">
            <a:extLst>
              <a:ext uri="{FF2B5EF4-FFF2-40B4-BE49-F238E27FC236}">
                <a16:creationId xmlns:a16="http://schemas.microsoft.com/office/drawing/2014/main" id="{33C2321D-8718-0146-BE2D-7A280E70658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AA234A6B-C63D-EC7D-832B-10DCA8BDAA94}"/>
              </a:ext>
            </a:extLst>
          </p:cNvPr>
          <p:cNvSpPr>
            <a:spLocks noGrp="1"/>
          </p:cNvSpPr>
          <p:nvPr>
            <p:ph type="body" idx="1"/>
          </p:nvPr>
        </p:nvSpPr>
        <p:spPr>
          <a:xfrm>
            <a:off x="609599" y="1600201"/>
            <a:ext cx="11219727" cy="4525963"/>
          </a:xfrm>
        </p:spPr>
        <p:txBody>
          <a:bodyPr>
            <a:normAutofit fontScale="92500" lnSpcReduction="10000"/>
          </a:bodyPr>
          <a:lstStyle/>
          <a:p>
            <a:pPr algn="just" eaLnBrk="1" hangingPunct="1"/>
            <a:r>
              <a:rPr lang="cs-CZ" sz="2800" b="1" noProof="0" dirty="0">
                <a:latin typeface="Times New Roman" panose="02020603050405020304" pitchFamily="18" charset="0"/>
                <a:cs typeface="Times New Roman" panose="02020603050405020304" pitchFamily="18" charset="0"/>
              </a:rPr>
              <a:t>= Institucionálního uspořádaní výroby v podobě firmy:</a:t>
            </a:r>
          </a:p>
          <a:p>
            <a:pPr marL="685800" indent="-571500" algn="just" eaLnBrk="1" hangingPunct="1">
              <a:buFont typeface="+mj-lt"/>
              <a:buAutoNum type="romanLcPeriod"/>
            </a:pPr>
            <a:r>
              <a:rPr lang="cs-CZ" sz="2800" b="1" noProof="0" dirty="0">
                <a:latin typeface="Times New Roman" panose="02020603050405020304" pitchFamily="18" charset="0"/>
                <a:cs typeface="Times New Roman" panose="02020603050405020304" pitchFamily="18" charset="0"/>
              </a:rPr>
              <a:t>Výhody týmové práce,</a:t>
            </a:r>
          </a:p>
          <a:p>
            <a:pPr marL="685800" indent="-571500" algn="just" eaLnBrk="1" hangingPunct="1">
              <a:buFont typeface="+mj-lt"/>
              <a:buAutoNum type="romanLcPeriod"/>
            </a:pPr>
            <a:r>
              <a:rPr lang="cs-CZ" sz="2800" b="1" noProof="0" dirty="0">
                <a:latin typeface="Times New Roman" panose="02020603050405020304" pitchFamily="18" charset="0"/>
                <a:cs typeface="Times New Roman" panose="02020603050405020304" pitchFamily="18" charset="0"/>
              </a:rPr>
              <a:t>Snížení nákladů spojených s uzavíráním kontraktů: transakční náklady (autor R. H. </a:t>
            </a:r>
            <a:r>
              <a:rPr lang="cs-CZ" sz="2800" b="1" noProof="0" dirty="0" err="1">
                <a:latin typeface="Times New Roman" panose="02020603050405020304" pitchFamily="18" charset="0"/>
                <a:cs typeface="Times New Roman" panose="02020603050405020304" pitchFamily="18" charset="0"/>
              </a:rPr>
              <a:t>Coase</a:t>
            </a:r>
            <a:r>
              <a:rPr lang="cs-CZ" sz="2800" b="1" noProof="0" dirty="0">
                <a:latin typeface="Times New Roman" panose="02020603050405020304" pitchFamily="18" charset="0"/>
                <a:cs typeface="Times New Roman" panose="02020603050405020304" pitchFamily="18" charset="0"/>
              </a:rPr>
              <a:t>). </a:t>
            </a:r>
          </a:p>
          <a:p>
            <a:pPr marL="114300" indent="0" algn="just">
              <a:buNone/>
            </a:pPr>
            <a:endParaRPr lang="cs-CZ" noProof="0" dirty="0">
              <a:latin typeface="Times New Roman" panose="02020603050405020304" pitchFamily="18" charset="0"/>
              <a:cs typeface="Times New Roman" panose="02020603050405020304" pitchFamily="18" charset="0"/>
            </a:endParaRPr>
          </a:p>
          <a:p>
            <a:pPr algn="just"/>
            <a:r>
              <a:rPr lang="cs-CZ" b="1" noProof="0" dirty="0">
                <a:solidFill>
                  <a:srgbClr val="FF0000"/>
                </a:solidFill>
                <a:latin typeface="Times New Roman" panose="02020603050405020304" pitchFamily="18" charset="0"/>
                <a:cs typeface="Times New Roman" panose="02020603050405020304" pitchFamily="18" charset="0"/>
              </a:rPr>
              <a:t>Firma – subjekt specializující se na výrobu, tj. na přeměnu zdrojů (vstupů) ve statky (výstup). 3 hlavní činnosti:</a:t>
            </a:r>
          </a:p>
          <a:p>
            <a:pPr marL="628650" indent="-514350" algn="just">
              <a:buFont typeface="+mj-lt"/>
              <a:buAutoNum type="arabicPeriod"/>
            </a:pPr>
            <a:r>
              <a:rPr lang="cs-CZ" b="1" noProof="0" dirty="0">
                <a:latin typeface="Times New Roman" panose="02020603050405020304" pitchFamily="18" charset="0"/>
                <a:cs typeface="Times New Roman" panose="02020603050405020304" pitchFamily="18" charset="0"/>
              </a:rPr>
              <a:t>nákup služeb výrobních faktorů,</a:t>
            </a:r>
          </a:p>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organizace jejich přeměny ve výstup,</a:t>
            </a:r>
          </a:p>
          <a:p>
            <a:pPr marL="628650" indent="-514350" algn="just">
              <a:buFont typeface="+mj-lt"/>
              <a:buAutoNum type="arabicPeriod"/>
            </a:pPr>
            <a:r>
              <a:rPr lang="cs-CZ" b="1" noProof="0" dirty="0">
                <a:latin typeface="Times New Roman" panose="02020603050405020304" pitchFamily="18" charset="0"/>
                <a:cs typeface="Times New Roman" panose="02020603050405020304" pitchFamily="18" charset="0"/>
              </a:rPr>
              <a:t>prodej výstupu.</a:t>
            </a:r>
          </a:p>
        </p:txBody>
      </p:sp>
    </p:spTree>
    <p:extLst>
      <p:ext uri="{BB962C8B-B14F-4D97-AF65-F5344CB8AC3E}">
        <p14:creationId xmlns:p14="http://schemas.microsoft.com/office/powerpoint/2010/main" val="36569872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1822F72-EE9C-ECDB-6F9C-CC5295CCDC2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C60A109-0CD8-983D-8846-1C9EA9824CBF}"/>
              </a:ext>
            </a:extLst>
          </p:cNvPr>
          <p:cNvSpPr>
            <a:spLocks noGrp="1"/>
          </p:cNvSpPr>
          <p:nvPr>
            <p:ph type="body" idx="1"/>
          </p:nvPr>
        </p:nvSpPr>
        <p:spPr>
          <a:xfrm>
            <a:off x="6549390" y="223321"/>
            <a:ext cx="5372100" cy="5851527"/>
          </a:xfrm>
        </p:spPr>
        <p:txBody>
          <a:bodyPr>
            <a:normAutofit/>
          </a:bodyPr>
          <a:lstStyle/>
          <a:p>
            <a:pPr marL="628650" indent="-514350">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Krátkodobé produkční funkce s KLESAJÍCÍMI VÝNOSY z variabilního vstupu práce</a:t>
            </a:r>
          </a:p>
          <a:p>
            <a:pPr marL="628650" indent="-514350" algn="just">
              <a:buFont typeface="+mj-lt"/>
              <a:buAutoNum type="arabicPeriod" startAt="2"/>
            </a:pPr>
            <a:endParaRPr lang="cs-CZ"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Výstup v důsledku dodatečného zapojování práce roste,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ale pomalejším tempem než variabilní vstup.</a:t>
            </a:r>
          </a:p>
          <a:p>
            <a:pPr algn="just">
              <a:buFont typeface="Wingdings" panose="05000000000000000000" pitchFamily="2" charset="2"/>
              <a:buChar char="§"/>
            </a:pPr>
            <a:endParaRPr lang="cs-CZ" b="1" noProof="0"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3E3063D6-CD7C-2D68-2060-546A8FE1656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9" name="Picture 8">
            <a:extLst>
              <a:ext uri="{FF2B5EF4-FFF2-40B4-BE49-F238E27FC236}">
                <a16:creationId xmlns:a16="http://schemas.microsoft.com/office/drawing/2014/main" id="{F30767B2-2E5B-ABA3-B42F-257543D19269}"/>
              </a:ext>
            </a:extLst>
          </p:cNvPr>
          <p:cNvPicPr>
            <a:picLocks noChangeAspect="1"/>
          </p:cNvPicPr>
          <p:nvPr/>
        </p:nvPicPr>
        <p:blipFill>
          <a:blip r:embed="rId3"/>
          <a:stretch>
            <a:fillRect/>
          </a:stretch>
        </p:blipFill>
        <p:spPr>
          <a:xfrm>
            <a:off x="160020" y="697230"/>
            <a:ext cx="6297930" cy="5643186"/>
          </a:xfrm>
          <a:prstGeom prst="rect">
            <a:avLst/>
          </a:prstGeom>
        </p:spPr>
      </p:pic>
    </p:spTree>
    <p:extLst>
      <p:ext uri="{BB962C8B-B14F-4D97-AF65-F5344CB8AC3E}">
        <p14:creationId xmlns:p14="http://schemas.microsoft.com/office/powerpoint/2010/main" val="18180048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FFA1C74-FF5D-29B0-DC67-45FE6114C9F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F6103CD-7626-36C4-CEDF-F9C96D22BCF5}"/>
              </a:ext>
            </a:extLst>
          </p:cNvPr>
          <p:cNvSpPr>
            <a:spLocks noGrp="1"/>
          </p:cNvSpPr>
          <p:nvPr>
            <p:ph type="body" idx="1"/>
          </p:nvPr>
        </p:nvSpPr>
        <p:spPr>
          <a:xfrm>
            <a:off x="6766561" y="274638"/>
            <a:ext cx="5132214" cy="5851527"/>
          </a:xfrm>
        </p:spPr>
        <p:txBody>
          <a:bodyPr>
            <a:normAutofit/>
          </a:bodyPr>
          <a:lstStyle/>
          <a:p>
            <a:pPr marL="628650" indent="-514350" algn="just">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Krátkodobé produkční funkce s KONSTANTNÍMI VÝNOSY z variabilního vstupu práce</a:t>
            </a:r>
          </a:p>
          <a:p>
            <a:pPr algn="ctr">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Q = a + b · L</a:t>
            </a:r>
          </a:p>
          <a:p>
            <a:pPr algn="just"/>
            <a:r>
              <a:rPr lang="cs-CZ" sz="2800" b="1" noProof="0" dirty="0">
                <a:solidFill>
                  <a:schemeClr val="tx1"/>
                </a:solidFill>
                <a:latin typeface="Times New Roman" panose="02020603050405020304" pitchFamily="18" charset="0"/>
                <a:cs typeface="Times New Roman" panose="02020603050405020304" pitchFamily="18" charset="0"/>
              </a:rPr>
              <a:t>S růstem variabilního vstupu roste výstup konstantním tempem:</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všechny jednotky L = stejně produktivní:</a:t>
            </a:r>
          </a:p>
          <a:p>
            <a:pPr algn="just">
              <a:buFont typeface="Wingdings" panose="05000000000000000000" pitchFamily="2" charset="2"/>
              <a:buChar char="Ø"/>
            </a:pPr>
            <a:r>
              <a:rPr lang="cs-CZ" sz="2800" b="1" noProof="0" dirty="0">
                <a:solidFill>
                  <a:srgbClr val="FF0000"/>
                </a:solidFill>
                <a:latin typeface="Times New Roman" panose="02020603050405020304" pitchFamily="18" charset="0"/>
                <a:cs typeface="Times New Roman" panose="02020603050405020304" pitchFamily="18" charset="0"/>
              </a:rPr>
              <a:t>MEZNÍ PRODUKT všech jednotek L = stejný.</a:t>
            </a:r>
          </a:p>
        </p:txBody>
      </p:sp>
      <p:sp>
        <p:nvSpPr>
          <p:cNvPr id="99" name="Google Shape;99;p14">
            <a:extLst>
              <a:ext uri="{FF2B5EF4-FFF2-40B4-BE49-F238E27FC236}">
                <a16:creationId xmlns:a16="http://schemas.microsoft.com/office/drawing/2014/main" id="{3D753F30-A982-E0C6-705B-9D4B4248262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B97B378C-FFA2-9FAE-D03F-8E339CB4FCFC}"/>
              </a:ext>
            </a:extLst>
          </p:cNvPr>
          <p:cNvPicPr>
            <a:picLocks noChangeAspect="1"/>
          </p:cNvPicPr>
          <p:nvPr/>
        </p:nvPicPr>
        <p:blipFill>
          <a:blip r:embed="rId3"/>
          <a:stretch>
            <a:fillRect/>
          </a:stretch>
        </p:blipFill>
        <p:spPr>
          <a:xfrm>
            <a:off x="148591" y="674371"/>
            <a:ext cx="6537960" cy="5851526"/>
          </a:xfrm>
          <a:prstGeom prst="rect">
            <a:avLst/>
          </a:prstGeom>
        </p:spPr>
      </p:pic>
    </p:spTree>
    <p:extLst>
      <p:ext uri="{BB962C8B-B14F-4D97-AF65-F5344CB8AC3E}">
        <p14:creationId xmlns:p14="http://schemas.microsoft.com/office/powerpoint/2010/main" val="25838090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A90564E-FA02-CED4-EBAF-E3AE5972ED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FE14B7-2E1F-7402-458F-2C0070D67E09}"/>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Výroba v dlouhém období (dlouhodobá produkční funkce)</a:t>
            </a:r>
            <a:endParaRPr lang="cs-CZ" b="1" noProof="0" dirty="0">
              <a:solidFill>
                <a:srgbClr val="FF0000"/>
              </a:solidFill>
            </a:endParaRPr>
          </a:p>
        </p:txBody>
      </p:sp>
      <p:sp>
        <p:nvSpPr>
          <p:cNvPr id="3" name="Text Placeholder 2">
            <a:extLst>
              <a:ext uri="{FF2B5EF4-FFF2-40B4-BE49-F238E27FC236}">
                <a16:creationId xmlns:a16="http://schemas.microsoft.com/office/drawing/2014/main" id="{D70A3776-DECB-C831-8DF2-3201E86EC818}"/>
              </a:ext>
            </a:extLst>
          </p:cNvPr>
          <p:cNvSpPr>
            <a:spLocks noGrp="1"/>
          </p:cNvSpPr>
          <p:nvPr>
            <p:ph type="body" idx="1"/>
          </p:nvPr>
        </p:nvSpPr>
        <p:spPr>
          <a:xfrm>
            <a:off x="173621" y="1417639"/>
            <a:ext cx="11725154" cy="4708526"/>
          </a:xfrm>
        </p:spPr>
        <p:txBody>
          <a:bodyPr>
            <a:normAutofit fontScale="92500" lnSpcReduction="10000"/>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Dlouhé období: firma může měnit množství všech vstupů používaných ve výrobě.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Analýza: dva vstupy –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PRÁCE</a:t>
            </a:r>
            <a:r>
              <a:rPr lang="cs-CZ" sz="2800" b="1" noProof="0" dirty="0">
                <a:solidFill>
                  <a:schemeClr val="tx1"/>
                </a:solidFill>
                <a:latin typeface="Times New Roman" panose="02020603050405020304" pitchFamily="18" charset="0"/>
                <a:cs typeface="Times New Roman" panose="02020603050405020304" pitchFamily="18" charset="0"/>
              </a:rPr>
              <a:t> 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KAPITÁL: </a:t>
            </a:r>
          </a:p>
          <a:p>
            <a:pPr algn="just"/>
            <a:r>
              <a:rPr lang="cs-CZ" sz="2800" b="1" dirty="0">
                <a:solidFill>
                  <a:schemeClr val="tx1"/>
                </a:solidFill>
                <a:latin typeface="Times New Roman" panose="02020603050405020304" pitchFamily="18" charset="0"/>
                <a:cs typeface="Times New Roman" panose="02020603050405020304" pitchFamily="18" charset="0"/>
              </a:rPr>
              <a:t>Grafické znázornění dlouhodobé produkční funkce: </a:t>
            </a:r>
            <a:r>
              <a:rPr lang="cs-CZ" sz="2800" b="1" dirty="0" err="1">
                <a:solidFill>
                  <a:schemeClr val="tx1"/>
                </a:solidFill>
                <a:latin typeface="Times New Roman" panose="02020603050405020304" pitchFamily="18" charset="0"/>
                <a:cs typeface="Times New Roman" panose="02020603050405020304" pitchFamily="18" charset="0"/>
              </a:rPr>
              <a:t>izokvantová</a:t>
            </a:r>
            <a:r>
              <a:rPr lang="cs-CZ" sz="2800" b="1" dirty="0">
                <a:solidFill>
                  <a:schemeClr val="tx1"/>
                </a:solidFill>
                <a:latin typeface="Times New Roman" panose="02020603050405020304" pitchFamily="18" charset="0"/>
                <a:cs typeface="Times New Roman" panose="02020603050405020304" pitchFamily="18" charset="0"/>
              </a:rPr>
              <a:t> mapa.</a:t>
            </a:r>
          </a:p>
          <a:p>
            <a:pPr algn="just"/>
            <a:endParaRPr lang="cs-CZ" sz="2800" b="1" dirty="0">
              <a:solidFill>
                <a:schemeClr val="tx1"/>
              </a:solidFill>
              <a:latin typeface="Times New Roman" panose="02020603050405020304" pitchFamily="18" charset="0"/>
              <a:cs typeface="Times New Roman" panose="02020603050405020304" pitchFamily="18" charset="0"/>
            </a:endParaRPr>
          </a:p>
          <a:p>
            <a:pPr algn="just"/>
            <a:r>
              <a:rPr lang="cs-CZ" sz="2800" b="1" dirty="0">
                <a:solidFill>
                  <a:schemeClr val="tx1"/>
                </a:solidFill>
                <a:latin typeface="Times New Roman" panose="02020603050405020304" pitchFamily="18" charset="0"/>
                <a:cs typeface="Times New Roman" panose="02020603050405020304" pitchFamily="18" charset="0"/>
              </a:rPr>
              <a:t>2 základním determinanty dlouhodobé produkční funkce:</a:t>
            </a:r>
          </a:p>
          <a:p>
            <a:pPr marL="628650" indent="-514350" algn="just">
              <a:buFont typeface="+mj-lt"/>
              <a:buAutoNum type="arabicParenR"/>
            </a:pPr>
            <a:r>
              <a:rPr lang="cs-CZ" sz="2800" b="1" dirty="0">
                <a:solidFill>
                  <a:schemeClr val="tx1"/>
                </a:solidFill>
                <a:latin typeface="Times New Roman" panose="02020603050405020304" pitchFamily="18" charset="0"/>
                <a:cs typeface="Times New Roman" panose="02020603050405020304" pitchFamily="18" charset="0"/>
              </a:rPr>
              <a:t>SUBSTITUCE VSTUPŮ;</a:t>
            </a:r>
          </a:p>
          <a:p>
            <a:pPr marL="628650" indent="-514350" algn="just">
              <a:buFont typeface="+mj-lt"/>
              <a:buAutoNum type="arabicParenR"/>
            </a:pPr>
            <a:r>
              <a:rPr lang="cs-CZ" sz="2800" b="1" dirty="0">
                <a:solidFill>
                  <a:schemeClr val="tx1"/>
                </a:solidFill>
                <a:latin typeface="Times New Roman" panose="02020603050405020304" pitchFamily="18" charset="0"/>
                <a:cs typeface="Times New Roman" panose="02020603050405020304" pitchFamily="18" charset="0"/>
              </a:rPr>
              <a:t>VÝNOSY Z ROZSAHU.</a:t>
            </a:r>
          </a:p>
          <a:p>
            <a:pPr marL="628650" indent="-514350" algn="just">
              <a:buFont typeface="+mj-lt"/>
              <a:buAutoNum type="arabicParenR"/>
            </a:pPr>
            <a:endParaRPr lang="cs-CZ" sz="2800"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r>
              <a:rPr lang="cs-CZ" sz="2800" b="1" dirty="0">
                <a:solidFill>
                  <a:srgbClr val="FF0000"/>
                </a:solidFill>
                <a:latin typeface="Times New Roman" panose="02020603050405020304" pitchFamily="18" charset="0"/>
                <a:cs typeface="Times New Roman" panose="02020603050405020304" pitchFamily="18" charset="0"/>
              </a:rPr>
              <a:t>Ad 1) IZOKVANTA</a:t>
            </a:r>
          </a:p>
          <a:p>
            <a:pPr algn="just"/>
            <a:r>
              <a:rPr lang="cs-CZ" sz="2800" b="1" noProof="0" dirty="0">
                <a:solidFill>
                  <a:schemeClr val="tx1"/>
                </a:solidFill>
                <a:latin typeface="Times New Roman" panose="02020603050405020304" pitchFamily="18" charset="0"/>
                <a:cs typeface="Times New Roman" panose="02020603050405020304" pitchFamily="18" charset="0"/>
              </a:rPr>
              <a:t>Nejdříve - Prostorový obrázek pro dlouhodobou produkční funkci </a:t>
            </a:r>
          </a:p>
        </p:txBody>
      </p:sp>
      <p:sp>
        <p:nvSpPr>
          <p:cNvPr id="99" name="Google Shape;99;p14">
            <a:extLst>
              <a:ext uri="{FF2B5EF4-FFF2-40B4-BE49-F238E27FC236}">
                <a16:creationId xmlns:a16="http://schemas.microsoft.com/office/drawing/2014/main" id="{3B5DD62F-6B80-754D-845A-118C431B8B4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D46A3B8A-6C3D-0C9C-10F9-45B334E4CEF2}"/>
              </a:ext>
            </a:extLst>
          </p:cNvPr>
          <p:cNvSpPr/>
          <p:nvPr/>
        </p:nvSpPr>
        <p:spPr>
          <a:xfrm>
            <a:off x="10549890" y="5589270"/>
            <a:ext cx="720090" cy="3543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4588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91D349B-19BC-8E43-56F4-6576FBB4472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3EF29B-924C-96AC-9AC6-F7B8D8D2F135}"/>
              </a:ext>
            </a:extLst>
          </p:cNvPr>
          <p:cNvSpPr>
            <a:spLocks noGrp="1"/>
          </p:cNvSpPr>
          <p:nvPr>
            <p:ph type="title"/>
          </p:nvPr>
        </p:nvSpPr>
        <p:spPr>
          <a:xfrm>
            <a:off x="609600" y="274638"/>
            <a:ext cx="10972800" cy="928748"/>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Znázornění produkce jako plochy (produkční kopec)</a:t>
            </a:r>
            <a:endParaRPr lang="cs-CZ" b="1" noProof="0" dirty="0">
              <a:solidFill>
                <a:srgbClr val="FF0000"/>
              </a:solidFill>
            </a:endParaRPr>
          </a:p>
        </p:txBody>
      </p:sp>
      <p:sp>
        <p:nvSpPr>
          <p:cNvPr id="3" name="Text Placeholder 2">
            <a:extLst>
              <a:ext uri="{FF2B5EF4-FFF2-40B4-BE49-F238E27FC236}">
                <a16:creationId xmlns:a16="http://schemas.microsoft.com/office/drawing/2014/main" id="{A578A1F0-2266-9B3B-4A59-6E1C051EE393}"/>
              </a:ext>
            </a:extLst>
          </p:cNvPr>
          <p:cNvSpPr>
            <a:spLocks noGrp="1"/>
          </p:cNvSpPr>
          <p:nvPr>
            <p:ph type="body" idx="1"/>
          </p:nvPr>
        </p:nvSpPr>
        <p:spPr>
          <a:xfrm>
            <a:off x="6846570" y="1203386"/>
            <a:ext cx="5052205" cy="4922779"/>
          </a:xfrm>
        </p:spPr>
        <p:txBody>
          <a:bodyPr>
            <a:normAutofit fontScale="92500" lnSpcReduction="20000"/>
          </a:bodyPr>
          <a:lstStyle/>
          <a:p>
            <a:pPr indent="-274638" algn="just"/>
            <a:r>
              <a:rPr lang="cs-CZ" sz="2800" b="1" noProof="0" dirty="0">
                <a:solidFill>
                  <a:schemeClr val="tx1"/>
                </a:solidFill>
                <a:latin typeface="Times New Roman" panose="02020603050405020304" pitchFamily="18" charset="0"/>
                <a:cs typeface="Times New Roman" panose="02020603050405020304" pitchFamily="18" charset="0"/>
              </a:rPr>
              <a:t>Obrázek umožní znázornit na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dvou osách vodorovné </a:t>
            </a:r>
            <a:r>
              <a:rPr lang="cs-CZ" sz="2800" b="1" noProof="0" dirty="0">
                <a:solidFill>
                  <a:schemeClr val="tx1"/>
                </a:solidFill>
                <a:latin typeface="Times New Roman" panose="02020603050405020304" pitchFamily="18" charset="0"/>
                <a:cs typeface="Times New Roman" panose="02020603050405020304" pitchFamily="18" charset="0"/>
              </a:rPr>
              <a:t>plochy měnící se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množství práce a kapitálu </a:t>
            </a:r>
          </a:p>
          <a:p>
            <a:pPr indent="-274638"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a na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svislé ose </a:t>
            </a:r>
            <a:r>
              <a:rPr lang="cs-CZ" sz="2800" b="1" noProof="0" dirty="0">
                <a:solidFill>
                  <a:schemeClr val="tx1"/>
                </a:solidFill>
                <a:latin typeface="Times New Roman" panose="02020603050405020304" pitchFamily="18" charset="0"/>
                <a:cs typeface="Times New Roman" panose="02020603050405020304" pitchFamily="18" charset="0"/>
              </a:rPr>
              <a:t>velikost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výstupu</a:t>
            </a:r>
            <a:r>
              <a:rPr lang="cs-CZ" sz="2800" b="1" noProof="0" dirty="0">
                <a:solidFill>
                  <a:schemeClr val="tx1"/>
                </a:solidFill>
                <a:latin typeface="Times New Roman" panose="02020603050405020304" pitchFamily="18" charset="0"/>
                <a:cs typeface="Times New Roman" panose="02020603050405020304" pitchFamily="18" charset="0"/>
              </a:rPr>
              <a:t> odpovídajícího nejrůznějším kombinacím vstupů použitých při jeho výrobě.</a:t>
            </a:r>
          </a:p>
          <a:p>
            <a:pPr marL="754062" indent="-571500" algn="just">
              <a:buFont typeface="+mj-lt"/>
              <a:buAutoNum type="romanUcPeriod"/>
            </a:pPr>
            <a:r>
              <a:rPr lang="cs-CZ" sz="2800" b="1" noProof="0" dirty="0">
                <a:solidFill>
                  <a:schemeClr val="tx1"/>
                </a:solidFill>
                <a:latin typeface="Times New Roman" panose="02020603050405020304" pitchFamily="18" charset="0"/>
                <a:cs typeface="Times New Roman" panose="02020603050405020304" pitchFamily="18" charset="0"/>
              </a:rPr>
              <a:t>OK jednotek K, měnící se objem L: produkční funkce znázorněna křivkou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KCAM. </a:t>
            </a:r>
          </a:p>
          <a:p>
            <a:pPr marL="754062" indent="-571500" algn="just">
              <a:buFont typeface="+mj-lt"/>
              <a:buAutoNum type="romanUcPeriod"/>
            </a:pPr>
            <a:r>
              <a:rPr lang="cs-CZ" sz="2800" b="1" noProof="0" dirty="0">
                <a:solidFill>
                  <a:schemeClr val="tx1"/>
                </a:solidFill>
                <a:latin typeface="Times New Roman" panose="02020603050405020304" pitchFamily="18" charset="0"/>
                <a:cs typeface="Times New Roman" panose="02020603050405020304" pitchFamily="18" charset="0"/>
              </a:rPr>
              <a:t>OL jednotek L, měnící se objem K: produkční funkce znázorněna křivkou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LDBM. </a:t>
            </a:r>
          </a:p>
          <a:p>
            <a:pPr marL="754062" indent="-571500" algn="just">
              <a:buFont typeface="+mj-lt"/>
              <a:buAutoNum type="romanUcPeriod"/>
            </a:pPr>
            <a:endPar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4D745180-E791-2217-CB1A-91C94C7E286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AD5AA1F9-24DE-9940-7C96-AC5FDCD31CBA}"/>
              </a:ext>
            </a:extLst>
          </p:cNvPr>
          <p:cNvPicPr>
            <a:picLocks noChangeAspect="1"/>
          </p:cNvPicPr>
          <p:nvPr/>
        </p:nvPicPr>
        <p:blipFill>
          <a:blip r:embed="rId3"/>
          <a:stretch>
            <a:fillRect/>
          </a:stretch>
        </p:blipFill>
        <p:spPr>
          <a:xfrm>
            <a:off x="127902" y="1310512"/>
            <a:ext cx="6855828" cy="4708526"/>
          </a:xfrm>
          <a:prstGeom prst="rect">
            <a:avLst/>
          </a:prstGeom>
        </p:spPr>
      </p:pic>
    </p:spTree>
    <p:extLst>
      <p:ext uri="{BB962C8B-B14F-4D97-AF65-F5344CB8AC3E}">
        <p14:creationId xmlns:p14="http://schemas.microsoft.com/office/powerpoint/2010/main" val="3168131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025E2CC-4D60-AF97-DE4F-9EA01A59BC2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0AC031D-1A3D-9E6A-7382-1562BCA44332}"/>
              </a:ext>
            </a:extLst>
          </p:cNvPr>
          <p:cNvSpPr>
            <a:spLocks noGrp="1"/>
          </p:cNvSpPr>
          <p:nvPr>
            <p:ph type="title"/>
          </p:nvPr>
        </p:nvSpPr>
        <p:spPr>
          <a:xfrm>
            <a:off x="426229" y="274637"/>
            <a:ext cx="10972800"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Znázornění produkce pomocí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8B37DB13-58AB-E816-3364-2D02B70A06C6}"/>
              </a:ext>
            </a:extLst>
          </p:cNvPr>
          <p:cNvSpPr>
            <a:spLocks noGrp="1"/>
          </p:cNvSpPr>
          <p:nvPr>
            <p:ph type="body" idx="1"/>
          </p:nvPr>
        </p:nvSpPr>
        <p:spPr>
          <a:xfrm>
            <a:off x="6096000" y="1280160"/>
            <a:ext cx="5802775" cy="4846005"/>
          </a:xfrm>
        </p:spPr>
        <p:txBody>
          <a:bodyPr>
            <a:normAutofit fontScale="70000" lnSpcReduction="20000"/>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Z předchozího obrázku: kombinace kapitálu a práce </a:t>
            </a:r>
            <a:r>
              <a:rPr lang="cs-CZ" sz="2800" b="1" noProof="0" dirty="0">
                <a:solidFill>
                  <a:srgbClr val="FF0000"/>
                </a:solidFill>
                <a:highlight>
                  <a:srgbClr val="FFFF00"/>
                </a:highlight>
                <a:latin typeface="Times New Roman" panose="02020603050405020304" pitchFamily="18" charset="0"/>
                <a:cs typeface="Times New Roman" panose="02020603050405020304" pitchFamily="18" charset="0"/>
              </a:rPr>
              <a:t>K, L1 </a:t>
            </a:r>
            <a:r>
              <a:rPr lang="cs-CZ" sz="2800" b="1" noProof="0" dirty="0">
                <a:solidFill>
                  <a:schemeClr val="tx1"/>
                </a:solidFill>
                <a:latin typeface="Times New Roman" panose="02020603050405020304" pitchFamily="18" charset="0"/>
                <a:cs typeface="Times New Roman" panose="02020603050405020304" pitchFamily="18" charset="0"/>
              </a:rPr>
              <a:t>– tvorba stejně velkého výstupu (A’A) jako kombinace </a:t>
            </a:r>
            <a:r>
              <a:rPr lang="cs-CZ" sz="2800" b="1" noProof="0" dirty="0">
                <a:solidFill>
                  <a:srgbClr val="FF0000"/>
                </a:solidFill>
                <a:highlight>
                  <a:srgbClr val="FFFF00"/>
                </a:highlight>
                <a:latin typeface="Times New Roman" panose="02020603050405020304" pitchFamily="18" charset="0"/>
                <a:cs typeface="Times New Roman" panose="02020603050405020304" pitchFamily="18" charset="0"/>
              </a:rPr>
              <a:t>K1, L </a:t>
            </a:r>
            <a:r>
              <a:rPr lang="cs-CZ" sz="2800" b="1" noProof="0" dirty="0">
                <a:solidFill>
                  <a:schemeClr val="tx1"/>
                </a:solidFill>
                <a:latin typeface="Times New Roman" panose="02020603050405020304" pitchFamily="18" charset="0"/>
                <a:cs typeface="Times New Roman" panose="02020603050405020304" pitchFamily="18" charset="0"/>
              </a:rPr>
              <a:t>(B’B).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Spojení všech bodů produkční plochy OKML odpovídajících výstupu A’A = B’B – křivka AB:</a:t>
            </a:r>
          </a:p>
          <a:p>
            <a:pPr algn="just">
              <a:buFont typeface="Wingdings" panose="05000000000000000000" pitchFamily="2" charset="2"/>
              <a:buChar char="Ø"/>
            </a:pPr>
            <a:r>
              <a:rPr lang="cs-CZ" sz="2800" b="1" i="1" noProof="0" dirty="0">
                <a:solidFill>
                  <a:schemeClr val="tx1"/>
                </a:solidFill>
                <a:latin typeface="Times New Roman" panose="02020603050405020304" pitchFamily="18" charset="0"/>
                <a:cs typeface="Times New Roman" panose="02020603050405020304" pitchFamily="18" charset="0"/>
              </a:rPr>
              <a:t>Znázorňuje danou úroveň výstupu, která může vzniknout nejrůznějšími kombinacemi vstupů práce a kapitálu</a:t>
            </a:r>
            <a:r>
              <a:rPr lang="cs-CZ" sz="2800" b="1" noProof="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Promítnutím křivku AB na základnu: křivka A’B’ –</a:t>
            </a:r>
            <a:r>
              <a:rPr lang="cs-CZ" sz="2800" b="1" dirty="0">
                <a:solidFill>
                  <a:schemeClr val="tx1"/>
                </a:solidFill>
                <a:latin typeface="Times New Roman" panose="02020603050405020304" pitchFamily="18" charset="0"/>
                <a:cs typeface="Times New Roman" panose="02020603050405020304" pitchFamily="18" charset="0"/>
              </a:rPr>
              <a:t> </a:t>
            </a:r>
            <a:r>
              <a:rPr lang="cs-CZ" sz="2800" b="1" noProof="0" dirty="0">
                <a:solidFill>
                  <a:schemeClr val="tx1"/>
                </a:solidFill>
                <a:latin typeface="Times New Roman" panose="02020603050405020304" pitchFamily="18" charset="0"/>
                <a:cs typeface="Times New Roman" panose="02020603050405020304" pitchFamily="18" charset="0"/>
              </a:rPr>
              <a:t>v dvourozměrném obrázku: </a:t>
            </a:r>
          </a:p>
          <a:p>
            <a:pPr algn="just"/>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IZOKVANTA</a:t>
            </a:r>
            <a:r>
              <a:rPr lang="cs-CZ" sz="2800" b="1" noProof="0" dirty="0">
                <a:solidFill>
                  <a:schemeClr val="tx1"/>
                </a:solidFill>
                <a:latin typeface="Times New Roman" panose="02020603050405020304" pitchFamily="18" charset="0"/>
                <a:cs typeface="Times New Roman" panose="02020603050405020304" pitchFamily="18" charset="0"/>
              </a:rPr>
              <a:t> (</a:t>
            </a:r>
            <a:r>
              <a:rPr lang="cs-CZ" sz="2800" b="1" noProof="0" dirty="0" err="1">
                <a:solidFill>
                  <a:schemeClr val="tx1"/>
                </a:solidFill>
                <a:latin typeface="Times New Roman" panose="02020603050405020304" pitchFamily="18" charset="0"/>
                <a:cs typeface="Times New Roman" panose="02020603050405020304" pitchFamily="18" charset="0"/>
              </a:rPr>
              <a:t>iso</a:t>
            </a:r>
            <a:r>
              <a:rPr lang="cs-CZ" sz="2800" b="1" noProof="0" dirty="0">
                <a:solidFill>
                  <a:schemeClr val="tx1"/>
                </a:solidFill>
                <a:latin typeface="Times New Roman" panose="02020603050405020304" pitchFamily="18" charset="0"/>
                <a:cs typeface="Times New Roman" panose="02020603050405020304" pitchFamily="18" charset="0"/>
              </a:rPr>
              <a:t> = stejný, </a:t>
            </a:r>
            <a:r>
              <a:rPr lang="cs-CZ" sz="2800" b="1" noProof="0" dirty="0" err="1">
                <a:solidFill>
                  <a:schemeClr val="tx1"/>
                </a:solidFill>
                <a:latin typeface="Times New Roman" panose="02020603050405020304" pitchFamily="18" charset="0"/>
                <a:cs typeface="Times New Roman" panose="02020603050405020304" pitchFamily="18" charset="0"/>
              </a:rPr>
              <a:t>quantity</a:t>
            </a:r>
            <a:r>
              <a:rPr lang="cs-CZ" sz="2800" b="1" noProof="0" dirty="0">
                <a:solidFill>
                  <a:schemeClr val="tx1"/>
                </a:solidFill>
                <a:latin typeface="Times New Roman" panose="02020603050405020304" pitchFamily="18" charset="0"/>
                <a:cs typeface="Times New Roman" panose="02020603050405020304" pitchFamily="18" charset="0"/>
              </a:rPr>
              <a:t> = množství).</a:t>
            </a:r>
          </a:p>
          <a:p>
            <a:pPr algn="just"/>
            <a:r>
              <a:rPr lang="cs-CZ" sz="2800" b="1" noProof="0" dirty="0">
                <a:solidFill>
                  <a:srgbClr val="FF0000"/>
                </a:solidFill>
                <a:latin typeface="Times New Roman" panose="02020603050405020304" pitchFamily="18" charset="0"/>
                <a:cs typeface="Times New Roman" panose="02020603050405020304" pitchFamily="18" charset="0"/>
              </a:rPr>
              <a:t>Křivka tvořena všemi kombinacemi vstupů vedoucími k tvorbě stejného výstupu.</a:t>
            </a:r>
          </a:p>
        </p:txBody>
      </p:sp>
      <p:sp>
        <p:nvSpPr>
          <p:cNvPr id="99" name="Google Shape;99;p14">
            <a:extLst>
              <a:ext uri="{FF2B5EF4-FFF2-40B4-BE49-F238E27FC236}">
                <a16:creationId xmlns:a16="http://schemas.microsoft.com/office/drawing/2014/main" id="{89ADB9CF-7C05-4989-8E94-7802CF7BDBA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DBB7CEE-4A21-46F3-0955-CD67F3E517D7}"/>
              </a:ext>
            </a:extLst>
          </p:cNvPr>
          <p:cNvPicPr>
            <a:picLocks noChangeAspect="1"/>
          </p:cNvPicPr>
          <p:nvPr/>
        </p:nvPicPr>
        <p:blipFill>
          <a:blip r:embed="rId3"/>
          <a:srcRect b="2544"/>
          <a:stretch/>
        </p:blipFill>
        <p:spPr>
          <a:xfrm>
            <a:off x="426229" y="2271135"/>
            <a:ext cx="5669771" cy="3215783"/>
          </a:xfrm>
          <a:prstGeom prst="rect">
            <a:avLst/>
          </a:prstGeom>
        </p:spPr>
      </p:pic>
      <p:sp>
        <p:nvSpPr>
          <p:cNvPr id="9" name="Arrow: Left 8">
            <a:extLst>
              <a:ext uri="{FF2B5EF4-FFF2-40B4-BE49-F238E27FC236}">
                <a16:creationId xmlns:a16="http://schemas.microsoft.com/office/drawing/2014/main" id="{49B9E4F2-2F0C-92A1-3A74-B83B81264429}"/>
              </a:ext>
            </a:extLst>
          </p:cNvPr>
          <p:cNvSpPr/>
          <p:nvPr/>
        </p:nvSpPr>
        <p:spPr>
          <a:xfrm>
            <a:off x="5726430" y="3966210"/>
            <a:ext cx="1223010" cy="27432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86749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BB240B8-E3ED-18FA-C0F3-1EE37D3105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6498155-6E25-3DBA-EE51-F79F05E88BC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Znázornění produkce pomocí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57F0C26A-0652-E222-140F-9AA0B0A0E891}"/>
              </a:ext>
            </a:extLst>
          </p:cNvPr>
          <p:cNvSpPr>
            <a:spLocks noGrp="1"/>
          </p:cNvSpPr>
          <p:nvPr>
            <p:ph type="body" idx="1"/>
          </p:nvPr>
        </p:nvSpPr>
        <p:spPr>
          <a:xfrm>
            <a:off x="91440" y="1417639"/>
            <a:ext cx="11807335" cy="4708526"/>
          </a:xfrm>
        </p:spPr>
        <p:txBody>
          <a:bodyPr>
            <a:normAutofit lnSpcReduction="10000"/>
          </a:bodyPr>
          <a:lstStyle/>
          <a:p>
            <a:pPr algn="just"/>
            <a:r>
              <a:rPr lang="cs-CZ" b="1" noProof="0" dirty="0">
                <a:solidFill>
                  <a:schemeClr val="tx1"/>
                </a:solidFill>
                <a:latin typeface="Times New Roman" panose="02020603050405020304" pitchFamily="18" charset="0"/>
                <a:cs typeface="Times New Roman" panose="02020603050405020304" pitchFamily="18" charset="0"/>
              </a:rPr>
              <a:t>Pro úroveň výstupu Q</a:t>
            </a:r>
            <a:r>
              <a:rPr lang="cs-CZ" sz="24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izokvanta = soubor kombinací vstupů K a L splňujících vztah </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f (K, L) = Q</a:t>
            </a:r>
            <a:r>
              <a:rPr lang="cs-CZ" sz="24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a:t>
            </a:r>
          </a:p>
          <a:p>
            <a:pPr algn="just"/>
            <a:r>
              <a:rPr lang="cs-CZ" b="1" noProof="0" dirty="0">
                <a:solidFill>
                  <a:schemeClr val="tx1"/>
                </a:solidFill>
                <a:latin typeface="Times New Roman" panose="02020603050405020304" pitchFamily="18" charset="0"/>
                <a:cs typeface="Times New Roman" panose="02020603050405020304" pitchFamily="18" charset="0"/>
              </a:rPr>
              <a:t>Úroveň výstupu roste doprava nahoru: </a:t>
            </a:r>
          </a:p>
          <a:p>
            <a:pPr algn="just"/>
            <a:r>
              <a:rPr lang="cs-CZ" b="1" noProof="0" dirty="0">
                <a:solidFill>
                  <a:schemeClr val="tx1"/>
                </a:solidFill>
                <a:latin typeface="Times New Roman" panose="02020603050405020304" pitchFamily="18" charset="0"/>
                <a:cs typeface="Times New Roman" panose="02020603050405020304" pitchFamily="18" charset="0"/>
              </a:rPr>
              <a:t>Nekonečně mnoho objemů výstupu =&gt; nekonečně velký počet izokvant –tvoří tzv. MAPU IZOKVANT: alternativní způsob popsání produkční funkce.</a:t>
            </a:r>
          </a:p>
          <a:p>
            <a:pPr algn="just">
              <a:buFont typeface="Wingdings" panose="05000000000000000000" pitchFamily="2" charset="2"/>
              <a:buChar char="Ø"/>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vyjadřuje maximálně dosažený výstup při jakékoliv kombinaci vstupů.</a:t>
            </a:r>
          </a:p>
        </p:txBody>
      </p:sp>
      <p:sp>
        <p:nvSpPr>
          <p:cNvPr id="99" name="Google Shape;99;p14">
            <a:extLst>
              <a:ext uri="{FF2B5EF4-FFF2-40B4-BE49-F238E27FC236}">
                <a16:creationId xmlns:a16="http://schemas.microsoft.com/office/drawing/2014/main" id="{49B9C6CA-C43D-42C8-7A69-15851BE979C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941000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480532E-3ABE-948B-B3E6-E438B8CC15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797656-CFB4-8626-26B6-2CC7F5C90BBC}"/>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VLASTNOSTI IZOKVANT</a:t>
            </a:r>
            <a:endParaRPr lang="cs-CZ" b="1" noProof="0" dirty="0">
              <a:solidFill>
                <a:srgbClr val="FF0000"/>
              </a:solidFill>
            </a:endParaRPr>
          </a:p>
        </p:txBody>
      </p:sp>
      <p:sp>
        <p:nvSpPr>
          <p:cNvPr id="3" name="Text Placeholder 2">
            <a:extLst>
              <a:ext uri="{FF2B5EF4-FFF2-40B4-BE49-F238E27FC236}">
                <a16:creationId xmlns:a16="http://schemas.microsoft.com/office/drawing/2014/main" id="{776713BE-0B7F-E926-14BF-03287D6FDB9A}"/>
              </a:ext>
            </a:extLst>
          </p:cNvPr>
          <p:cNvSpPr>
            <a:spLocks noGrp="1"/>
          </p:cNvSpPr>
          <p:nvPr>
            <p:ph type="body" idx="1"/>
          </p:nvPr>
        </p:nvSpPr>
        <p:spPr>
          <a:xfrm>
            <a:off x="91440" y="1417639"/>
            <a:ext cx="11807335" cy="4708526"/>
          </a:xfrm>
        </p:spPr>
        <p:txBody>
          <a:bodyPr>
            <a:normAutofit fontScale="92500" lnSpcReduction="10000"/>
          </a:bodyPr>
          <a:lstStyle/>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V mapě izokvant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seřazeny severovýchodním směrem:</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izokvanta bližší počátku představuje kombinace vstupů vedoucí k nižšímu výstupu než izokvanta vzdálenější od počátku.</a:t>
            </a:r>
          </a:p>
          <a:p>
            <a:pPr marL="628650" indent="-514350" algn="just">
              <a:buFont typeface="+mj-lt"/>
              <a:buAutoNum type="arabicPeriod" startAt="2"/>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jsou seřazeny z kardinálního hlediska.</a:t>
            </a:r>
          </a:p>
          <a:p>
            <a:pPr marL="628650" indent="-514350" algn="just">
              <a:buFont typeface="+mj-lt"/>
              <a:buAutoNum type="arabicPeriod" startAt="2"/>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se neprotínají</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Kdyby se protínaly: porušen předpoklad efektivnosti obsažený v produkční funkci – rozdílné výstupy by mohly být vyrobeny stejnou kombinací vstupů =&gt; firma používá výrobní faktory neefektivně.</a:t>
            </a:r>
          </a:p>
          <a:p>
            <a:pPr marL="628650" indent="-514350" algn="just">
              <a:buFont typeface="+mj-lt"/>
              <a:buAutoNum type="arabicPeriod" startAt="4"/>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jsou klesající a konvexní k počátku.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Viz. produkční kopec.</a:t>
            </a:r>
            <a:endParaRPr lang="cs-CZ" b="1" noProof="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8BFFB62E-4C8B-C0D4-788A-BD9E4C4144C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3570662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D4F51A3-A8A0-95A5-9553-493B27EC6B4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20F861-5A49-7FBA-AE76-20AF079903C7}"/>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Izokvanta jako "vrstevnice" produkčního kopce</a:t>
            </a:r>
            <a:endParaRPr lang="cs-CZ" b="1" noProof="0" dirty="0">
              <a:solidFill>
                <a:srgbClr val="FF0000"/>
              </a:solidFill>
            </a:endParaRPr>
          </a:p>
        </p:txBody>
      </p:sp>
      <p:sp>
        <p:nvSpPr>
          <p:cNvPr id="3" name="Text Placeholder 2">
            <a:extLst>
              <a:ext uri="{FF2B5EF4-FFF2-40B4-BE49-F238E27FC236}">
                <a16:creationId xmlns:a16="http://schemas.microsoft.com/office/drawing/2014/main" id="{32EEBC0B-F86B-EA53-069D-637513637BB2}"/>
              </a:ext>
            </a:extLst>
          </p:cNvPr>
          <p:cNvSpPr>
            <a:spLocks noGrp="1"/>
          </p:cNvSpPr>
          <p:nvPr>
            <p:ph type="body" idx="1"/>
          </p:nvPr>
        </p:nvSpPr>
        <p:spPr>
          <a:xfrm>
            <a:off x="7018020" y="1417639"/>
            <a:ext cx="4880755" cy="4708526"/>
          </a:xfrm>
        </p:spPr>
        <p:txBody>
          <a:bodyPr>
            <a:normAutofit fontScale="92500" lnSpcReduction="20000"/>
          </a:bodyPr>
          <a:lstStyle/>
          <a:p>
            <a:r>
              <a:rPr lang="cs-CZ" b="1" noProof="0" dirty="0">
                <a:solidFill>
                  <a:schemeClr val="tx1"/>
                </a:solidFill>
                <a:latin typeface="Times New Roman" panose="02020603050405020304" pitchFamily="18" charset="0"/>
                <a:cs typeface="Times New Roman" panose="02020603050405020304" pitchFamily="18" charset="0"/>
              </a:rPr>
              <a:t>Racionální kombinace vstupů vedoucí k vytvoření stejného výstupu: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 levé spodní čtvrtině izokvanty: mezi body A, B.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Výroba výstupu Q1: kombinaci vstupů K3, L2 a L3, K2 ve srovnání s </a:t>
            </a:r>
            <a:r>
              <a:rPr lang="cs-CZ" b="1" noProof="0" dirty="0">
                <a:solidFill>
                  <a:srgbClr val="FF0000"/>
                </a:solidFill>
                <a:latin typeface="Times New Roman" panose="02020603050405020304" pitchFamily="18" charset="0"/>
                <a:cs typeface="Times New Roman" panose="02020603050405020304" pitchFamily="18" charset="0"/>
              </a:rPr>
              <a:t>L2, K2 = racionální. </a:t>
            </a:r>
          </a:p>
        </p:txBody>
      </p:sp>
      <p:sp>
        <p:nvSpPr>
          <p:cNvPr id="99" name="Google Shape;99;p14">
            <a:extLst>
              <a:ext uri="{FF2B5EF4-FFF2-40B4-BE49-F238E27FC236}">
                <a16:creationId xmlns:a16="http://schemas.microsoft.com/office/drawing/2014/main" id="{92A848B2-E770-48BF-2B16-F3B75C2FC12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4B6E4527-B145-0162-9FA9-0C74B02A26F3}"/>
              </a:ext>
            </a:extLst>
          </p:cNvPr>
          <p:cNvPicPr>
            <a:picLocks noChangeAspect="1"/>
          </p:cNvPicPr>
          <p:nvPr/>
        </p:nvPicPr>
        <p:blipFill>
          <a:blip r:embed="rId3"/>
          <a:stretch>
            <a:fillRect/>
          </a:stretch>
        </p:blipFill>
        <p:spPr>
          <a:xfrm>
            <a:off x="201930" y="1291590"/>
            <a:ext cx="6667500" cy="4834575"/>
          </a:xfrm>
          <a:prstGeom prst="rect">
            <a:avLst/>
          </a:prstGeom>
        </p:spPr>
      </p:pic>
    </p:spTree>
    <p:extLst>
      <p:ext uri="{BB962C8B-B14F-4D97-AF65-F5344CB8AC3E}">
        <p14:creationId xmlns:p14="http://schemas.microsoft.com/office/powerpoint/2010/main" val="15991584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A772E8D-D1FE-86A5-9514-DB798E6A96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7AD4996-C6FB-B16A-C5AC-27D1F43F6B8D}"/>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směrnice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8E741472-1108-AC89-AF3E-E66F5FE29DAE}"/>
              </a:ext>
            </a:extLst>
          </p:cNvPr>
          <p:cNvSpPr>
            <a:spLocks noGrp="1"/>
          </p:cNvSpPr>
          <p:nvPr>
            <p:ph type="body" idx="1"/>
          </p:nvPr>
        </p:nvSpPr>
        <p:spPr>
          <a:xfrm>
            <a:off x="251460" y="1417639"/>
            <a:ext cx="11647315" cy="4708526"/>
          </a:xfrm>
        </p:spPr>
        <p:txBody>
          <a:bodyPr>
            <a:normAutofit/>
          </a:bodyPr>
          <a:lstStyle/>
          <a:p>
            <a:r>
              <a:rPr lang="cs-CZ" b="1" noProof="0" dirty="0">
                <a:solidFill>
                  <a:srgbClr val="FF0000"/>
                </a:solidFill>
                <a:latin typeface="Times New Roman" panose="02020603050405020304" pitchFamily="18" charset="0"/>
                <a:cs typeface="Times New Roman" panose="02020603050405020304" pitchFamily="18" charset="0"/>
              </a:rPr>
              <a:t>Mezní míra technické substituce</a:t>
            </a:r>
            <a:r>
              <a:rPr lang="cs-CZ" b="1" noProof="0" dirty="0">
                <a:solidFill>
                  <a:schemeClr val="tx1"/>
                </a:solidFill>
                <a:latin typeface="Times New Roman" panose="02020603050405020304" pitchFamily="18" charset="0"/>
                <a:cs typeface="Times New Roman" panose="02020603050405020304" pitchFamily="18" charset="0"/>
              </a:rPr>
              <a:t> </a:t>
            </a:r>
            <a:r>
              <a:rPr lang="cs-CZ" b="1" noProof="0" dirty="0">
                <a:solidFill>
                  <a:srgbClr val="FF0000"/>
                </a:solidFill>
                <a:latin typeface="Times New Roman" panose="02020603050405020304" pitchFamily="18" charset="0"/>
                <a:cs typeface="Times New Roman" panose="02020603050405020304" pitchFamily="18" charset="0"/>
              </a:rPr>
              <a:t>(MRT</a:t>
            </a:r>
            <a:r>
              <a:rPr lang="cs-CZ" sz="2400" b="1" noProof="0" dirty="0">
                <a:solidFill>
                  <a:srgbClr val="FF0000"/>
                </a:solidFill>
                <a:latin typeface="Times New Roman" panose="02020603050405020304" pitchFamily="18" charset="0"/>
                <a:cs typeface="Times New Roman" panose="02020603050405020304" pitchFamily="18" charset="0"/>
              </a:rPr>
              <a:t>S</a:t>
            </a:r>
            <a:r>
              <a:rPr lang="cs-CZ" b="1" noProof="0" dirty="0">
                <a:solidFill>
                  <a:srgbClr val="FF0000"/>
                </a:solidFill>
                <a:latin typeface="Times New Roman" panose="02020603050405020304" pitchFamily="18" charset="0"/>
                <a:cs typeface="Times New Roman" panose="02020603050405020304" pitchFamily="18" charset="0"/>
              </a:rPr>
              <a:t>): </a:t>
            </a:r>
            <a:r>
              <a:rPr lang="cs-CZ" b="1" i="1" noProof="0" dirty="0">
                <a:solidFill>
                  <a:schemeClr val="tx1"/>
                </a:solidFill>
                <a:latin typeface="Times New Roman" panose="02020603050405020304" pitchFamily="18" charset="0"/>
                <a:cs typeface="Times New Roman" panose="02020603050405020304" pitchFamily="18" charset="0"/>
              </a:rPr>
              <a:t>míra, ve které firma může nahrazovat kapitál prací, aniž by se změnila velikost výstupu: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Klesající směrnice izokvanty: důsledek vlastnosti dlouhodobé produkční funkce = </a:t>
            </a:r>
            <a:r>
              <a:rPr lang="cs-CZ" b="1" noProof="0" dirty="0">
                <a:solidFill>
                  <a:srgbClr val="FF0000"/>
                </a:solidFill>
                <a:latin typeface="Times New Roman" panose="02020603050405020304" pitchFamily="18" charset="0"/>
                <a:cs typeface="Times New Roman" panose="02020603050405020304" pitchFamily="18" charset="0"/>
              </a:rPr>
              <a:t>substituce vstupů</a:t>
            </a:r>
            <a:r>
              <a:rPr lang="cs-CZ" b="1" noProof="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tj. možnosti firmy snižovat objem jednoho vstupu a zvyšovat množství druhého vstupu, aniž by se změnila velikost výstupu.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Význam směrnice izokvanty</a:t>
            </a:r>
            <a:r>
              <a:rPr lang="cs-CZ" b="1" noProof="0" dirty="0">
                <a:solidFill>
                  <a:srgbClr val="FF0000"/>
                </a:solidFill>
                <a:latin typeface="Times New Roman" panose="02020603050405020304" pitchFamily="18" charset="0"/>
                <a:cs typeface="Times New Roman" panose="02020603050405020304" pitchFamily="18" charset="0"/>
              </a:rPr>
              <a:t> (MRT</a:t>
            </a:r>
            <a:r>
              <a:rPr lang="cs-CZ" sz="2400" b="1" noProof="0" dirty="0">
                <a:solidFill>
                  <a:srgbClr val="FF0000"/>
                </a:solidFill>
                <a:latin typeface="Times New Roman" panose="02020603050405020304" pitchFamily="18" charset="0"/>
                <a:cs typeface="Times New Roman" panose="02020603050405020304" pitchFamily="18" charset="0"/>
              </a:rPr>
              <a:t>S</a:t>
            </a:r>
            <a:r>
              <a:rPr lang="cs-CZ" b="1" noProof="0" dirty="0">
                <a:solidFill>
                  <a:srgbClr val="FF0000"/>
                </a:solidFill>
                <a:latin typeface="Times New Roman" panose="02020603050405020304" pitchFamily="18" charset="0"/>
                <a:cs typeface="Times New Roman" panose="02020603050405020304" pitchFamily="18" charset="0"/>
              </a:rPr>
              <a:t>):</a:t>
            </a:r>
            <a:r>
              <a:rPr lang="cs-CZ" b="1" noProof="0" dirty="0">
                <a:solidFill>
                  <a:schemeClr val="tx1"/>
                </a:solidFill>
                <a:latin typeface="Times New Roman" panose="02020603050405020304" pitchFamily="18" charset="0"/>
                <a:cs typeface="Times New Roman" panose="02020603050405020304" pitchFamily="18" charset="0"/>
              </a:rPr>
              <a:t> informace o technických možnostech vzájemného nahrazování vstupů. </a:t>
            </a:r>
          </a:p>
          <a:p>
            <a:pPr>
              <a:buFont typeface="Wingdings" panose="05000000000000000000" pitchFamily="2" charset="2"/>
              <a:buChar char="Ø"/>
            </a:pPr>
            <a:endParaRPr lang="cs-CZ" b="1" noProof="0" dirty="0">
              <a:solidFill>
                <a:srgbClr val="FF0000"/>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574EEA5A-3D65-C552-B200-2E63C425612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442641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ACA669A-7E8E-B9B4-7823-17AE73BF6EC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562ADD-3494-3B8E-A188-D9B6422E3FF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směrnice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C4233663-EA7C-32EE-85F4-97644BEF91EC}"/>
              </a:ext>
            </a:extLst>
          </p:cNvPr>
          <p:cNvSpPr>
            <a:spLocks noGrp="1"/>
          </p:cNvSpPr>
          <p:nvPr>
            <p:ph type="body" idx="1"/>
          </p:nvPr>
        </p:nvSpPr>
        <p:spPr>
          <a:xfrm>
            <a:off x="251460" y="1200150"/>
            <a:ext cx="11704320" cy="4926015"/>
          </a:xfrm>
        </p:spPr>
        <p:txBody>
          <a:bodyPr>
            <a:normAutofit/>
          </a:bodyPr>
          <a:lstStyle/>
          <a:p>
            <a:pPr marL="628650" indent="-514350">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MRT</a:t>
            </a:r>
            <a:r>
              <a:rPr lang="cs-CZ" sz="2400" b="1" noProof="0" dirty="0">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jako směrnice izokvanty </a:t>
            </a:r>
            <a:r>
              <a:rPr lang="cs-CZ" b="1" noProof="0" dirty="0">
                <a:solidFill>
                  <a:srgbClr val="FF0000"/>
                </a:solidFill>
                <a:latin typeface="Times New Roman" panose="02020603050405020304" pitchFamily="18" charset="0"/>
                <a:cs typeface="Times New Roman" panose="02020603050405020304" pitchFamily="18" charset="0"/>
              </a:rPr>
              <a:t>mezi dvěma body</a:t>
            </a:r>
            <a:r>
              <a:rPr lang="cs-CZ" b="1" noProof="0" dirty="0">
                <a:solidFill>
                  <a:schemeClr val="tx1"/>
                </a:solidFill>
                <a:latin typeface="Times New Roman" panose="02020603050405020304" pitchFamily="18" charset="0"/>
                <a:cs typeface="Times New Roman" panose="02020603050405020304" pitchFamily="18" charset="0"/>
              </a:rPr>
              <a:t>: nahrazování relativně velkého množství kapitálu relativně velkým množstvím práce při nezměněné velikosti výstupu</a:t>
            </a:r>
          </a:p>
          <a:p>
            <a:pPr marL="628650" indent="-514350">
              <a:buFont typeface="+mj-lt"/>
              <a:buAutoNum type="arabicPeriod"/>
            </a:pPr>
            <a:endParaRPr lang="cs-CZ"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a:pPr>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MRT</a:t>
            </a:r>
            <a:r>
              <a:rPr lang="cs-CZ" sz="2400" b="1" noProof="0" dirty="0">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jako směrnice izokvanty v </a:t>
            </a:r>
            <a:r>
              <a:rPr lang="cs-CZ" b="1" noProof="0" dirty="0">
                <a:solidFill>
                  <a:srgbClr val="FF0000"/>
                </a:solidFill>
                <a:latin typeface="Times New Roman" panose="02020603050405020304" pitchFamily="18" charset="0"/>
                <a:cs typeface="Times New Roman" panose="02020603050405020304" pitchFamily="18" charset="0"/>
              </a:rPr>
              <a:t>jejím bodě</a:t>
            </a:r>
            <a:r>
              <a:rPr lang="cs-CZ" b="1" noProof="0" dirty="0">
                <a:solidFill>
                  <a:schemeClr val="tx1"/>
                </a:solidFill>
                <a:latin typeface="Times New Roman" panose="02020603050405020304" pitchFamily="18" charset="0"/>
                <a:cs typeface="Times New Roman" panose="02020603050405020304" pitchFamily="18" charset="0"/>
              </a:rPr>
              <a:t>: pro velmi malé změny objemu kapitálu a práce</a:t>
            </a:r>
          </a:p>
        </p:txBody>
      </p:sp>
      <p:sp>
        <p:nvSpPr>
          <p:cNvPr id="99" name="Google Shape;99;p14">
            <a:extLst>
              <a:ext uri="{FF2B5EF4-FFF2-40B4-BE49-F238E27FC236}">
                <a16:creationId xmlns:a16="http://schemas.microsoft.com/office/drawing/2014/main" id="{B500FDD9-7AC2-8F73-336C-505D1CF1202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03186B47-05E7-0AF9-2BB3-A65A5D9EED3A}"/>
              </a:ext>
            </a:extLst>
          </p:cNvPr>
          <p:cNvPicPr>
            <a:picLocks noChangeAspect="1"/>
          </p:cNvPicPr>
          <p:nvPr/>
        </p:nvPicPr>
        <p:blipFill>
          <a:blip r:embed="rId3"/>
          <a:stretch>
            <a:fillRect/>
          </a:stretch>
        </p:blipFill>
        <p:spPr>
          <a:xfrm>
            <a:off x="4245475" y="2811781"/>
            <a:ext cx="3962399" cy="960120"/>
          </a:xfrm>
          <a:prstGeom prst="rect">
            <a:avLst/>
          </a:prstGeom>
        </p:spPr>
      </p:pic>
      <p:pic>
        <p:nvPicPr>
          <p:cNvPr id="7" name="Picture 6">
            <a:extLst>
              <a:ext uri="{FF2B5EF4-FFF2-40B4-BE49-F238E27FC236}">
                <a16:creationId xmlns:a16="http://schemas.microsoft.com/office/drawing/2014/main" id="{2F54A05A-C5EF-7572-C3E6-42C9DB21627A}"/>
              </a:ext>
            </a:extLst>
          </p:cNvPr>
          <p:cNvPicPr>
            <a:picLocks noChangeAspect="1"/>
          </p:cNvPicPr>
          <p:nvPr/>
        </p:nvPicPr>
        <p:blipFill>
          <a:blip r:embed="rId4"/>
          <a:stretch>
            <a:fillRect/>
          </a:stretch>
        </p:blipFill>
        <p:spPr>
          <a:xfrm>
            <a:off x="4032114" y="4952815"/>
            <a:ext cx="4389120" cy="1070165"/>
          </a:xfrm>
          <a:prstGeom prst="rect">
            <a:avLst/>
          </a:prstGeom>
        </p:spPr>
      </p:pic>
    </p:spTree>
    <p:extLst>
      <p:ext uri="{BB962C8B-B14F-4D97-AF65-F5344CB8AC3E}">
        <p14:creationId xmlns:p14="http://schemas.microsoft.com/office/powerpoint/2010/main" val="15515833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927465" y="731836"/>
            <a:ext cx="7189546" cy="631690"/>
          </a:xfrm>
        </p:spPr>
        <p:txBody>
          <a:bodyPr>
            <a:noAutofit/>
          </a:bodyPr>
          <a:lstStyle/>
          <a:p>
            <a:r>
              <a:rPr lang="cs-CZ" sz="3600" b="1"/>
              <a:t>Příčiny </a:t>
            </a:r>
            <a:r>
              <a:rPr lang="cs-CZ" sz="3600" b="1" dirty="0"/>
              <a:t>existence firmy</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0BB77E2F-AF5B-1260-4D7B-0FF98A7347C7}"/>
              </a:ext>
            </a:extLst>
          </p:cNvPr>
          <p:cNvSpPr>
            <a:spLocks noGrp="1"/>
          </p:cNvSpPr>
          <p:nvPr>
            <p:ph type="body" idx="1"/>
          </p:nvPr>
        </p:nvSpPr>
        <p:spPr>
          <a:xfrm>
            <a:off x="370389" y="1600201"/>
            <a:ext cx="11563109" cy="4525963"/>
          </a:xfrm>
        </p:spPr>
        <p:txBody>
          <a:bodyPr>
            <a:normAutofit fontScale="92500"/>
          </a:bodyPr>
          <a:lstStyle/>
          <a:p>
            <a:pPr eaLnBrk="1" hangingPunct="1"/>
            <a:r>
              <a:rPr lang="cs-CZ" altLang="cs-CZ" sz="2800" b="1" dirty="0">
                <a:latin typeface="Times New Roman" panose="02020603050405020304" pitchFamily="18" charset="0"/>
                <a:cs typeface="Times New Roman" panose="02020603050405020304" pitchFamily="18" charset="0"/>
              </a:rPr>
              <a:t>Neoklasická teorie firmy</a:t>
            </a:r>
            <a:r>
              <a:rPr lang="cs-CZ" altLang="cs-CZ" sz="2800" dirty="0">
                <a:latin typeface="Times New Roman" panose="02020603050405020304" pitchFamily="18" charset="0"/>
                <a:cs typeface="Times New Roman" panose="02020603050405020304" pitchFamily="18" charset="0"/>
              </a:rPr>
              <a:t> – analýza chování firmy na trhu s důrazem na rozhodování o </a:t>
            </a:r>
            <a:r>
              <a:rPr lang="cs-CZ" altLang="cs-CZ" sz="2800" b="1" dirty="0">
                <a:latin typeface="Times New Roman" panose="02020603050405020304" pitchFamily="18" charset="0"/>
                <a:cs typeface="Times New Roman" panose="02020603050405020304" pitchFamily="18" charset="0"/>
              </a:rPr>
              <a:t>objemu a ceně produkce a volbě technologie</a:t>
            </a:r>
            <a:r>
              <a:rPr lang="cs-CZ" altLang="cs-CZ" sz="2800" dirty="0">
                <a:latin typeface="Times New Roman" panose="02020603050405020304" pitchFamily="18" charset="0"/>
                <a:cs typeface="Times New Roman" panose="02020603050405020304" pitchFamily="18" charset="0"/>
              </a:rPr>
              <a:t>	</a:t>
            </a:r>
          </a:p>
          <a:p>
            <a:pPr eaLnBrk="1" hangingPunct="1">
              <a:buNone/>
            </a:pPr>
            <a:r>
              <a:rPr lang="cs-CZ" altLang="cs-CZ" sz="2800" dirty="0">
                <a:latin typeface="Times New Roman" panose="02020603050405020304" pitchFamily="18" charset="0"/>
                <a:cs typeface="Times New Roman" panose="02020603050405020304" pitchFamily="18" charset="0"/>
              </a:rPr>
              <a:t>         omezení:</a:t>
            </a:r>
          </a:p>
          <a:p>
            <a:pPr lvl="1" eaLnBrk="1" hangingPunct="1"/>
            <a:r>
              <a:rPr lang="cs-CZ" altLang="cs-CZ" sz="2600" b="1" dirty="0">
                <a:latin typeface="Times New Roman" panose="02020603050405020304" pitchFamily="18" charset="0"/>
                <a:cs typeface="Times New Roman" panose="02020603050405020304" pitchFamily="18" charset="0"/>
              </a:rPr>
              <a:t>Tržní</a:t>
            </a:r>
            <a:r>
              <a:rPr lang="cs-CZ" altLang="cs-CZ" sz="2600" dirty="0">
                <a:latin typeface="Times New Roman" panose="02020603050405020304" pitchFamily="18" charset="0"/>
                <a:cs typeface="Times New Roman" panose="02020603050405020304" pitchFamily="18" charset="0"/>
              </a:rPr>
              <a:t> – výše poptávky po produkovaném statku;</a:t>
            </a:r>
          </a:p>
          <a:p>
            <a:pPr lvl="1" eaLnBrk="1" hangingPunct="1"/>
            <a:r>
              <a:rPr lang="cs-CZ" altLang="cs-CZ" sz="2600" b="1" dirty="0">
                <a:latin typeface="Times New Roman" panose="02020603050405020304" pitchFamily="18" charset="0"/>
                <a:cs typeface="Times New Roman" panose="02020603050405020304" pitchFamily="18" charset="0"/>
              </a:rPr>
              <a:t>Ekonomické</a:t>
            </a:r>
            <a:r>
              <a:rPr lang="cs-CZ" altLang="cs-CZ" sz="2600" dirty="0">
                <a:latin typeface="Times New Roman" panose="02020603050405020304" pitchFamily="18" charset="0"/>
                <a:cs typeface="Times New Roman" panose="02020603050405020304" pitchFamily="18" charset="0"/>
              </a:rPr>
              <a:t> – na straně nákladů (omezení z pohledu konkurence);</a:t>
            </a:r>
          </a:p>
          <a:p>
            <a:pPr lvl="1" eaLnBrk="1" hangingPunct="1"/>
            <a:r>
              <a:rPr lang="cs-CZ" altLang="cs-CZ" sz="2600" b="1" dirty="0">
                <a:latin typeface="Times New Roman" panose="02020603050405020304" pitchFamily="18" charset="0"/>
                <a:cs typeface="Times New Roman" panose="02020603050405020304" pitchFamily="18" charset="0"/>
              </a:rPr>
              <a:t>Technologické</a:t>
            </a:r>
            <a:r>
              <a:rPr lang="cs-CZ" altLang="cs-CZ" sz="2600" dirty="0">
                <a:latin typeface="Times New Roman" panose="02020603050405020304" pitchFamily="18" charset="0"/>
                <a:cs typeface="Times New Roman" panose="02020603050405020304" pitchFamily="18" charset="0"/>
              </a:rPr>
              <a:t> – omezený počet technologických postupů a přírodní podmínky.</a:t>
            </a:r>
          </a:p>
          <a:p>
            <a:pPr lvl="1" eaLnBrk="1" hangingPunct="1"/>
            <a:endParaRPr lang="cs-CZ" altLang="cs-CZ" sz="1000" dirty="0">
              <a:latin typeface="Times New Roman" panose="02020603050405020304" pitchFamily="18" charset="0"/>
              <a:cs typeface="Times New Roman" panose="02020603050405020304" pitchFamily="18" charset="0"/>
            </a:endParaRPr>
          </a:p>
          <a:p>
            <a:pPr eaLnBrk="1" hangingPunct="1"/>
            <a:r>
              <a:rPr lang="cs-CZ" altLang="cs-CZ" sz="2800" b="1" dirty="0">
                <a:latin typeface="Times New Roman" panose="02020603050405020304" pitchFamily="18" charset="0"/>
                <a:cs typeface="Times New Roman" panose="02020603050405020304" pitchFamily="18" charset="0"/>
              </a:rPr>
              <a:t>Hlavní cíl</a:t>
            </a:r>
            <a:r>
              <a:rPr lang="cs-CZ" altLang="cs-CZ" b="1" dirty="0">
                <a:latin typeface="Times New Roman" panose="02020603050405020304" pitchFamily="18" charset="0"/>
                <a:cs typeface="Times New Roman" panose="02020603050405020304" pitchFamily="18" charset="0"/>
              </a:rPr>
              <a:t>:</a:t>
            </a:r>
            <a:r>
              <a:rPr lang="cs-CZ" altLang="cs-CZ" sz="2800" b="1" dirty="0">
                <a:latin typeface="Times New Roman" panose="02020603050405020304" pitchFamily="18" charset="0"/>
                <a:cs typeface="Times New Roman" panose="02020603050405020304" pitchFamily="18" charset="0"/>
              </a:rPr>
              <a:t> MAXIMALIZACE ZISKU </a:t>
            </a:r>
            <a:r>
              <a:rPr lang="cs-CZ" altLang="cs-CZ" sz="2800" dirty="0">
                <a:latin typeface="Times New Roman" panose="02020603050405020304" pitchFamily="18" charset="0"/>
                <a:cs typeface="Times New Roman" panose="02020603050405020304" pitchFamily="18" charset="0"/>
              </a:rPr>
              <a:t>(poprvé: A. A. </a:t>
            </a:r>
            <a:r>
              <a:rPr lang="cs-CZ" altLang="cs-CZ" sz="2800" dirty="0" err="1">
                <a:latin typeface="Times New Roman" panose="02020603050405020304" pitchFamily="18" charset="0"/>
                <a:cs typeface="Times New Roman" panose="02020603050405020304" pitchFamily="18" charset="0"/>
              </a:rPr>
              <a:t>Cournot</a:t>
            </a:r>
            <a:r>
              <a:rPr lang="cs-CZ" altLang="cs-CZ" sz="2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GB" b="1" dirty="0">
                <a:solidFill>
                  <a:srgbClr val="FF0000"/>
                </a:solidFill>
              </a:rPr>
              <a:t>ÚČETNÍ ZISK</a:t>
            </a:r>
            <a:r>
              <a:rPr lang="cs-CZ" b="1" dirty="0">
                <a:solidFill>
                  <a:srgbClr val="FF0000"/>
                </a:solidFill>
              </a:rPr>
              <a:t> </a:t>
            </a:r>
            <a:r>
              <a:rPr lang="cs-CZ" dirty="0"/>
              <a:t>vs. </a:t>
            </a:r>
            <a:r>
              <a:rPr lang="cs-CZ" b="1" dirty="0">
                <a:solidFill>
                  <a:srgbClr val="FF0000"/>
                </a:solidFill>
              </a:rPr>
              <a:t>EKONOMICKÝ ZISK = </a:t>
            </a:r>
            <a:r>
              <a:rPr lang="cs-CZ" b="1" i="1" dirty="0">
                <a:solidFill>
                  <a:srgbClr val="FF0000"/>
                </a:solidFill>
              </a:rPr>
              <a:t>účetní zisk minus dosažitelné alternativní výnosy ze zdrojů, které daný subjekt vlastní.</a:t>
            </a:r>
            <a:endParaRPr lang="en-GB"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79F9BD3-509D-9E9D-7DC7-DC99775C462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A63953A-2A6E-6073-5A04-4FEF27E2E012}"/>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94145193-A197-8781-A6B4-596E2548DF87}"/>
              </a:ext>
            </a:extLst>
          </p:cNvPr>
          <p:cNvSpPr>
            <a:spLocks noGrp="1"/>
          </p:cNvSpPr>
          <p:nvPr>
            <p:ph type="body" idx="1"/>
          </p:nvPr>
        </p:nvSpPr>
        <p:spPr>
          <a:xfrm>
            <a:off x="251460" y="1200150"/>
            <a:ext cx="11704320" cy="4926015"/>
          </a:xfrm>
        </p:spPr>
        <p:txBody>
          <a:bodyPr>
            <a:normAutofit/>
          </a:bodyPr>
          <a:lstStyle/>
          <a:p>
            <a:pPr>
              <a:buFont typeface="Wingdings" panose="05000000000000000000" pitchFamily="2" charset="2"/>
              <a:buChar char="§"/>
            </a:pPr>
            <a:r>
              <a:rPr lang="cs-CZ" sz="4800" b="1" noProof="0" dirty="0">
                <a:solidFill>
                  <a:schemeClr val="tx1"/>
                </a:solidFill>
                <a:latin typeface="Times New Roman" panose="02020603050405020304" pitchFamily="18" charset="0"/>
                <a:cs typeface="Times New Roman" panose="02020603050405020304" pitchFamily="18" charset="0"/>
              </a:rPr>
              <a:t>Podél izokvanty mění firma vstupy: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snižuje množství kapitálu: </a:t>
            </a:r>
            <a:r>
              <a:rPr lang="cs-CZ" sz="4800" b="1" noProof="0" dirty="0">
                <a:solidFill>
                  <a:srgbClr val="FF0000"/>
                </a:solidFill>
                <a:latin typeface="Times New Roman" panose="02020603050405020304" pitchFamily="18" charset="0"/>
                <a:cs typeface="Times New Roman" panose="02020603050405020304" pitchFamily="18" charset="0"/>
              </a:rPr>
              <a:t>- ∆K /– </a:t>
            </a:r>
            <a:r>
              <a:rPr lang="cs-CZ" sz="4800" b="1" noProof="0" dirty="0" err="1">
                <a:solidFill>
                  <a:srgbClr val="FF0000"/>
                </a:solidFill>
                <a:latin typeface="Times New Roman" panose="02020603050405020304" pitchFamily="18" charset="0"/>
                <a:cs typeface="Times New Roman" panose="02020603050405020304" pitchFamily="18" charset="0"/>
              </a:rPr>
              <a:t>dK</a:t>
            </a:r>
            <a:r>
              <a:rPr lang="cs-CZ" sz="4800" b="1" noProof="0"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a zvětšuje množství práce: </a:t>
            </a:r>
            <a:r>
              <a:rPr lang="cs-CZ" sz="4800" b="1" noProof="0" dirty="0">
                <a:solidFill>
                  <a:srgbClr val="FF0000"/>
                </a:solidFill>
                <a:latin typeface="Times New Roman" panose="02020603050405020304" pitchFamily="18" charset="0"/>
                <a:cs typeface="Times New Roman" panose="02020603050405020304" pitchFamily="18" charset="0"/>
              </a:rPr>
              <a:t>+ ∆L /+ </a:t>
            </a:r>
            <a:r>
              <a:rPr lang="cs-CZ" sz="4800" b="1" noProof="0" dirty="0" err="1">
                <a:solidFill>
                  <a:srgbClr val="FF0000"/>
                </a:solidFill>
                <a:latin typeface="Times New Roman" panose="02020603050405020304" pitchFamily="18" charset="0"/>
                <a:cs typeface="Times New Roman" panose="02020603050405020304" pitchFamily="18" charset="0"/>
              </a:rPr>
              <a:t>dL</a:t>
            </a:r>
            <a:r>
              <a:rPr lang="cs-CZ" sz="4800" b="1" noProof="0"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=&gt; MRT</a:t>
            </a:r>
            <a:r>
              <a:rPr lang="cs-CZ" sz="4000" b="1" noProof="0" dirty="0">
                <a:solidFill>
                  <a:schemeClr val="tx1"/>
                </a:solidFill>
                <a:latin typeface="Times New Roman" panose="02020603050405020304" pitchFamily="18" charset="0"/>
                <a:cs typeface="Times New Roman" panose="02020603050405020304" pitchFamily="18" charset="0"/>
              </a:rPr>
              <a:t>S</a:t>
            </a:r>
            <a:r>
              <a:rPr lang="cs-CZ" sz="4800" b="1" noProof="0" dirty="0">
                <a:solidFill>
                  <a:schemeClr val="tx1"/>
                </a:solidFill>
                <a:latin typeface="Times New Roman" panose="02020603050405020304" pitchFamily="18" charset="0"/>
                <a:cs typeface="Times New Roman" panose="02020603050405020304" pitchFamily="18" charset="0"/>
              </a:rPr>
              <a:t> = </a:t>
            </a:r>
            <a:r>
              <a:rPr lang="cs-CZ" sz="4800" b="1" noProof="0" dirty="0">
                <a:solidFill>
                  <a:srgbClr val="FF0000"/>
                </a:solidFill>
                <a:latin typeface="Times New Roman" panose="02020603050405020304" pitchFamily="18" charset="0"/>
                <a:cs typeface="Times New Roman" panose="02020603050405020304" pitchFamily="18" charset="0"/>
              </a:rPr>
              <a:t>MEZNÍ MÍRA NAHRAZOVÁNÍ KAPITÁLU PRACÍ.</a:t>
            </a: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60F8D110-E35F-B36E-D970-7A7232E4521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530045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CEB95F9-93C2-C35B-914B-F96BD6616A3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1046A17-7455-CF33-D876-A2B947104032}"/>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Izokvanta a </a:t>
            </a:r>
            <a:r>
              <a:rPr lang="pl-PL" sz="4000" b="1" noProof="0" dirty="0">
                <a:solidFill>
                  <a:srgbClr val="FF0000"/>
                </a:solidFill>
                <a:latin typeface="Times New Roman" panose="02020603050405020304" pitchFamily="18" charset="0"/>
                <a:cs typeface="Times New Roman" panose="02020603050405020304" pitchFamily="18" charset="0"/>
              </a:rPr>
              <a:t>Mezní míra technické substituce</a:t>
            </a:r>
            <a:endParaRPr lang="cs-CZ" sz="4000" b="1" noProof="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763958C-0A84-1599-1BD5-DAFA6E8C21F2}"/>
                  </a:ext>
                </a:extLst>
              </p:cNvPr>
              <p:cNvSpPr>
                <a:spLocks noGrp="1"/>
              </p:cNvSpPr>
              <p:nvPr>
                <p:ph type="body" idx="1"/>
              </p:nvPr>
            </p:nvSpPr>
            <p:spPr>
              <a:xfrm>
                <a:off x="8789670" y="1200150"/>
                <a:ext cx="3166110" cy="4926015"/>
              </a:xfrm>
            </p:spPr>
            <p:txBody>
              <a:bodyPr>
                <a:normAutofit/>
              </a:bodyPr>
              <a:lstStyle/>
              <a:p>
                <a:pPr marL="263525" indent="-171450">
                  <a:buFont typeface="Wingdings" panose="05000000000000000000" pitchFamily="2" charset="2"/>
                  <a:buChar char="§"/>
                </a:pPr>
                <a:r>
                  <a:rPr lang="cs-CZ" sz="2400" b="1" noProof="0" dirty="0">
                    <a:solidFill>
                      <a:schemeClr val="tx1"/>
                    </a:solidFill>
                    <a:latin typeface="Times New Roman" panose="02020603050405020304" pitchFamily="18" charset="0"/>
                    <a:cs typeface="Times New Roman" panose="02020603050405020304" pitchFamily="18" charset="0"/>
                  </a:rPr>
                  <a:t>Přesun z </a:t>
                </a: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K5, L1 na K3, L2: </a:t>
                </a:r>
                <a:r>
                  <a:rPr lang="cs-CZ" sz="2400" b="1" noProof="0" dirty="0">
                    <a:solidFill>
                      <a:schemeClr val="tx1"/>
                    </a:solidFill>
                    <a:latin typeface="Times New Roman" panose="02020603050405020304" pitchFamily="18" charset="0"/>
                    <a:cs typeface="Times New Roman" panose="02020603050405020304" pitchFamily="18" charset="0"/>
                  </a:rPr>
                  <a:t>zmenšení výstupu způsobené použitím menšího množství K = kompenzováno zvětšením výstupu plynoucím z použití většího množství L. </a:t>
                </a:r>
              </a:p>
              <a:p>
                <a:pPr marL="182563" indent="-90488">
                  <a:buFont typeface="Wingdings" panose="05000000000000000000" pitchFamily="2" charset="2"/>
                  <a:buChar char="§"/>
                </a:pPr>
                <a14:m>
                  <m:oMath xmlns:m="http://schemas.openxmlformats.org/officeDocument/2006/math">
                    <m:sSub>
                      <m:sSubPr>
                        <m:ctrlPr>
                          <a:rPr lang="cs-CZ" sz="2400" b="1" i="1" dirty="0" smtClean="0">
                            <a:solidFill>
                              <a:srgbClr val="FF0000"/>
                            </a:solidFill>
                            <a:latin typeface="Cambria Math" panose="02040503050406030204" pitchFamily="18" charset="0"/>
                            <a:cs typeface="Times New Roman" panose="02020603050405020304" pitchFamily="18" charset="0"/>
                          </a:rPr>
                        </m:ctrlPr>
                      </m:sSubPr>
                      <m:e>
                        <m:r>
                          <a:rPr lang="cs-CZ" sz="2400" b="1" i="1" dirty="0" smtClean="0">
                            <a:solidFill>
                              <a:srgbClr val="FF0000"/>
                            </a:solidFill>
                            <a:latin typeface="Cambria Math" panose="02040503050406030204" pitchFamily="18" charset="0"/>
                            <a:cs typeface="Times New Roman" panose="02020603050405020304" pitchFamily="18" charset="0"/>
                          </a:rPr>
                          <m:t>𝑴𝑹𝑻</m:t>
                        </m:r>
                      </m:e>
                      <m:sub>
                        <m:r>
                          <a:rPr lang="cs-CZ" sz="24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2400" b="1" noProof="0" dirty="0">
                    <a:solidFill>
                      <a:srgbClr val="FF0000"/>
                    </a:solidFill>
                    <a:latin typeface="Times New Roman" panose="02020603050405020304" pitchFamily="18" charset="0"/>
                    <a:cs typeface="Times New Roman" panose="02020603050405020304" pitchFamily="18" charset="0"/>
                  </a:rPr>
                  <a:t>(A)</a:t>
                </a:r>
                <a:r>
                  <a:rPr lang="cs-CZ" sz="2400" b="1" dirty="0">
                    <a:solidFill>
                      <a:srgbClr val="FF0000"/>
                    </a:solidFill>
                    <a:latin typeface="Times New Roman" panose="02020603050405020304" pitchFamily="18" charset="0"/>
                    <a:cs typeface="Times New Roman" panose="02020603050405020304" pitchFamily="18" charset="0"/>
                  </a:rPr>
                  <a:t> &gt; </a:t>
                </a:r>
                <a14:m>
                  <m:oMath xmlns:m="http://schemas.openxmlformats.org/officeDocument/2006/math">
                    <m:sSub>
                      <m:sSubPr>
                        <m:ctrlPr>
                          <a:rPr lang="cs-CZ" sz="2400" b="1" i="1" dirty="0">
                            <a:solidFill>
                              <a:srgbClr val="FF0000"/>
                            </a:solidFill>
                            <a:latin typeface="Cambria Math" panose="02040503050406030204" pitchFamily="18" charset="0"/>
                            <a:cs typeface="Times New Roman" panose="02020603050405020304" pitchFamily="18" charset="0"/>
                          </a:rPr>
                        </m:ctrlPr>
                      </m:sSubPr>
                      <m:e>
                        <m:r>
                          <a:rPr lang="cs-CZ" sz="2400" b="1" i="1" dirty="0">
                            <a:solidFill>
                              <a:srgbClr val="FF0000"/>
                            </a:solidFill>
                            <a:latin typeface="Cambria Math" panose="02040503050406030204" pitchFamily="18" charset="0"/>
                            <a:cs typeface="Times New Roman" panose="02020603050405020304" pitchFamily="18" charset="0"/>
                          </a:rPr>
                          <m:t>𝑴𝑹𝑻</m:t>
                        </m:r>
                      </m:e>
                      <m:sub>
                        <m:r>
                          <a:rPr lang="cs-CZ" sz="2400" b="1" i="1" dirty="0">
                            <a:solidFill>
                              <a:srgbClr val="FF0000"/>
                            </a:solidFill>
                            <a:latin typeface="Cambria Math" panose="02040503050406030204" pitchFamily="18" charset="0"/>
                            <a:cs typeface="Times New Roman" panose="02020603050405020304" pitchFamily="18" charset="0"/>
                          </a:rPr>
                          <m:t>𝑺</m:t>
                        </m:r>
                      </m:sub>
                    </m:sSub>
                  </m:oMath>
                </a14:m>
                <a:r>
                  <a:rPr lang="cs-CZ" sz="2400" b="1" dirty="0">
                    <a:solidFill>
                      <a:srgbClr val="FF0000"/>
                    </a:solidFill>
                    <a:latin typeface="Times New Roman" panose="02020603050405020304" pitchFamily="18" charset="0"/>
                    <a:cs typeface="Times New Roman" panose="02020603050405020304" pitchFamily="18" charset="0"/>
                  </a:rPr>
                  <a:t>(F) </a:t>
                </a:r>
                <a:endParaRPr lang="cs-CZ" sz="2400" b="1" noProof="0"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5763958C-0A84-1599-1BD5-DAFA6E8C21F2}"/>
                  </a:ext>
                </a:extLst>
              </p:cNvPr>
              <p:cNvSpPr>
                <a:spLocks noGrp="1" noRot="1" noChangeAspect="1" noMove="1" noResize="1" noEditPoints="1" noAdjustHandles="1" noChangeArrowheads="1" noChangeShapeType="1" noTextEdit="1"/>
              </p:cNvSpPr>
              <p:nvPr>
                <p:ph type="body" idx="1"/>
              </p:nvPr>
            </p:nvSpPr>
            <p:spPr>
              <a:xfrm>
                <a:off x="8789670" y="1200150"/>
                <a:ext cx="3166110" cy="4926015"/>
              </a:xfrm>
              <a:blipFill>
                <a:blip r:embed="rId3"/>
                <a:stretch>
                  <a:fillRect r="-5202"/>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A7405E43-80DA-20CB-EDD4-77C4E50E223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722D82A9-756A-3776-D7ED-E563FDBCB8B3}"/>
              </a:ext>
            </a:extLst>
          </p:cNvPr>
          <p:cNvPicPr>
            <a:picLocks noChangeAspect="1"/>
          </p:cNvPicPr>
          <p:nvPr/>
        </p:nvPicPr>
        <p:blipFill>
          <a:blip r:embed="rId4"/>
          <a:stretch>
            <a:fillRect/>
          </a:stretch>
        </p:blipFill>
        <p:spPr>
          <a:xfrm>
            <a:off x="167640" y="1200150"/>
            <a:ext cx="8713470" cy="4926015"/>
          </a:xfrm>
          <a:prstGeom prst="rect">
            <a:avLst/>
          </a:prstGeom>
        </p:spPr>
      </p:pic>
    </p:spTree>
    <p:extLst>
      <p:ext uri="{BB962C8B-B14F-4D97-AF65-F5344CB8AC3E}">
        <p14:creationId xmlns:p14="http://schemas.microsoft.com/office/powerpoint/2010/main" val="5769252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F51B2B5-9F97-385F-B9DD-4912583412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7B814F7-6212-E8E6-7072-10F1E3996683}"/>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AF466CC-6C6E-1E19-3722-0BC892FBAFE2}"/>
                  </a:ext>
                </a:extLst>
              </p:cNvPr>
              <p:cNvSpPr>
                <a:spLocks noGrp="1"/>
              </p:cNvSpPr>
              <p:nvPr>
                <p:ph type="body" idx="1"/>
              </p:nvPr>
            </p:nvSpPr>
            <p:spPr>
              <a:xfrm>
                <a:off x="251460" y="1200150"/>
                <a:ext cx="11704320" cy="5140266"/>
              </a:xfrm>
            </p:spPr>
            <p:txBody>
              <a:bodyPr>
                <a:normAutofit/>
              </a:bodyPr>
              <a:lstStyle/>
              <a:p>
                <a:pPr marL="628650" indent="-514350">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Snížení výstupu z množství kapitálu: </a:t>
                </a:r>
              </a:p>
              <a:p>
                <a:pPr marL="114300" indent="0" algn="ctr">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 ∆</m:t>
                      </m:r>
                      <m:r>
                        <a:rPr lang="cs-CZ" b="1" i="1" noProof="0" dirty="0" smtClean="0">
                          <a:solidFill>
                            <a:schemeClr val="tx1"/>
                          </a:solidFill>
                          <a:latin typeface="Cambria Math" panose="02040503050406030204" pitchFamily="18" charset="0"/>
                          <a:cs typeface="Times New Roman" panose="02020603050405020304" pitchFamily="18" charset="0"/>
                        </a:rPr>
                        <m:t>𝑲</m:t>
                      </m:r>
                      <m:r>
                        <a:rPr lang="cs-CZ" b="1" i="1" noProof="0" dirty="0" smtClean="0">
                          <a:solidFill>
                            <a:schemeClr val="tx1"/>
                          </a:solidFill>
                          <a:latin typeface="Cambria Math" panose="02040503050406030204" pitchFamily="18" charset="0"/>
                          <a:cs typeface="Times New Roman" panose="02020603050405020304" pitchFamily="18" charset="0"/>
                        </a:rPr>
                        <m:t> · </m:t>
                      </m:r>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𝑴𝑷</m:t>
                          </m:r>
                        </m:e>
                        <m:sub>
                          <m:r>
                            <a:rPr lang="cs-CZ" b="1" i="1" noProof="0" dirty="0" smtClean="0">
                              <a:solidFill>
                                <a:schemeClr val="tx1"/>
                              </a:solidFill>
                              <a:latin typeface="Cambria Math" panose="02040503050406030204" pitchFamily="18" charset="0"/>
                              <a:cs typeface="Times New Roman" panose="02020603050405020304" pitchFamily="18" charset="0"/>
                            </a:rPr>
                            <m:t>𝑲</m:t>
                          </m:r>
                        </m:sub>
                      </m:sSub>
                    </m:oMath>
                  </m:oMathPara>
                </a14:m>
                <a:endParaRPr lang="cs-CZ" sz="2400" b="1" noProof="0"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startAt="2"/>
                </a:pPr>
                <a:r>
                  <a:rPr lang="cs-CZ" b="1" noProof="0" dirty="0">
                    <a:solidFill>
                      <a:schemeClr val="tx1"/>
                    </a:solidFill>
                    <a:latin typeface="Times New Roman" panose="02020603050405020304" pitchFamily="18" charset="0"/>
                    <a:cs typeface="Times New Roman" panose="02020603050405020304" pitchFamily="18" charset="0"/>
                  </a:rPr>
                  <a:t>Zvětšení výstupu z použití většího množství práce: </a:t>
                </a:r>
              </a:p>
              <a:p>
                <a:pPr marL="114300" indent="0">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 ∆</m:t>
                      </m:r>
                      <m:r>
                        <a:rPr lang="cs-CZ" b="1" i="1" noProof="0" dirty="0" smtClean="0">
                          <a:solidFill>
                            <a:schemeClr val="tx1"/>
                          </a:solidFill>
                          <a:latin typeface="Cambria Math" panose="02040503050406030204" pitchFamily="18" charset="0"/>
                          <a:cs typeface="Times New Roman" panose="02020603050405020304" pitchFamily="18" charset="0"/>
                        </a:rPr>
                        <m:t>𝑳</m:t>
                      </m:r>
                      <m:r>
                        <a:rPr lang="cs-CZ" b="1" i="1" noProof="0" dirty="0" smtClean="0">
                          <a:solidFill>
                            <a:schemeClr val="tx1"/>
                          </a:solidFill>
                          <a:latin typeface="Cambria Math" panose="02040503050406030204" pitchFamily="18" charset="0"/>
                          <a:cs typeface="Times New Roman" panose="02020603050405020304" pitchFamily="18" charset="0"/>
                        </a:rPr>
                        <m:t> ·</m:t>
                      </m:r>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smtClean="0">
                              <a:solidFill>
                                <a:schemeClr val="tx1"/>
                              </a:solidFill>
                              <a:latin typeface="Cambria Math" panose="02040503050406030204" pitchFamily="18" charset="0"/>
                              <a:cs typeface="Times New Roman" panose="02020603050405020304" pitchFamily="18" charset="0"/>
                            </a:rPr>
                            <m:t>𝑳</m:t>
                          </m:r>
                        </m:sub>
                      </m:sSub>
                    </m:oMath>
                  </m:oMathPara>
                </a14:m>
                <a:endParaRPr lang="cs-CZ" sz="2400"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Kompenzace:</a:t>
                </a:r>
              </a:p>
              <a:p>
                <a:pPr marL="114300" indent="0">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 ∆</m:t>
                      </m:r>
                      <m:r>
                        <a:rPr lang="cs-CZ" b="1" i="1" noProof="0" dirty="0" smtClean="0">
                          <a:solidFill>
                            <a:schemeClr val="tx1"/>
                          </a:solidFill>
                          <a:latin typeface="Cambria Math" panose="02040503050406030204" pitchFamily="18" charset="0"/>
                          <a:cs typeface="Times New Roman" panose="02020603050405020304" pitchFamily="18" charset="0"/>
                        </a:rPr>
                        <m:t>𝑲</m:t>
                      </m:r>
                      <m:r>
                        <a:rPr lang="cs-CZ" b="1" i="1" noProof="0" dirty="0" smtClean="0">
                          <a:solidFill>
                            <a:schemeClr val="tx1"/>
                          </a:solidFill>
                          <a:latin typeface="Cambria Math" panose="02040503050406030204" pitchFamily="18" charset="0"/>
                          <a:cs typeface="Times New Roman" panose="02020603050405020304" pitchFamily="18" charset="0"/>
                        </a:rPr>
                        <m:t> · </m:t>
                      </m:r>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𝑴𝑷</m:t>
                          </m:r>
                        </m:e>
                        <m:sub>
                          <m:r>
                            <a:rPr lang="cs-CZ" b="1" i="1" noProof="0" dirty="0" smtClean="0">
                              <a:solidFill>
                                <a:schemeClr val="tx1"/>
                              </a:solidFill>
                              <a:latin typeface="Cambria Math" panose="02040503050406030204" pitchFamily="18" charset="0"/>
                              <a:cs typeface="Times New Roman" panose="02020603050405020304" pitchFamily="18" charset="0"/>
                            </a:rPr>
                            <m:t>𝑲</m:t>
                          </m:r>
                        </m:sub>
                      </m:sSub>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𝑳</m:t>
                      </m:r>
                      <m:r>
                        <a:rPr lang="cs-CZ" b="1" i="1" dirty="0">
                          <a:solidFill>
                            <a:schemeClr val="tx1"/>
                          </a:solidFill>
                          <a:latin typeface="Cambria Math" panose="02040503050406030204" pitchFamily="18" charset="0"/>
                          <a:cs typeface="Times New Roman" panose="02020603050405020304" pitchFamily="18" charset="0"/>
                        </a:rPr>
                        <m:t> ·</m:t>
                      </m:r>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𝑳</m:t>
                          </m:r>
                        </m:sub>
                      </m:sSub>
                    </m:oMath>
                  </m:oMathPara>
                </a14:m>
                <a:endParaRPr lang="cs-CZ" sz="2400"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Po úpravě: </a:t>
                </a:r>
                <a14:m>
                  <m:oMath xmlns:m="http://schemas.openxmlformats.org/officeDocument/2006/math">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dirty="0">
                            <a:solidFill>
                              <a:schemeClr val="tx1"/>
                            </a:solidFill>
                            <a:latin typeface="Cambria Math" panose="02040503050406030204" pitchFamily="18" charset="0"/>
                            <a:cs typeface="Times New Roman" panose="02020603050405020304" pitchFamily="18" charset="0"/>
                          </a:rPr>
                          <m:t>− ∆</m:t>
                        </m:r>
                        <m:r>
                          <a:rPr lang="cs-CZ" b="1" i="1" dirty="0">
                            <a:solidFill>
                              <a:schemeClr val="tx1"/>
                            </a:solidFill>
                            <a:latin typeface="Cambria Math" panose="02040503050406030204" pitchFamily="18" charset="0"/>
                            <a:cs typeface="Times New Roman" panose="02020603050405020304" pitchFamily="18" charset="0"/>
                          </a:rPr>
                          <m:t>𝑲</m:t>
                        </m:r>
                      </m:num>
                      <m:den>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𝑳</m:t>
                        </m:r>
                      </m:den>
                    </m:f>
                    <m:r>
                      <a:rPr lang="cs-CZ" b="1" i="1" noProof="0" dirty="0" smtClean="0">
                        <a:solidFill>
                          <a:schemeClr val="tx1"/>
                        </a:solidFill>
                        <a:latin typeface="Cambria Math" panose="02040503050406030204" pitchFamily="18" charset="0"/>
                        <a:cs typeface="Times New Roman" panose="02020603050405020304" pitchFamily="18" charset="0"/>
                      </a:rPr>
                      <m:t>=</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𝑳</m:t>
                            </m:r>
                          </m:sub>
                        </m:sSub>
                      </m:num>
                      <m:den>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𝑲</m:t>
                            </m:r>
                          </m:sub>
                        </m:sSub>
                      </m:den>
                    </m:f>
                  </m:oMath>
                </a14:m>
                <a:r>
                  <a:rPr lang="cs-CZ" b="1" noProof="0" dirty="0">
                    <a:solidFill>
                      <a:schemeClr val="tx1"/>
                    </a:solidFill>
                    <a:latin typeface="Times New Roman" panose="02020603050405020304" pitchFamily="18" charset="0"/>
                    <a:cs typeface="Times New Roman" panose="02020603050405020304" pitchFamily="18" charset="0"/>
                  </a:rPr>
                  <a:t>    =&gt;   </a:t>
                </a:r>
                <a14:m>
                  <m:oMath xmlns:m="http://schemas.openxmlformats.org/officeDocument/2006/math">
                    <m:f>
                      <m:fPr>
                        <m:ctrlPr>
                          <a:rPr lang="cs-CZ" b="1" i="1" dirty="0">
                            <a:solidFill>
                              <a:schemeClr val="tx1"/>
                            </a:solidFill>
                            <a:latin typeface="Cambria Math" panose="02040503050406030204" pitchFamily="18" charset="0"/>
                            <a:cs typeface="Times New Roman" panose="02020603050405020304" pitchFamily="18" charset="0"/>
                          </a:rPr>
                        </m:ctrlPr>
                      </m:fPr>
                      <m:num>
                        <m:r>
                          <a:rPr lang="cs-CZ" b="1" i="1" dirty="0">
                            <a:solidFill>
                              <a:schemeClr val="tx1"/>
                            </a:solidFill>
                            <a:latin typeface="Cambria Math" panose="02040503050406030204" pitchFamily="18" charset="0"/>
                            <a:cs typeface="Times New Roman" panose="02020603050405020304" pitchFamily="18" charset="0"/>
                          </a:rPr>
                          <m:t>− ∆</m:t>
                        </m:r>
                        <m:r>
                          <a:rPr lang="cs-CZ" b="1" i="1" dirty="0">
                            <a:solidFill>
                              <a:schemeClr val="tx1"/>
                            </a:solidFill>
                            <a:latin typeface="Cambria Math" panose="02040503050406030204" pitchFamily="18" charset="0"/>
                            <a:cs typeface="Times New Roman" panose="02020603050405020304" pitchFamily="18" charset="0"/>
                          </a:rPr>
                          <m:t>𝑲</m:t>
                        </m:r>
                      </m:num>
                      <m:den>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𝑳</m:t>
                        </m:r>
                      </m:den>
                    </m:f>
                    <m:r>
                      <a:rPr lang="cs-CZ" b="1" i="1" dirty="0">
                        <a:solidFill>
                          <a:schemeClr val="tx1"/>
                        </a:solidFill>
                        <a:latin typeface="Cambria Math" panose="02040503050406030204" pitchFamily="18" charset="0"/>
                        <a:cs typeface="Times New Roman" panose="02020603050405020304" pitchFamily="18" charset="0"/>
                      </a:rPr>
                      <m:t>=</m:t>
                    </m:r>
                    <m:sSub>
                      <m:sSubPr>
                        <m:ctrlPr>
                          <a:rPr lang="cs-CZ" b="1" i="1" dirty="0" smtClean="0">
                            <a:solidFill>
                              <a:schemeClr val="tx1"/>
                            </a:solidFill>
                            <a:latin typeface="Cambria Math" panose="02040503050406030204" pitchFamily="18" charset="0"/>
                            <a:cs typeface="Times New Roman" panose="02020603050405020304" pitchFamily="18" charset="0"/>
                          </a:rPr>
                        </m:ctrlPr>
                      </m:sSubPr>
                      <m:e>
                        <m:r>
                          <a:rPr lang="cs-CZ" b="1" i="1" dirty="0" smtClean="0">
                            <a:solidFill>
                              <a:schemeClr val="tx1"/>
                            </a:solidFill>
                            <a:latin typeface="Cambria Math" panose="02040503050406030204" pitchFamily="18" charset="0"/>
                            <a:cs typeface="Times New Roman" panose="02020603050405020304" pitchFamily="18" charset="0"/>
                          </a:rPr>
                          <m:t>𝑴𝑹𝑻</m:t>
                        </m:r>
                      </m:e>
                      <m:sub>
                        <m:r>
                          <a:rPr lang="cs-CZ" b="1" i="1" dirty="0" smtClean="0">
                            <a:solidFill>
                              <a:schemeClr val="tx1"/>
                            </a:solidFill>
                            <a:latin typeface="Cambria Math" panose="02040503050406030204" pitchFamily="18" charset="0"/>
                            <a:cs typeface="Times New Roman" panose="02020603050405020304" pitchFamily="18" charset="0"/>
                          </a:rPr>
                          <m:t>𝑺</m:t>
                        </m:r>
                      </m:sub>
                    </m:sSub>
                  </m:oMath>
                </a14:m>
                <a:r>
                  <a:rPr lang="cs-CZ" b="1" dirty="0">
                    <a:solidFill>
                      <a:schemeClr val="tx1"/>
                    </a:solidFill>
                    <a:latin typeface="Times New Roman" panose="02020603050405020304" pitchFamily="18" charset="0"/>
                    <a:cs typeface="Times New Roman" panose="02020603050405020304" pitchFamily="18" charset="0"/>
                  </a:rPr>
                  <a:t> =&gt;</a:t>
                </a:r>
              </a:p>
              <a:p>
                <a:pPr marL="114300" indent="0" algn="ctr">
                  <a:buNone/>
                </a:pPr>
                <a14:m>
                  <m:oMathPara xmlns:m="http://schemas.openxmlformats.org/officeDocument/2006/math">
                    <m:oMathParaPr>
                      <m:jc m:val="centerGroup"/>
                    </m:oMathParaPr>
                    <m:oMath xmlns:m="http://schemas.openxmlformats.org/officeDocument/2006/math">
                      <m:sSub>
                        <m:sSubPr>
                          <m:ctrlPr>
                            <a:rPr lang="cs-CZ" b="1" i="1" dirty="0" smtClean="0">
                              <a:solidFill>
                                <a:schemeClr val="tx1"/>
                              </a:solidFill>
                              <a:latin typeface="Cambria Math" panose="02040503050406030204" pitchFamily="18" charset="0"/>
                              <a:cs typeface="Times New Roman" panose="02020603050405020304" pitchFamily="18" charset="0"/>
                            </a:rPr>
                          </m:ctrlPr>
                        </m:sSubPr>
                        <m:e>
                          <m:r>
                            <a:rPr lang="cs-CZ" b="1" i="1" dirty="0" smtClean="0">
                              <a:solidFill>
                                <a:schemeClr val="tx1"/>
                              </a:solidFill>
                              <a:latin typeface="Cambria Math" panose="02040503050406030204" pitchFamily="18" charset="0"/>
                              <a:cs typeface="Times New Roman" panose="02020603050405020304" pitchFamily="18" charset="0"/>
                            </a:rPr>
                            <m:t>𝑴𝑹𝑻</m:t>
                          </m:r>
                        </m:e>
                        <m:sub>
                          <m:r>
                            <a:rPr lang="cs-CZ" b="1" i="1" dirty="0" smtClean="0">
                              <a:solidFill>
                                <a:schemeClr val="tx1"/>
                              </a:solidFill>
                              <a:latin typeface="Cambria Math" panose="02040503050406030204" pitchFamily="18" charset="0"/>
                              <a:cs typeface="Times New Roman" panose="02020603050405020304" pitchFamily="18" charset="0"/>
                            </a:rPr>
                            <m:t>𝑺</m:t>
                          </m:r>
                        </m:sub>
                      </m:sSub>
                      <m:r>
                        <a:rPr lang="cs-CZ" b="1" i="1" dirty="0" smtClean="0">
                          <a:solidFill>
                            <a:schemeClr val="tx1"/>
                          </a:solidFill>
                          <a:latin typeface="Cambria Math" panose="02040503050406030204" pitchFamily="18" charset="0"/>
                          <a:cs typeface="Times New Roman" panose="02020603050405020304" pitchFamily="18" charset="0"/>
                        </a:rPr>
                        <m:t>=</m:t>
                      </m:r>
                      <m:f>
                        <m:fPr>
                          <m:ctrlPr>
                            <a:rPr lang="cs-CZ" b="1" i="1" dirty="0">
                              <a:solidFill>
                                <a:schemeClr val="tx1"/>
                              </a:solidFill>
                              <a:latin typeface="Cambria Math" panose="02040503050406030204" pitchFamily="18" charset="0"/>
                              <a:cs typeface="Times New Roman" panose="02020603050405020304" pitchFamily="18" charset="0"/>
                            </a:rPr>
                          </m:ctrlPr>
                        </m:fPr>
                        <m:num>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𝑳</m:t>
                              </m:r>
                            </m:sub>
                          </m:sSub>
                        </m:num>
                        <m:den>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𝑲</m:t>
                              </m:r>
                            </m:sub>
                          </m:sSub>
                        </m:den>
                      </m:f>
                    </m:oMath>
                  </m:oMathPara>
                </a14:m>
                <a:endParaRPr lang="cs-CZ"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CAF466CC-6C6E-1E19-3722-0BC892FBAFE2}"/>
                  </a:ext>
                </a:extLst>
              </p:cNvPr>
              <p:cNvSpPr>
                <a:spLocks noGrp="1" noRot="1" noChangeAspect="1" noMove="1" noResize="1" noEditPoints="1" noAdjustHandles="1" noChangeArrowheads="1" noChangeShapeType="1" noTextEdit="1"/>
              </p:cNvSpPr>
              <p:nvPr>
                <p:ph type="body" idx="1"/>
              </p:nvPr>
            </p:nvSpPr>
            <p:spPr>
              <a:xfrm>
                <a:off x="251460" y="1200150"/>
                <a:ext cx="11704320" cy="5140266"/>
              </a:xfrm>
              <a:blipFill>
                <a:blip r:embed="rId3"/>
                <a:stretch>
                  <a:fillRect t="-593"/>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01255D0F-8664-44A7-0086-8AE2AAC5ED1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009892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E38CAF6-296B-5B97-14B3-A368D6B84F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B1E269-1D68-C86B-AC7F-639893750271}"/>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90E8877-3ADB-0D3F-62F1-771E75004622}"/>
                  </a:ext>
                </a:extLst>
              </p:cNvPr>
              <p:cNvSpPr>
                <a:spLocks noGrp="1"/>
              </p:cNvSpPr>
              <p:nvPr>
                <p:ph type="body" idx="1"/>
              </p:nvPr>
            </p:nvSpPr>
            <p:spPr>
              <a:xfrm>
                <a:off x="251460" y="1200150"/>
                <a:ext cx="11704320" cy="5052060"/>
              </a:xfrm>
            </p:spPr>
            <p:txBody>
              <a:bodyPr>
                <a:normAutofit fontScale="92500" lnSpcReduction="20000"/>
              </a:bodyPr>
              <a:lstStyle/>
              <a:p>
                <a:pPr algn="just">
                  <a:buFont typeface="Wingdings" panose="05000000000000000000" pitchFamily="2" charset="2"/>
                  <a:buChar char="§"/>
                </a:pP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Efektivnost</a:t>
                </a:r>
                <a:r>
                  <a:rPr lang="cs-CZ" sz="4800" b="1" noProof="0" dirty="0">
                    <a:solidFill>
                      <a:schemeClr val="tx1"/>
                    </a:solidFill>
                    <a:latin typeface="Times New Roman" panose="02020603050405020304" pitchFamily="18" charset="0"/>
                    <a:cs typeface="Times New Roman" panose="02020603050405020304" pitchFamily="18" charset="0"/>
                  </a:rPr>
                  <a:t> (mezní produktivita) daného vstupu závisí na používaném množství </a:t>
                </a: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obou vstupů.</a:t>
                </a:r>
              </a:p>
              <a:p>
                <a:pPr>
                  <a:buFont typeface="Wingdings" panose="05000000000000000000" pitchFamily="2" charset="2"/>
                  <a:buChar char="Ø"/>
                </a:pP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a:solidFill>
                              <a:schemeClr val="tx1"/>
                            </a:solidFill>
                            <a:latin typeface="Cambria Math" panose="02040503050406030204" pitchFamily="18" charset="0"/>
                            <a:cs typeface="Times New Roman" panose="02020603050405020304" pitchFamily="18" charset="0"/>
                          </a:rPr>
                          <m:t>𝑴𝑷</m:t>
                        </m:r>
                      </m:e>
                      <m:sub>
                        <m:r>
                          <a:rPr lang="cs-CZ" sz="4800" b="1" i="1" dirty="0" smtClean="0">
                            <a:solidFill>
                              <a:schemeClr val="tx1"/>
                            </a:solidFill>
                            <a:latin typeface="Cambria Math" panose="02040503050406030204" pitchFamily="18" charset="0"/>
                            <a:cs typeface="Times New Roman" panose="02020603050405020304" pitchFamily="18" charset="0"/>
                          </a:rPr>
                          <m:t>𝑳</m:t>
                        </m:r>
                      </m:sub>
                    </m:sSub>
                    <m:r>
                      <a:rPr lang="cs-CZ" sz="4800" b="1" i="1" dirty="0" smtClean="0">
                        <a:solidFill>
                          <a:schemeClr val="tx1"/>
                        </a:solidFill>
                        <a:latin typeface="Cambria Math" panose="02040503050406030204" pitchFamily="18" charset="0"/>
                        <a:cs typeface="Times New Roman" panose="02020603050405020304" pitchFamily="18" charset="0"/>
                      </a:rPr>
                      <m:t> </m:t>
                    </m:r>
                  </m:oMath>
                </a14:m>
                <a:r>
                  <a:rPr lang="cs-CZ" sz="4800" b="1" noProof="0" dirty="0">
                    <a:solidFill>
                      <a:schemeClr val="tx1"/>
                    </a:solidFill>
                    <a:latin typeface="Times New Roman" panose="02020603050405020304" pitchFamily="18" charset="0"/>
                    <a:cs typeface="Times New Roman" panose="02020603050405020304" pitchFamily="18" charset="0"/>
                  </a:rPr>
                  <a:t>- ovlivněn nejen množstvím práce, ale i množstvím kapitálu a opačně:</a:t>
                </a:r>
              </a:p>
              <a:p>
                <a:pPr algn="just">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=&gt; Klesající </a:t>
                </a: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smtClean="0">
                            <a:solidFill>
                              <a:schemeClr val="tx1"/>
                            </a:solidFill>
                            <a:latin typeface="Cambria Math" panose="02040503050406030204" pitchFamily="18" charset="0"/>
                            <a:cs typeface="Times New Roman" panose="02020603050405020304" pitchFamily="18" charset="0"/>
                          </a:rPr>
                          <m:t>𝑴𝑹𝑻</m:t>
                        </m:r>
                      </m:e>
                      <m:sub>
                        <m:r>
                          <a:rPr lang="cs-CZ" sz="4800" b="1" i="1" dirty="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a:t>
                </a:r>
                <a:r>
                  <a:rPr lang="cs-CZ" sz="4800" b="1" noProof="0" dirty="0">
                    <a:solidFill>
                      <a:schemeClr val="tx1"/>
                    </a:solidFill>
                    <a:latin typeface="Times New Roman" panose="02020603050405020304" pitchFamily="18" charset="0"/>
                    <a:cs typeface="Times New Roman" panose="02020603050405020304" pitchFamily="18" charset="0"/>
                  </a:rPr>
                  <a:t>není možné odvodit pouze z předpokladu klesajícího MP vstupu, jehož množství roste.</a:t>
                </a: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890E8877-3ADB-0D3F-62F1-771E75004622}"/>
                  </a:ext>
                </a:extLst>
              </p:cNvPr>
              <p:cNvSpPr>
                <a:spLocks noGrp="1" noRot="1" noChangeAspect="1" noMove="1" noResize="1" noEditPoints="1" noAdjustHandles="1" noChangeArrowheads="1" noChangeShapeType="1" noTextEdit="1"/>
              </p:cNvSpPr>
              <p:nvPr>
                <p:ph type="body" idx="1"/>
              </p:nvPr>
            </p:nvSpPr>
            <p:spPr>
              <a:xfrm>
                <a:off x="251460" y="1200150"/>
                <a:ext cx="11704320" cy="5052060"/>
              </a:xfrm>
              <a:blipFill>
                <a:blip r:embed="rId3"/>
                <a:stretch>
                  <a:fillRect t="-4101" r="-3281"/>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4E45CDDD-D93A-C32F-48BC-505A6359F59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262752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21349F7-ABEE-06DE-1917-7CCC68D0698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7085D3F-05B2-5308-CBD1-7EAFFC9794C5}"/>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621DE54-2F9D-474B-8D3B-6F74C7591358}"/>
                  </a:ext>
                </a:extLst>
              </p:cNvPr>
              <p:cNvSpPr>
                <a:spLocks noGrp="1"/>
              </p:cNvSpPr>
              <p:nvPr>
                <p:ph type="body" idx="1"/>
              </p:nvPr>
            </p:nvSpPr>
            <p:spPr>
              <a:xfrm>
                <a:off x="251460" y="1417638"/>
                <a:ext cx="11704320" cy="5017452"/>
              </a:xfrm>
            </p:spPr>
            <p:txBody>
              <a:bodyPr>
                <a:normAutofit fontScale="55000" lnSpcReduction="20000"/>
              </a:bodyPr>
              <a:lstStyle/>
              <a:p>
                <a:pPr algn="just">
                  <a:buFont typeface="Wingdings" panose="05000000000000000000" pitchFamily="2" charset="2"/>
                  <a:buChar char="§"/>
                </a:pPr>
                <a:r>
                  <a:rPr lang="cs-CZ" sz="4800" b="1" noProof="0" dirty="0">
                    <a:solidFill>
                      <a:schemeClr val="tx1"/>
                    </a:solidFill>
                    <a:latin typeface="Times New Roman" panose="02020603050405020304" pitchFamily="18" charset="0"/>
                    <a:cs typeface="Times New Roman" panose="02020603050405020304" pitchFamily="18" charset="0"/>
                  </a:rPr>
                  <a:t>Proces vzájemného nahrazování vstupů při výrobě stejného výstupu má </a:t>
                </a:r>
                <a:r>
                  <a:rPr lang="cs-CZ" sz="4800" b="1" noProof="0" dirty="0">
                    <a:solidFill>
                      <a:srgbClr val="FF0000"/>
                    </a:solidFill>
                    <a:latin typeface="Times New Roman" panose="02020603050405020304" pitchFamily="18" charset="0"/>
                    <a:cs typeface="Times New Roman" panose="02020603050405020304" pitchFamily="18" charset="0"/>
                  </a:rPr>
                  <a:t>hranice</a:t>
                </a:r>
                <a:r>
                  <a:rPr lang="cs-CZ" sz="4800" b="1" noProof="0" dirty="0">
                    <a:solidFill>
                      <a:schemeClr val="tx1"/>
                    </a:solidFill>
                    <a:latin typeface="Times New Roman" panose="02020603050405020304" pitchFamily="18" charset="0"/>
                    <a:cs typeface="Times New Roman" panose="02020603050405020304" pitchFamily="18" charset="0"/>
                  </a:rPr>
                  <a:t> (obr. </a:t>
                </a:r>
                <a:r>
                  <a:rPr lang="cs-CZ" sz="4800" b="1" noProof="0" dirty="0" err="1">
                    <a:solidFill>
                      <a:schemeClr val="tx1"/>
                    </a:solidFill>
                    <a:latin typeface="Times New Roman" panose="02020603050405020304" pitchFamily="18" charset="0"/>
                    <a:cs typeface="Times New Roman" panose="02020603050405020304" pitchFamily="18" charset="0"/>
                  </a:rPr>
                  <a:t>Sn</a:t>
                </a:r>
                <a:r>
                  <a:rPr lang="cs-CZ" sz="4800" b="1" noProof="0" dirty="0">
                    <a:solidFill>
                      <a:schemeClr val="tx1"/>
                    </a:solidFill>
                    <a:latin typeface="Times New Roman" panose="02020603050405020304" pitchFamily="18" charset="0"/>
                    <a:cs typeface="Times New Roman" panose="02020603050405020304" pitchFamily="18" charset="0"/>
                  </a:rPr>
                  <a:t>. 31). </a:t>
                </a:r>
              </a:p>
              <a:p>
                <a:pPr marL="720725" indent="-606425" algn="just">
                  <a:buFont typeface="+mj-lt"/>
                  <a:buAutoNum type="arabicPeriod"/>
                </a:pPr>
                <a:r>
                  <a:rPr lang="cs-CZ" sz="4800" b="1" dirty="0">
                    <a:solidFill>
                      <a:srgbClr val="FF0000"/>
                    </a:solidFill>
                    <a:latin typeface="Times New Roman" panose="02020603050405020304" pitchFamily="18" charset="0"/>
                    <a:cs typeface="Times New Roman" panose="02020603050405020304" pitchFamily="18" charset="0"/>
                  </a:rPr>
                  <a:t>Bod G: Izokvanta</a:t>
                </a:r>
                <a:r>
                  <a:rPr lang="cs-CZ" sz="4800" b="1" noProof="0" dirty="0">
                    <a:solidFill>
                      <a:srgbClr val="FF0000"/>
                    </a:solidFill>
                    <a:latin typeface="Times New Roman" panose="02020603050405020304" pitchFamily="18" charset="0"/>
                    <a:cs typeface="Times New Roman" panose="02020603050405020304" pitchFamily="18" charset="0"/>
                  </a:rPr>
                  <a:t> </a:t>
                </a:r>
                <a:r>
                  <a:rPr lang="cs-CZ" sz="4800" b="1" dirty="0">
                    <a:solidFill>
                      <a:srgbClr val="FF0000"/>
                    </a:solidFill>
                    <a:latin typeface="Times New Roman" panose="02020603050405020304" pitchFamily="18" charset="0"/>
                    <a:cs typeface="Times New Roman" panose="02020603050405020304" pitchFamily="18" charset="0"/>
                  </a:rPr>
                  <a:t>– </a:t>
                </a:r>
                <a:r>
                  <a:rPr lang="cs-CZ" sz="4800" b="1" noProof="0" dirty="0">
                    <a:solidFill>
                      <a:srgbClr val="FF0000"/>
                    </a:solidFill>
                    <a:latin typeface="Times New Roman" panose="02020603050405020304" pitchFamily="18" charset="0"/>
                    <a:cs typeface="Times New Roman" panose="02020603050405020304" pitchFamily="18" charset="0"/>
                  </a:rPr>
                  <a:t>vodorovná –</a:t>
                </a:r>
                <a:r>
                  <a:rPr lang="cs-CZ" sz="4800" b="1" dirty="0">
                    <a:solidFill>
                      <a:srgbClr val="FF0000"/>
                    </a:solidFill>
                    <a:latin typeface="Times New Roman" panose="02020603050405020304" pitchFamily="18" charset="0"/>
                    <a:cs typeface="Times New Roman" panose="02020603050405020304" pitchFamily="18" charset="0"/>
                  </a:rPr>
                  <a:t> </a:t>
                </a:r>
                <a:r>
                  <a:rPr lang="cs-CZ" sz="4800" b="1" noProof="0" dirty="0">
                    <a:solidFill>
                      <a:schemeClr val="tx1"/>
                    </a:solidFill>
                    <a:latin typeface="Times New Roman" panose="02020603050405020304" pitchFamily="18" charset="0"/>
                    <a:cs typeface="Times New Roman" panose="02020603050405020304" pitchFamily="18" charset="0"/>
                  </a:rPr>
                  <a:t>substituce kapitálu prací = maximální hranice a </a:t>
                </a:r>
                <a14:m>
                  <m:oMath xmlns:m="http://schemas.openxmlformats.org/officeDocument/2006/math">
                    <m:sSub>
                      <m:sSubPr>
                        <m:ctrlPr>
                          <a:rPr lang="cs-CZ" sz="4800" b="1" i="1" dirty="0" smtClean="0">
                            <a:solidFill>
                              <a:srgbClr val="FF0000"/>
                            </a:solidFill>
                            <a:latin typeface="Cambria Math" panose="02040503050406030204" pitchFamily="18" charset="0"/>
                            <a:cs typeface="Times New Roman" panose="02020603050405020304" pitchFamily="18" charset="0"/>
                          </a:rPr>
                        </m:ctrlPr>
                      </m:sSubPr>
                      <m:e>
                        <m:r>
                          <a:rPr lang="cs-CZ" sz="4800" b="1" i="1" dirty="0" smtClean="0">
                            <a:solidFill>
                              <a:srgbClr val="FF0000"/>
                            </a:solidFill>
                            <a:latin typeface="Cambria Math" panose="02040503050406030204" pitchFamily="18" charset="0"/>
                            <a:cs typeface="Times New Roman" panose="02020603050405020304" pitchFamily="18" charset="0"/>
                          </a:rPr>
                          <m:t>𝑴𝑹𝑻</m:t>
                        </m:r>
                      </m:e>
                      <m:sub>
                        <m:r>
                          <a:rPr lang="cs-CZ" sz="48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4800" b="1" noProof="0" dirty="0">
                    <a:solidFill>
                      <a:srgbClr val="FF0000"/>
                    </a:solidFill>
                    <a:latin typeface="Times New Roman" panose="02020603050405020304" pitchFamily="18" charset="0"/>
                    <a:cs typeface="Times New Roman" panose="02020603050405020304" pitchFamily="18" charset="0"/>
                  </a:rPr>
                  <a:t> = 0. </a:t>
                </a:r>
              </a:p>
              <a:p>
                <a:pPr algn="just">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Firma již nemůže snížit objem používaného kapitálu a nahradit ho prací – jinak – pokles výstupu. </a:t>
                </a:r>
              </a:p>
              <a:p>
                <a:pPr algn="just">
                  <a:buFont typeface="Wingdings" panose="05000000000000000000" pitchFamily="2" charset="2"/>
                  <a:buChar char="ü"/>
                </a:pPr>
                <a:r>
                  <a:rPr lang="cs-CZ" sz="4800" b="1" noProof="0" dirty="0">
                    <a:solidFill>
                      <a:schemeClr val="tx1"/>
                    </a:solidFill>
                    <a:latin typeface="Times New Roman" panose="02020603050405020304" pitchFamily="18" charset="0"/>
                    <a:cs typeface="Times New Roman" panose="02020603050405020304" pitchFamily="18" charset="0"/>
                  </a:rPr>
                  <a:t>Pohyb po izokvantě Q</a:t>
                </a:r>
                <a:r>
                  <a:rPr lang="cs-CZ" sz="3600" b="1" noProof="0" dirty="0">
                    <a:solidFill>
                      <a:schemeClr val="tx1"/>
                    </a:solidFill>
                    <a:latin typeface="Times New Roman" panose="02020603050405020304" pitchFamily="18" charset="0"/>
                    <a:cs typeface="Times New Roman" panose="02020603050405020304" pitchFamily="18" charset="0"/>
                  </a:rPr>
                  <a:t>1</a:t>
                </a:r>
                <a:r>
                  <a:rPr lang="cs-CZ" sz="4800" b="1" noProof="0" dirty="0">
                    <a:solidFill>
                      <a:schemeClr val="tx1"/>
                    </a:solidFill>
                    <a:latin typeface="Times New Roman" panose="02020603050405020304" pitchFamily="18" charset="0"/>
                    <a:cs typeface="Times New Roman" panose="02020603050405020304" pitchFamily="18" charset="0"/>
                  </a:rPr>
                  <a:t> nahoru k bodu A: práce nahrazována stále větším množstvím kapitálu a </a:t>
                </a: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smtClean="0">
                            <a:solidFill>
                              <a:schemeClr val="tx1"/>
                            </a:solidFill>
                            <a:latin typeface="Cambria Math" panose="02040503050406030204" pitchFamily="18" charset="0"/>
                            <a:cs typeface="Times New Roman" panose="02020603050405020304" pitchFamily="18" charset="0"/>
                          </a:rPr>
                          <m:t>𝑴𝑹𝑻</m:t>
                        </m:r>
                      </m:e>
                      <m:sub>
                        <m:r>
                          <a:rPr lang="cs-CZ" sz="4800" b="1" i="1" dirty="0" smtClean="0">
                            <a:solidFill>
                              <a:schemeClr val="tx1"/>
                            </a:solidFill>
                            <a:latin typeface="Cambria Math" panose="02040503050406030204" pitchFamily="18" charset="0"/>
                            <a:cs typeface="Times New Roman" panose="02020603050405020304" pitchFamily="18" charset="0"/>
                          </a:rPr>
                          <m:t>𝑺</m:t>
                        </m:r>
                      </m:sub>
                    </m:sSub>
                  </m:oMath>
                </a14:m>
                <a:r>
                  <a:rPr lang="cs-CZ" sz="4800" b="1" noProof="0" dirty="0">
                    <a:solidFill>
                      <a:schemeClr val="tx1"/>
                    </a:solidFill>
                    <a:latin typeface="Times New Roman" panose="02020603050405020304" pitchFamily="18" charset="0"/>
                    <a:cs typeface="Times New Roman" panose="02020603050405020304" pitchFamily="18" charset="0"/>
                  </a:rPr>
                  <a:t> = ∆ K/∆L roste. </a:t>
                </a:r>
              </a:p>
              <a:p>
                <a:pPr algn="just"/>
                <a:endParaRPr lang="cs-CZ" sz="4800" b="1" noProof="0" dirty="0">
                  <a:solidFill>
                    <a:schemeClr val="tx1"/>
                  </a:solidFill>
                  <a:latin typeface="Times New Roman" panose="02020603050405020304" pitchFamily="18" charset="0"/>
                  <a:cs typeface="Times New Roman" panose="02020603050405020304" pitchFamily="18" charset="0"/>
                </a:endParaRPr>
              </a:p>
              <a:p>
                <a:pPr marL="720725" indent="-606425" algn="just">
                  <a:buFont typeface="+mj-lt"/>
                  <a:buAutoNum type="arabicPeriod" startAt="2"/>
                </a:pPr>
                <a:r>
                  <a:rPr lang="cs-CZ" sz="4800" b="1" noProof="0" dirty="0">
                    <a:solidFill>
                      <a:srgbClr val="FF0000"/>
                    </a:solidFill>
                    <a:latin typeface="Times New Roman" panose="02020603050405020304" pitchFamily="18" charset="0"/>
                    <a:cs typeface="Times New Roman" panose="02020603050405020304" pitchFamily="18" charset="0"/>
                  </a:rPr>
                  <a:t>Bod A: Izokvanta –</a:t>
                </a:r>
                <a:r>
                  <a:rPr lang="cs-CZ" sz="4800" b="1" noProof="0" dirty="0">
                    <a:solidFill>
                      <a:schemeClr val="tx1"/>
                    </a:solidFill>
                    <a:latin typeface="Times New Roman" panose="02020603050405020304" pitchFamily="18" charset="0"/>
                    <a:cs typeface="Times New Roman" panose="02020603050405020304" pitchFamily="18" charset="0"/>
                  </a:rPr>
                  <a:t> </a:t>
                </a:r>
                <a:r>
                  <a:rPr lang="cs-CZ" sz="4800" b="1" noProof="0" dirty="0">
                    <a:solidFill>
                      <a:srgbClr val="FF0000"/>
                    </a:solidFill>
                    <a:latin typeface="Times New Roman" panose="02020603050405020304" pitchFamily="18" charset="0"/>
                    <a:cs typeface="Times New Roman" panose="02020603050405020304" pitchFamily="18" charset="0"/>
                  </a:rPr>
                  <a:t>svislá – </a:t>
                </a:r>
                <a:r>
                  <a:rPr lang="cs-CZ" sz="4800" b="1" noProof="0" dirty="0">
                    <a:solidFill>
                      <a:schemeClr val="tx1"/>
                    </a:solidFill>
                    <a:latin typeface="Times New Roman" panose="02020603050405020304" pitchFamily="18" charset="0"/>
                    <a:cs typeface="Times New Roman" panose="02020603050405020304" pitchFamily="18" charset="0"/>
                  </a:rPr>
                  <a:t>míra nahrazení práce kapitálem při zachování stejně velkého výstupu = největší. </a:t>
                </a:r>
              </a:p>
              <a:p>
                <a:pPr algn="just">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Když firma dále zmenšuje objem používané práce – pokles výstupu.</a:t>
                </a:r>
              </a:p>
              <a:p>
                <a:pPr algn="just">
                  <a:buFont typeface="Wingdings" panose="05000000000000000000" pitchFamily="2" charset="2"/>
                  <a:buChar char="ü"/>
                </a:pPr>
                <a:r>
                  <a:rPr lang="cs-CZ" sz="4800" b="1" noProof="0" dirty="0">
                    <a:solidFill>
                      <a:schemeClr val="tx1"/>
                    </a:solidFill>
                    <a:latin typeface="Times New Roman" panose="02020603050405020304" pitchFamily="18" charset="0"/>
                    <a:cs typeface="Times New Roman" panose="02020603050405020304" pitchFamily="18" charset="0"/>
                  </a:rPr>
                  <a:t> Izokvanta v bodě A </a:t>
                </a:r>
                <a:r>
                  <a:rPr lang="cs-CZ" sz="4800" b="1" noProof="0" dirty="0">
                    <a:solidFill>
                      <a:srgbClr val="FF0000"/>
                    </a:solidFill>
                    <a:latin typeface="Times New Roman" panose="02020603050405020304" pitchFamily="18" charset="0"/>
                    <a:cs typeface="Times New Roman" panose="02020603050405020304" pitchFamily="18" charset="0"/>
                  </a:rPr>
                  <a:t>–</a:t>
                </a:r>
                <a:r>
                  <a:rPr lang="cs-CZ" sz="4800" b="1" noProof="0" dirty="0">
                    <a:solidFill>
                      <a:schemeClr val="tx1"/>
                    </a:solidFill>
                    <a:latin typeface="Times New Roman" panose="02020603050405020304" pitchFamily="18" charset="0"/>
                    <a:cs typeface="Times New Roman" panose="02020603050405020304" pitchFamily="18" charset="0"/>
                  </a:rPr>
                  <a:t> </a:t>
                </a:r>
                <a:r>
                  <a:rPr lang="cs-CZ" sz="4800" b="1" noProof="0" dirty="0">
                    <a:solidFill>
                      <a:srgbClr val="FF0000"/>
                    </a:solidFill>
                    <a:latin typeface="Times New Roman" panose="02020603050405020304" pitchFamily="18" charset="0"/>
                    <a:cs typeface="Times New Roman" panose="02020603050405020304" pitchFamily="18" charset="0"/>
                  </a:rPr>
                  <a:t>svislá: </a:t>
                </a:r>
                <a14:m>
                  <m:oMath xmlns:m="http://schemas.openxmlformats.org/officeDocument/2006/math">
                    <m:sSub>
                      <m:sSubPr>
                        <m:ctrlPr>
                          <a:rPr lang="cs-CZ" sz="4800" b="1" i="1" dirty="0" smtClean="0">
                            <a:solidFill>
                              <a:srgbClr val="FF0000"/>
                            </a:solidFill>
                            <a:latin typeface="Cambria Math" panose="02040503050406030204" pitchFamily="18" charset="0"/>
                            <a:cs typeface="Times New Roman" panose="02020603050405020304" pitchFamily="18" charset="0"/>
                          </a:rPr>
                        </m:ctrlPr>
                      </m:sSubPr>
                      <m:e>
                        <m:r>
                          <a:rPr lang="cs-CZ" sz="4800" b="1" i="1" dirty="0" smtClean="0">
                            <a:solidFill>
                              <a:srgbClr val="FF0000"/>
                            </a:solidFill>
                            <a:latin typeface="Cambria Math" panose="02040503050406030204" pitchFamily="18" charset="0"/>
                            <a:cs typeface="Times New Roman" panose="02020603050405020304" pitchFamily="18" charset="0"/>
                          </a:rPr>
                          <m:t>𝑴𝑹𝑻</m:t>
                        </m:r>
                      </m:e>
                      <m:sub>
                        <m:r>
                          <a:rPr lang="cs-CZ" sz="48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4800" b="1" noProof="0" dirty="0">
                    <a:solidFill>
                      <a:srgbClr val="FF0000"/>
                    </a:solidFill>
                    <a:latin typeface="Times New Roman" panose="02020603050405020304" pitchFamily="18" charset="0"/>
                    <a:cs typeface="Times New Roman" panose="02020603050405020304" pitchFamily="18" charset="0"/>
                  </a:rPr>
                  <a:t> = </a:t>
                </a:r>
                <a:r>
                  <a:rPr lang="cs-CZ" sz="4800" b="1" dirty="0">
                    <a:solidFill>
                      <a:srgbClr val="FF0000"/>
                    </a:solidFill>
                    <a:latin typeface="Times New Roman" panose="02020603050405020304" pitchFamily="18" charset="0"/>
                    <a:cs typeface="Times New Roman" panose="02020603050405020304" pitchFamily="18" charset="0"/>
                  </a:rPr>
                  <a:t>∞</a:t>
                </a:r>
                <a:r>
                  <a:rPr lang="cs-CZ" sz="4800" b="1" noProof="0" dirty="0">
                    <a:solidFill>
                      <a:srgbClr val="FF0000"/>
                    </a:solidFill>
                    <a:latin typeface="Times New Roman" panose="02020603050405020304" pitchFamily="18" charset="0"/>
                    <a:cs typeface="Times New Roman" panose="02020603050405020304" pitchFamily="18" charset="0"/>
                  </a:rPr>
                  <a:t>.</a:t>
                </a:r>
                <a:endParaRPr lang="cs-CZ" sz="4800"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9621DE54-2F9D-474B-8D3B-6F74C7591358}"/>
                  </a:ext>
                </a:extLst>
              </p:cNvPr>
              <p:cNvSpPr>
                <a:spLocks noGrp="1" noRot="1" noChangeAspect="1" noMove="1" noResize="1" noEditPoints="1" noAdjustHandles="1" noChangeArrowheads="1" noChangeShapeType="1" noTextEdit="1"/>
              </p:cNvSpPr>
              <p:nvPr>
                <p:ph type="body" idx="1"/>
              </p:nvPr>
            </p:nvSpPr>
            <p:spPr>
              <a:xfrm>
                <a:off x="251460" y="1417638"/>
                <a:ext cx="11704320" cy="5017452"/>
              </a:xfrm>
              <a:blipFill>
                <a:blip r:embed="rId3"/>
                <a:stretch>
                  <a:fillRect t="-1701" r="-938"/>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1B36832D-41B0-EB2D-A6DD-57BAC0BDA69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702182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FAA8129-2BD9-D254-CC3B-6C64291E0D5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28C707-D284-5EE3-3FD6-9816BF5C315E}"/>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815B7AAC-3CAD-DCC1-5BC6-7A7887D8046B}"/>
              </a:ext>
            </a:extLst>
          </p:cNvPr>
          <p:cNvSpPr>
            <a:spLocks noGrp="1"/>
          </p:cNvSpPr>
          <p:nvPr>
            <p:ph type="body" idx="1"/>
          </p:nvPr>
        </p:nvSpPr>
        <p:spPr>
          <a:xfrm>
            <a:off x="251460" y="1417638"/>
            <a:ext cx="11704320" cy="5017452"/>
          </a:xfrm>
        </p:spPr>
        <p:txBody>
          <a:bodyPr>
            <a:normAutofit/>
          </a:bodyPr>
          <a:lstStyle/>
          <a:p>
            <a:pPr algn="just">
              <a:buFont typeface="Wingdings" panose="05000000000000000000" pitchFamily="2" charset="2"/>
              <a:buChar char="Ø"/>
            </a:pPr>
            <a:r>
              <a:rPr lang="cs-CZ" sz="4000" b="1" dirty="0">
                <a:solidFill>
                  <a:schemeClr val="tx1"/>
                </a:solidFill>
                <a:latin typeface="Times New Roman" panose="02020603050405020304" pitchFamily="18" charset="0"/>
                <a:cs typeface="Times New Roman" panose="02020603050405020304" pitchFamily="18" charset="0"/>
              </a:rPr>
              <a:t>Jak snadno / obtížně, tj., jak pružně lze nahrazovat při výrobě daného výstupu (= podél izokvanty), jeden vstup druhým.</a:t>
            </a:r>
          </a:p>
          <a:p>
            <a:pPr>
              <a:buFont typeface="Wingdings" panose="05000000000000000000" pitchFamily="2" charset="2"/>
              <a:buChar char="Ø"/>
            </a:pPr>
            <a:endParaRPr lang="cs-CZ" sz="40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40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9313D0D9-00AE-0F56-8ED4-491ABD4D7E6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4394A3BB-759A-D331-AD1A-E38D88368053}"/>
              </a:ext>
            </a:extLst>
          </p:cNvPr>
          <p:cNvPicPr>
            <a:picLocks noChangeAspect="1"/>
          </p:cNvPicPr>
          <p:nvPr/>
        </p:nvPicPr>
        <p:blipFill>
          <a:blip r:embed="rId3"/>
          <a:stretch>
            <a:fillRect/>
          </a:stretch>
        </p:blipFill>
        <p:spPr>
          <a:xfrm>
            <a:off x="755818" y="3429000"/>
            <a:ext cx="9364980" cy="2842281"/>
          </a:xfrm>
          <a:prstGeom prst="rect">
            <a:avLst/>
          </a:prstGeom>
        </p:spPr>
      </p:pic>
    </p:spTree>
    <p:extLst>
      <p:ext uri="{BB962C8B-B14F-4D97-AF65-F5344CB8AC3E}">
        <p14:creationId xmlns:p14="http://schemas.microsoft.com/office/powerpoint/2010/main" val="13912490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239036C-3B81-C4CA-E318-4146146745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B0744A-1296-22AF-A65E-7E61A760AB97}"/>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B16870D-6966-1BA2-1BD3-D79DF812B857}"/>
                  </a:ext>
                </a:extLst>
              </p:cNvPr>
              <p:cNvSpPr>
                <a:spLocks noGrp="1"/>
              </p:cNvSpPr>
              <p:nvPr>
                <p:ph type="body" idx="1"/>
              </p:nvPr>
            </p:nvSpPr>
            <p:spPr>
              <a:xfrm>
                <a:off x="251460" y="1417638"/>
                <a:ext cx="11704320" cy="5017452"/>
              </a:xfrm>
            </p:spPr>
            <p:txBody>
              <a:bodyPr>
                <a:normAutofit fontScale="85000" lnSpcReduction="20000"/>
              </a:bodyPr>
              <a:lstStyle/>
              <a:p>
                <a:pPr>
                  <a:buFont typeface="Wingdings" panose="05000000000000000000" pitchFamily="2" charset="2"/>
                  <a:buChar char="ü"/>
                </a:pPr>
                <a:r>
                  <a:rPr lang="el-GR" sz="4800" b="1" dirty="0">
                    <a:solidFill>
                      <a:srgbClr val="FF0000"/>
                    </a:solidFill>
                    <a:latin typeface="Times New Roman" panose="02020603050405020304" pitchFamily="18" charset="0"/>
                    <a:cs typeface="Times New Roman" panose="02020603050405020304" pitchFamily="18" charset="0"/>
                  </a:rPr>
                  <a:t>σ </a:t>
                </a:r>
                <a:r>
                  <a:rPr lang="cs-CZ" sz="4800" b="1" dirty="0">
                    <a:solidFill>
                      <a:srgbClr val="FF0000"/>
                    </a:solidFill>
                    <a:latin typeface="Times New Roman" panose="02020603050405020304" pitchFamily="18" charset="0"/>
                    <a:cs typeface="Times New Roman" panose="02020603050405020304" pitchFamily="18" charset="0"/>
                  </a:rPr>
                  <a:t>– procentní změna poměru vstupů (K/L) dělená procentní změnou </a:t>
                </a:r>
                <a14:m>
                  <m:oMath xmlns:m="http://schemas.openxmlformats.org/officeDocument/2006/math">
                    <m:sSub>
                      <m:sSubPr>
                        <m:ctrlPr>
                          <a:rPr lang="cs-CZ" sz="4800" b="1" i="1" dirty="0" smtClean="0">
                            <a:solidFill>
                              <a:srgbClr val="FF0000"/>
                            </a:solidFill>
                            <a:latin typeface="Cambria Math" panose="02040503050406030204" pitchFamily="18" charset="0"/>
                            <a:cs typeface="Times New Roman" panose="02020603050405020304" pitchFamily="18" charset="0"/>
                          </a:rPr>
                        </m:ctrlPr>
                      </m:sSubPr>
                      <m:e>
                        <m:r>
                          <a:rPr lang="cs-CZ" sz="4800" b="1" i="1" dirty="0" smtClean="0">
                            <a:solidFill>
                              <a:srgbClr val="FF0000"/>
                            </a:solidFill>
                            <a:latin typeface="Cambria Math" panose="02040503050406030204" pitchFamily="18" charset="0"/>
                            <a:cs typeface="Times New Roman" panose="02020603050405020304" pitchFamily="18" charset="0"/>
                          </a:rPr>
                          <m:t>𝑴𝑹𝑻</m:t>
                        </m:r>
                      </m:e>
                      <m:sub>
                        <m:r>
                          <a:rPr lang="cs-CZ" sz="48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4800" b="1" dirty="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cs-CZ" sz="4800" b="1" dirty="0">
                    <a:solidFill>
                      <a:schemeClr val="tx1"/>
                    </a:solidFill>
                    <a:latin typeface="Times New Roman" panose="02020603050405020304" pitchFamily="18" charset="0"/>
                    <a:cs typeface="Times New Roman" panose="02020603050405020304" pitchFamily="18" charset="0"/>
                  </a:rPr>
                  <a:t>Předpoklad: vývoj </a:t>
                </a:r>
                <a:r>
                  <a:rPr lang="cs-CZ" sz="4800" b="1" i="1" dirty="0">
                    <a:solidFill>
                      <a:schemeClr val="tx1"/>
                    </a:solidFill>
                    <a:latin typeface="Times New Roman" panose="02020603050405020304" pitchFamily="18" charset="0"/>
                    <a:cs typeface="Times New Roman" panose="02020603050405020304" pitchFamily="18" charset="0"/>
                  </a:rPr>
                  <a:t>K/L</a:t>
                </a:r>
                <a:r>
                  <a:rPr lang="cs-CZ" sz="4800" b="1" dirty="0">
                    <a:solidFill>
                      <a:schemeClr val="tx1"/>
                    </a:solidFill>
                    <a:latin typeface="Times New Roman" panose="02020603050405020304" pitchFamily="18" charset="0"/>
                    <a:cs typeface="Times New Roman" panose="02020603050405020304" pitchFamily="18" charset="0"/>
                  </a:rPr>
                  <a:t> a </a:t>
                </a: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smtClean="0">
                            <a:solidFill>
                              <a:schemeClr val="tx1"/>
                            </a:solidFill>
                            <a:latin typeface="Cambria Math" panose="02040503050406030204" pitchFamily="18" charset="0"/>
                            <a:cs typeface="Times New Roman" panose="02020603050405020304" pitchFamily="18" charset="0"/>
                          </a:rPr>
                          <m:t>𝑴𝑹𝑻</m:t>
                        </m:r>
                      </m:e>
                      <m:sub>
                        <m:r>
                          <a:rPr lang="cs-CZ" sz="4800" b="1" i="1" dirty="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podél izokvanty stejným směrem: hodnota elasticity substituce </a:t>
                </a:r>
                <a:r>
                  <a:rPr lang="el-GR" sz="4800" b="1" dirty="0">
                    <a:solidFill>
                      <a:schemeClr val="tx1"/>
                    </a:solidFill>
                    <a:latin typeface="Times New Roman" panose="02020603050405020304" pitchFamily="18" charset="0"/>
                    <a:cs typeface="Times New Roman" panose="02020603050405020304" pitchFamily="18" charset="0"/>
                  </a:rPr>
                  <a:t>σ </a:t>
                </a:r>
                <a:r>
                  <a:rPr lang="cs-CZ" sz="4800" b="1" dirty="0">
                    <a:solidFill>
                      <a:schemeClr val="tx1"/>
                    </a:solidFill>
                    <a:latin typeface="Times New Roman" panose="02020603050405020304" pitchFamily="18" charset="0"/>
                    <a:cs typeface="Times New Roman" panose="02020603050405020304" pitchFamily="18" charset="0"/>
                  </a:rPr>
                  <a:t>– </a:t>
                </a:r>
                <a:r>
                  <a:rPr lang="cs-CZ" sz="4800" b="1" dirty="0">
                    <a:solidFill>
                      <a:srgbClr val="FF0000"/>
                    </a:solidFill>
                    <a:latin typeface="Times New Roman" panose="02020603050405020304" pitchFamily="18" charset="0"/>
                    <a:cs typeface="Times New Roman" panose="02020603050405020304" pitchFamily="18" charset="0"/>
                  </a:rPr>
                  <a:t>kladná</a:t>
                </a:r>
                <a:r>
                  <a:rPr lang="cs-CZ" sz="4800" b="1" dirty="0">
                    <a:solidFill>
                      <a:schemeClr val="tx1"/>
                    </a:solidFill>
                    <a:latin typeface="Times New Roman" panose="02020603050405020304" pitchFamily="18" charset="0"/>
                    <a:cs typeface="Times New Roman" panose="02020603050405020304" pitchFamily="18" charset="0"/>
                  </a:rPr>
                  <a:t>, případně </a:t>
                </a:r>
                <a:r>
                  <a:rPr lang="cs-CZ" sz="4800" b="1" dirty="0">
                    <a:solidFill>
                      <a:srgbClr val="FF0000"/>
                    </a:solidFill>
                    <a:latin typeface="Times New Roman" panose="02020603050405020304" pitchFamily="18" charset="0"/>
                    <a:cs typeface="Times New Roman" panose="02020603050405020304" pitchFamily="18" charset="0"/>
                  </a:rPr>
                  <a:t>nulová.</a:t>
                </a:r>
              </a:p>
              <a:p>
                <a:pPr>
                  <a:buFont typeface="Wingdings" panose="05000000000000000000" pitchFamily="2" charset="2"/>
                  <a:buChar char="ü"/>
                </a:pPr>
                <a:endParaRPr lang="cs-CZ" sz="4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cs-CZ" sz="4800" b="1" dirty="0">
                    <a:solidFill>
                      <a:schemeClr val="tx1"/>
                    </a:solidFill>
                    <a:latin typeface="Times New Roman" panose="02020603050405020304" pitchFamily="18" charset="0"/>
                    <a:cs typeface="Times New Roman" panose="02020603050405020304" pitchFamily="18" charset="0"/>
                  </a:rPr>
                  <a:t>Charakter </a:t>
                </a:r>
                <a:r>
                  <a:rPr lang="el-GR" sz="4800" b="1" dirty="0">
                    <a:solidFill>
                      <a:schemeClr val="tx1"/>
                    </a:solidFill>
                    <a:latin typeface="Times New Roman" panose="02020603050405020304" pitchFamily="18" charset="0"/>
                    <a:cs typeface="Times New Roman" panose="02020603050405020304" pitchFamily="18" charset="0"/>
                  </a:rPr>
                  <a:t>σ </a:t>
                </a:r>
                <a:r>
                  <a:rPr lang="cs-CZ" sz="4800" b="1" dirty="0">
                    <a:solidFill>
                      <a:schemeClr val="tx1"/>
                    </a:solidFill>
                    <a:latin typeface="Times New Roman" panose="02020603050405020304" pitchFamily="18" charset="0"/>
                    <a:cs typeface="Times New Roman" panose="02020603050405020304" pitchFamily="18" charset="0"/>
                  </a:rPr>
                  <a:t>– z tvaru izokvanty: </a:t>
                </a:r>
              </a:p>
              <a:p>
                <a:pPr>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vyjadřuje míru zakřivení izokvanty: čtyři tvary izokvant, viz obr. Násl. Snímek: </a:t>
                </a:r>
              </a:p>
            </p:txBody>
          </p:sp>
        </mc:Choice>
        <mc:Fallback>
          <p:sp>
            <p:nvSpPr>
              <p:cNvPr id="3" name="Text Placeholder 2">
                <a:extLst>
                  <a:ext uri="{FF2B5EF4-FFF2-40B4-BE49-F238E27FC236}">
                    <a16:creationId xmlns:a16="http://schemas.microsoft.com/office/drawing/2014/main" id="{FB16870D-6966-1BA2-1BD3-D79DF812B857}"/>
                  </a:ext>
                </a:extLst>
              </p:cNvPr>
              <p:cNvSpPr>
                <a:spLocks noGrp="1" noRot="1" noChangeAspect="1" noMove="1" noResize="1" noEditPoints="1" noAdjustHandles="1" noChangeArrowheads="1" noChangeShapeType="1" noTextEdit="1"/>
              </p:cNvSpPr>
              <p:nvPr>
                <p:ph type="body" idx="1"/>
              </p:nvPr>
            </p:nvSpPr>
            <p:spPr>
              <a:xfrm>
                <a:off x="251460" y="1417638"/>
                <a:ext cx="11704320" cy="5017452"/>
              </a:xfrm>
              <a:blipFill>
                <a:blip r:embed="rId3"/>
                <a:stretch>
                  <a:fillRect t="-3767" r="-2240" b="-1944"/>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69C3C822-A0E6-C23E-D9DB-9AA5C8C7140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417461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F89587E-468D-8891-4AFD-4452790350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A169FA0-FD98-F76F-D4C8-2BABB1BA916C}"/>
              </a:ext>
            </a:extLst>
          </p:cNvPr>
          <p:cNvSpPr>
            <a:spLocks noGrp="1"/>
          </p:cNvSpPr>
          <p:nvPr>
            <p:ph type="title"/>
          </p:nvPr>
        </p:nvSpPr>
        <p:spPr>
          <a:xfrm>
            <a:off x="6096000" y="183990"/>
            <a:ext cx="5246615"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E1F80931-6D3D-409D-6636-68A01F189C42}"/>
              </a:ext>
            </a:extLst>
          </p:cNvPr>
          <p:cNvSpPr>
            <a:spLocks noGrp="1"/>
          </p:cNvSpPr>
          <p:nvPr>
            <p:ph type="body" idx="1"/>
          </p:nvPr>
        </p:nvSpPr>
        <p:spPr>
          <a:xfrm>
            <a:off x="6096001" y="1417638"/>
            <a:ext cx="5859780" cy="5017452"/>
          </a:xfrm>
        </p:spPr>
        <p:txBody>
          <a:bodyPr>
            <a:normAutofit lnSpcReduction="10000"/>
          </a:bodyPr>
          <a:lstStyle/>
          <a:p>
            <a:pPr marL="446088" indent="-331788">
              <a:buFont typeface="+mj-lt"/>
              <a:buAutoNum type="arabicPeriod"/>
            </a:pPr>
            <a:r>
              <a:rPr lang="cs-CZ" sz="2800" b="1" dirty="0">
                <a:solidFill>
                  <a:schemeClr val="tx1"/>
                </a:solidFill>
                <a:latin typeface="Times New Roman" panose="02020603050405020304" pitchFamily="18" charset="0"/>
                <a:cs typeface="Times New Roman" panose="02020603050405020304" pitchFamily="18" charset="0"/>
              </a:rPr>
              <a:t>a – izokvanty = přímky – dokonale nahraditelné vstupy,;</a:t>
            </a:r>
          </a:p>
          <a:p>
            <a:pPr marL="446088" indent="-331788">
              <a:buFont typeface="+mj-lt"/>
              <a:buAutoNum type="arabicPeriod"/>
            </a:pPr>
            <a:r>
              <a:rPr lang="cs-CZ" sz="2800" b="1" dirty="0">
                <a:solidFill>
                  <a:schemeClr val="tx1"/>
                </a:solidFill>
                <a:latin typeface="Times New Roman" panose="02020603050405020304" pitchFamily="18" charset="0"/>
                <a:cs typeface="Times New Roman" panose="02020603050405020304" pitchFamily="18" charset="0"/>
              </a:rPr>
              <a:t>b –relativně málo zakřivené izokvanty;</a:t>
            </a:r>
          </a:p>
          <a:p>
            <a:pPr>
              <a:buFont typeface="Wingdings" panose="05000000000000000000" pitchFamily="2" charset="2"/>
              <a:buChar char="Ø"/>
            </a:pPr>
            <a:r>
              <a:rPr lang="cs-CZ" sz="2800" b="1" dirty="0">
                <a:solidFill>
                  <a:schemeClr val="tx1"/>
                </a:solidFill>
                <a:latin typeface="Times New Roman" panose="02020603050405020304" pitchFamily="18" charset="0"/>
                <a:cs typeface="Times New Roman" panose="02020603050405020304" pitchFamily="18" charset="0"/>
              </a:rPr>
              <a:t>=&gt; Relativní snadnost vzájemného nahrazování vstupů a na vysoké hodnoty koeficientu elasticity substituce </a:t>
            </a:r>
            <a:r>
              <a:rPr lang="el-GR" sz="2800" b="1" dirty="0">
                <a:solidFill>
                  <a:schemeClr val="tx1"/>
                </a:solidFill>
                <a:latin typeface="Times New Roman" panose="02020603050405020304" pitchFamily="18" charset="0"/>
                <a:cs typeface="Times New Roman" panose="02020603050405020304" pitchFamily="18" charset="0"/>
              </a:rPr>
              <a:t>σ.</a:t>
            </a:r>
            <a:endParaRPr lang="cs-CZ" sz="2800" b="1" dirty="0">
              <a:solidFill>
                <a:schemeClr val="tx1"/>
              </a:solidFill>
              <a:latin typeface="Times New Roman" panose="02020603050405020304" pitchFamily="18" charset="0"/>
              <a:cs typeface="Times New Roman" panose="02020603050405020304" pitchFamily="18" charset="0"/>
            </a:endParaRPr>
          </a:p>
          <a:p>
            <a:pPr marL="446088" indent="-331788">
              <a:buFont typeface="+mj-lt"/>
              <a:buAutoNum type="arabicPeriod" startAt="3"/>
            </a:pPr>
            <a:r>
              <a:rPr lang="cs-CZ" sz="2800" b="1" noProof="0" dirty="0">
                <a:solidFill>
                  <a:schemeClr val="tx1"/>
                </a:solidFill>
                <a:latin typeface="Times New Roman" panose="02020603050405020304" pitchFamily="18" charset="0"/>
                <a:cs typeface="Times New Roman" panose="02020603050405020304" pitchFamily="18" charset="0"/>
              </a:rPr>
              <a:t>c – velká míra zakřivení izokvant;</a:t>
            </a:r>
          </a:p>
          <a:p>
            <a:pPr marL="446088" indent="-331788">
              <a:buFont typeface="+mj-lt"/>
              <a:buAutoNum type="arabicPeriod" startAt="3"/>
            </a:pPr>
            <a:r>
              <a:rPr lang="cs-CZ" sz="2800" b="1" noProof="0" dirty="0">
                <a:solidFill>
                  <a:schemeClr val="tx1"/>
                </a:solidFill>
                <a:latin typeface="Times New Roman" panose="02020603050405020304" pitchFamily="18" charset="0"/>
                <a:cs typeface="Times New Roman" panose="02020603050405020304" pitchFamily="18" charset="0"/>
              </a:rPr>
              <a:t>vstupy nejsou vzájemně d –nahraditelné.</a:t>
            </a:r>
          </a:p>
          <a:p>
            <a:pPr marL="446088" indent="-331788">
              <a:buFont typeface="+mj-lt"/>
              <a:buAutoNum type="arabicPeriod" startAt="3"/>
            </a:pPr>
            <a:endParaRPr lang="el-GR" sz="2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28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48808701-9D79-1301-19C6-B834C6A7CB8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8610556F-AB8D-7833-4AC1-4FFE03C5B956}"/>
              </a:ext>
            </a:extLst>
          </p:cNvPr>
          <p:cNvPicPr>
            <a:picLocks noChangeAspect="1"/>
          </p:cNvPicPr>
          <p:nvPr/>
        </p:nvPicPr>
        <p:blipFill>
          <a:blip r:embed="rId3"/>
          <a:stretch>
            <a:fillRect/>
          </a:stretch>
        </p:blipFill>
        <p:spPr>
          <a:xfrm>
            <a:off x="140722" y="240585"/>
            <a:ext cx="5715495" cy="6416596"/>
          </a:xfrm>
          <a:prstGeom prst="rect">
            <a:avLst/>
          </a:prstGeom>
        </p:spPr>
      </p:pic>
    </p:spTree>
    <p:extLst>
      <p:ext uri="{BB962C8B-B14F-4D97-AF65-F5344CB8AC3E}">
        <p14:creationId xmlns:p14="http://schemas.microsoft.com/office/powerpoint/2010/main" val="20631338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7D1D3E1-C796-C369-0C47-4AB36D02CF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F8A9DE-4D58-32F5-84B0-EF1D106143D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D55997C-7BAE-4C2B-7948-8E1695214836}"/>
                  </a:ext>
                </a:extLst>
              </p:cNvPr>
              <p:cNvSpPr>
                <a:spLocks noGrp="1"/>
              </p:cNvSpPr>
              <p:nvPr>
                <p:ph type="body" idx="1"/>
              </p:nvPr>
            </p:nvSpPr>
            <p:spPr>
              <a:xfrm>
                <a:off x="251460" y="1417638"/>
                <a:ext cx="11704320" cy="5017452"/>
              </a:xfrm>
            </p:spPr>
            <p:txBody>
              <a:bodyPr>
                <a:normAutofit fontScale="77500" lnSpcReduction="20000"/>
              </a:bodyPr>
              <a:lstStyle/>
              <a:p>
                <a:pPr marL="1143000" indent="-1028700">
                  <a:buFont typeface="+mj-lt"/>
                  <a:buAutoNum type="romanUcPeriod"/>
                </a:pPr>
                <a:r>
                  <a:rPr lang="cs-CZ" sz="4800" b="1" noProof="0" dirty="0">
                    <a:solidFill>
                      <a:schemeClr val="tx1"/>
                    </a:solidFill>
                    <a:latin typeface="Times New Roman" panose="02020603050405020304" pitchFamily="18" charset="0"/>
                    <a:cs typeface="Times New Roman" panose="02020603050405020304" pitchFamily="18" charset="0"/>
                  </a:rPr>
                  <a:t>Obr. a – </a:t>
                </a: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Izokvanty lineární:</a:t>
                </a:r>
                <a:r>
                  <a:rPr lang="cs-CZ" sz="4800" b="1" noProof="0" dirty="0">
                    <a:solidFill>
                      <a:schemeClr val="tx1"/>
                    </a:solidFill>
                    <a:latin typeface="Times New Roman" panose="02020603050405020304" pitchFamily="18" charset="0"/>
                    <a:cs typeface="Times New Roman" panose="02020603050405020304" pitchFamily="18" charset="0"/>
                  </a:rPr>
                  <a:t> jejich směrnice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 </m:t>
                        </m:r>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4800" b="1" noProof="0" dirty="0">
                    <a:solidFill>
                      <a:schemeClr val="tx1"/>
                    </a:solidFill>
                    <a:latin typeface="Times New Roman" panose="02020603050405020304" pitchFamily="18" charset="0"/>
                    <a:cs typeface="Times New Roman" panose="02020603050405020304" pitchFamily="18" charset="0"/>
                  </a:rPr>
                  <a:t> = konstantní =&gt;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procentní změna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r>
                      <a:rPr lang="cs-CZ" sz="4800" b="1" i="1" noProof="0" smtClean="0">
                        <a:solidFill>
                          <a:schemeClr val="tx1"/>
                        </a:solidFill>
                        <a:latin typeface="Cambria Math" panose="02040503050406030204" pitchFamily="18" charset="0"/>
                        <a:cs typeface="Times New Roman" panose="02020603050405020304" pitchFamily="18" charset="0"/>
                      </a:rPr>
                      <m:t> </m:t>
                    </m:r>
                  </m:oMath>
                </a14:m>
                <a:r>
                  <a:rPr lang="cs-CZ" sz="4800" b="1" noProof="0" dirty="0">
                    <a:solidFill>
                      <a:schemeClr val="tx1"/>
                    </a:solidFill>
                    <a:latin typeface="Times New Roman" panose="02020603050405020304" pitchFamily="18" charset="0"/>
                    <a:cs typeface="Times New Roman" panose="02020603050405020304" pitchFamily="18" charset="0"/>
                  </a:rPr>
                  <a:t>= 0  =&gt; σ = ∞.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V praxi poměrně řídký jev dokonale nahraditelných vstupů, kdy jedna jednotka kapitálu vytvoří stejný výstup jako jedna jednotka práce.</a:t>
                </a:r>
              </a:p>
              <a:p>
                <a:pPr>
                  <a:buFont typeface="Wingdings" panose="05000000000000000000" pitchFamily="2" charset="2"/>
                  <a:buChar char="Ø"/>
                </a:pPr>
                <a:endParaRPr lang="cs-CZ" sz="4800" b="1" noProof="0" dirty="0">
                  <a:solidFill>
                    <a:schemeClr val="tx1"/>
                  </a:solidFill>
                  <a:latin typeface="Times New Roman" panose="02020603050405020304" pitchFamily="18" charset="0"/>
                  <a:cs typeface="Times New Roman" panose="02020603050405020304" pitchFamily="18" charset="0"/>
                </a:endParaRPr>
              </a:p>
              <a:p>
                <a:pPr marL="1143000" indent="-1028700">
                  <a:buFont typeface="+mj-lt"/>
                  <a:buAutoNum type="romanUcPeriod" startAt="2"/>
                </a:pPr>
                <a:r>
                  <a:rPr lang="cs-CZ" sz="4800" b="1" noProof="0" dirty="0">
                    <a:solidFill>
                      <a:schemeClr val="tx1"/>
                    </a:solidFill>
                    <a:latin typeface="Times New Roman" panose="02020603050405020304" pitchFamily="18" charset="0"/>
                    <a:cs typeface="Times New Roman" panose="02020603050405020304" pitchFamily="18" charset="0"/>
                  </a:rPr>
                  <a:t>Obr. b – </a:t>
                </a: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Izokvanty relativně ploché:</a:t>
                </a:r>
              </a:p>
              <a:p>
                <a:pPr>
                  <a:buFont typeface="Wingdings" panose="05000000000000000000" pitchFamily="2" charset="2"/>
                  <a:buChar char="Ø"/>
                </a:pP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r>
                      <a:rPr lang="cs-CZ" sz="4800" b="1" i="1" noProof="0" smtClean="0">
                        <a:solidFill>
                          <a:schemeClr val="tx1"/>
                        </a:solidFill>
                        <a:latin typeface="Cambria Math" panose="02040503050406030204" pitchFamily="18" charset="0"/>
                        <a:cs typeface="Times New Roman" panose="02020603050405020304" pitchFamily="18" charset="0"/>
                      </a:rPr>
                      <m:t> </m:t>
                    </m:r>
                  </m:oMath>
                </a14:m>
                <a:r>
                  <a:rPr lang="cs-CZ" sz="4800" b="1" noProof="0" dirty="0">
                    <a:solidFill>
                      <a:schemeClr val="tx1"/>
                    </a:solidFill>
                    <a:latin typeface="Times New Roman" panose="02020603050405020304" pitchFamily="18" charset="0"/>
                    <a:cs typeface="Times New Roman" panose="02020603050405020304" pitchFamily="18" charset="0"/>
                  </a:rPr>
                  <a:t>se změnami poměru K/L výrazně nemění.</a:t>
                </a:r>
              </a:p>
            </p:txBody>
          </p:sp>
        </mc:Choice>
        <mc:Fallback>
          <p:sp>
            <p:nvSpPr>
              <p:cNvPr id="3" name="Text Placeholder 2">
                <a:extLst>
                  <a:ext uri="{FF2B5EF4-FFF2-40B4-BE49-F238E27FC236}">
                    <a16:creationId xmlns:a16="http://schemas.microsoft.com/office/drawing/2014/main" id="{9D55997C-7BAE-4C2B-7948-8E1695214836}"/>
                  </a:ext>
                </a:extLst>
              </p:cNvPr>
              <p:cNvSpPr>
                <a:spLocks noGrp="1" noRot="1" noChangeAspect="1" noMove="1" noResize="1" noEditPoints="1" noAdjustHandles="1" noChangeArrowheads="1" noChangeShapeType="1" noTextEdit="1"/>
              </p:cNvSpPr>
              <p:nvPr>
                <p:ph type="body" idx="1"/>
              </p:nvPr>
            </p:nvSpPr>
            <p:spPr>
              <a:xfrm>
                <a:off x="251460" y="1417638"/>
                <a:ext cx="11704320" cy="5017452"/>
              </a:xfrm>
              <a:blipFill>
                <a:blip r:embed="rId3"/>
                <a:stretch>
                  <a:fillRect t="-3159"/>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1AB6F266-0B54-64E2-6493-ABCB190520D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938578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15A6F80-BA1E-AEB6-F6E8-36AC8D0B26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E31836-3304-716F-4992-9AF9DA3A8A8C}"/>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BB0F694-5F50-D4A6-15D4-C060755D0ED2}"/>
                  </a:ext>
                </a:extLst>
              </p:cNvPr>
              <p:cNvSpPr>
                <a:spLocks noGrp="1"/>
              </p:cNvSpPr>
              <p:nvPr>
                <p:ph type="body" idx="1"/>
              </p:nvPr>
            </p:nvSpPr>
            <p:spPr>
              <a:xfrm>
                <a:off x="251460" y="1314450"/>
                <a:ext cx="11704320" cy="5120640"/>
              </a:xfrm>
            </p:spPr>
            <p:txBody>
              <a:bodyPr>
                <a:normAutofit fontScale="55000" lnSpcReduction="20000"/>
              </a:bodyPr>
              <a:lstStyle/>
              <a:p>
                <a:pPr>
                  <a:buFont typeface="Wingdings" panose="05000000000000000000" pitchFamily="2" charset="2"/>
                  <a:buChar char="§"/>
                </a:pPr>
                <a:r>
                  <a:rPr lang="cs-CZ" sz="4800" b="1" dirty="0">
                    <a:solidFill>
                      <a:schemeClr val="tx1"/>
                    </a:solidFill>
                    <a:latin typeface="Times New Roman" panose="02020603050405020304" pitchFamily="18" charset="0"/>
                    <a:cs typeface="Times New Roman" panose="02020603050405020304" pitchFamily="18" charset="0"/>
                  </a:rPr>
                  <a:t>Obr. c, d – technické problémy spojené s nahrazováním vstupů: obtížné vzájemné nahrazování práce a kapitálu</a:t>
                </a:r>
                <a:r>
                  <a:rPr lang="cs-CZ" sz="4800" b="1" noProof="0" dirty="0">
                    <a:solidFill>
                      <a:schemeClr val="tx1"/>
                    </a:solidFill>
                    <a:latin typeface="Times New Roman" panose="02020603050405020304" pitchFamily="18" charset="0"/>
                    <a:cs typeface="Times New Roman" panose="02020603050405020304" pitchFamily="18" charset="0"/>
                  </a:rPr>
                  <a:t> =&gt; </a:t>
                </a:r>
                <a:r>
                  <a:rPr lang="cs-CZ" sz="4800" b="1" dirty="0">
                    <a:solidFill>
                      <a:schemeClr val="tx1"/>
                    </a:solidFill>
                    <a:latin typeface="Times New Roman" panose="02020603050405020304" pitchFamily="18" charset="0"/>
                    <a:cs typeface="Times New Roman" panose="02020603050405020304" pitchFamily="18" charset="0"/>
                  </a:rPr>
                  <a:t>nižší hodnoty koeficientu elasticity substituce σ.</a:t>
                </a:r>
              </a:p>
              <a:p>
                <a:pPr marL="1143000" indent="-1028700">
                  <a:buFont typeface="+mj-lt"/>
                  <a:buAutoNum type="romanUcPeriod" startAt="3"/>
                </a:pPr>
                <a:endParaRPr lang="cs-CZ" sz="4800"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romanUcPeriod" startAt="3"/>
                </a:pPr>
                <a:r>
                  <a:rPr lang="cs-CZ" sz="4800" b="1" dirty="0">
                    <a:solidFill>
                      <a:schemeClr val="tx1"/>
                    </a:solidFill>
                    <a:latin typeface="Times New Roman" panose="02020603050405020304" pitchFamily="18" charset="0"/>
                    <a:cs typeface="Times New Roman" panose="02020603050405020304" pitchFamily="18" charset="0"/>
                  </a:rPr>
                  <a:t>Obr. c – změna poměru K/L vyvolá velmi podstatnou změnu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=&gt; nízká hodnota σ.</a:t>
                </a:r>
              </a:p>
              <a:p>
                <a:pPr marL="628650" indent="-514350">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romanUcPeriod" startAt="4"/>
                </a:pPr>
                <a:r>
                  <a:rPr lang="cs-CZ" sz="4800" b="1" dirty="0">
                    <a:solidFill>
                      <a:schemeClr val="tx1"/>
                    </a:solidFill>
                    <a:latin typeface="Times New Roman" panose="02020603050405020304" pitchFamily="18" charset="0"/>
                    <a:cs typeface="Times New Roman" panose="02020603050405020304" pitchFamily="18" charset="0"/>
                  </a:rPr>
                  <a:t>Obr. d </a:t>
                </a:r>
                <a:r>
                  <a:rPr lang="cs-CZ" sz="4800" b="1" noProof="0" dirty="0">
                    <a:solidFill>
                      <a:schemeClr val="tx1"/>
                    </a:solidFill>
                    <a:latin typeface="Times New Roman" panose="02020603050405020304" pitchFamily="18" charset="0"/>
                    <a:cs typeface="Times New Roman" panose="02020603050405020304" pitchFamily="18" charset="0"/>
                  </a:rPr>
                  <a:t>– </a:t>
                </a:r>
                <a:r>
                  <a:rPr lang="cs-CZ" sz="4800" b="1" dirty="0">
                    <a:solidFill>
                      <a:schemeClr val="tx1"/>
                    </a:solidFill>
                    <a:latin typeface="Times New Roman" panose="02020603050405020304" pitchFamily="18" charset="0"/>
                    <a:cs typeface="Times New Roman" panose="02020603050405020304" pitchFamily="18" charset="0"/>
                  </a:rPr>
                  <a:t>případ vzájemné nahraditelnosti vstupů – </a:t>
                </a:r>
                <a:r>
                  <a:rPr lang="cs-CZ" sz="4800" b="1" dirty="0">
                    <a:solidFill>
                      <a:schemeClr val="tx1"/>
                    </a:solidFill>
                    <a:highlight>
                      <a:srgbClr val="FFFF00"/>
                    </a:highlight>
                    <a:latin typeface="Times New Roman" panose="02020603050405020304" pitchFamily="18" charset="0"/>
                    <a:cs typeface="Times New Roman" panose="02020603050405020304" pitchFamily="18" charset="0"/>
                  </a:rPr>
                  <a:t>Izokvanty = tvar písmene „L“. </a:t>
                </a:r>
              </a:p>
              <a:p>
                <a:pPr marL="628650" indent="-514350">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Vstupy nejsou nahraditelné</a:t>
                </a:r>
                <a:r>
                  <a:rPr lang="cs-CZ" sz="4800" b="1" noProof="0" dirty="0">
                    <a:solidFill>
                      <a:schemeClr val="tx1"/>
                    </a:solidFill>
                    <a:latin typeface="Times New Roman" panose="02020603050405020304" pitchFamily="18" charset="0"/>
                    <a:cs typeface="Times New Roman" panose="02020603050405020304" pitchFamily="18" charset="0"/>
                  </a:rPr>
                  <a:t> =&gt;</a:t>
                </a:r>
                <a:r>
                  <a:rPr lang="cs-CZ" sz="4800" b="1" dirty="0">
                    <a:solidFill>
                      <a:schemeClr val="tx1"/>
                    </a:solidFill>
                    <a:latin typeface="Times New Roman" panose="02020603050405020304" pitchFamily="18" charset="0"/>
                    <a:cs typeface="Times New Roman" panose="02020603050405020304" pitchFamily="18" charset="0"/>
                  </a:rPr>
                  <a:t> nemůže existovat ani míra jejich nahrazování =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=&gt; σ = 0.</a:t>
                </a:r>
              </a:p>
              <a:p>
                <a:pPr>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V praxi: případ fixní proporce vstupů –v mnoha výrobních procesech (není výjimečný jako případ vstupů dokonale nahraditelných).</a:t>
                </a: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ABB0F694-5F50-D4A6-15D4-C060755D0ED2}"/>
                  </a:ext>
                </a:extLst>
              </p:cNvPr>
              <p:cNvSpPr>
                <a:spLocks noGrp="1" noRot="1" noChangeAspect="1" noMove="1" noResize="1" noEditPoints="1" noAdjustHandles="1" noChangeArrowheads="1" noChangeShapeType="1" noTextEdit="1"/>
              </p:cNvSpPr>
              <p:nvPr>
                <p:ph type="body" idx="1"/>
              </p:nvPr>
            </p:nvSpPr>
            <p:spPr>
              <a:xfrm>
                <a:off x="251460" y="1314450"/>
                <a:ext cx="11704320" cy="5120640"/>
              </a:xfrm>
              <a:blipFill>
                <a:blip r:embed="rId3"/>
                <a:stretch>
                  <a:fillRect t="-1667" r="-1198"/>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C7F9FCA7-3481-D533-622D-ECCE1F15493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38066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057ED34-B1DF-8B8B-6B23-690448CBAB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9A30CD-66A9-B2D6-E6BB-871FF8810701}"/>
              </a:ext>
            </a:extLst>
          </p:cNvPr>
          <p:cNvSpPr>
            <a:spLocks noGrp="1"/>
          </p:cNvSpPr>
          <p:nvPr>
            <p:ph type="title"/>
          </p:nvPr>
        </p:nvSpPr>
        <p:spPr/>
        <p:txBody>
          <a:bodyPr>
            <a:noAutofit/>
          </a:bodyPr>
          <a:lstStyle/>
          <a:p>
            <a:r>
              <a:rPr lang="cs-CZ" sz="3600" b="1" dirty="0"/>
              <a:t>Volba technologie</a:t>
            </a:r>
          </a:p>
        </p:txBody>
      </p:sp>
      <p:sp>
        <p:nvSpPr>
          <p:cNvPr id="3" name="Text Placeholder 2">
            <a:extLst>
              <a:ext uri="{FF2B5EF4-FFF2-40B4-BE49-F238E27FC236}">
                <a16:creationId xmlns:a16="http://schemas.microsoft.com/office/drawing/2014/main" id="{B65D5752-5B51-6C3B-D6DB-ABF73D8DE9FE}"/>
              </a:ext>
            </a:extLst>
          </p:cNvPr>
          <p:cNvSpPr>
            <a:spLocks noGrp="1"/>
          </p:cNvSpPr>
          <p:nvPr>
            <p:ph type="body" idx="1"/>
          </p:nvPr>
        </p:nvSpPr>
        <p:spPr>
          <a:xfrm>
            <a:off x="277792" y="1331089"/>
            <a:ext cx="11304608" cy="4795075"/>
          </a:xfrm>
        </p:spPr>
        <p:txBody>
          <a:bodyPr>
            <a:normAutofit/>
          </a:bodyPr>
          <a:lstStyle/>
          <a:p>
            <a:r>
              <a:rPr lang="cs-CZ" b="1" noProof="0" dirty="0"/>
              <a:t>Hlavní činnost firmy: </a:t>
            </a:r>
            <a:r>
              <a:rPr lang="cs-CZ" b="1" noProof="0" dirty="0">
                <a:highlight>
                  <a:srgbClr val="FFFF00"/>
                </a:highlight>
              </a:rPr>
              <a:t>přeměna vstupů ve výstup = výroba:</a:t>
            </a:r>
          </a:p>
          <a:p>
            <a:pPr>
              <a:buFont typeface="Wingdings" panose="05000000000000000000" pitchFamily="2" charset="2"/>
              <a:buChar char="Ø"/>
            </a:pPr>
            <a:r>
              <a:rPr lang="cs-CZ" b="1" noProof="0" dirty="0"/>
              <a:t>Abstraktní model výroby – vztahy mezi vstupy a výstupem:</a:t>
            </a:r>
          </a:p>
          <a:p>
            <a:pPr algn="just">
              <a:buFont typeface="Wingdings" panose="05000000000000000000" pitchFamily="2" charset="2"/>
              <a:buChar char="ü"/>
            </a:pPr>
            <a:r>
              <a:rPr lang="cs-CZ" b="1" dirty="0"/>
              <a:t>P</a:t>
            </a:r>
            <a:r>
              <a:rPr lang="cs-CZ" b="1" noProof="0" dirty="0" err="1"/>
              <a:t>rodukční</a:t>
            </a:r>
            <a:r>
              <a:rPr lang="cs-CZ" b="1" noProof="0" dirty="0"/>
              <a:t> funkce: </a:t>
            </a:r>
            <a:r>
              <a:rPr lang="cs-CZ" b="1" i="1" noProof="0" dirty="0">
                <a:solidFill>
                  <a:srgbClr val="FF0000"/>
                </a:solidFill>
              </a:rPr>
              <a:t>vztah mezi množstvím vstupů použitých ve výrobě v daném období, a maximálním objemem výstupu, který vstupy svým fungováním v daném období vytvořily.</a:t>
            </a:r>
          </a:p>
          <a:p>
            <a:pPr algn="just">
              <a:buFont typeface="Wingdings" panose="05000000000000000000" pitchFamily="2" charset="2"/>
              <a:buChar char="ü"/>
            </a:pPr>
            <a:r>
              <a:rPr lang="cs-CZ" b="1" noProof="0" dirty="0">
                <a:solidFill>
                  <a:schemeClr val="tx1"/>
                </a:solidFill>
              </a:rPr>
              <a:t>Výroba statků = tok výstupu; vstupy ve výrobním procesu = toky: </a:t>
            </a:r>
          </a:p>
          <a:p>
            <a:pPr marL="685800" indent="-571500" algn="just">
              <a:buFont typeface="+mj-lt"/>
              <a:buAutoNum type="romanUcPeriod"/>
            </a:pPr>
            <a:r>
              <a:rPr lang="pl-PL" b="1" noProof="0" dirty="0">
                <a:solidFill>
                  <a:schemeClr val="tx1"/>
                </a:solidFill>
              </a:rPr>
              <a:t>K/t= strojové hodiny za jednotku času,</a:t>
            </a:r>
          </a:p>
          <a:p>
            <a:pPr marL="685800" indent="-571500" algn="just">
              <a:buFont typeface="+mj-lt"/>
              <a:buAutoNum type="romanUcPeriod"/>
            </a:pPr>
            <a:r>
              <a:rPr lang="pl-PL" b="1" noProof="0" dirty="0">
                <a:solidFill>
                  <a:schemeClr val="tx1"/>
                </a:solidFill>
              </a:rPr>
              <a:t>L/t= odpracované hodiny za jednotku času.</a:t>
            </a:r>
            <a:endParaRPr lang="cs-CZ" b="1" noProof="0" dirty="0">
              <a:solidFill>
                <a:schemeClr val="tx1"/>
              </a:solidFill>
            </a:endParaRPr>
          </a:p>
        </p:txBody>
      </p:sp>
      <p:sp>
        <p:nvSpPr>
          <p:cNvPr id="99" name="Google Shape;99;p14">
            <a:extLst>
              <a:ext uri="{FF2B5EF4-FFF2-40B4-BE49-F238E27FC236}">
                <a16:creationId xmlns:a16="http://schemas.microsoft.com/office/drawing/2014/main" id="{5145B366-23E6-8212-62E1-9B6CB38DA3C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64057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B95250D-B9B9-FA41-D877-E60778BBD2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E67EF1-7CB1-3ADA-2D69-47B6CA6CEA0E}"/>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Optimální kombinace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A3934005-4BF1-5F1A-B2D4-9531398C4288}"/>
              </a:ext>
            </a:extLst>
          </p:cNvPr>
          <p:cNvSpPr>
            <a:spLocks noGrp="1"/>
          </p:cNvSpPr>
          <p:nvPr>
            <p:ph type="body" idx="1"/>
          </p:nvPr>
        </p:nvSpPr>
        <p:spPr>
          <a:xfrm>
            <a:off x="251460" y="1314450"/>
            <a:ext cx="11704320" cy="5120640"/>
          </a:xfrm>
        </p:spPr>
        <p:txBody>
          <a:bodyPr>
            <a:normAutofit/>
          </a:bodyPr>
          <a:lstStyle/>
          <a:p>
            <a:pPr>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Problém: volba takové kombinace výrobních faktorů, která jí umožní vyrobit daný výstup (Q</a:t>
            </a:r>
            <a:r>
              <a:rPr lang="cs-CZ" sz="20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s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minimálními náklady</a:t>
            </a:r>
            <a:r>
              <a:rPr lang="cs-CZ" sz="2400" b="1" dirty="0">
                <a:solidFill>
                  <a:schemeClr val="tx1"/>
                </a:solidFill>
                <a:latin typeface="Times New Roman" panose="02020603050405020304" pitchFamily="18" charset="0"/>
                <a:cs typeface="Times New Roman" panose="02020603050405020304" pitchFamily="18" charset="0"/>
              </a:rPr>
              <a:t>, vzhledem k produkční funkci Q = f (K,L).</a:t>
            </a:r>
          </a:p>
          <a:p>
            <a:pPr>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Přímka obsahující všechny kombinace práce a kapitálu, které mohou být pořízeny za dané celkové náklady = přímka stejných nákladů / </a:t>
            </a:r>
            <a:r>
              <a:rPr lang="cs-CZ" sz="2400" b="1" dirty="0" err="1">
                <a:solidFill>
                  <a:schemeClr val="tx1"/>
                </a:solidFill>
                <a:latin typeface="Times New Roman" panose="02020603050405020304" pitchFamily="18" charset="0"/>
                <a:cs typeface="Times New Roman" panose="02020603050405020304" pitchFamily="18" charset="0"/>
              </a:rPr>
              <a:t>izokosta</a:t>
            </a:r>
            <a:r>
              <a:rPr lang="cs-CZ" sz="2400" b="1"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Rovnice </a:t>
            </a:r>
            <a:r>
              <a:rPr lang="cs-CZ" sz="2400" b="1" dirty="0" err="1">
                <a:solidFill>
                  <a:schemeClr val="tx1"/>
                </a:solidFill>
                <a:latin typeface="Times New Roman" panose="02020603050405020304" pitchFamily="18" charset="0"/>
                <a:cs typeface="Times New Roman" panose="02020603050405020304" pitchFamily="18" charset="0"/>
              </a:rPr>
              <a:t>izokosty</a:t>
            </a:r>
            <a:r>
              <a:rPr lang="cs-CZ" sz="2400" b="1" dirty="0">
                <a:solidFill>
                  <a:schemeClr val="tx1"/>
                </a:solidFill>
                <a:latin typeface="Times New Roman" panose="02020603050405020304" pitchFamily="18" charset="0"/>
                <a:cs typeface="Times New Roman" panose="02020603050405020304" pitchFamily="18" charset="0"/>
              </a:rPr>
              <a:t>:</a:t>
            </a:r>
          </a:p>
          <a:p>
            <a:pPr marL="114300" indent="0" algn="ctr">
              <a:buNone/>
            </a:pPr>
            <a:r>
              <a:rPr lang="pl-PL" sz="2400" b="1" dirty="0">
                <a:solidFill>
                  <a:schemeClr val="tx1"/>
                </a:solidFill>
                <a:latin typeface="Times New Roman" panose="02020603050405020304" pitchFamily="18" charset="0"/>
                <a:cs typeface="Times New Roman" panose="02020603050405020304" pitchFamily="18" charset="0"/>
              </a:rPr>
              <a:t>TC = w · L + r · K,</a:t>
            </a:r>
          </a:p>
          <a:p>
            <a:pPr marL="114300" indent="0" algn="ctr">
              <a:buNone/>
            </a:pPr>
            <a:endParaRPr lang="pl-PL"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TC = celkové náklady,</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w = cena jednotky práce,</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r = cena jednotky kapitálu,</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L = objem použité práce,</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K = objem použitého kapitálu.</a:t>
            </a:r>
          </a:p>
        </p:txBody>
      </p:sp>
      <p:sp>
        <p:nvSpPr>
          <p:cNvPr id="99" name="Google Shape;99;p14">
            <a:extLst>
              <a:ext uri="{FF2B5EF4-FFF2-40B4-BE49-F238E27FC236}">
                <a16:creationId xmlns:a16="http://schemas.microsoft.com/office/drawing/2014/main" id="{94CC7328-AB6F-2F1B-670C-DFEFC2866D7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8275810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2D79EEC-0B7E-A70C-98BB-0BC4D33828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6C19BC-0CB8-BF20-BA0E-DB30F4E9DB86}"/>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Optimální kombinace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972EA368-6C16-8FE2-7651-0516DD1D1BBC}"/>
              </a:ext>
            </a:extLst>
          </p:cNvPr>
          <p:cNvSpPr>
            <a:spLocks noGrp="1"/>
          </p:cNvSpPr>
          <p:nvPr>
            <p:ph type="body" idx="1"/>
          </p:nvPr>
        </p:nvSpPr>
        <p:spPr>
          <a:xfrm>
            <a:off x="251460" y="1314450"/>
            <a:ext cx="11704320" cy="5120640"/>
          </a:xfrm>
        </p:spPr>
        <p:txBody>
          <a:bodyPr>
            <a:normAutofit/>
          </a:bodyPr>
          <a:lstStyle/>
          <a:p>
            <a:r>
              <a:rPr lang="cs-CZ" sz="2400" b="1" dirty="0">
                <a:solidFill>
                  <a:schemeClr val="tx1"/>
                </a:solidFill>
                <a:latin typeface="Times New Roman" panose="02020603050405020304" pitchFamily="18" charset="0"/>
                <a:cs typeface="Times New Roman" panose="02020603050405020304" pitchFamily="18" charset="0"/>
              </a:rPr>
              <a:t>Směrnicový tvar:</a:t>
            </a:r>
          </a:p>
          <a:p>
            <a:pPr marL="114300" indent="0">
              <a:buNone/>
            </a:pPr>
            <a:endParaRPr lang="cs-CZ" sz="2400" b="1" dirty="0">
              <a:solidFill>
                <a:schemeClr val="tx1"/>
              </a:solidFill>
              <a:latin typeface="Times New Roman" panose="02020603050405020304" pitchFamily="18" charset="0"/>
              <a:cs typeface="Times New Roman" panose="02020603050405020304" pitchFamily="18" charset="0"/>
            </a:endParaRPr>
          </a:p>
          <a:p>
            <a:pPr marL="114300" indent="0">
              <a:buNone/>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Výraz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w/r</a:t>
            </a:r>
            <a:r>
              <a:rPr lang="cs-CZ" sz="2400" b="1" dirty="0">
                <a:solidFill>
                  <a:schemeClr val="tx1"/>
                </a:solidFill>
                <a:latin typeface="Times New Roman" panose="02020603050405020304" pitchFamily="18" charset="0"/>
                <a:cs typeface="Times New Roman" panose="02020603050405020304" pitchFamily="18" charset="0"/>
              </a:rPr>
              <a:t> u proměnné L: směrnice této přímky = </a:t>
            </a:r>
            <a:r>
              <a:rPr lang="cs-CZ" sz="2400" b="1" dirty="0" err="1">
                <a:solidFill>
                  <a:schemeClr val="tx1"/>
                </a:solidFill>
                <a:latin typeface="Times New Roman" panose="02020603050405020304" pitchFamily="18" charset="0"/>
                <a:cs typeface="Times New Roman" panose="02020603050405020304" pitchFamily="18" charset="0"/>
              </a:rPr>
              <a:t>izokosty</a:t>
            </a:r>
            <a:r>
              <a:rPr lang="cs-CZ" sz="2400" b="1" dirty="0">
                <a:solidFill>
                  <a:schemeClr val="tx1"/>
                </a:solidFill>
                <a:latin typeface="Times New Roman" panose="02020603050405020304" pitchFamily="18" charset="0"/>
                <a:cs typeface="Times New Roman" panose="02020603050405020304" pitchFamily="18" charset="0"/>
              </a:rPr>
              <a:t>:</a:t>
            </a:r>
          </a:p>
          <a:p>
            <a:pPr marL="114300" indent="0">
              <a:buNone/>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Pro  velmi malé změny cen práce a kapitálu: </a:t>
            </a:r>
          </a:p>
          <a:p>
            <a:pPr>
              <a:buFont typeface="Wingdings" panose="05000000000000000000" pitchFamily="2" charset="2"/>
              <a:buChar char="Ø"/>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Z rovnice </a:t>
            </a:r>
            <a:r>
              <a:rPr lang="cs-CZ" sz="2400" b="1" dirty="0" err="1">
                <a:solidFill>
                  <a:schemeClr val="tx1"/>
                </a:solidFill>
                <a:latin typeface="Times New Roman" panose="02020603050405020304" pitchFamily="18" charset="0"/>
                <a:cs typeface="Times New Roman" panose="02020603050405020304" pitchFamily="18" charset="0"/>
              </a:rPr>
              <a:t>izokosty</a:t>
            </a:r>
            <a:r>
              <a:rPr lang="cs-CZ" sz="2400" b="1" dirty="0">
                <a:solidFill>
                  <a:schemeClr val="tx1"/>
                </a:solidFill>
                <a:latin typeface="Times New Roman" panose="02020603050405020304" pitchFamily="18" charset="0"/>
                <a:cs typeface="Times New Roman" panose="02020603050405020304" pitchFamily="18" charset="0"/>
              </a:rPr>
              <a:t> plyne: </a:t>
            </a:r>
          </a:p>
          <a:p>
            <a:pPr marL="571500" indent="-457200">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při změně celkových nákladů – rovnoběžný posun </a:t>
            </a:r>
            <a:r>
              <a:rPr lang="cs-CZ" sz="2400" b="1" dirty="0" err="1">
                <a:solidFill>
                  <a:schemeClr val="tx1"/>
                </a:solidFill>
                <a:highlight>
                  <a:srgbClr val="FFFF00"/>
                </a:highlight>
                <a:latin typeface="Times New Roman" panose="02020603050405020304" pitchFamily="18" charset="0"/>
                <a:cs typeface="Times New Roman" panose="02020603050405020304" pitchFamily="18" charset="0"/>
              </a:rPr>
              <a:t>izokosty</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 </a:t>
            </a:r>
          </a:p>
          <a:p>
            <a:pPr marL="571500" indent="-457200">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při změně ceny jednoho vstupu – změna její směrnice.</a:t>
            </a:r>
          </a:p>
        </p:txBody>
      </p:sp>
      <p:sp>
        <p:nvSpPr>
          <p:cNvPr id="99" name="Google Shape;99;p14">
            <a:extLst>
              <a:ext uri="{FF2B5EF4-FFF2-40B4-BE49-F238E27FC236}">
                <a16:creationId xmlns:a16="http://schemas.microsoft.com/office/drawing/2014/main" id="{2912B0CE-308E-C05B-D555-C4096BC540A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670F9B83-D958-D273-79F7-BEB69EE057C1}"/>
              </a:ext>
            </a:extLst>
          </p:cNvPr>
          <p:cNvPicPr>
            <a:picLocks noChangeAspect="1"/>
          </p:cNvPicPr>
          <p:nvPr/>
        </p:nvPicPr>
        <p:blipFill>
          <a:blip r:embed="rId3"/>
          <a:stretch>
            <a:fillRect/>
          </a:stretch>
        </p:blipFill>
        <p:spPr>
          <a:xfrm>
            <a:off x="3458042" y="1402069"/>
            <a:ext cx="3760526" cy="1143000"/>
          </a:xfrm>
          <a:prstGeom prst="rect">
            <a:avLst/>
          </a:prstGeom>
        </p:spPr>
      </p:pic>
      <p:pic>
        <p:nvPicPr>
          <p:cNvPr id="9" name="Picture 8">
            <a:extLst>
              <a:ext uri="{FF2B5EF4-FFF2-40B4-BE49-F238E27FC236}">
                <a16:creationId xmlns:a16="http://schemas.microsoft.com/office/drawing/2014/main" id="{2AF50828-D062-B8DE-14B4-62C8CB366E0A}"/>
              </a:ext>
            </a:extLst>
          </p:cNvPr>
          <p:cNvPicPr>
            <a:picLocks noChangeAspect="1"/>
          </p:cNvPicPr>
          <p:nvPr/>
        </p:nvPicPr>
        <p:blipFill>
          <a:blip r:embed="rId4"/>
          <a:stretch>
            <a:fillRect/>
          </a:stretch>
        </p:blipFill>
        <p:spPr>
          <a:xfrm>
            <a:off x="6761328" y="3268951"/>
            <a:ext cx="2217460" cy="1043981"/>
          </a:xfrm>
          <a:prstGeom prst="rect">
            <a:avLst/>
          </a:prstGeom>
        </p:spPr>
      </p:pic>
    </p:spTree>
    <p:extLst>
      <p:ext uri="{BB962C8B-B14F-4D97-AF65-F5344CB8AC3E}">
        <p14:creationId xmlns:p14="http://schemas.microsoft.com/office/powerpoint/2010/main" val="5430561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E906D86-84C6-886C-2193-C19F5B695C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5260C9-1209-9DC1-1B3A-F447AE50CC72}"/>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Izokosta</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3F18DF1-CFBF-E0BE-866E-31F3A0C0BA6D}"/>
                  </a:ext>
                </a:extLst>
              </p:cNvPr>
              <p:cNvSpPr>
                <a:spLocks noGrp="1"/>
              </p:cNvSpPr>
              <p:nvPr>
                <p:ph type="body" idx="1"/>
              </p:nvPr>
            </p:nvSpPr>
            <p:spPr>
              <a:xfrm>
                <a:off x="7246620" y="1268730"/>
                <a:ext cx="4709160" cy="5166360"/>
              </a:xfrm>
            </p:spPr>
            <p:txBody>
              <a:bodyPr>
                <a:normAutofit/>
              </a:bodyPr>
              <a:lstStyle/>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OPTIMÁLNÍ KOMBINACE VSTUPŮ</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Technické možnosti nahrazení </a:t>
                </a:r>
              </a:p>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kapitálu prací musí být v souladu s ekonomickými možnostmi této substituce: </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míra, ve které je firma technicky schopná nahradit kapitál prací (</a:t>
                </a:r>
                <a14:m>
                  <m:oMath xmlns:m="http://schemas.openxmlformats.org/officeDocument/2006/math">
                    <m:sSub>
                      <m:sSubPr>
                        <m:ctrlPr>
                          <a:rPr lang="cs-CZ" sz="2400" b="1" i="1" noProof="0" smtClean="0">
                            <a:solidFill>
                              <a:schemeClr val="tx1"/>
                            </a:solidFill>
                            <a:latin typeface="Cambria Math" panose="02040503050406030204" pitchFamily="18" charset="0"/>
                            <a:cs typeface="Times New Roman" panose="02020603050405020304" pitchFamily="18" charset="0"/>
                          </a:rPr>
                        </m:ctrlPr>
                      </m:sSubPr>
                      <m:e>
                        <m:r>
                          <a:rPr lang="cs-CZ" sz="2400" b="1" i="1" noProof="0" smtClean="0">
                            <a:solidFill>
                              <a:schemeClr val="tx1"/>
                            </a:solidFill>
                            <a:latin typeface="Cambria Math" panose="02040503050406030204" pitchFamily="18" charset="0"/>
                            <a:cs typeface="Times New Roman" panose="02020603050405020304" pitchFamily="18" charset="0"/>
                          </a:rPr>
                          <m:t>𝑴𝑹𝑻</m:t>
                        </m:r>
                      </m:e>
                      <m:sub>
                        <m:r>
                          <a:rPr lang="cs-CZ" sz="24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2400" b="1" dirty="0">
                    <a:solidFill>
                      <a:schemeClr val="tx1"/>
                    </a:solidFill>
                    <a:latin typeface="Times New Roman" panose="02020603050405020304" pitchFamily="18" charset="0"/>
                    <a:cs typeface="Times New Roman" panose="02020603050405020304" pitchFamily="18" charset="0"/>
                  </a:rPr>
                  <a:t>) = míře, v níž je schopná tuto substituci na trhu uskutečnit (w/r).</a:t>
                </a:r>
              </a:p>
              <a:p>
                <a:pPr>
                  <a:buFont typeface="Wingdings" panose="05000000000000000000" pitchFamily="2" charset="2"/>
                  <a:buChar char="Ø"/>
                </a:pPr>
                <a:endParaRPr lang="cs-CZ" sz="2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03F18DF1-CFBF-E0BE-866E-31F3A0C0BA6D}"/>
                  </a:ext>
                </a:extLst>
              </p:cNvPr>
              <p:cNvSpPr>
                <a:spLocks noGrp="1" noRot="1" noChangeAspect="1" noMove="1" noResize="1" noEditPoints="1" noAdjustHandles="1" noChangeArrowheads="1" noChangeShapeType="1" noTextEdit="1"/>
              </p:cNvSpPr>
              <p:nvPr>
                <p:ph type="body" idx="1"/>
              </p:nvPr>
            </p:nvSpPr>
            <p:spPr>
              <a:xfrm>
                <a:off x="7246620" y="1268730"/>
                <a:ext cx="4709160" cy="5166360"/>
              </a:xfrm>
              <a:blipFill>
                <a:blip r:embed="rId3"/>
                <a:stretch>
                  <a:fillRect r="-2591"/>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CC41DB4D-50BA-A8A1-1542-8C77C677346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B8EB8CF7-6276-B699-702F-6B1AB0B4F0EE}"/>
              </a:ext>
            </a:extLst>
          </p:cNvPr>
          <p:cNvPicPr>
            <a:picLocks noChangeAspect="1"/>
          </p:cNvPicPr>
          <p:nvPr/>
        </p:nvPicPr>
        <p:blipFill>
          <a:blip r:embed="rId4"/>
          <a:stretch>
            <a:fillRect/>
          </a:stretch>
        </p:blipFill>
        <p:spPr>
          <a:xfrm>
            <a:off x="0" y="1509077"/>
            <a:ext cx="7387590" cy="4834573"/>
          </a:xfrm>
          <a:prstGeom prst="rect">
            <a:avLst/>
          </a:prstGeom>
        </p:spPr>
      </p:pic>
      <p:sp>
        <p:nvSpPr>
          <p:cNvPr id="6" name="Arrow: Right 5">
            <a:extLst>
              <a:ext uri="{FF2B5EF4-FFF2-40B4-BE49-F238E27FC236}">
                <a16:creationId xmlns:a16="http://schemas.microsoft.com/office/drawing/2014/main" id="{AC52C0E2-EAAC-4406-C497-626B61CCA85D}"/>
              </a:ext>
            </a:extLst>
          </p:cNvPr>
          <p:cNvSpPr/>
          <p:nvPr/>
        </p:nvSpPr>
        <p:spPr>
          <a:xfrm>
            <a:off x="9624060" y="5577840"/>
            <a:ext cx="1440180" cy="4457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4266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1A07EAB-D876-180B-70ED-2327447678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01FA99-D60D-DFDD-68DF-83B8DA7C5C63}"/>
              </a:ext>
            </a:extLst>
          </p:cNvPr>
          <p:cNvSpPr>
            <a:spLocks noGrp="1"/>
          </p:cNvSpPr>
          <p:nvPr>
            <p:ph type="title"/>
          </p:nvPr>
        </p:nvSpPr>
        <p:spPr>
          <a:xfrm>
            <a:off x="609600" y="274638"/>
            <a:ext cx="7242810"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Nákladové optimum firmy</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CC71733-7C9F-2E3F-C3DB-B132B9A2F07E}"/>
                  </a:ext>
                </a:extLst>
              </p:cNvPr>
              <p:cNvSpPr>
                <a:spLocks noGrp="1"/>
              </p:cNvSpPr>
              <p:nvPr>
                <p:ph type="body" idx="1"/>
              </p:nvPr>
            </p:nvSpPr>
            <p:spPr>
              <a:xfrm>
                <a:off x="182880" y="1440816"/>
                <a:ext cx="11532870" cy="4765674"/>
              </a:xfrm>
            </p:spPr>
            <p:txBody>
              <a:bodyPr>
                <a:normAutofit fontScale="85000" lnSpcReduction="20000"/>
              </a:bodyPr>
              <a:lstStyle/>
              <a:p>
                <a:pPr marL="114300" indent="0">
                  <a:buNone/>
                </a:pPr>
                <a14:m>
                  <m:oMathPara xmlns:m="http://schemas.openxmlformats.org/officeDocument/2006/math">
                    <m:oMathParaPr>
                      <m:jc m:val="centerGroup"/>
                    </m:oMathParaPr>
                    <m:oMath xmlns:m="http://schemas.openxmlformats.org/officeDocument/2006/math">
                      <m:sSub>
                        <m:sSubPr>
                          <m:ctrlPr>
                            <a:rPr lang="cs-CZ" sz="3000" b="1" i="1" noProof="0" smtClean="0">
                              <a:solidFill>
                                <a:schemeClr val="tx1"/>
                              </a:solidFill>
                              <a:latin typeface="Cambria Math" panose="02040503050406030204" pitchFamily="18" charset="0"/>
                              <a:cs typeface="Times New Roman" panose="02020603050405020304" pitchFamily="18" charset="0"/>
                            </a:rPr>
                          </m:ctrlPr>
                        </m:sSubPr>
                        <m:e>
                          <m:r>
                            <a:rPr lang="cs-CZ" sz="3000" b="1" i="1" noProof="0" smtClean="0">
                              <a:solidFill>
                                <a:schemeClr val="tx1"/>
                              </a:solidFill>
                              <a:latin typeface="Cambria Math" panose="02040503050406030204" pitchFamily="18" charset="0"/>
                              <a:cs typeface="Times New Roman" panose="02020603050405020304" pitchFamily="18" charset="0"/>
                            </a:rPr>
                            <m:t>𝑴𝑹𝑻</m:t>
                          </m:r>
                        </m:e>
                        <m:sub>
                          <m:r>
                            <a:rPr lang="cs-CZ" sz="3000" b="1" i="1" noProof="0" smtClean="0">
                              <a:solidFill>
                                <a:schemeClr val="tx1"/>
                              </a:solidFill>
                              <a:latin typeface="Cambria Math" panose="02040503050406030204" pitchFamily="18" charset="0"/>
                              <a:cs typeface="Times New Roman" panose="02020603050405020304" pitchFamily="18" charset="0"/>
                            </a:rPr>
                            <m:t>𝑺</m:t>
                          </m:r>
                        </m:sub>
                      </m:sSub>
                      <m:r>
                        <a:rPr lang="cs-CZ" sz="3000" b="1" i="1" noProof="0" smtClean="0">
                          <a:solidFill>
                            <a:schemeClr val="tx1"/>
                          </a:solidFill>
                          <a:latin typeface="Cambria Math" panose="02040503050406030204" pitchFamily="18" charset="0"/>
                          <a:cs typeface="Times New Roman" panose="02020603050405020304" pitchFamily="18" charset="0"/>
                        </a:rPr>
                        <m:t>=</m:t>
                      </m:r>
                      <m:f>
                        <m:fPr>
                          <m:ctrlPr>
                            <a:rPr lang="cs-CZ" sz="3000" b="1" i="1" noProof="0" smtClean="0">
                              <a:solidFill>
                                <a:schemeClr val="tx1"/>
                              </a:solidFill>
                              <a:latin typeface="Cambria Math" panose="02040503050406030204" pitchFamily="18" charset="0"/>
                              <a:cs typeface="Times New Roman" panose="02020603050405020304" pitchFamily="18" charset="0"/>
                            </a:rPr>
                          </m:ctrlPr>
                        </m:fPr>
                        <m:num>
                          <m:r>
                            <a:rPr lang="cs-CZ" sz="3000" b="1" i="1" noProof="0" smtClean="0">
                              <a:solidFill>
                                <a:schemeClr val="tx1"/>
                              </a:solidFill>
                              <a:latin typeface="Cambria Math" panose="02040503050406030204" pitchFamily="18" charset="0"/>
                              <a:cs typeface="Times New Roman" panose="02020603050405020304" pitchFamily="18" charset="0"/>
                            </a:rPr>
                            <m:t>𝒘</m:t>
                          </m:r>
                        </m:num>
                        <m:den>
                          <m:r>
                            <a:rPr lang="cs-CZ" sz="3000" b="1" i="1" noProof="0" smtClean="0">
                              <a:solidFill>
                                <a:schemeClr val="tx1"/>
                              </a:solidFill>
                              <a:latin typeface="Cambria Math" panose="02040503050406030204" pitchFamily="18" charset="0"/>
                              <a:cs typeface="Times New Roman" panose="02020603050405020304" pitchFamily="18" charset="0"/>
                            </a:rPr>
                            <m:t>𝒓</m:t>
                          </m:r>
                        </m:den>
                      </m:f>
                    </m:oMath>
                  </m:oMathPara>
                </a14:m>
                <a:endParaRPr lang="cs-CZ" sz="3000" b="1" dirty="0">
                  <a:solidFill>
                    <a:schemeClr val="tx1"/>
                  </a:solidFill>
                  <a:latin typeface="Times New Roman" panose="02020603050405020304" pitchFamily="18" charset="0"/>
                  <a:cs typeface="Times New Roman" panose="02020603050405020304" pitchFamily="18" charset="0"/>
                </a:endParaRPr>
              </a:p>
              <a:p>
                <a:r>
                  <a:rPr lang="cs-CZ" sz="2800" b="1" dirty="0">
                    <a:solidFill>
                      <a:schemeClr val="tx1"/>
                    </a:solidFill>
                    <a:latin typeface="Times New Roman" panose="02020603050405020304" pitchFamily="18" charset="0"/>
                    <a:cs typeface="Times New Roman" panose="02020603050405020304" pitchFamily="18" charset="0"/>
                  </a:rPr>
                  <a:t>Protože: </a:t>
                </a:r>
              </a:p>
              <a:p>
                <a:pPr marL="114300" indent="0">
                  <a:buNone/>
                </a:pPr>
                <a14:m>
                  <m:oMathPara xmlns:m="http://schemas.openxmlformats.org/officeDocument/2006/math">
                    <m:oMathParaPr>
                      <m:jc m:val="centerGroup"/>
                    </m:oMathParaPr>
                    <m:oMath xmlns:m="http://schemas.openxmlformats.org/officeDocument/2006/math">
                      <m:sSub>
                        <m:sSubPr>
                          <m:ctrlPr>
                            <a:rPr lang="cs-CZ" sz="3000" b="1" i="1" dirty="0" smtClean="0">
                              <a:solidFill>
                                <a:schemeClr val="tx1"/>
                              </a:solidFill>
                              <a:latin typeface="Cambria Math" panose="02040503050406030204" pitchFamily="18" charset="0"/>
                              <a:cs typeface="Times New Roman" panose="02020603050405020304" pitchFamily="18" charset="0"/>
                            </a:rPr>
                          </m:ctrlPr>
                        </m:sSubPr>
                        <m:e>
                          <m:r>
                            <a:rPr lang="cs-CZ" sz="3000" b="1" i="1" dirty="0" smtClean="0">
                              <a:solidFill>
                                <a:schemeClr val="tx1"/>
                              </a:solidFill>
                              <a:latin typeface="Cambria Math" panose="02040503050406030204" pitchFamily="18" charset="0"/>
                              <a:cs typeface="Times New Roman" panose="02020603050405020304" pitchFamily="18" charset="0"/>
                            </a:rPr>
                            <m:t>𝑴𝑹𝑻</m:t>
                          </m:r>
                        </m:e>
                        <m:sub>
                          <m:r>
                            <a:rPr lang="cs-CZ" sz="3000" b="1" i="1" dirty="0" smtClean="0">
                              <a:solidFill>
                                <a:schemeClr val="tx1"/>
                              </a:solidFill>
                              <a:latin typeface="Cambria Math" panose="02040503050406030204" pitchFamily="18" charset="0"/>
                              <a:cs typeface="Times New Roman" panose="02020603050405020304" pitchFamily="18" charset="0"/>
                            </a:rPr>
                            <m:t>𝑺</m:t>
                          </m:r>
                        </m:sub>
                      </m:sSub>
                      <m:r>
                        <a:rPr lang="cs-CZ" sz="3000" b="1" i="1" dirty="0" smtClean="0">
                          <a:solidFill>
                            <a:schemeClr val="tx1"/>
                          </a:solidFill>
                          <a:latin typeface="Cambria Math" panose="02040503050406030204" pitchFamily="18" charset="0"/>
                          <a:cs typeface="Times New Roman" panose="02020603050405020304" pitchFamily="18" charset="0"/>
                        </a:rPr>
                        <m:t>=</m:t>
                      </m:r>
                      <m:f>
                        <m:fPr>
                          <m:ctrlPr>
                            <a:rPr lang="cs-CZ" sz="3000" b="1" i="1" dirty="0">
                              <a:solidFill>
                                <a:schemeClr val="tx1"/>
                              </a:solidFill>
                              <a:latin typeface="Cambria Math" panose="02040503050406030204" pitchFamily="18" charset="0"/>
                              <a:cs typeface="Times New Roman" panose="02020603050405020304" pitchFamily="18" charset="0"/>
                            </a:rPr>
                          </m:ctrlPr>
                        </m:fPr>
                        <m:num>
                          <m:sSub>
                            <m:sSubPr>
                              <m:ctrlPr>
                                <a:rPr lang="cs-CZ" sz="3000" b="1" i="1" dirty="0">
                                  <a:solidFill>
                                    <a:schemeClr val="tx1"/>
                                  </a:solidFill>
                                  <a:latin typeface="Cambria Math" panose="02040503050406030204" pitchFamily="18" charset="0"/>
                                  <a:cs typeface="Times New Roman" panose="02020603050405020304" pitchFamily="18" charset="0"/>
                                </a:rPr>
                              </m:ctrlPr>
                            </m:sSubPr>
                            <m:e>
                              <m:r>
                                <a:rPr lang="cs-CZ" sz="3000" b="1" i="1" dirty="0">
                                  <a:solidFill>
                                    <a:schemeClr val="tx1"/>
                                  </a:solidFill>
                                  <a:latin typeface="Cambria Math" panose="02040503050406030204" pitchFamily="18" charset="0"/>
                                  <a:cs typeface="Times New Roman" panose="02020603050405020304" pitchFamily="18" charset="0"/>
                                </a:rPr>
                                <m:t>𝑴𝑷</m:t>
                              </m:r>
                            </m:e>
                            <m:sub>
                              <m:r>
                                <a:rPr lang="cs-CZ" sz="3000" b="1" i="1" dirty="0">
                                  <a:solidFill>
                                    <a:schemeClr val="tx1"/>
                                  </a:solidFill>
                                  <a:latin typeface="Cambria Math" panose="02040503050406030204" pitchFamily="18" charset="0"/>
                                  <a:cs typeface="Times New Roman" panose="02020603050405020304" pitchFamily="18" charset="0"/>
                                </a:rPr>
                                <m:t>𝑳</m:t>
                              </m:r>
                            </m:sub>
                          </m:sSub>
                        </m:num>
                        <m:den>
                          <m:sSub>
                            <m:sSubPr>
                              <m:ctrlPr>
                                <a:rPr lang="cs-CZ" sz="3000" b="1" i="1" dirty="0">
                                  <a:solidFill>
                                    <a:schemeClr val="tx1"/>
                                  </a:solidFill>
                                  <a:latin typeface="Cambria Math" panose="02040503050406030204" pitchFamily="18" charset="0"/>
                                  <a:cs typeface="Times New Roman" panose="02020603050405020304" pitchFamily="18" charset="0"/>
                                </a:rPr>
                              </m:ctrlPr>
                            </m:sSubPr>
                            <m:e>
                              <m:r>
                                <a:rPr lang="cs-CZ" sz="3000" b="1" i="1" dirty="0">
                                  <a:solidFill>
                                    <a:schemeClr val="tx1"/>
                                  </a:solidFill>
                                  <a:latin typeface="Cambria Math" panose="02040503050406030204" pitchFamily="18" charset="0"/>
                                  <a:cs typeface="Times New Roman" panose="02020603050405020304" pitchFamily="18" charset="0"/>
                                </a:rPr>
                                <m:t>𝑴𝑷</m:t>
                              </m:r>
                            </m:e>
                            <m:sub>
                              <m:r>
                                <a:rPr lang="cs-CZ" sz="3000" b="1" i="1" dirty="0">
                                  <a:solidFill>
                                    <a:schemeClr val="tx1"/>
                                  </a:solidFill>
                                  <a:latin typeface="Cambria Math" panose="02040503050406030204" pitchFamily="18" charset="0"/>
                                  <a:cs typeface="Times New Roman" panose="02020603050405020304" pitchFamily="18" charset="0"/>
                                </a:rPr>
                                <m:t>𝑲</m:t>
                              </m:r>
                            </m:sub>
                          </m:sSub>
                        </m:den>
                      </m:f>
                    </m:oMath>
                  </m:oMathPara>
                </a14:m>
                <a:endParaRPr lang="cs-CZ" sz="3000" b="1" dirty="0">
                  <a:solidFill>
                    <a:schemeClr val="tx1"/>
                  </a:solidFill>
                  <a:latin typeface="Times New Roman" panose="02020603050405020304" pitchFamily="18" charset="0"/>
                  <a:cs typeface="Times New Roman" panose="02020603050405020304" pitchFamily="18" charset="0"/>
                </a:endParaRPr>
              </a:p>
              <a:p>
                <a:r>
                  <a:rPr lang="cs-CZ" sz="2800" b="1" dirty="0">
                    <a:solidFill>
                      <a:schemeClr val="tx1"/>
                    </a:solidFill>
                    <a:latin typeface="Times New Roman" panose="02020603050405020304" pitchFamily="18" charset="0"/>
                    <a:cs typeface="Times New Roman" panose="02020603050405020304" pitchFamily="18" charset="0"/>
                  </a:rPr>
                  <a:t>Platí:</a:t>
                </a:r>
              </a:p>
              <a:p>
                <a:pPr marL="114300" indent="0" algn="ctr">
                  <a:buNone/>
                </a:pPr>
                <a14:m>
                  <m:oMath xmlns:m="http://schemas.openxmlformats.org/officeDocument/2006/math">
                    <m:f>
                      <m:fPr>
                        <m:ctrlPr>
                          <a:rPr lang="cs-CZ" sz="3900" b="1" i="1" dirty="0" smtClean="0">
                            <a:solidFill>
                              <a:srgbClr val="FF0000"/>
                            </a:solidFill>
                            <a:latin typeface="Cambria Math" panose="02040503050406030204" pitchFamily="18" charset="0"/>
                            <a:cs typeface="Times New Roman" panose="02020603050405020304" pitchFamily="18" charset="0"/>
                          </a:rPr>
                        </m:ctrlPr>
                      </m:fPr>
                      <m:num>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𝑳</m:t>
                            </m:r>
                          </m:sub>
                        </m:sSub>
                      </m:num>
                      <m:den>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𝑲</m:t>
                            </m:r>
                          </m:sub>
                        </m:sSub>
                      </m:den>
                    </m:f>
                    <m:r>
                      <a:rPr lang="cs-CZ" sz="3900" b="1" i="1" dirty="0" smtClean="0">
                        <a:solidFill>
                          <a:srgbClr val="FF0000"/>
                        </a:solidFill>
                        <a:latin typeface="Cambria Math" panose="02040503050406030204" pitchFamily="18" charset="0"/>
                        <a:cs typeface="Times New Roman" panose="02020603050405020304" pitchFamily="18" charset="0"/>
                      </a:rPr>
                      <m:t>=</m:t>
                    </m:r>
                  </m:oMath>
                </a14:m>
                <a:r>
                  <a:rPr lang="cs-CZ" sz="3900" b="1" dirty="0">
                    <a:solidFill>
                      <a:srgbClr val="FF0000"/>
                    </a:solidFill>
                    <a:cs typeface="Times New Roman" panose="02020603050405020304" pitchFamily="18" charset="0"/>
                  </a:rPr>
                  <a:t> </a:t>
                </a:r>
                <a14:m>
                  <m:oMath xmlns:m="http://schemas.openxmlformats.org/officeDocument/2006/math">
                    <m:f>
                      <m:fPr>
                        <m:ctrlPr>
                          <a:rPr lang="cs-CZ" sz="3900" b="1" i="1">
                            <a:solidFill>
                              <a:srgbClr val="FF0000"/>
                            </a:solidFill>
                            <a:latin typeface="Cambria Math" panose="02040503050406030204" pitchFamily="18" charset="0"/>
                            <a:cs typeface="Times New Roman" panose="02020603050405020304" pitchFamily="18" charset="0"/>
                          </a:rPr>
                        </m:ctrlPr>
                      </m:fPr>
                      <m:num>
                        <m:r>
                          <a:rPr lang="cs-CZ" sz="3900" b="1" i="1">
                            <a:solidFill>
                              <a:srgbClr val="FF0000"/>
                            </a:solidFill>
                            <a:latin typeface="Cambria Math" panose="02040503050406030204" pitchFamily="18" charset="0"/>
                            <a:cs typeface="Times New Roman" panose="02020603050405020304" pitchFamily="18" charset="0"/>
                          </a:rPr>
                          <m:t>𝒘</m:t>
                        </m:r>
                      </m:num>
                      <m:den>
                        <m:r>
                          <a:rPr lang="cs-CZ" sz="3900" b="1" i="1">
                            <a:solidFill>
                              <a:srgbClr val="FF0000"/>
                            </a:solidFill>
                            <a:latin typeface="Cambria Math" panose="02040503050406030204" pitchFamily="18" charset="0"/>
                            <a:cs typeface="Times New Roman" panose="02020603050405020304" pitchFamily="18" charset="0"/>
                          </a:rPr>
                          <m:t>𝒓</m:t>
                        </m:r>
                      </m:den>
                    </m:f>
                  </m:oMath>
                </a14:m>
                <a:r>
                  <a:rPr lang="cs-CZ" sz="3000" b="1" dirty="0">
                    <a:solidFill>
                      <a:schemeClr val="tx1"/>
                    </a:solidFill>
                    <a:latin typeface="Times New Roman" panose="02020603050405020304" pitchFamily="18" charset="0"/>
                    <a:cs typeface="Times New Roman" panose="02020603050405020304" pitchFamily="18" charset="0"/>
                  </a:rPr>
                  <a:t>  =&gt;</a:t>
                </a:r>
              </a:p>
              <a:p>
                <a:pPr algn="just"/>
                <a:endParaRPr lang="cs-CZ" sz="2800" b="1" dirty="0">
                  <a:solidFill>
                    <a:schemeClr val="tx1"/>
                  </a:solidFill>
                  <a:latin typeface="Times New Roman" panose="02020603050405020304" pitchFamily="18" charset="0"/>
                  <a:cs typeface="Times New Roman" panose="02020603050405020304" pitchFamily="18" charset="0"/>
                </a:endParaRPr>
              </a:p>
              <a:p>
                <a:pPr algn="just"/>
                <a:r>
                  <a:rPr lang="cs-CZ" sz="2800" b="1" dirty="0">
                    <a:solidFill>
                      <a:schemeClr val="tx1"/>
                    </a:solidFill>
                    <a:latin typeface="Times New Roman" panose="02020603050405020304" pitchFamily="18" charset="0"/>
                    <a:cs typeface="Times New Roman" panose="02020603050405020304" pitchFamily="18" charset="0"/>
                  </a:rPr>
                  <a:t>Firma má rozdělit své výdaje mezi práci a kapitál tak, aby:</a:t>
                </a:r>
              </a:p>
              <a:p>
                <a:pPr marL="114300" indent="0" algn="ctr">
                  <a:buNone/>
                </a:pPr>
                <a:r>
                  <a:rPr lang="cs-CZ" sz="3000" b="1" dirty="0">
                    <a:solidFill>
                      <a:srgbClr val="FF0000"/>
                    </a:solidFill>
                    <a:cs typeface="Times New Roman" panose="02020603050405020304" pitchFamily="18" charset="0"/>
                  </a:rPr>
                  <a:t> </a:t>
                </a:r>
                <a14:m>
                  <m:oMath xmlns:m="http://schemas.openxmlformats.org/officeDocument/2006/math">
                    <m:f>
                      <m:fPr>
                        <m:ctrlPr>
                          <a:rPr lang="cs-CZ" sz="3900" b="1" i="1" dirty="0" smtClean="0">
                            <a:solidFill>
                              <a:srgbClr val="FF0000"/>
                            </a:solidFill>
                            <a:latin typeface="Cambria Math" panose="02040503050406030204" pitchFamily="18" charset="0"/>
                            <a:cs typeface="Times New Roman" panose="02020603050405020304" pitchFamily="18" charset="0"/>
                          </a:rPr>
                        </m:ctrlPr>
                      </m:fPr>
                      <m:num>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𝑳</m:t>
                            </m:r>
                          </m:sub>
                        </m:sSub>
                      </m:num>
                      <m:den>
                        <m:r>
                          <a:rPr lang="cs-CZ" sz="3900" b="1" i="1" dirty="0" smtClean="0">
                            <a:solidFill>
                              <a:srgbClr val="FF0000"/>
                            </a:solidFill>
                            <a:latin typeface="Cambria Math" panose="02040503050406030204" pitchFamily="18" charset="0"/>
                            <a:cs typeface="Times New Roman" panose="02020603050405020304" pitchFamily="18" charset="0"/>
                          </a:rPr>
                          <m:t>𝒘</m:t>
                        </m:r>
                      </m:den>
                    </m:f>
                    <m:r>
                      <a:rPr lang="cs-CZ" sz="3900" b="1" i="1" dirty="0" smtClean="0">
                        <a:solidFill>
                          <a:srgbClr val="FF0000"/>
                        </a:solidFill>
                        <a:latin typeface="Cambria Math" panose="02040503050406030204" pitchFamily="18" charset="0"/>
                        <a:cs typeface="Times New Roman" panose="02020603050405020304" pitchFamily="18" charset="0"/>
                      </a:rPr>
                      <m:t>=</m:t>
                    </m:r>
                  </m:oMath>
                </a14:m>
                <a:r>
                  <a:rPr lang="cs-CZ" sz="3900" b="1" dirty="0">
                    <a:solidFill>
                      <a:srgbClr val="FF0000"/>
                    </a:solidFill>
                    <a:cs typeface="Times New Roman" panose="02020603050405020304" pitchFamily="18" charset="0"/>
                  </a:rPr>
                  <a:t> </a:t>
                </a:r>
                <a14:m>
                  <m:oMath xmlns:m="http://schemas.openxmlformats.org/officeDocument/2006/math">
                    <m:f>
                      <m:fPr>
                        <m:ctrlPr>
                          <a:rPr lang="cs-CZ" sz="3900" b="1" i="1">
                            <a:solidFill>
                              <a:srgbClr val="FF0000"/>
                            </a:solidFill>
                            <a:latin typeface="Cambria Math" panose="02040503050406030204" pitchFamily="18" charset="0"/>
                            <a:cs typeface="Times New Roman" panose="02020603050405020304" pitchFamily="18" charset="0"/>
                          </a:rPr>
                        </m:ctrlPr>
                      </m:fPr>
                      <m:num>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𝑲</m:t>
                            </m:r>
                          </m:sub>
                        </m:sSub>
                      </m:num>
                      <m:den>
                        <m:r>
                          <a:rPr lang="cs-CZ" sz="3900" b="1" i="1">
                            <a:solidFill>
                              <a:srgbClr val="FF0000"/>
                            </a:solidFill>
                            <a:latin typeface="Cambria Math" panose="02040503050406030204" pitchFamily="18" charset="0"/>
                            <a:cs typeface="Times New Roman" panose="02020603050405020304" pitchFamily="18" charset="0"/>
                          </a:rPr>
                          <m:t>𝒓</m:t>
                        </m:r>
                      </m:den>
                    </m:f>
                  </m:oMath>
                </a14:m>
                <a:r>
                  <a:rPr lang="cs-CZ" sz="3000" b="1" dirty="0">
                    <a:solidFill>
                      <a:schemeClr val="tx1"/>
                    </a:solidFill>
                    <a:latin typeface="Times New Roman" panose="02020603050405020304" pitchFamily="18" charset="0"/>
                    <a:cs typeface="Times New Roman" panose="02020603050405020304" pitchFamily="18" charset="0"/>
                  </a:rPr>
                  <a:t> </a:t>
                </a:r>
              </a:p>
              <a:p>
                <a:r>
                  <a:rPr lang="cs-CZ" sz="2600" b="1" dirty="0">
                    <a:solidFill>
                      <a:schemeClr val="tx1"/>
                    </a:solidFill>
                    <a:latin typeface="Times New Roman" panose="02020603050405020304" pitchFamily="18" charset="0"/>
                    <a:cs typeface="Times New Roman" panose="02020603050405020304" pitchFamily="18" charset="0"/>
                  </a:rPr>
                  <a:t>Z upraveného vztahu vyjadřujícího nákladové optimum plyne:</a:t>
                </a:r>
              </a:p>
              <a:p>
                <a:endParaRPr lang="cs-CZ" sz="2600" b="1" dirty="0">
                  <a:solidFill>
                    <a:schemeClr val="tx1"/>
                  </a:solidFill>
                  <a:latin typeface="Times New Roman" panose="02020603050405020304" pitchFamily="18" charset="0"/>
                  <a:cs typeface="Times New Roman" panose="02020603050405020304" pitchFamily="18" charset="0"/>
                </a:endParaRPr>
              </a:p>
              <a:p>
                <a:pPr algn="just"/>
                <a:endParaRPr lang="cs-CZ" sz="2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4CC71733-7C9F-2E3F-C3DB-B132B9A2F07E}"/>
                  </a:ext>
                </a:extLst>
              </p:cNvPr>
              <p:cNvSpPr>
                <a:spLocks noGrp="1" noRot="1" noChangeAspect="1" noMove="1" noResize="1" noEditPoints="1" noAdjustHandles="1" noChangeArrowheads="1" noChangeShapeType="1" noTextEdit="1"/>
              </p:cNvSpPr>
              <p:nvPr>
                <p:ph type="body" idx="1"/>
              </p:nvPr>
            </p:nvSpPr>
            <p:spPr>
              <a:xfrm>
                <a:off x="182880" y="1440816"/>
                <a:ext cx="11532870" cy="4765674"/>
              </a:xfrm>
              <a:blipFill>
                <a:blip r:embed="rId3"/>
                <a:stretch>
                  <a:fillRect/>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A3B92F32-1D99-0D46-87CF-985EBA2176B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0437245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9496DB4-A55E-182C-E07F-5C0047177A2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2A7DCB-288D-303B-2A2B-B13A45E7E076}"/>
              </a:ext>
            </a:extLst>
          </p:cNvPr>
          <p:cNvSpPr>
            <a:spLocks noGrp="1"/>
          </p:cNvSpPr>
          <p:nvPr>
            <p:ph type="title"/>
          </p:nvPr>
        </p:nvSpPr>
        <p:spPr>
          <a:xfrm>
            <a:off x="609600" y="274638"/>
            <a:ext cx="7242810"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Nákladové optimum firmy</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312354B9-9FBF-B19B-9515-730CED291EA3}"/>
                  </a:ext>
                </a:extLst>
              </p:cNvPr>
              <p:cNvSpPr>
                <a:spLocks noGrp="1"/>
              </p:cNvSpPr>
              <p:nvPr>
                <p:ph type="body" idx="1"/>
              </p:nvPr>
            </p:nvSpPr>
            <p:spPr>
              <a:xfrm>
                <a:off x="182880" y="1440816"/>
                <a:ext cx="11532870" cy="4765674"/>
              </a:xfrm>
            </p:spPr>
            <p:txBody>
              <a:bodyPr>
                <a:normAutofit fontScale="92500" lnSpcReduction="20000"/>
              </a:bodyPr>
              <a:lstStyle/>
              <a:p>
                <a:pPr algn="just">
                  <a:buFont typeface="Wingdings" panose="05000000000000000000" pitchFamily="2" charset="2"/>
                  <a:buChar char="Ø"/>
                </a:pPr>
                <a:r>
                  <a:rPr lang="cs-CZ" b="1" i="1" dirty="0">
                    <a:solidFill>
                      <a:schemeClr val="tx1"/>
                    </a:solidFill>
                    <a:latin typeface="Times New Roman" panose="02020603050405020304" pitchFamily="18" charset="0"/>
                    <a:cs typeface="Times New Roman" panose="02020603050405020304" pitchFamily="18" charset="0"/>
                  </a:rPr>
                  <a:t>Firma by měla kupovat vstupy tak, aby z každé dodatečné 1 Kč, vynaložené na nákup práce a kapitálu, získala stejný přírůstek výstupu. </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=&gt; Minimalizuje své náklady, jestliže bude mezní produkt z jedné Kč vynaložené na nákup vstupů u všech používaných vstupů stejný: </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 </a:t>
                </a:r>
                <a:r>
                  <a:rPr lang="cs-CZ" b="1" dirty="0">
                    <a:solidFill>
                      <a:schemeClr val="tx1"/>
                    </a:solidFill>
                    <a:highlight>
                      <a:srgbClr val="FFFF00"/>
                    </a:highlight>
                    <a:latin typeface="Times New Roman" panose="02020603050405020304" pitchFamily="18" charset="0"/>
                    <a:cs typeface="Times New Roman" panose="02020603050405020304" pitchFamily="18" charset="0"/>
                  </a:rPr>
                  <a:t>PRAVIDLO NEJNIŽŠÍCH NÁKLADŮ </a:t>
                </a:r>
                <a:r>
                  <a:rPr lang="cs-CZ" b="1" dirty="0">
                    <a:solidFill>
                      <a:schemeClr val="tx1"/>
                    </a:solidFill>
                    <a:latin typeface="Times New Roman" panose="02020603050405020304" pitchFamily="18" charset="0"/>
                    <a:cs typeface="Times New Roman" panose="02020603050405020304" pitchFamily="18" charset="0"/>
                  </a:rPr>
                  <a:t>(Least </a:t>
                </a:r>
                <a:r>
                  <a:rPr lang="cs-CZ" b="1" dirty="0" err="1">
                    <a:solidFill>
                      <a:schemeClr val="tx1"/>
                    </a:solidFill>
                    <a:latin typeface="Times New Roman" panose="02020603050405020304" pitchFamily="18" charset="0"/>
                    <a:cs typeface="Times New Roman" panose="02020603050405020304" pitchFamily="18" charset="0"/>
                  </a:rPr>
                  <a:t>Cost</a:t>
                </a:r>
                <a:r>
                  <a:rPr lang="cs-CZ" b="1" dirty="0">
                    <a:solidFill>
                      <a:schemeClr val="tx1"/>
                    </a:solidFill>
                    <a:latin typeface="Times New Roman" panose="02020603050405020304" pitchFamily="18" charset="0"/>
                    <a:cs typeface="Times New Roman" panose="02020603050405020304" pitchFamily="18" charset="0"/>
                  </a:rPr>
                  <a:t> Rule).</a:t>
                </a:r>
              </a:p>
              <a:p>
                <a:pPr algn="just">
                  <a:buFont typeface="Wingdings" panose="05000000000000000000" pitchFamily="2" charset="2"/>
                  <a:buChar char="Ø"/>
                </a:pPr>
                <a:endParaRPr 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dirty="0">
                    <a:solidFill>
                      <a:schemeClr val="tx1"/>
                    </a:solidFill>
                    <a:latin typeface="Times New Roman" panose="02020603050405020304" pitchFamily="18" charset="0"/>
                    <a:cs typeface="Times New Roman" panose="02020603050405020304" pitchFamily="18" charset="0"/>
                  </a:rPr>
                  <a:t>Geometricky: nákladové optimum = bod dotyku izokvanty a </a:t>
                </a:r>
                <a:r>
                  <a:rPr lang="cs-CZ" b="1" dirty="0" err="1">
                    <a:solidFill>
                      <a:schemeClr val="tx1"/>
                    </a:solidFill>
                    <a:latin typeface="Times New Roman" panose="02020603050405020304" pitchFamily="18" charset="0"/>
                    <a:cs typeface="Times New Roman" panose="02020603050405020304" pitchFamily="18" charset="0"/>
                  </a:rPr>
                  <a:t>izokosty</a:t>
                </a:r>
                <a:r>
                  <a:rPr lang="cs-CZ"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jejich směrnice jsou stejné: </a:t>
                </a:r>
                <a14:m>
                  <m:oMath xmlns:m="http://schemas.openxmlformats.org/officeDocument/2006/math">
                    <m:sSub>
                      <m:sSubPr>
                        <m:ctrlPr>
                          <a:rPr lang="cs-CZ" b="1" i="1" noProof="0" smtClean="0">
                            <a:solidFill>
                              <a:schemeClr val="tx1"/>
                            </a:solidFill>
                            <a:latin typeface="Cambria Math" panose="02040503050406030204" pitchFamily="18" charset="0"/>
                            <a:cs typeface="Times New Roman" panose="02020603050405020304" pitchFamily="18" charset="0"/>
                          </a:rPr>
                        </m:ctrlPr>
                      </m:sSubPr>
                      <m:e>
                        <m:r>
                          <a:rPr lang="cs-CZ" b="1" i="1" noProof="0" smtClean="0">
                            <a:solidFill>
                              <a:schemeClr val="tx1"/>
                            </a:solidFill>
                            <a:latin typeface="Cambria Math" panose="02040503050406030204" pitchFamily="18" charset="0"/>
                            <a:cs typeface="Times New Roman" panose="02020603050405020304" pitchFamily="18" charset="0"/>
                          </a:rPr>
                          <m:t>𝑴𝑹𝑻</m:t>
                        </m:r>
                      </m:e>
                      <m:sub>
                        <m:r>
                          <a:rPr lang="cs-CZ" b="1" i="1" noProof="0" smtClean="0">
                            <a:solidFill>
                              <a:schemeClr val="tx1"/>
                            </a:solidFill>
                            <a:latin typeface="Cambria Math" panose="02040503050406030204" pitchFamily="18" charset="0"/>
                            <a:cs typeface="Times New Roman" panose="02020603050405020304" pitchFamily="18" charset="0"/>
                          </a:rPr>
                          <m:t>𝑺</m:t>
                        </m:r>
                      </m:sub>
                    </m:sSub>
                    <m:r>
                      <a:rPr lang="cs-CZ" b="1" i="1" noProof="0" smtClean="0">
                        <a:solidFill>
                          <a:schemeClr val="tx1"/>
                        </a:solidFill>
                        <a:latin typeface="Cambria Math" panose="02040503050406030204" pitchFamily="18" charset="0"/>
                        <a:cs typeface="Times New Roman" panose="02020603050405020304" pitchFamily="18" charset="0"/>
                      </a:rPr>
                      <m:t>=</m:t>
                    </m:r>
                    <m:f>
                      <m:fPr>
                        <m:ctrlPr>
                          <a:rPr lang="cs-CZ" b="1" i="1" noProof="0" smtClean="0">
                            <a:solidFill>
                              <a:schemeClr val="tx1"/>
                            </a:solidFill>
                            <a:latin typeface="Cambria Math" panose="02040503050406030204" pitchFamily="18" charset="0"/>
                            <a:cs typeface="Times New Roman" panose="02020603050405020304" pitchFamily="18" charset="0"/>
                          </a:rPr>
                        </m:ctrlPr>
                      </m:fPr>
                      <m:num>
                        <m:r>
                          <a:rPr lang="cs-CZ" b="1" i="1" noProof="0" smtClean="0">
                            <a:solidFill>
                              <a:schemeClr val="tx1"/>
                            </a:solidFill>
                            <a:latin typeface="Cambria Math" panose="02040503050406030204" pitchFamily="18" charset="0"/>
                            <a:cs typeface="Times New Roman" panose="02020603050405020304" pitchFamily="18" charset="0"/>
                          </a:rPr>
                          <m:t>𝒘</m:t>
                        </m:r>
                      </m:num>
                      <m:den>
                        <m:r>
                          <a:rPr lang="cs-CZ" b="1" i="1" noProof="0" smtClean="0">
                            <a:solidFill>
                              <a:schemeClr val="tx1"/>
                            </a:solidFill>
                            <a:latin typeface="Cambria Math" panose="02040503050406030204" pitchFamily="18" charset="0"/>
                            <a:cs typeface="Times New Roman" panose="02020603050405020304" pitchFamily="18" charset="0"/>
                          </a:rPr>
                          <m:t>𝒓</m:t>
                        </m:r>
                      </m:den>
                    </m:f>
                  </m:oMath>
                </a14:m>
                <a:r>
                  <a:rPr lang="cs-CZ" b="1" dirty="0">
                    <a:solidFill>
                      <a:schemeClr val="tx1"/>
                    </a:solidFill>
                    <a:latin typeface="Times New Roman" panose="02020603050405020304" pitchFamily="18" charset="0"/>
                    <a:cs typeface="Times New Roman" panose="02020603050405020304" pitchFamily="18" charset="0"/>
                  </a:rPr>
                  <a:t>. </a:t>
                </a:r>
              </a:p>
            </p:txBody>
          </p:sp>
        </mc:Choice>
        <mc:Fallback>
          <p:sp>
            <p:nvSpPr>
              <p:cNvPr id="3" name="Text Placeholder 2">
                <a:extLst>
                  <a:ext uri="{FF2B5EF4-FFF2-40B4-BE49-F238E27FC236}">
                    <a16:creationId xmlns:a16="http://schemas.microsoft.com/office/drawing/2014/main" id="{312354B9-9FBF-B19B-9515-730CED291EA3}"/>
                  </a:ext>
                </a:extLst>
              </p:cNvPr>
              <p:cNvSpPr>
                <a:spLocks noGrp="1" noRot="1" noChangeAspect="1" noMove="1" noResize="1" noEditPoints="1" noAdjustHandles="1" noChangeArrowheads="1" noChangeShapeType="1" noTextEdit="1"/>
              </p:cNvSpPr>
              <p:nvPr>
                <p:ph type="body" idx="1"/>
              </p:nvPr>
            </p:nvSpPr>
            <p:spPr>
              <a:xfrm>
                <a:off x="182880" y="1440816"/>
                <a:ext cx="11532870" cy="4765674"/>
              </a:xfrm>
              <a:blipFill>
                <a:blip r:embed="rId3"/>
                <a:stretch>
                  <a:fillRect t="-2430" r="-121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185D9A72-0E68-93F5-B891-9E2D9A4163B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38305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2B225E2-BB2F-B3BC-B184-DBB1F570EC3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1DD613F-B2F7-37CB-F6FA-F5666ABDB14E}"/>
              </a:ext>
            </a:extLst>
          </p:cNvPr>
          <p:cNvSpPr>
            <a:spLocks noGrp="1"/>
          </p:cNvSpPr>
          <p:nvPr>
            <p:ph type="title"/>
          </p:nvPr>
        </p:nvSpPr>
        <p:spPr>
          <a:xfrm>
            <a:off x="281940" y="731520"/>
            <a:ext cx="11548110" cy="128016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Nákladové optimum firmy – Duální problém: 2 způsoby znázornění nákladového optima:</a:t>
            </a:r>
            <a:br>
              <a:rPr lang="pl-PL" sz="3200" b="1" noProof="0" dirty="0">
                <a:solidFill>
                  <a:srgbClr val="FF0000"/>
                </a:solidFill>
                <a:latin typeface="Times New Roman" panose="02020603050405020304" pitchFamily="18" charset="0"/>
                <a:cs typeface="Times New Roman" panose="02020603050405020304" pitchFamily="18" charset="0"/>
              </a:rPr>
            </a:br>
            <a:endParaRPr lang="cs-CZ" b="1" noProof="0" dirty="0">
              <a:solidFill>
                <a:srgbClr val="FF0000"/>
              </a:solidFill>
            </a:endParaRPr>
          </a:p>
        </p:txBody>
      </p:sp>
      <p:sp>
        <p:nvSpPr>
          <p:cNvPr id="3" name="Text Placeholder 2">
            <a:extLst>
              <a:ext uri="{FF2B5EF4-FFF2-40B4-BE49-F238E27FC236}">
                <a16:creationId xmlns:a16="http://schemas.microsoft.com/office/drawing/2014/main" id="{8C2110C1-1BB5-F2CF-18AA-848EF14F913C}"/>
              </a:ext>
            </a:extLst>
          </p:cNvPr>
          <p:cNvSpPr>
            <a:spLocks noGrp="1"/>
          </p:cNvSpPr>
          <p:nvPr>
            <p:ph type="body" idx="1"/>
          </p:nvPr>
        </p:nvSpPr>
        <p:spPr>
          <a:xfrm>
            <a:off x="6869430" y="2034540"/>
            <a:ext cx="5212080" cy="3954780"/>
          </a:xfrm>
        </p:spPr>
        <p:txBody>
          <a:bodyPr>
            <a:normAutofit fontScale="92500"/>
          </a:bodyPr>
          <a:lstStyle/>
          <a:p>
            <a:pPr marL="571500" indent="-457200" algn="just">
              <a:buFont typeface="+mj-lt"/>
              <a:buAutoNum type="alphaLcPeriod"/>
            </a:pPr>
            <a:r>
              <a:rPr lang="cs-CZ" sz="2400" b="1" dirty="0">
                <a:solidFill>
                  <a:schemeClr val="tx1"/>
                </a:solidFill>
                <a:latin typeface="Times New Roman" panose="02020603050405020304" pitchFamily="18" charset="0"/>
                <a:cs typeface="Times New Roman" panose="02020603050405020304" pitchFamily="18" charset="0"/>
              </a:rPr>
              <a:t>Obr. a: firma usiluje o výrobu výstupu Q</a:t>
            </a:r>
            <a:r>
              <a:rPr lang="cs-CZ" sz="19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s nejmenšími náklady:</a:t>
            </a:r>
          </a:p>
          <a:p>
            <a:pPr algn="just">
              <a:buFont typeface="Wingdings" panose="05000000000000000000" pitchFamily="2" charset="2"/>
              <a:buChar char="Ø"/>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minimalizace nákladů při výrobě daného výstupu </a:t>
            </a:r>
            <a:r>
              <a:rPr lang="cs-CZ" sz="2400" b="1" dirty="0">
                <a:solidFill>
                  <a:schemeClr val="tx1"/>
                </a:solidFill>
                <a:latin typeface="Times New Roman" panose="02020603050405020304" pitchFamily="18" charset="0"/>
                <a:cs typeface="Times New Roman" panose="02020603050405020304" pitchFamily="18" charset="0"/>
              </a:rPr>
              <a:t>=&gt;kombinace </a:t>
            </a:r>
            <a:r>
              <a:rPr lang="cs-CZ" sz="2400" b="1" dirty="0">
                <a:solidFill>
                  <a:srgbClr val="FF0000"/>
                </a:solidFill>
                <a:latin typeface="Times New Roman" panose="02020603050405020304" pitchFamily="18" charset="0"/>
                <a:cs typeface="Times New Roman" panose="02020603050405020304" pitchFamily="18" charset="0"/>
              </a:rPr>
              <a:t>K*L*.</a:t>
            </a:r>
          </a:p>
          <a:p>
            <a:pPr marL="571500" indent="-457200" algn="just">
              <a:buFont typeface="+mj-lt"/>
              <a:buAutoNum type="alphaLcPeriod" startAt="2"/>
            </a:pPr>
            <a:r>
              <a:rPr lang="cs-CZ" sz="2400" b="1" dirty="0">
                <a:solidFill>
                  <a:schemeClr val="tx1"/>
                </a:solidFill>
                <a:latin typeface="Times New Roman" panose="02020603050405020304" pitchFamily="18" charset="0"/>
                <a:cs typeface="Times New Roman" panose="02020603050405020304" pitchFamily="18" charset="0"/>
              </a:rPr>
              <a:t>Obr. B: firma vychází z dané úrovně svých nákladů, zjišťuje, maximální výstup:</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Optimální kombinace </a:t>
            </a:r>
            <a:r>
              <a:rPr lang="cs-CZ" sz="2400" b="1" dirty="0">
                <a:solidFill>
                  <a:srgbClr val="FF0000"/>
                </a:solidFill>
                <a:latin typeface="Times New Roman" panose="02020603050405020304" pitchFamily="18" charset="0"/>
                <a:cs typeface="Times New Roman" panose="02020603050405020304" pitchFamily="18" charset="0"/>
              </a:rPr>
              <a:t>K*L*:</a:t>
            </a:r>
            <a:r>
              <a:rPr lang="cs-CZ" sz="2400" b="1" dirty="0">
                <a:solidFill>
                  <a:schemeClr val="tx1"/>
                </a:solidFill>
                <a:latin typeface="Times New Roman" panose="02020603050405020304" pitchFamily="18" charset="0"/>
                <a:cs typeface="Times New Roman" panose="02020603050405020304" pitchFamily="18" charset="0"/>
              </a:rPr>
              <a:t> nákladové optimum –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firma vyrábí s danými náklady maximální výstup.</a:t>
            </a:r>
          </a:p>
        </p:txBody>
      </p:sp>
      <p:sp>
        <p:nvSpPr>
          <p:cNvPr id="99" name="Google Shape;99;p14">
            <a:extLst>
              <a:ext uri="{FF2B5EF4-FFF2-40B4-BE49-F238E27FC236}">
                <a16:creationId xmlns:a16="http://schemas.microsoft.com/office/drawing/2014/main" id="{540A9991-2E73-159E-0CE6-5D3DDAAF1C2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431C7C36-336B-2D27-1712-E901DBF8CBEC}"/>
              </a:ext>
            </a:extLst>
          </p:cNvPr>
          <p:cNvPicPr>
            <a:picLocks noChangeAspect="1"/>
          </p:cNvPicPr>
          <p:nvPr/>
        </p:nvPicPr>
        <p:blipFill>
          <a:blip r:embed="rId3"/>
          <a:stretch>
            <a:fillRect/>
          </a:stretch>
        </p:blipFill>
        <p:spPr>
          <a:xfrm>
            <a:off x="281940" y="2265119"/>
            <a:ext cx="6473190" cy="3223539"/>
          </a:xfrm>
          <a:prstGeom prst="rect">
            <a:avLst/>
          </a:prstGeom>
        </p:spPr>
      </p:pic>
    </p:spTree>
    <p:extLst>
      <p:ext uri="{BB962C8B-B14F-4D97-AF65-F5344CB8AC3E}">
        <p14:creationId xmlns:p14="http://schemas.microsoft.com/office/powerpoint/2010/main" val="21707179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4135CD0-4B5B-FEA0-DFC5-11A2469067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2F2A45-CC84-B01E-CF3E-9230C8E377EC}"/>
              </a:ext>
            </a:extLst>
          </p:cNvPr>
          <p:cNvSpPr>
            <a:spLocks noGrp="1"/>
          </p:cNvSpPr>
          <p:nvPr>
            <p:ph type="title"/>
          </p:nvPr>
        </p:nvSpPr>
        <p:spPr>
          <a:xfrm>
            <a:off x="763905" y="487402"/>
            <a:ext cx="4652010" cy="1143000"/>
          </a:xfrm>
        </p:spPr>
        <p:txBody>
          <a:bodyPr>
            <a:noAutofit/>
          </a:bodyPr>
          <a:lstStyle/>
          <a:p>
            <a:r>
              <a:rPr lang="pl-PL" sz="3200" b="1" noProof="0" dirty="0">
                <a:solidFill>
                  <a:srgbClr val="FF0000"/>
                </a:solidFill>
                <a:latin typeface="Times New Roman" panose="02020603050405020304" pitchFamily="18" charset="0"/>
                <a:cs typeface="Times New Roman" panose="02020603050405020304" pitchFamily="18" charset="0"/>
              </a:rPr>
              <a:t>Křivka rostoucího výstupu</a:t>
            </a:r>
            <a:endParaRPr lang="cs-CZ" b="1" noProof="0" dirty="0">
              <a:solidFill>
                <a:srgbClr val="FF0000"/>
              </a:solidFill>
            </a:endParaRPr>
          </a:p>
        </p:txBody>
      </p:sp>
      <p:sp>
        <p:nvSpPr>
          <p:cNvPr id="3" name="Text Placeholder 2">
            <a:extLst>
              <a:ext uri="{FF2B5EF4-FFF2-40B4-BE49-F238E27FC236}">
                <a16:creationId xmlns:a16="http://schemas.microsoft.com/office/drawing/2014/main" id="{43B7E9AC-2B52-EB82-FAD1-DFA450E02E72}"/>
              </a:ext>
            </a:extLst>
          </p:cNvPr>
          <p:cNvSpPr>
            <a:spLocks noGrp="1"/>
          </p:cNvSpPr>
          <p:nvPr>
            <p:ph type="body" idx="1"/>
          </p:nvPr>
        </p:nvSpPr>
        <p:spPr>
          <a:xfrm>
            <a:off x="5829300" y="741054"/>
            <a:ext cx="6012180" cy="5259695"/>
          </a:xfrm>
        </p:spPr>
        <p:txBody>
          <a:bodyPr>
            <a:normAutofit lnSpcReduction="10000"/>
          </a:bodyPr>
          <a:lstStyle/>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Předpoklady: </a:t>
            </a:r>
          </a:p>
          <a:p>
            <a:pPr>
              <a:buFont typeface="Wingdings" panose="05000000000000000000" pitchFamily="2" charset="2"/>
              <a:buChar char="ü"/>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Na trhu daného statku: převis poptávky =&gt; firma chce zvyšovat výstup. </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Cena vstupů se změnami jejich poptávaného množství nemění =&gt; poměr </a:t>
            </a:r>
            <a:r>
              <a:rPr lang="cs-CZ" sz="2400" b="1" dirty="0">
                <a:solidFill>
                  <a:srgbClr val="FF0000"/>
                </a:solidFill>
                <a:latin typeface="Times New Roman" panose="02020603050405020304" pitchFamily="18" charset="0"/>
                <a:cs typeface="Times New Roman" panose="02020603050405020304" pitchFamily="18" charset="0"/>
              </a:rPr>
              <a:t>w/r </a:t>
            </a:r>
            <a:r>
              <a:rPr lang="cs-CZ" sz="2400" b="1" dirty="0">
                <a:solidFill>
                  <a:schemeClr val="tx1"/>
                </a:solidFill>
                <a:latin typeface="Times New Roman" panose="02020603050405020304" pitchFamily="18" charset="0"/>
                <a:cs typeface="Times New Roman" panose="02020603050405020304" pitchFamily="18" charset="0"/>
              </a:rPr>
              <a:t>– konstantní;</a:t>
            </a:r>
          </a:p>
          <a:p>
            <a:pPr algn="just">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=&gt;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Firma pro každý výstup zjišťuje minimální náklady na jeho výrobu:</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Spojením bodů A, B a C = minimální náklady pro jednotlivé úrovně výstupu:</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Vzniká: KŘIVKA ROSTOUCÍHO VÝSTUPU: </a:t>
            </a:r>
            <a:r>
              <a:rPr lang="cs-CZ" sz="2400" b="1" i="1" dirty="0">
                <a:solidFill>
                  <a:srgbClr val="FF0000"/>
                </a:solidFill>
                <a:latin typeface="Times New Roman" panose="02020603050405020304" pitchFamily="18" charset="0"/>
                <a:cs typeface="Times New Roman" panose="02020603050405020304" pitchFamily="18" charset="0"/>
              </a:rPr>
              <a:t>soubor kombinací vstupů, při kterých firma minimalizuje náklady při výrobě různých objemů výstupu</a:t>
            </a:r>
          </a:p>
        </p:txBody>
      </p:sp>
      <p:sp>
        <p:nvSpPr>
          <p:cNvPr id="99" name="Google Shape;99;p14">
            <a:extLst>
              <a:ext uri="{FF2B5EF4-FFF2-40B4-BE49-F238E27FC236}">
                <a16:creationId xmlns:a16="http://schemas.microsoft.com/office/drawing/2014/main" id="{723CDB55-3A63-B79B-7C0E-9D420A9780B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8061B64F-971B-AB2A-A879-1EFB56989B9A}"/>
              </a:ext>
            </a:extLst>
          </p:cNvPr>
          <p:cNvPicPr>
            <a:picLocks noChangeAspect="1"/>
          </p:cNvPicPr>
          <p:nvPr/>
        </p:nvPicPr>
        <p:blipFill>
          <a:blip r:embed="rId3"/>
          <a:stretch>
            <a:fillRect/>
          </a:stretch>
        </p:blipFill>
        <p:spPr>
          <a:xfrm>
            <a:off x="234315" y="1630402"/>
            <a:ext cx="5711190" cy="4099699"/>
          </a:xfrm>
          <a:prstGeom prst="rect">
            <a:avLst/>
          </a:prstGeom>
        </p:spPr>
      </p:pic>
    </p:spTree>
    <p:extLst>
      <p:ext uri="{BB962C8B-B14F-4D97-AF65-F5344CB8AC3E}">
        <p14:creationId xmlns:p14="http://schemas.microsoft.com/office/powerpoint/2010/main" val="34468318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0378E6F-BD3A-853F-E753-D298B6D856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5F6C80E-1903-6923-E9F4-642E7A3EF02C}"/>
              </a:ext>
            </a:extLst>
          </p:cNvPr>
          <p:cNvSpPr>
            <a:spLocks noGrp="1"/>
          </p:cNvSpPr>
          <p:nvPr>
            <p:ph type="title"/>
          </p:nvPr>
        </p:nvSpPr>
        <p:spPr>
          <a:xfrm>
            <a:off x="582930" y="743268"/>
            <a:ext cx="6191498" cy="1143000"/>
          </a:xfrm>
        </p:spPr>
        <p:txBody>
          <a:bodyPr>
            <a:noAutofit/>
          </a:bodyPr>
          <a:lstStyle/>
          <a:p>
            <a:r>
              <a:rPr lang="pl-PL" sz="3200" b="1" noProof="0" dirty="0">
                <a:solidFill>
                  <a:srgbClr val="FF0000"/>
                </a:solidFill>
                <a:latin typeface="Times New Roman" panose="02020603050405020304" pitchFamily="18" charset="0"/>
                <a:cs typeface="Times New Roman" panose="02020603050405020304" pitchFamily="18" charset="0"/>
              </a:rPr>
              <a:t>Alternativní tvary křivky rostoucího výstupu</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CDFE806-E311-853B-3912-BCFD18102A14}"/>
                  </a:ext>
                </a:extLst>
              </p:cNvPr>
              <p:cNvSpPr>
                <a:spLocks noGrp="1"/>
              </p:cNvSpPr>
              <p:nvPr>
                <p:ph type="body" idx="1"/>
              </p:nvPr>
            </p:nvSpPr>
            <p:spPr>
              <a:xfrm>
                <a:off x="6774428" y="491490"/>
                <a:ext cx="5181352" cy="5848926"/>
              </a:xfrm>
            </p:spPr>
            <p:txBody>
              <a:bodyPr>
                <a:normAutofit/>
              </a:bodyPr>
              <a:lstStyle/>
              <a:p>
                <a:r>
                  <a:rPr lang="cs-CZ" sz="2400" b="1" dirty="0">
                    <a:solidFill>
                      <a:schemeClr val="tx1"/>
                    </a:solidFill>
                    <a:latin typeface="Times New Roman" panose="02020603050405020304" pitchFamily="18" charset="0"/>
                    <a:cs typeface="Times New Roman" panose="02020603050405020304" pitchFamily="18" charset="0"/>
                  </a:rPr>
                  <a:t>Minimalizace nákladů: </a:t>
                </a:r>
                <a14:m>
                  <m:oMath xmlns:m="http://schemas.openxmlformats.org/officeDocument/2006/math">
                    <m:sSub>
                      <m:sSubPr>
                        <m:ctrlPr>
                          <a:rPr lang="cs-CZ" sz="2400" b="1" i="1" noProof="0" smtClean="0">
                            <a:solidFill>
                              <a:schemeClr val="tx1"/>
                            </a:solidFill>
                            <a:latin typeface="Cambria Math" panose="02040503050406030204" pitchFamily="18" charset="0"/>
                            <a:cs typeface="Times New Roman" panose="02020603050405020304" pitchFamily="18" charset="0"/>
                          </a:rPr>
                        </m:ctrlPr>
                      </m:sSubPr>
                      <m:e>
                        <m:r>
                          <a:rPr lang="cs-CZ" sz="2400" b="1" i="1" noProof="0" smtClean="0">
                            <a:solidFill>
                              <a:schemeClr val="tx1"/>
                            </a:solidFill>
                            <a:latin typeface="Cambria Math" panose="02040503050406030204" pitchFamily="18" charset="0"/>
                            <a:cs typeface="Times New Roman" panose="02020603050405020304" pitchFamily="18" charset="0"/>
                          </a:rPr>
                          <m:t>𝑴𝑹𝑻</m:t>
                        </m:r>
                      </m:e>
                      <m:sub>
                        <m:r>
                          <a:rPr lang="cs-CZ" sz="2400" b="1" i="1" noProof="0" smtClean="0">
                            <a:solidFill>
                              <a:schemeClr val="tx1"/>
                            </a:solidFill>
                            <a:latin typeface="Cambria Math" panose="02040503050406030204" pitchFamily="18" charset="0"/>
                            <a:cs typeface="Times New Roman" panose="02020603050405020304" pitchFamily="18" charset="0"/>
                          </a:rPr>
                          <m:t>𝑺</m:t>
                        </m:r>
                      </m:sub>
                    </m:sSub>
                    <m:r>
                      <a:rPr lang="cs-CZ" sz="2400" b="1" i="1" noProof="0" smtClean="0">
                        <a:solidFill>
                          <a:schemeClr val="tx1"/>
                        </a:solidFill>
                        <a:latin typeface="Cambria Math" panose="02040503050406030204" pitchFamily="18" charset="0"/>
                        <a:cs typeface="Times New Roman" panose="02020603050405020304" pitchFamily="18" charset="0"/>
                      </a:rPr>
                      <m:t>=</m:t>
                    </m:r>
                    <m:f>
                      <m:fPr>
                        <m:ctrlPr>
                          <a:rPr lang="cs-CZ" sz="2400" b="1" i="1" noProof="0" smtClean="0">
                            <a:solidFill>
                              <a:schemeClr val="tx1"/>
                            </a:solidFill>
                            <a:latin typeface="Cambria Math" panose="02040503050406030204" pitchFamily="18" charset="0"/>
                            <a:cs typeface="Times New Roman" panose="02020603050405020304" pitchFamily="18" charset="0"/>
                          </a:rPr>
                        </m:ctrlPr>
                      </m:fPr>
                      <m:num>
                        <m:r>
                          <a:rPr lang="cs-CZ" sz="2400" b="1" i="1" noProof="0" smtClean="0">
                            <a:solidFill>
                              <a:schemeClr val="tx1"/>
                            </a:solidFill>
                            <a:latin typeface="Cambria Math" panose="02040503050406030204" pitchFamily="18" charset="0"/>
                            <a:cs typeface="Times New Roman" panose="02020603050405020304" pitchFamily="18" charset="0"/>
                          </a:rPr>
                          <m:t>𝒘</m:t>
                        </m:r>
                      </m:num>
                      <m:den>
                        <m:r>
                          <a:rPr lang="cs-CZ" sz="2400" b="1" i="1" noProof="0" smtClean="0">
                            <a:solidFill>
                              <a:schemeClr val="tx1"/>
                            </a:solidFill>
                            <a:latin typeface="Cambria Math" panose="02040503050406030204" pitchFamily="18" charset="0"/>
                            <a:cs typeface="Times New Roman" panose="02020603050405020304" pitchFamily="18" charset="0"/>
                          </a:rPr>
                          <m:t>𝒓</m:t>
                        </m:r>
                      </m:den>
                    </m:f>
                  </m:oMath>
                </a14:m>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Mění se pouze velikost výstupu.</a:t>
                </a:r>
              </a:p>
              <a:p>
                <a:pPr>
                  <a:buFont typeface="Wingdings" panose="05000000000000000000" pitchFamily="2" charset="2"/>
                  <a:buChar char="ü"/>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S růstem výstupu – větší množství obou vstupů: kladná směrnice křivky rostoucího výstupu</a:t>
                </a:r>
                <a:r>
                  <a:rPr lang="cs-CZ" sz="2400" b="1" dirty="0">
                    <a:solidFill>
                      <a:schemeClr val="tx1"/>
                    </a:solidFill>
                    <a:latin typeface="Times New Roman" panose="02020603050405020304" pitchFamily="18" charset="0"/>
                    <a:cs typeface="Times New Roman" panose="02020603050405020304" pitchFamily="18" charset="0"/>
                  </a:rPr>
                  <a:t>. </a:t>
                </a:r>
              </a:p>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Ze tvaru křivky rostoucího výstupu – Růst výstupu spojen s </a:t>
                </a:r>
              </a:p>
              <a:p>
                <a:pPr marL="571500" indent="-457200">
                  <a:buFont typeface="+mj-lt"/>
                  <a:buAutoNum type="alphaLcParenR"/>
                </a:pPr>
                <a:r>
                  <a:rPr lang="cs-CZ" sz="2400" b="1" dirty="0">
                    <a:solidFill>
                      <a:srgbClr val="FF0000"/>
                    </a:solidFill>
                    <a:latin typeface="Times New Roman" panose="02020603050405020304" pitchFamily="18" charset="0"/>
                    <a:cs typeface="Times New Roman" panose="02020603050405020304" pitchFamily="18" charset="0"/>
                  </a:rPr>
                  <a:t>relativně větším použitím kapitálu =&gt; kapitálově náročná výroba;</a:t>
                </a:r>
              </a:p>
              <a:p>
                <a:pPr marL="571500" indent="-457200">
                  <a:buFont typeface="+mj-lt"/>
                  <a:buAutoNum type="alphaLcParenR"/>
                </a:pPr>
                <a:r>
                  <a:rPr lang="cs-CZ" sz="2400" b="1" dirty="0">
                    <a:solidFill>
                      <a:srgbClr val="FF0000"/>
                    </a:solidFill>
                    <a:latin typeface="Times New Roman" panose="02020603050405020304" pitchFamily="18" charset="0"/>
                    <a:cs typeface="Times New Roman" panose="02020603050405020304" pitchFamily="18" charset="0"/>
                  </a:rPr>
                  <a:t>zvětšením obou vstupů ve stejné proporci; </a:t>
                </a:r>
              </a:p>
              <a:p>
                <a:pPr marL="571500" indent="-457200">
                  <a:buFont typeface="+mj-lt"/>
                  <a:buAutoNum type="alphaLcParenR"/>
                </a:pPr>
                <a:r>
                  <a:rPr lang="cs-CZ" sz="2400" b="1" dirty="0">
                    <a:solidFill>
                      <a:srgbClr val="FF0000"/>
                    </a:solidFill>
                    <a:latin typeface="Times New Roman" panose="02020603050405020304" pitchFamily="18" charset="0"/>
                    <a:cs typeface="Times New Roman" panose="02020603050405020304" pitchFamily="18" charset="0"/>
                  </a:rPr>
                  <a:t>s relativně větším zapojením práce než kapitálu.</a:t>
                </a:r>
              </a:p>
            </p:txBody>
          </p:sp>
        </mc:Choice>
        <mc:Fallback>
          <p:sp>
            <p:nvSpPr>
              <p:cNvPr id="3" name="Text Placeholder 2">
                <a:extLst>
                  <a:ext uri="{FF2B5EF4-FFF2-40B4-BE49-F238E27FC236}">
                    <a16:creationId xmlns:a16="http://schemas.microsoft.com/office/drawing/2014/main" id="{4CDFE806-E311-853B-3912-BCFD18102A14}"/>
                  </a:ext>
                </a:extLst>
              </p:cNvPr>
              <p:cNvSpPr>
                <a:spLocks noGrp="1" noRot="1" noChangeAspect="1" noMove="1" noResize="1" noEditPoints="1" noAdjustHandles="1" noChangeArrowheads="1" noChangeShapeType="1" noTextEdit="1"/>
              </p:cNvSpPr>
              <p:nvPr>
                <p:ph type="body" idx="1"/>
              </p:nvPr>
            </p:nvSpPr>
            <p:spPr>
              <a:xfrm>
                <a:off x="6774428" y="491490"/>
                <a:ext cx="5181352" cy="5848926"/>
              </a:xfrm>
              <a:blipFill>
                <a:blip r:embed="rId3"/>
                <a:stretch>
                  <a:fillRect r="-1294"/>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EC19ADEF-BFF0-E4A9-4C3F-E338ABD9AD3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E3FC84AE-052C-CF04-2E2D-A4D59DCD4126}"/>
              </a:ext>
            </a:extLst>
          </p:cNvPr>
          <p:cNvPicPr>
            <a:picLocks noChangeAspect="1"/>
          </p:cNvPicPr>
          <p:nvPr/>
        </p:nvPicPr>
        <p:blipFill>
          <a:blip r:embed="rId4"/>
          <a:stretch>
            <a:fillRect/>
          </a:stretch>
        </p:blipFill>
        <p:spPr>
          <a:xfrm>
            <a:off x="0" y="2286517"/>
            <a:ext cx="6774428" cy="2987157"/>
          </a:xfrm>
          <a:prstGeom prst="rect">
            <a:avLst/>
          </a:prstGeom>
        </p:spPr>
      </p:pic>
    </p:spTree>
    <p:extLst>
      <p:ext uri="{BB962C8B-B14F-4D97-AF65-F5344CB8AC3E}">
        <p14:creationId xmlns:p14="http://schemas.microsoft.com/office/powerpoint/2010/main" val="36056245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984BFBD-5880-3650-1832-3A3712E22FC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EF6D3E-9DC7-A518-532E-92B0BC7A7599}"/>
              </a:ext>
            </a:extLst>
          </p:cNvPr>
          <p:cNvSpPr>
            <a:spLocks noGrp="1"/>
          </p:cNvSpPr>
          <p:nvPr>
            <p:ph type="title"/>
          </p:nvPr>
        </p:nvSpPr>
        <p:spPr>
          <a:xfrm>
            <a:off x="609600" y="468630"/>
            <a:ext cx="10972800" cy="1143000"/>
          </a:xfrm>
        </p:spPr>
        <p:txBody>
          <a:bodyPr>
            <a:noAutofit/>
          </a:bodyPr>
          <a:lstStyle/>
          <a:p>
            <a:r>
              <a:rPr lang="pl-PL" sz="2800" b="1" noProof="0" dirty="0">
                <a:solidFill>
                  <a:srgbClr val="FF0000"/>
                </a:solidFill>
                <a:latin typeface="Times New Roman" panose="02020603050405020304" pitchFamily="18" charset="0"/>
                <a:cs typeface="Times New Roman" panose="02020603050405020304" pitchFamily="18" charset="0"/>
              </a:rPr>
              <a:t>Křivka rostoucího výstupu firmy v případě méněcenného vstupu</a:t>
            </a:r>
            <a:endParaRPr lang="cs-CZ" sz="4000" b="1" noProof="0" dirty="0">
              <a:solidFill>
                <a:srgbClr val="FF0000"/>
              </a:solidFill>
            </a:endParaRPr>
          </a:p>
        </p:txBody>
      </p:sp>
      <p:sp>
        <p:nvSpPr>
          <p:cNvPr id="3" name="Text Placeholder 2">
            <a:extLst>
              <a:ext uri="{FF2B5EF4-FFF2-40B4-BE49-F238E27FC236}">
                <a16:creationId xmlns:a16="http://schemas.microsoft.com/office/drawing/2014/main" id="{DD51079F-10B2-5EA0-A442-AF9D2B344229}"/>
              </a:ext>
            </a:extLst>
          </p:cNvPr>
          <p:cNvSpPr>
            <a:spLocks noGrp="1"/>
          </p:cNvSpPr>
          <p:nvPr>
            <p:ph type="body" idx="1"/>
          </p:nvPr>
        </p:nvSpPr>
        <p:spPr>
          <a:xfrm>
            <a:off x="8023860" y="1496775"/>
            <a:ext cx="3931920" cy="4843641"/>
          </a:xfrm>
        </p:spPr>
        <p:txBody>
          <a:bodyPr>
            <a:normAutofit/>
          </a:bodyPr>
          <a:lstStyle/>
          <a:p>
            <a:r>
              <a:rPr lang="cs-CZ" b="1" dirty="0">
                <a:solidFill>
                  <a:schemeClr val="tx1"/>
                </a:solidFill>
                <a:latin typeface="Times New Roman" panose="02020603050405020304" pitchFamily="18" charset="0"/>
                <a:cs typeface="Times New Roman" panose="02020603050405020304" pitchFamily="18" charset="0"/>
              </a:rPr>
              <a:t>Vstup práce by byl při zvýšení výstupu z Q</a:t>
            </a:r>
            <a:r>
              <a:rPr lang="cs-CZ" sz="2400" b="1" dirty="0">
                <a:solidFill>
                  <a:schemeClr val="tx1"/>
                </a:solidFill>
                <a:latin typeface="Times New Roman" panose="02020603050405020304" pitchFamily="18" charset="0"/>
                <a:cs typeface="Times New Roman" panose="02020603050405020304" pitchFamily="18" charset="0"/>
              </a:rPr>
              <a:t>2 </a:t>
            </a:r>
            <a:r>
              <a:rPr lang="cs-CZ" b="1" dirty="0">
                <a:solidFill>
                  <a:schemeClr val="tx1"/>
                </a:solidFill>
                <a:latin typeface="Times New Roman" panose="02020603050405020304" pitchFamily="18" charset="0"/>
                <a:cs typeface="Times New Roman" panose="02020603050405020304" pitchFamily="18" charset="0"/>
              </a:rPr>
              <a:t>na Q</a:t>
            </a:r>
            <a:r>
              <a:rPr lang="cs-CZ" sz="2400" b="1" dirty="0">
                <a:solidFill>
                  <a:schemeClr val="tx1"/>
                </a:solidFill>
                <a:latin typeface="Times New Roman" panose="02020603050405020304" pitchFamily="18" charset="0"/>
                <a:cs typeface="Times New Roman" panose="02020603050405020304" pitchFamily="18" charset="0"/>
              </a:rPr>
              <a:t>3</a:t>
            </a:r>
            <a:r>
              <a:rPr lang="cs-CZ" b="1" dirty="0">
                <a:solidFill>
                  <a:schemeClr val="tx1"/>
                </a:solidFill>
                <a:latin typeface="Times New Roman" panose="02020603050405020304" pitchFamily="18" charset="0"/>
                <a:cs typeface="Times New Roman" panose="02020603050405020304" pitchFamily="18" charset="0"/>
              </a:rPr>
              <a:t> </a:t>
            </a:r>
            <a:r>
              <a:rPr lang="cs-CZ" b="1" dirty="0">
                <a:solidFill>
                  <a:srgbClr val="FF0000"/>
                </a:solidFill>
                <a:latin typeface="Times New Roman" panose="02020603050405020304" pitchFamily="18" charset="0"/>
                <a:cs typeface="Times New Roman" panose="02020603050405020304" pitchFamily="18" charset="0"/>
              </a:rPr>
              <a:t>méněcenným vstupem:</a:t>
            </a:r>
          </a:p>
          <a:p>
            <a:pPr>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jeho množství kleslo z L</a:t>
            </a:r>
            <a:r>
              <a:rPr lang="cs-CZ" sz="2400" b="1" dirty="0">
                <a:solidFill>
                  <a:schemeClr val="tx1"/>
                </a:solidFill>
                <a:latin typeface="Times New Roman" panose="02020603050405020304" pitchFamily="18" charset="0"/>
                <a:cs typeface="Times New Roman" panose="02020603050405020304" pitchFamily="18" charset="0"/>
              </a:rPr>
              <a:t>2</a:t>
            </a:r>
            <a:r>
              <a:rPr lang="cs-CZ" b="1" dirty="0">
                <a:solidFill>
                  <a:schemeClr val="tx1"/>
                </a:solidFill>
                <a:latin typeface="Times New Roman" panose="02020603050405020304" pitchFamily="18" charset="0"/>
                <a:cs typeface="Times New Roman" panose="02020603050405020304" pitchFamily="18" charset="0"/>
              </a:rPr>
              <a:t> na L</a:t>
            </a:r>
            <a:r>
              <a:rPr lang="cs-CZ" sz="2400" b="1" dirty="0">
                <a:solidFill>
                  <a:schemeClr val="tx1"/>
                </a:solidFill>
                <a:latin typeface="Times New Roman" panose="02020603050405020304" pitchFamily="18" charset="0"/>
                <a:cs typeface="Times New Roman" panose="02020603050405020304" pitchFamily="18" charset="0"/>
              </a:rPr>
              <a:t>3</a:t>
            </a:r>
            <a:r>
              <a:rPr lang="cs-CZ" b="1" dirty="0">
                <a:solidFill>
                  <a:schemeClr val="tx1"/>
                </a:solidFill>
                <a:latin typeface="Times New Roman" panose="02020603050405020304" pitchFamily="18" charset="0"/>
                <a:cs typeface="Times New Roman" panose="02020603050405020304" pitchFamily="18" charset="0"/>
              </a:rPr>
              <a:t>.</a:t>
            </a:r>
          </a:p>
        </p:txBody>
      </p:sp>
      <p:sp>
        <p:nvSpPr>
          <p:cNvPr id="99" name="Google Shape;99;p14">
            <a:extLst>
              <a:ext uri="{FF2B5EF4-FFF2-40B4-BE49-F238E27FC236}">
                <a16:creationId xmlns:a16="http://schemas.microsoft.com/office/drawing/2014/main" id="{C1B20D44-EEF9-3708-D282-5B8D11A9938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A6BCBF6E-EDF0-0CD2-A61C-503C5AD3275A}"/>
              </a:ext>
            </a:extLst>
          </p:cNvPr>
          <p:cNvPicPr>
            <a:picLocks noChangeAspect="1"/>
          </p:cNvPicPr>
          <p:nvPr/>
        </p:nvPicPr>
        <p:blipFill>
          <a:blip r:embed="rId3"/>
          <a:stretch>
            <a:fillRect/>
          </a:stretch>
        </p:blipFill>
        <p:spPr>
          <a:xfrm>
            <a:off x="0" y="1496774"/>
            <a:ext cx="8023860" cy="4652565"/>
          </a:xfrm>
          <a:prstGeom prst="rect">
            <a:avLst/>
          </a:prstGeom>
        </p:spPr>
      </p:pic>
    </p:spTree>
    <p:extLst>
      <p:ext uri="{BB962C8B-B14F-4D97-AF65-F5344CB8AC3E}">
        <p14:creationId xmlns:p14="http://schemas.microsoft.com/office/powerpoint/2010/main" val="22792720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1072A4F-DABC-E998-C58F-D471AF0EB1F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6BCDFB8-6B84-DB6F-8737-C7A0E4188134}"/>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Ad 2) </a:t>
            </a:r>
            <a:r>
              <a:rPr lang="cs-CZ" sz="4000" b="1" noProof="0" dirty="0">
                <a:solidFill>
                  <a:srgbClr val="FF0000"/>
                </a:solidFill>
                <a:latin typeface="Times New Roman" panose="02020603050405020304" pitchFamily="18" charset="0"/>
                <a:cs typeface="Times New Roman" panose="02020603050405020304" pitchFamily="18" charset="0"/>
              </a:rPr>
              <a:t>Výnosy z rozsahu</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B3D68C9-327F-3479-8D61-0E9490AC38AD}"/>
                  </a:ext>
                </a:extLst>
              </p:cNvPr>
              <p:cNvSpPr>
                <a:spLocks noGrp="1"/>
              </p:cNvSpPr>
              <p:nvPr>
                <p:ph type="body" idx="1"/>
              </p:nvPr>
            </p:nvSpPr>
            <p:spPr>
              <a:xfrm>
                <a:off x="173621" y="1417639"/>
                <a:ext cx="11725154" cy="4708526"/>
              </a:xfrm>
            </p:spPr>
            <p:txBody>
              <a:bodyPr>
                <a:normAutofit fontScale="92500" lnSpcReduction="20000"/>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Vztah mezi změnami vstupů a změnou výstupu:</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Nepopisují však celou dlouhodobou produkční funkci:</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Jenom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souvislost mezi proporcionální změnou vstupů a jí vyvolanou změnou výstupu. </a:t>
                </a:r>
              </a:p>
              <a:p>
                <a:pPr algn="just"/>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r>
                  <a:rPr lang="cs-CZ" sz="2800" b="1" noProof="0" dirty="0">
                    <a:solidFill>
                      <a:schemeClr val="tx1"/>
                    </a:solidFill>
                    <a:latin typeface="Times New Roman" panose="02020603050405020304" pitchFamily="18" charset="0"/>
                    <a:cs typeface="Times New Roman" panose="02020603050405020304" pitchFamily="18" charset="0"/>
                  </a:rPr>
                  <a:t>Produkční funkce </a:t>
                </a:r>
                <a14:m>
                  <m:oMath xmlns:m="http://schemas.openxmlformats.org/officeDocument/2006/math">
                    <m:r>
                      <a:rPr lang="cs-CZ" sz="2800" b="1" i="1" noProof="0" dirty="0" smtClean="0">
                        <a:solidFill>
                          <a:schemeClr val="tx1"/>
                        </a:solidFill>
                        <a:latin typeface="Cambria Math" panose="02040503050406030204" pitchFamily="18" charset="0"/>
                        <a:cs typeface="Times New Roman" panose="02020603050405020304" pitchFamily="18" charset="0"/>
                      </a:rPr>
                      <m:t>𝑸</m:t>
                    </m:r>
                    <m:r>
                      <a:rPr lang="cs-CZ" sz="2800" b="1" i="1" noProof="0" dirty="0" smtClean="0">
                        <a:solidFill>
                          <a:schemeClr val="tx1"/>
                        </a:solidFill>
                        <a:latin typeface="Cambria Math" panose="02040503050406030204" pitchFamily="18" charset="0"/>
                        <a:cs typeface="Times New Roman" panose="02020603050405020304" pitchFamily="18" charset="0"/>
                      </a:rPr>
                      <m:t> = </m:t>
                    </m:r>
                    <m:r>
                      <a:rPr lang="cs-CZ" sz="2800" b="1" i="1" noProof="0" dirty="0" smtClean="0">
                        <a:solidFill>
                          <a:schemeClr val="tx1"/>
                        </a:solidFill>
                        <a:latin typeface="Cambria Math" panose="02040503050406030204" pitchFamily="18" charset="0"/>
                        <a:cs typeface="Times New Roman" panose="02020603050405020304" pitchFamily="18" charset="0"/>
                      </a:rPr>
                      <m:t>𝒇</m:t>
                    </m:r>
                    <m:d>
                      <m:dPr>
                        <m:ctrlPr>
                          <a:rPr lang="cs-CZ" sz="2800" b="1" i="1" noProof="0" dirty="0" smtClean="0">
                            <a:solidFill>
                              <a:schemeClr val="tx1"/>
                            </a:solidFill>
                            <a:latin typeface="Cambria Math" panose="02040503050406030204" pitchFamily="18" charset="0"/>
                            <a:cs typeface="Times New Roman" panose="02020603050405020304" pitchFamily="18" charset="0"/>
                          </a:rPr>
                        </m:ctrlPr>
                      </m:dPr>
                      <m:e>
                        <m:r>
                          <a:rPr lang="cs-CZ" sz="2800" b="1" i="1" noProof="0" dirty="0" smtClean="0">
                            <a:solidFill>
                              <a:schemeClr val="tx1"/>
                            </a:solidFill>
                            <a:latin typeface="Cambria Math" panose="02040503050406030204" pitchFamily="18" charset="0"/>
                            <a:cs typeface="Times New Roman" panose="02020603050405020304" pitchFamily="18" charset="0"/>
                          </a:rPr>
                          <m:t>𝑲</m:t>
                        </m:r>
                        <m:r>
                          <a:rPr lang="cs-CZ" sz="2800" b="1" i="1" noProof="0" dirty="0" smtClean="0">
                            <a:solidFill>
                              <a:schemeClr val="tx1"/>
                            </a:solidFill>
                            <a:latin typeface="Cambria Math" panose="02040503050406030204" pitchFamily="18" charset="0"/>
                            <a:cs typeface="Times New Roman" panose="02020603050405020304" pitchFamily="18" charset="0"/>
                          </a:rPr>
                          <m:t>,</m:t>
                        </m:r>
                        <m:r>
                          <a:rPr lang="cs-CZ" sz="2800" b="1" i="1" noProof="0" dirty="0" smtClean="0">
                            <a:solidFill>
                              <a:schemeClr val="tx1"/>
                            </a:solidFill>
                            <a:latin typeface="Cambria Math" panose="02040503050406030204" pitchFamily="18" charset="0"/>
                            <a:cs typeface="Times New Roman" panose="02020603050405020304" pitchFamily="18" charset="0"/>
                          </a:rPr>
                          <m:t>𝑳</m:t>
                        </m:r>
                      </m:e>
                    </m:d>
                    <m:r>
                      <a:rPr lang="cs-CZ" sz="2800" b="1" i="1" noProof="0" dirty="0" smtClean="0">
                        <a:solidFill>
                          <a:schemeClr val="tx1"/>
                        </a:solidFill>
                        <a:latin typeface="Cambria Math" panose="02040503050406030204" pitchFamily="18" charset="0"/>
                        <a:cs typeface="Times New Roman" panose="02020603050405020304" pitchFamily="18" charset="0"/>
                      </a:rPr>
                      <m:t>:</m:t>
                    </m:r>
                  </m:oMath>
                </a14:m>
                <a:endParaRPr lang="cs-CZ" sz="2800" b="1" i="1" noProof="0" dirty="0">
                  <a:solidFill>
                    <a:schemeClr val="tx1"/>
                  </a:solidFill>
                  <a:latin typeface="Cambria Math" panose="02040503050406030204" pitchFamily="18" charset="0"/>
                  <a:cs typeface="Times New Roman" panose="02020603050405020304" pitchFamily="18" charset="0"/>
                </a:endParaRP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vynásobíme oba používané vstupy stejnou kladnou konstantou </a:t>
                </a:r>
                <a:r>
                  <a:rPr lang="cs-CZ" sz="2800" b="1" i="1" noProof="0" dirty="0">
                    <a:solidFill>
                      <a:schemeClr val="tx1"/>
                    </a:solidFill>
                    <a:latin typeface="Times New Roman" panose="02020603050405020304" pitchFamily="18" charset="0"/>
                    <a:cs typeface="Times New Roman" panose="02020603050405020304" pitchFamily="18" charset="0"/>
                  </a:rPr>
                  <a:t>„t“</a:t>
                </a:r>
                <a:r>
                  <a:rPr lang="cs-CZ" sz="2800" b="1" noProof="0" dirty="0">
                    <a:solidFill>
                      <a:schemeClr val="tx1"/>
                    </a:solidFill>
                    <a:latin typeface="Times New Roman" panose="02020603050405020304" pitchFamily="18" charset="0"/>
                    <a:cs typeface="Times New Roman" panose="02020603050405020304" pitchFamily="18" charset="0"/>
                  </a:rPr>
                  <a:t> (t &gt; 1) – tři situace:</a:t>
                </a:r>
              </a:p>
              <a:p>
                <a:pPr marL="628650" indent="-514350" algn="just">
                  <a:buFont typeface="+mj-lt"/>
                  <a:buAutoNum type="alphaUcPeriod"/>
                </a:pP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Růst</a:t>
                </a:r>
                <a:r>
                  <a:rPr lang="cs-CZ" sz="2800" b="1" noProof="0" dirty="0">
                    <a:solidFill>
                      <a:schemeClr val="tx1"/>
                    </a:solidFill>
                    <a:latin typeface="Times New Roman" panose="02020603050405020304" pitchFamily="18" charset="0"/>
                    <a:cs typeface="Times New Roman" panose="02020603050405020304" pitchFamily="18" charset="0"/>
                  </a:rPr>
                  <a:t> objemu každého ze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vstupů</a:t>
                </a:r>
                <a:r>
                  <a:rPr lang="cs-CZ" sz="2800" b="1" noProof="0" dirty="0">
                    <a:solidFill>
                      <a:schemeClr val="tx1"/>
                    </a:solidFill>
                    <a:latin typeface="Times New Roman" panose="02020603050405020304" pitchFamily="18" charset="0"/>
                    <a:cs typeface="Times New Roman" panose="02020603050405020304" pitchFamily="18" charset="0"/>
                  </a:rPr>
                  <a:t> o </a:t>
                </a:r>
                <a:r>
                  <a:rPr lang="cs-CZ" sz="2800"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 procent </a:t>
                </a:r>
                <a:r>
                  <a:rPr lang="cs-CZ" sz="2800" b="1" noProof="0" dirty="0">
                    <a:solidFill>
                      <a:schemeClr val="tx1"/>
                    </a:solidFill>
                    <a:latin typeface="Times New Roman" panose="02020603050405020304" pitchFamily="18" charset="0"/>
                    <a:cs typeface="Times New Roman" panose="02020603050405020304" pitchFamily="18" charset="0"/>
                  </a:rPr>
                  <a:t>způsobí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růst výstupu </a:t>
                </a:r>
                <a:r>
                  <a:rPr lang="cs-CZ" sz="2800" b="1" noProof="0" dirty="0">
                    <a:solidFill>
                      <a:schemeClr val="tx1"/>
                    </a:solidFill>
                    <a:latin typeface="Times New Roman" panose="02020603050405020304" pitchFamily="18" charset="0"/>
                    <a:cs typeface="Times New Roman" panose="02020603050405020304" pitchFamily="18" charset="0"/>
                  </a:rPr>
                  <a:t>rovněž o </a:t>
                </a:r>
                <a:r>
                  <a:rPr lang="cs-CZ" sz="2800" b="1" i="1" noProof="0" dirty="0">
                    <a:solidFill>
                      <a:schemeClr val="tx1"/>
                    </a:solidFill>
                    <a:highlight>
                      <a:srgbClr val="FFFF00"/>
                    </a:highlight>
                    <a:latin typeface="Times New Roman" panose="02020603050405020304" pitchFamily="18" charset="0"/>
                    <a:cs typeface="Times New Roman" panose="02020603050405020304" pitchFamily="18" charset="0"/>
                  </a:rPr>
                  <a:t>„t“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procent:</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 dlouhodobé produkční funkci se prosazují </a:t>
                </a:r>
                <a:r>
                  <a:rPr lang="cs-CZ" sz="2800" b="1" noProof="0" dirty="0">
                    <a:solidFill>
                      <a:srgbClr val="FF0000"/>
                    </a:solidFill>
                    <a:latin typeface="Times New Roman" panose="02020603050405020304" pitchFamily="18" charset="0"/>
                    <a:cs typeface="Times New Roman" panose="02020603050405020304" pitchFamily="18" charset="0"/>
                  </a:rPr>
                  <a:t>konstantní výnosy z rozsahu.</a:t>
                </a:r>
              </a:p>
              <a:p>
                <a:pPr marL="114300" indent="0" algn="just">
                  <a:buNone/>
                </a:pPr>
                <a14:m>
                  <m:oMathPara xmlns:m="http://schemas.openxmlformats.org/officeDocument/2006/math">
                    <m:oMathParaPr>
                      <m:jc m:val="centerGroup"/>
                    </m:oMathParaPr>
                    <m:oMath xmlns:m="http://schemas.openxmlformats.org/officeDocument/2006/math">
                      <m:r>
                        <a:rPr lang="en-GB" sz="2800" b="1" i="1" u="none" strike="noStrike" baseline="0" dirty="0" smtClean="0">
                          <a:latin typeface="Cambria Math" panose="02040503050406030204" pitchFamily="18" charset="0"/>
                        </a:rPr>
                        <m:t>𝒇</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𝑲</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𝑳</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𝒇</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𝑲</m:t>
                      </m:r>
                      <m:r>
                        <a:rPr lang="en-GB" sz="2800" b="1" i="1" u="none" strike="noStrike" baseline="0" dirty="0" smtClean="0">
                          <a:latin typeface="Cambria Math" panose="02040503050406030204" pitchFamily="18" charset="0"/>
                        </a:rPr>
                        <m:t>,</m:t>
                      </m:r>
                      <m:r>
                        <a:rPr lang="en-GB" sz="2800" b="1" i="1" u="none" strike="noStrike" baseline="0" dirty="0" smtClean="0">
                          <a:latin typeface="Cambria Math" panose="02040503050406030204" pitchFamily="18" charset="0"/>
                        </a:rPr>
                        <m:t>𝑳</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𝑸</m:t>
                      </m:r>
                    </m:oMath>
                  </m:oMathPara>
                </a14:m>
                <a:endParaRPr lang="cs-CZ" sz="2800"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7B3D68C9-327F-3479-8D61-0E9490AC38AD}"/>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1813" r="-1663"/>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546441B1-65BE-A76A-EA16-638909AE500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5161321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375D880-45BF-D4A5-B6BA-45E1DBA7645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560766-460D-9B77-487C-2FBE5E1327CE}"/>
              </a:ext>
            </a:extLst>
          </p:cNvPr>
          <p:cNvSpPr>
            <a:spLocks noGrp="1"/>
          </p:cNvSpPr>
          <p:nvPr>
            <p:ph type="title"/>
          </p:nvPr>
        </p:nvSpPr>
        <p:spPr/>
        <p:txBody>
          <a:bodyPr>
            <a:noAutofit/>
          </a:bodyPr>
          <a:lstStyle/>
          <a:p>
            <a:pPr marL="114300" marR="0" lvl="0" defTabSz="914400" rtl="0" eaLnBrk="1" fontAlgn="auto" latinLnBrk="0" hangingPunct="1">
              <a:lnSpc>
                <a:spcPct val="100000"/>
              </a:lnSpc>
              <a:spcBef>
                <a:spcPts val="360"/>
              </a:spcBef>
              <a:spcAft>
                <a:spcPts val="0"/>
              </a:spcAft>
              <a:buClr>
                <a:srgbClr val="000000"/>
              </a:buClr>
              <a:buSzPts val="1800"/>
              <a:tabLst/>
              <a:defRPr/>
            </a:pPr>
            <a:r>
              <a:rPr kumimoji="0" lang="cs-CZ" sz="36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Produkční funkce:</a:t>
            </a:r>
          </a:p>
        </p:txBody>
      </p:sp>
      <p:sp>
        <p:nvSpPr>
          <p:cNvPr id="3" name="Text Placeholder 2">
            <a:extLst>
              <a:ext uri="{FF2B5EF4-FFF2-40B4-BE49-F238E27FC236}">
                <a16:creationId xmlns:a16="http://schemas.microsoft.com/office/drawing/2014/main" id="{91E8B2A8-9C00-2D5D-6895-65FF5A841FB6}"/>
              </a:ext>
            </a:extLst>
          </p:cNvPr>
          <p:cNvSpPr>
            <a:spLocks noGrp="1"/>
          </p:cNvSpPr>
          <p:nvPr>
            <p:ph type="body" idx="1"/>
          </p:nvPr>
        </p:nvSpPr>
        <p:spPr>
          <a:xfrm>
            <a:off x="277791" y="1331089"/>
            <a:ext cx="11667282" cy="4795075"/>
          </a:xfrm>
        </p:spPr>
        <p:txBody>
          <a:bodyPr>
            <a:normAutofit fontScale="85000" lnSpcReduction="10000"/>
          </a:bodyPr>
          <a:lstStyle/>
          <a:p>
            <a:pPr marL="114300" indent="0" algn="ctr">
              <a:buNone/>
            </a:pPr>
            <a:r>
              <a:rPr lang="cs-CZ" b="1" noProof="0" dirty="0"/>
              <a:t>Q = f (K, L),</a:t>
            </a:r>
          </a:p>
          <a:p>
            <a:pPr>
              <a:buFont typeface="Wingdings" panose="05000000000000000000" pitchFamily="2" charset="2"/>
              <a:buChar char="Ø"/>
            </a:pPr>
            <a:r>
              <a:rPr lang="cs-CZ" b="1" noProof="0" dirty="0"/>
              <a:t>Q = výstup za jednotku času</a:t>
            </a:r>
            <a:r>
              <a:rPr lang="pl-PL" b="1" noProof="0" dirty="0">
                <a:solidFill>
                  <a:schemeClr val="tx1"/>
                </a:solidFill>
              </a:rPr>
              <a:t>.</a:t>
            </a:r>
          </a:p>
          <a:p>
            <a:pPr>
              <a:buFont typeface="Wingdings" panose="05000000000000000000" pitchFamily="2" charset="2"/>
              <a:buChar char="Ø"/>
            </a:pPr>
            <a:r>
              <a:rPr lang="pl-PL" b="1" noProof="0" dirty="0">
                <a:solidFill>
                  <a:schemeClr val="tx1"/>
                </a:solidFill>
              </a:rPr>
              <a:t>K = vstup kapitálu za jednotku času.</a:t>
            </a:r>
          </a:p>
          <a:p>
            <a:pPr>
              <a:buFont typeface="Wingdings" panose="05000000000000000000" pitchFamily="2" charset="2"/>
              <a:buChar char="Ø"/>
            </a:pPr>
            <a:r>
              <a:rPr lang="pl-PL" b="1" noProof="0" dirty="0">
                <a:solidFill>
                  <a:schemeClr val="tx1"/>
                </a:solidFill>
              </a:rPr>
              <a:t>L = vstup práce za jednotku času.</a:t>
            </a:r>
          </a:p>
          <a:p>
            <a:endParaRPr lang="cs-CZ" b="1" noProof="0" dirty="0">
              <a:solidFill>
                <a:srgbClr val="FF0000"/>
              </a:solidFill>
            </a:endParaRPr>
          </a:p>
          <a:p>
            <a:r>
              <a:rPr lang="cs-CZ" b="1" noProof="0" dirty="0">
                <a:solidFill>
                  <a:srgbClr val="FF0000"/>
                </a:solidFill>
              </a:rPr>
              <a:t>Vlastnosti produkční funkce:</a:t>
            </a:r>
          </a:p>
          <a:p>
            <a:pPr marL="628650" indent="-514350">
              <a:buFont typeface="+mj-lt"/>
              <a:buAutoNum type="alphaLcPeriod"/>
            </a:pPr>
            <a:r>
              <a:rPr lang="cs-CZ" b="1" noProof="0" dirty="0">
                <a:solidFill>
                  <a:schemeClr val="tx1"/>
                </a:solidFill>
              </a:rPr>
              <a:t>Výstup může být vyroben různými kombinacemi vstupů;</a:t>
            </a:r>
          </a:p>
          <a:p>
            <a:pPr marL="628650" indent="-514350">
              <a:buFont typeface="+mj-lt"/>
              <a:buAutoNum type="alphaLcPeriod"/>
            </a:pPr>
            <a:r>
              <a:rPr lang="cs-CZ" b="1" noProof="0" dirty="0">
                <a:solidFill>
                  <a:schemeClr val="tx1"/>
                </a:solidFill>
              </a:rPr>
              <a:t>Ukazuje technologická omezení výroby: vychází z dané úrovně technologie;</a:t>
            </a:r>
          </a:p>
          <a:p>
            <a:pPr marL="628650" indent="-514350">
              <a:buFont typeface="+mj-lt"/>
              <a:buAutoNum type="alphaLcPeriod"/>
            </a:pPr>
            <a:r>
              <a:rPr lang="cs-CZ" b="1" noProof="0" dirty="0">
                <a:solidFill>
                  <a:schemeClr val="tx1"/>
                </a:solidFill>
              </a:rPr>
              <a:t>Nepředpokládá zbytečné a neefektivní výrobní procesy: důraz na maximum výstupu v její definici =&gt; k tvorbě výstupu používaný nejefektivnější kombinaci vstupů firmami.</a:t>
            </a:r>
          </a:p>
        </p:txBody>
      </p:sp>
      <p:sp>
        <p:nvSpPr>
          <p:cNvPr id="99" name="Google Shape;99;p14">
            <a:extLst>
              <a:ext uri="{FF2B5EF4-FFF2-40B4-BE49-F238E27FC236}">
                <a16:creationId xmlns:a16="http://schemas.microsoft.com/office/drawing/2014/main" id="{34E6E7CF-7457-DBE4-29AE-9ADFE01CBA2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091001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2993289-A0E8-195B-9518-AE523C6461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1BDD0B-1664-C6C1-98EC-88CFC81DB5ED}"/>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Výnosy z rozsahu</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38F41FB6-1970-DCA4-8893-8DD249E8A490}"/>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lphaUcPeriod" startAt="2"/>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Zvýšení</a:t>
                </a:r>
                <a:r>
                  <a:rPr lang="cs-CZ" b="1" noProof="0" dirty="0">
                    <a:solidFill>
                      <a:schemeClr val="tx1"/>
                    </a:solidFill>
                    <a:latin typeface="Times New Roman" panose="02020603050405020304" pitchFamily="18" charset="0"/>
                    <a:cs typeface="Times New Roman" panose="02020603050405020304" pitchFamily="18" charset="0"/>
                  </a:rPr>
                  <a:t> objemu každého z používaných vstupů o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procent povede ke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zvýšení výstupu </a:t>
                </a:r>
                <a:r>
                  <a:rPr lang="cs-CZ" b="1" noProof="0" dirty="0">
                    <a:solidFill>
                      <a:schemeClr val="tx1"/>
                    </a:solidFill>
                    <a:latin typeface="Times New Roman" panose="02020603050405020304" pitchFamily="18" charset="0"/>
                    <a:cs typeface="Times New Roman" panose="02020603050405020304" pitchFamily="18" charset="0"/>
                  </a:rPr>
                  <a:t>o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více než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procent:</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V </a:t>
                </a:r>
                <a:r>
                  <a:rPr lang="cs-CZ" b="1" noProof="0" dirty="0">
                    <a:solidFill>
                      <a:schemeClr val="tx1"/>
                    </a:solidFill>
                    <a:latin typeface="Times New Roman" panose="02020603050405020304" pitchFamily="18" charset="0"/>
                    <a:cs typeface="Times New Roman" panose="02020603050405020304" pitchFamily="18" charset="0"/>
                  </a:rPr>
                  <a:t>dlouhodobé produkční funkci: </a:t>
                </a:r>
                <a:r>
                  <a:rPr lang="cs-CZ" b="1" noProof="0" dirty="0">
                    <a:solidFill>
                      <a:srgbClr val="FF0000"/>
                    </a:solidFill>
                    <a:latin typeface="Times New Roman" panose="02020603050405020304" pitchFamily="18" charset="0"/>
                    <a:cs typeface="Times New Roman" panose="02020603050405020304" pitchFamily="18" charset="0"/>
                  </a:rPr>
                  <a:t>rostoucí výnosy z rozsahu. </a:t>
                </a:r>
                <a:r>
                  <a:rPr lang="cs-CZ" b="1" noProof="0" dirty="0">
                    <a:solidFill>
                      <a:schemeClr val="tx1"/>
                    </a:solidFill>
                    <a:latin typeface="Times New Roman" panose="02020603050405020304" pitchFamily="18" charset="0"/>
                    <a:cs typeface="Times New Roman" panose="02020603050405020304" pitchFamily="18" charset="0"/>
                  </a:rPr>
                  <a:t>Formálně:</a:t>
                </a:r>
              </a:p>
              <a:p>
                <a:pPr marL="114300" indent="0" algn="just">
                  <a:buNone/>
                </a:pPr>
                <a14:m>
                  <m:oMathPara xmlns:m="http://schemas.openxmlformats.org/officeDocument/2006/math">
                    <m:oMathParaPr>
                      <m:jc m:val="centerGroup"/>
                    </m:oMathParaPr>
                    <m:oMath xmlns:m="http://schemas.openxmlformats.org/officeDocument/2006/math">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&gt;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𝑸</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lphaUcPeriod" startAt="3"/>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Růst</a:t>
                </a:r>
                <a:r>
                  <a:rPr lang="cs-CZ" b="1" noProof="0" dirty="0">
                    <a:solidFill>
                      <a:schemeClr val="tx1"/>
                    </a:solidFill>
                    <a:latin typeface="Times New Roman" panose="02020603050405020304" pitchFamily="18" charset="0"/>
                    <a:cs typeface="Times New Roman" panose="02020603050405020304" pitchFamily="18" charset="0"/>
                  </a:rPr>
                  <a:t> každého ze vstupů o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vede k růstu výstupu o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méně</a:t>
                </a:r>
                <a:r>
                  <a:rPr lang="cs-CZ" b="1" noProof="0" dirty="0">
                    <a:solidFill>
                      <a:schemeClr val="tx1"/>
                    </a:solidFill>
                    <a:latin typeface="Times New Roman" panose="02020603050405020304" pitchFamily="18" charset="0"/>
                    <a:cs typeface="Times New Roman" panose="02020603050405020304" pitchFamily="18" charset="0"/>
                  </a:rPr>
                  <a:t> než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procent:</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V </a:t>
                </a:r>
                <a:r>
                  <a:rPr lang="cs-CZ" b="1" noProof="0" dirty="0">
                    <a:solidFill>
                      <a:schemeClr val="tx1"/>
                    </a:solidFill>
                    <a:latin typeface="Times New Roman" panose="02020603050405020304" pitchFamily="18" charset="0"/>
                    <a:cs typeface="Times New Roman" panose="02020603050405020304" pitchFamily="18" charset="0"/>
                  </a:rPr>
                  <a:t>dlouhodobé produkční funkci: </a:t>
                </a:r>
                <a:r>
                  <a:rPr lang="cs-CZ" b="1" noProof="0" dirty="0">
                    <a:solidFill>
                      <a:srgbClr val="FF0000"/>
                    </a:solidFill>
                    <a:latin typeface="Times New Roman" panose="02020603050405020304" pitchFamily="18" charset="0"/>
                    <a:cs typeface="Times New Roman" panose="02020603050405020304" pitchFamily="18" charset="0"/>
                  </a:rPr>
                  <a:t>klesající výnosy z rozsahu:</a:t>
                </a:r>
              </a:p>
              <a:p>
                <a:pPr marL="114300" indent="0" algn="just">
                  <a:buNone/>
                </a:pPr>
                <a14:m>
                  <m:oMathPara xmlns:m="http://schemas.openxmlformats.org/officeDocument/2006/math">
                    <m:oMathParaPr>
                      <m:jc m:val="centerGroup"/>
                    </m:oMathParaPr>
                    <m:oMath xmlns:m="http://schemas.openxmlformats.org/officeDocument/2006/math">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&lt;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𝑸</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b="1" noProof="0"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38F41FB6-1970-DCA4-8893-8DD249E8A490}"/>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648" r="-1299"/>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75B089AF-581F-AC8A-2344-0D1DEC0493C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929667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BA8928A-999A-E8FC-4354-26586810A6A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53F9D60-B143-E29C-93D5-5BF2142E73E5}"/>
              </a:ext>
            </a:extLst>
          </p:cNvPr>
          <p:cNvSpPr>
            <a:spLocks noGrp="1"/>
          </p:cNvSpPr>
          <p:nvPr>
            <p:ph type="title"/>
          </p:nvPr>
        </p:nvSpPr>
        <p:spPr/>
        <p:txBody>
          <a:bodyPr>
            <a:noAutofit/>
          </a:bodyPr>
          <a:lstStyle/>
          <a:p>
            <a:r>
              <a:rPr lang="en-GB" b="1" dirty="0" err="1">
                <a:solidFill>
                  <a:srgbClr val="FF0000"/>
                </a:solidFill>
              </a:rPr>
              <a:t>Výnosy</a:t>
            </a:r>
            <a:r>
              <a:rPr lang="en-GB" b="1" dirty="0">
                <a:solidFill>
                  <a:srgbClr val="FF0000"/>
                </a:solidFill>
              </a:rPr>
              <a:t> z </a:t>
            </a:r>
            <a:r>
              <a:rPr lang="en-GB" b="1" dirty="0" err="1">
                <a:solidFill>
                  <a:srgbClr val="FF0000"/>
                </a:solidFill>
              </a:rPr>
              <a:t>rozsahu</a:t>
            </a:r>
            <a:r>
              <a:rPr lang="en-GB" b="1" dirty="0">
                <a:solidFill>
                  <a:srgbClr val="FF0000"/>
                </a:solidFill>
              </a:rPr>
              <a:t> – </a:t>
            </a:r>
            <a:r>
              <a:rPr lang="en-GB" b="1" dirty="0" err="1">
                <a:solidFill>
                  <a:srgbClr val="FF0000"/>
                </a:solidFill>
              </a:rPr>
              <a:t>Izokvantová</a:t>
            </a:r>
            <a:r>
              <a:rPr lang="en-GB" b="1" dirty="0">
                <a:solidFill>
                  <a:srgbClr val="FF0000"/>
                </a:solidFill>
              </a:rPr>
              <a:t> </a:t>
            </a:r>
            <a:r>
              <a:rPr lang="en-GB" b="1" dirty="0" err="1">
                <a:solidFill>
                  <a:srgbClr val="FF0000"/>
                </a:solidFill>
              </a:rPr>
              <a:t>mapa</a:t>
            </a:r>
            <a:endParaRPr lang="en-GB" dirty="0">
              <a:solidFill>
                <a:srgbClr val="FF0000"/>
              </a:solidFill>
            </a:endParaRPr>
          </a:p>
        </p:txBody>
      </p:sp>
      <p:sp>
        <p:nvSpPr>
          <p:cNvPr id="3" name="Text Placeholder 2">
            <a:extLst>
              <a:ext uri="{FF2B5EF4-FFF2-40B4-BE49-F238E27FC236}">
                <a16:creationId xmlns:a16="http://schemas.microsoft.com/office/drawing/2014/main" id="{FE63FEFB-8F10-B7E5-BB68-EE3BEBF9CFE2}"/>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a:pPr>
            <a:r>
              <a:rPr lang="cs-CZ" b="1" noProof="0" dirty="0"/>
              <a:t>Konstantní výnosy</a:t>
            </a:r>
            <a:r>
              <a:rPr lang="cs-CZ" noProof="0" dirty="0"/>
              <a:t>: Růst vstupů o X % → výstup o X %: </a:t>
            </a:r>
          </a:p>
          <a:p>
            <a:pPr algn="just">
              <a:buFont typeface="Wingdings" panose="05000000000000000000" pitchFamily="2" charset="2"/>
              <a:buChar char="Ø"/>
            </a:pPr>
            <a:r>
              <a:rPr lang="cs-CZ" noProof="0" dirty="0"/>
              <a:t>Vzdálenosti izokvant se nemění.</a:t>
            </a:r>
          </a:p>
          <a:p>
            <a:pPr marL="628650" indent="-514350" algn="just">
              <a:buFont typeface="+mj-lt"/>
              <a:buAutoNum type="arabicPeriod"/>
            </a:pPr>
            <a:endParaRPr lang="cs-CZ" b="1" noProof="0" dirty="0"/>
          </a:p>
          <a:p>
            <a:pPr marL="628650" indent="-514350" algn="just">
              <a:buFont typeface="+mj-lt"/>
              <a:buAutoNum type="arabicPeriod"/>
            </a:pPr>
            <a:r>
              <a:rPr lang="cs-CZ" b="1" noProof="0" dirty="0"/>
              <a:t>Rostoucí výnosy</a:t>
            </a:r>
            <a:r>
              <a:rPr lang="cs-CZ" noProof="0" dirty="0"/>
              <a:t>: Růst vstupů o X % → výstup o více než X %:</a:t>
            </a:r>
          </a:p>
          <a:p>
            <a:pPr algn="just">
              <a:buFont typeface="Wingdings" panose="05000000000000000000" pitchFamily="2" charset="2"/>
              <a:buChar char="Ø"/>
            </a:pPr>
            <a:r>
              <a:rPr lang="cs-CZ" noProof="0" dirty="0"/>
              <a:t>Izokvanty se přibližují.</a:t>
            </a:r>
          </a:p>
          <a:p>
            <a:pPr marL="628650" indent="-514350" algn="just">
              <a:buFont typeface="+mj-lt"/>
              <a:buAutoNum type="arabicPeriod"/>
            </a:pPr>
            <a:endParaRPr lang="cs-CZ" b="1" noProof="0" dirty="0"/>
          </a:p>
          <a:p>
            <a:pPr marL="628650" indent="-514350" algn="just">
              <a:buFont typeface="+mj-lt"/>
              <a:buAutoNum type="arabicPeriod"/>
            </a:pPr>
            <a:r>
              <a:rPr lang="cs-CZ" b="1" noProof="0" dirty="0"/>
              <a:t>Klesající výnosy</a:t>
            </a:r>
            <a:r>
              <a:rPr lang="cs-CZ" noProof="0" dirty="0"/>
              <a:t>: Růst vstupů o X % → výstup o méně než X %:</a:t>
            </a:r>
          </a:p>
          <a:p>
            <a:pPr algn="just">
              <a:buFont typeface="Wingdings" panose="05000000000000000000" pitchFamily="2" charset="2"/>
              <a:buChar char="Ø"/>
            </a:pPr>
            <a:r>
              <a:rPr lang="cs-CZ" noProof="0" dirty="0"/>
              <a:t>Izokvanty se vzdalují.</a:t>
            </a:r>
          </a:p>
        </p:txBody>
      </p:sp>
      <p:sp>
        <p:nvSpPr>
          <p:cNvPr id="99" name="Google Shape;99;p14">
            <a:extLst>
              <a:ext uri="{FF2B5EF4-FFF2-40B4-BE49-F238E27FC236}">
                <a16:creationId xmlns:a16="http://schemas.microsoft.com/office/drawing/2014/main" id="{8261EE9E-5F0C-71B2-682A-6B4B064241C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021960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A97B4DF-AE7B-5657-4D09-E044FC0B87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6B7BE1D-92B1-0B14-327B-3C107243A81F}"/>
              </a:ext>
            </a:extLst>
          </p:cNvPr>
          <p:cNvSpPr>
            <a:spLocks noGrp="1"/>
          </p:cNvSpPr>
          <p:nvPr>
            <p:ph type="title"/>
          </p:nvPr>
        </p:nvSpPr>
        <p:spPr>
          <a:xfrm>
            <a:off x="1657350" y="206850"/>
            <a:ext cx="10302240" cy="776922"/>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Výnosy z rozsahu – </a:t>
            </a:r>
            <a:r>
              <a:rPr lang="cs-CZ" sz="3200" b="1" noProof="0" dirty="0" err="1">
                <a:solidFill>
                  <a:srgbClr val="FF0000"/>
                </a:solidFill>
                <a:latin typeface="Times New Roman" panose="02020603050405020304" pitchFamily="18" charset="0"/>
                <a:cs typeface="Times New Roman" panose="02020603050405020304" pitchFamily="18" charset="0"/>
              </a:rPr>
              <a:t>Izokvantová</a:t>
            </a:r>
            <a:r>
              <a:rPr lang="cs-CZ" sz="3200" b="1" noProof="0" dirty="0">
                <a:solidFill>
                  <a:srgbClr val="FF0000"/>
                </a:solidFill>
                <a:latin typeface="Times New Roman" panose="02020603050405020304" pitchFamily="18" charset="0"/>
                <a:cs typeface="Times New Roman" panose="02020603050405020304" pitchFamily="18" charset="0"/>
              </a:rPr>
              <a:t> mapa</a:t>
            </a:r>
            <a:endParaRPr lang="cs-CZ" b="1" noProof="0" dirty="0">
              <a:solidFill>
                <a:srgbClr val="FF0000"/>
              </a:solidFill>
            </a:endParaRPr>
          </a:p>
        </p:txBody>
      </p:sp>
      <p:sp>
        <p:nvSpPr>
          <p:cNvPr id="99" name="Google Shape;99;p14">
            <a:extLst>
              <a:ext uri="{FF2B5EF4-FFF2-40B4-BE49-F238E27FC236}">
                <a16:creationId xmlns:a16="http://schemas.microsoft.com/office/drawing/2014/main" id="{2A24B596-D74B-FCA6-247B-EE42494CA2D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BC49F820-C61F-546B-EED6-2B72972D33C2}"/>
              </a:ext>
            </a:extLst>
          </p:cNvPr>
          <p:cNvPicPr>
            <a:picLocks noChangeAspect="1"/>
          </p:cNvPicPr>
          <p:nvPr/>
        </p:nvPicPr>
        <p:blipFill>
          <a:blip r:embed="rId3"/>
          <a:stretch>
            <a:fillRect/>
          </a:stretch>
        </p:blipFill>
        <p:spPr>
          <a:xfrm>
            <a:off x="0" y="1074420"/>
            <a:ext cx="12192000" cy="5265996"/>
          </a:xfrm>
          <a:prstGeom prst="rect">
            <a:avLst/>
          </a:prstGeom>
        </p:spPr>
      </p:pic>
    </p:spTree>
    <p:extLst>
      <p:ext uri="{BB962C8B-B14F-4D97-AF65-F5344CB8AC3E}">
        <p14:creationId xmlns:p14="http://schemas.microsoft.com/office/powerpoint/2010/main" val="8954595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8FFE0B8-83B7-2708-52C4-C955BC4B8EA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BB5672-DA24-C3D4-709A-AF0090EBF0F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Výnosy z rozsahu – </a:t>
            </a:r>
            <a:r>
              <a:rPr lang="cs-CZ" sz="3200" b="1" i="1" noProof="0" dirty="0">
                <a:solidFill>
                  <a:srgbClr val="FF0000"/>
                </a:solidFill>
                <a:latin typeface="Times New Roman" panose="02020603050405020304" pitchFamily="18" charset="0"/>
                <a:cs typeface="Times New Roman" panose="02020603050405020304" pitchFamily="18" charset="0"/>
              </a:rPr>
              <a:t>n</a:t>
            </a:r>
            <a:r>
              <a:rPr lang="cs-CZ" sz="3200" b="1" noProof="0" dirty="0">
                <a:solidFill>
                  <a:srgbClr val="FF0000"/>
                </a:solidFill>
                <a:latin typeface="Times New Roman" panose="02020603050405020304" pitchFamily="18" charset="0"/>
                <a:cs typeface="Times New Roman" panose="02020603050405020304" pitchFamily="18" charset="0"/>
              </a:rPr>
              <a:t>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2EB77B4-F7D0-89B2-448C-6CBE2F8CFCE6}"/>
                  </a:ext>
                </a:extLst>
              </p:cNvPr>
              <p:cNvSpPr>
                <a:spLocks noGrp="1"/>
              </p:cNvSpPr>
              <p:nvPr>
                <p:ph type="body" idx="1"/>
              </p:nvPr>
            </p:nvSpPr>
            <p:spPr>
              <a:xfrm>
                <a:off x="173621" y="1417639"/>
                <a:ext cx="11725154" cy="4708526"/>
              </a:xfrm>
            </p:spPr>
            <p:txBody>
              <a:bodyPr>
                <a:normAutofit lnSpcReduction="10000"/>
              </a:bodyPr>
              <a:lstStyle/>
              <a:p>
                <a:pPr algn="just">
                  <a:buFont typeface="Wingdings" panose="05000000000000000000" pitchFamily="2" charset="2"/>
                  <a:buChar char="q"/>
                </a:pPr>
                <a:r>
                  <a:rPr lang="cs-CZ" b="1" noProof="0" dirty="0">
                    <a:solidFill>
                      <a:schemeClr val="tx1"/>
                    </a:solidFill>
                    <a:latin typeface="Times New Roman" panose="02020603050405020304" pitchFamily="18" charset="0"/>
                    <a:cs typeface="Times New Roman" panose="02020603050405020304" pitchFamily="18" charset="0"/>
                  </a:rPr>
                  <a:t>Dlouhodobá produkční funkce s </a:t>
                </a:r>
                <a:r>
                  <a:rPr lang="cs-CZ" b="1" i="1" noProof="0" dirty="0">
                    <a:solidFill>
                      <a:srgbClr val="FF0000"/>
                    </a:solidFill>
                    <a:latin typeface="Times New Roman" panose="02020603050405020304" pitchFamily="18" charset="0"/>
                    <a:cs typeface="Times New Roman" panose="02020603050405020304" pitchFamily="18" charset="0"/>
                  </a:rPr>
                  <a:t>n</a:t>
                </a:r>
                <a:r>
                  <a:rPr lang="cs-CZ" b="1" noProof="0" dirty="0">
                    <a:solidFill>
                      <a:srgbClr val="FF0000"/>
                    </a:solidFill>
                    <a:latin typeface="Times New Roman" panose="02020603050405020304" pitchFamily="18" charset="0"/>
                    <a:cs typeface="Times New Roman" panose="02020603050405020304" pitchFamily="18" charset="0"/>
                  </a:rPr>
                  <a:t> vstupy,</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a:t>
                </a:r>
                <a14:m>
                  <m:oMath xmlns:m="http://schemas.openxmlformats.org/officeDocument/2006/math">
                    <m:r>
                      <a:rPr lang="cs-CZ" b="1" i="1" dirty="0" smtClean="0">
                        <a:latin typeface="Cambria Math" panose="02040503050406030204" pitchFamily="18" charset="0"/>
                      </a:rPr>
                      <m:t>𝒇</m:t>
                    </m:r>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𝟏</m:t>
                        </m:r>
                      </m:sub>
                    </m:sSub>
                    <m:r>
                      <a:rPr lang="en-GB" b="1" i="1" dirty="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𝟐</m:t>
                        </m:r>
                      </m:sub>
                    </m:sSub>
                    <m:r>
                      <a:rPr lang="cs-CZ"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𝒏</m:t>
                        </m:r>
                      </m:sub>
                    </m:sSub>
                    <m:r>
                      <a:rPr lang="en-GB" b="1" i="1" dirty="0">
                        <a:latin typeface="Cambria Math" panose="02040503050406030204" pitchFamily="18" charset="0"/>
                      </a:rPr>
                      <m:t>)</m:t>
                    </m:r>
                  </m:oMath>
                </a14:m>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a všechny vstupy vynásobíme kladnou konstantou </a:t>
                </a:r>
                <a:r>
                  <a:rPr lang="cs-CZ" b="1" i="1" noProof="0" dirty="0">
                    <a:solidFill>
                      <a:schemeClr val="tx1"/>
                    </a:solidFill>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a:t>
                </a:r>
                <a:endParaRPr lang="cs-CZ" b="1" noProof="0" dirty="0">
                  <a:solidFill>
                    <a:srgbClr val="FF0000"/>
                  </a:solidFill>
                  <a:latin typeface="Times New Roman" panose="02020603050405020304" pitchFamily="18" charset="0"/>
                  <a:cs typeface="Times New Roman" panose="02020603050405020304" pitchFamily="18" charset="0"/>
                </a:endParaRPr>
              </a:p>
              <a:p>
                <a:pPr marL="114300" indent="0" algn="just">
                  <a:buNone/>
                </a:pPr>
                <a14:m>
                  <m:oMathPara xmlns:m="http://schemas.openxmlformats.org/officeDocument/2006/math">
                    <m:oMathParaPr>
                      <m:jc m:val="centerGroup"/>
                    </m:oMathParaPr>
                    <m:oMath xmlns:m="http://schemas.openxmlformats.org/officeDocument/2006/math">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sSub>
                        <m:sSubPr>
                          <m:ctrlPr>
                            <a:rPr lang="en-GB" b="1" i="1" u="none" strike="noStrike" baseline="0" dirty="0" smtClean="0">
                              <a:latin typeface="Cambria Math" panose="02040503050406030204" pitchFamily="18" charset="0"/>
                            </a:rPr>
                          </m:ctrlPr>
                        </m:sSubPr>
                        <m:e>
                          <m:r>
                            <a:rPr lang="cs-CZ" b="1" i="1" u="none" strike="noStrike" baseline="0" dirty="0" smtClean="0">
                              <a:latin typeface="Cambria Math" panose="02040503050406030204" pitchFamily="18" charset="0"/>
                            </a:rPr>
                            <m:t>𝑿</m:t>
                          </m:r>
                        </m:e>
                        <m:sub>
                          <m:r>
                            <a:rPr lang="cs-CZ" b="1" i="1" u="none" strike="noStrike" baseline="0" dirty="0" smtClean="0">
                              <a:latin typeface="Cambria Math" panose="02040503050406030204" pitchFamily="18" charset="0"/>
                            </a:rPr>
                            <m:t>𝟏</m:t>
                          </m:r>
                        </m:sub>
                      </m:sSub>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smtClean="0">
                              <a:latin typeface="Cambria Math" panose="02040503050406030204" pitchFamily="18" charset="0"/>
                            </a:rPr>
                            <m:t>𝟐</m:t>
                          </m:r>
                        </m:sub>
                      </m:sSub>
                      <m:r>
                        <a:rPr lang="cs-CZ" b="1" i="1" dirty="0" smtClean="0">
                          <a:latin typeface="Cambria Math" panose="02040503050406030204" pitchFamily="18" charset="0"/>
                        </a:rPr>
                        <m:t>,…</m:t>
                      </m:r>
                      <m:r>
                        <a:rPr lang="en-GB" b="1" i="1" dirty="0">
                          <a:latin typeface="Cambria Math" panose="02040503050406030204" pitchFamily="18" charset="0"/>
                        </a:rPr>
                        <m:t>𝒕</m:t>
                      </m:r>
                      <m:r>
                        <a:rPr lang="en-GB" b="1" i="1" dirty="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smtClean="0">
                              <a:latin typeface="Cambria Math" panose="02040503050406030204" pitchFamily="18" charset="0"/>
                            </a:rPr>
                            <m:t>𝒏</m:t>
                          </m:r>
                        </m:sub>
                      </m:sSub>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ea typeface="Cambria Math" panose="02040503050406030204" pitchFamily="18" charset="0"/>
                        </a:rPr>
                        <m:t>&lt;</m:t>
                      </m:r>
                      <m:r>
                        <a:rPr lang="en-GB" b="1" i="1" u="none" strike="noStrike" baseline="0" dirty="0" smtClean="0">
                          <a:latin typeface="Cambria Math" panose="02040503050406030204" pitchFamily="18" charset="0"/>
                        </a:rPr>
                        <m:t> </m:t>
                      </m:r>
                      <m:sSup>
                        <m:sSupPr>
                          <m:ctrlPr>
                            <a:rPr lang="en-GB" b="1" i="1" u="none" strike="noStrike" baseline="0" dirty="0" smtClean="0">
                              <a:latin typeface="Cambria Math" panose="02040503050406030204" pitchFamily="18" charset="0"/>
                            </a:rPr>
                          </m:ctrlPr>
                        </m:sSupPr>
                        <m:e>
                          <m:r>
                            <a:rPr lang="cs-CZ" b="1" i="1" u="none" strike="noStrike" baseline="0" dirty="0" smtClean="0">
                              <a:latin typeface="Cambria Math" panose="02040503050406030204" pitchFamily="18" charset="0"/>
                            </a:rPr>
                            <m:t>𝒕</m:t>
                          </m:r>
                        </m:e>
                        <m:sup>
                          <m:r>
                            <a:rPr lang="cs-CZ" b="1" i="1" u="none" strike="noStrike" baseline="0" dirty="0" smtClean="0">
                              <a:latin typeface="Cambria Math" panose="02040503050406030204" pitchFamily="18" charset="0"/>
                            </a:rPr>
                            <m:t>𝒌</m:t>
                          </m:r>
                        </m:sup>
                      </m:sSup>
                      <m:r>
                        <a:rPr lang="en-GB" b="1" i="1" dirty="0">
                          <a:latin typeface="Cambria Math" panose="02040503050406030204" pitchFamily="18" charset="0"/>
                        </a:rPr>
                        <m:t>·</m:t>
                      </m:r>
                      <m:r>
                        <a:rPr lang="cs-CZ" b="1" i="1" dirty="0" smtClean="0">
                          <a:latin typeface="Cambria Math" panose="02040503050406030204" pitchFamily="18" charset="0"/>
                        </a:rPr>
                        <m:t>𝒇</m:t>
                      </m:r>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𝟏</m:t>
                          </m:r>
                        </m:sub>
                      </m:sSub>
                      <m:r>
                        <a:rPr lang="en-GB" b="1" i="1" dirty="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𝟐</m:t>
                          </m:r>
                        </m:sub>
                      </m:sSub>
                      <m:r>
                        <a:rPr lang="cs-CZ"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𝒏</m:t>
                          </m:r>
                        </m:sub>
                      </m:sSub>
                      <m:r>
                        <a:rPr lang="en-GB" b="1" i="1" dirty="0">
                          <a:latin typeface="Cambria Math" panose="02040503050406030204" pitchFamily="18" charset="0"/>
                        </a:rPr>
                        <m:t>)</m:t>
                      </m:r>
                      <m:r>
                        <a:rPr lang="en-GB" b="1" i="1" u="none" strike="noStrike" baseline="0" dirty="0" smtClean="0">
                          <a:latin typeface="Cambria Math" panose="02040503050406030204" pitchFamily="18" charset="0"/>
                        </a:rPr>
                        <m:t>=</m:t>
                      </m:r>
                      <m:sSup>
                        <m:sSupPr>
                          <m:ctrlPr>
                            <a:rPr lang="en-GB" b="1" i="1" dirty="0">
                              <a:latin typeface="Cambria Math" panose="02040503050406030204" pitchFamily="18" charset="0"/>
                            </a:rPr>
                          </m:ctrlPr>
                        </m:sSupPr>
                        <m:e>
                          <m:r>
                            <a:rPr lang="cs-CZ" b="1" i="1" dirty="0">
                              <a:latin typeface="Cambria Math" panose="02040503050406030204" pitchFamily="18" charset="0"/>
                            </a:rPr>
                            <m:t>𝒕</m:t>
                          </m:r>
                        </m:e>
                        <m:sup>
                          <m:r>
                            <a:rPr lang="cs-CZ" b="1" i="1" dirty="0">
                              <a:latin typeface="Cambria Math" panose="02040503050406030204" pitchFamily="18" charset="0"/>
                            </a:rPr>
                            <m:t>𝒌</m:t>
                          </m:r>
                        </m:sup>
                      </m:sSup>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𝑸</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Na charakter </a:t>
                </a:r>
                <a:r>
                  <a:rPr lang="cs-CZ" b="1" noProof="0" dirty="0">
                    <a:solidFill>
                      <a:srgbClr val="FF0000"/>
                    </a:solidFill>
                    <a:latin typeface="Times New Roman" panose="02020603050405020304" pitchFamily="18" charset="0"/>
                    <a:cs typeface="Times New Roman" panose="02020603050405020304" pitchFamily="18" charset="0"/>
                  </a:rPr>
                  <a:t>výnosů </a:t>
                </a:r>
                <a:r>
                  <a:rPr lang="cs-CZ" b="1" noProof="0" dirty="0">
                    <a:solidFill>
                      <a:schemeClr val="tx1"/>
                    </a:solidFill>
                    <a:latin typeface="Times New Roman" panose="02020603050405020304" pitchFamily="18" charset="0"/>
                    <a:cs typeface="Times New Roman" panose="02020603050405020304" pitchFamily="18" charset="0"/>
                  </a:rPr>
                  <a:t>potom ukazuje hodnota exponentu</a:t>
                </a:r>
                <a:r>
                  <a:rPr lang="cs-CZ" b="1" i="1" noProof="0" dirty="0">
                    <a:solidFill>
                      <a:srgbClr val="FF0000"/>
                    </a:solidFill>
                    <a:latin typeface="Times New Roman" panose="02020603050405020304" pitchFamily="18" charset="0"/>
                    <a:cs typeface="Times New Roman" panose="02020603050405020304" pitchFamily="18" charset="0"/>
                  </a:rPr>
                  <a:t> k – </a:t>
                </a:r>
                <a:r>
                  <a:rPr lang="cs-CZ" b="1" noProof="0" dirty="0">
                    <a:solidFill>
                      <a:schemeClr val="tx1"/>
                    </a:solidFill>
                    <a:latin typeface="Times New Roman" panose="02020603050405020304" pitchFamily="18" charset="0"/>
                    <a:cs typeface="Times New Roman" panose="02020603050405020304" pitchFamily="18" charset="0"/>
                  </a:rPr>
                  <a:t>v produkční funkci:</a:t>
                </a:r>
              </a:p>
              <a:p>
                <a:pPr marL="628650" indent="-514350" algn="just">
                  <a:buFont typeface="+mj-lt"/>
                  <a:buAutoNum type="arabicPeriod"/>
                </a:pPr>
                <a:r>
                  <a:rPr lang="cs-CZ" b="1" i="1" noProof="0" dirty="0">
                    <a:solidFill>
                      <a:srgbClr val="FF0000"/>
                    </a:solidFill>
                    <a:latin typeface="Times New Roman" panose="02020603050405020304" pitchFamily="18" charset="0"/>
                    <a:cs typeface="Times New Roman" panose="02020603050405020304" pitchFamily="18" charset="0"/>
                  </a:rPr>
                  <a:t>k = 1 =&gt; </a:t>
                </a:r>
                <a:r>
                  <a:rPr lang="cs-CZ" b="1" noProof="0" dirty="0">
                    <a:solidFill>
                      <a:schemeClr val="tx1"/>
                    </a:solidFill>
                    <a:latin typeface="Times New Roman" panose="02020603050405020304" pitchFamily="18" charset="0"/>
                    <a:cs typeface="Times New Roman" panose="02020603050405020304" pitchFamily="18" charset="0"/>
                  </a:rPr>
                  <a:t>= konstantní výnosy z rozsahu;</a:t>
                </a:r>
              </a:p>
              <a:p>
                <a:pPr marL="628650" indent="-514350" algn="just">
                  <a:buFont typeface="+mj-lt"/>
                  <a:buAutoNum type="arabicPeriod"/>
                </a:pPr>
                <a:r>
                  <a:rPr lang="cs-CZ" b="1" i="1" noProof="0" dirty="0">
                    <a:solidFill>
                      <a:srgbClr val="FF0000"/>
                    </a:solidFill>
                    <a:latin typeface="Times New Roman" panose="02020603050405020304" pitchFamily="18" charset="0"/>
                    <a:cs typeface="Times New Roman" panose="02020603050405020304" pitchFamily="18" charset="0"/>
                  </a:rPr>
                  <a:t>k &gt; 1 =&gt; </a:t>
                </a:r>
                <a:r>
                  <a:rPr lang="cs-CZ" b="1" noProof="0" dirty="0">
                    <a:solidFill>
                      <a:schemeClr val="tx1"/>
                    </a:solidFill>
                    <a:latin typeface="Times New Roman" panose="02020603050405020304" pitchFamily="18" charset="0"/>
                    <a:cs typeface="Times New Roman" panose="02020603050405020304" pitchFamily="18" charset="0"/>
                  </a:rPr>
                  <a:t>rostoucí výnosy z rozsahu;</a:t>
                </a:r>
              </a:p>
              <a:p>
                <a:pPr marL="628650" indent="-514350" algn="just">
                  <a:buFont typeface="+mj-lt"/>
                  <a:buAutoNum type="arabicPeriod"/>
                </a:pPr>
                <a:r>
                  <a:rPr lang="cs-CZ" b="1" i="1" noProof="0" dirty="0">
                    <a:solidFill>
                      <a:srgbClr val="FF0000"/>
                    </a:solidFill>
                    <a:latin typeface="Times New Roman" panose="02020603050405020304" pitchFamily="18" charset="0"/>
                    <a:cs typeface="Times New Roman" panose="02020603050405020304" pitchFamily="18" charset="0"/>
                  </a:rPr>
                  <a:t>k &lt; 1 =&gt; </a:t>
                </a:r>
                <a:r>
                  <a:rPr lang="cs-CZ" b="1" noProof="0" dirty="0">
                    <a:solidFill>
                      <a:schemeClr val="tx1"/>
                    </a:solidFill>
                    <a:latin typeface="Times New Roman" panose="02020603050405020304" pitchFamily="18" charset="0"/>
                    <a:cs typeface="Times New Roman" panose="02020603050405020304" pitchFamily="18" charset="0"/>
                  </a:rPr>
                  <a:t>klesající výnosy z rozsahu.</a:t>
                </a:r>
              </a:p>
              <a:p>
                <a:pPr marL="114300" indent="0" algn="just">
                  <a:buNone/>
                </a:pPr>
                <a:endParaRPr lang="cs-CZ" b="1" noProof="0"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12EB77B4-F7D0-89B2-448C-6CBE2F8CFCE6}"/>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1684" r="-1299"/>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54312B12-E4F9-BD58-3F52-63413B45A36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233435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20E32FC-29D6-6F49-D93F-E7694CC31F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BEE326-9BEA-A2FF-BF58-BE0040275DE3}"/>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Výnosy z rozsahu </a:t>
            </a:r>
            <a:r>
              <a:rPr lang="cs-CZ" sz="3200" b="1" noProof="0" dirty="0">
                <a:solidFill>
                  <a:srgbClr val="FF0000"/>
                </a:solidFill>
                <a:latin typeface="Times New Roman" panose="02020603050405020304" pitchFamily="18" charset="0"/>
                <a:cs typeface="Times New Roman" panose="02020603050405020304" pitchFamily="18" charset="0"/>
              </a:rPr>
              <a:t>vs. </a:t>
            </a:r>
            <a:r>
              <a:rPr lang="cs-CZ" b="1" noProof="0" dirty="0">
                <a:solidFill>
                  <a:srgbClr val="FF0000"/>
                </a:solidFill>
                <a:latin typeface="Times New Roman" panose="02020603050405020304" pitchFamily="18" charset="0"/>
                <a:cs typeface="Times New Roman" panose="02020603050405020304" pitchFamily="18" charset="0"/>
              </a:rPr>
              <a:t>Úspory z rozsahu </a:t>
            </a:r>
            <a:endParaRPr lang="cs-CZ" b="1" noProof="0" dirty="0">
              <a:solidFill>
                <a:srgbClr val="FF0000"/>
              </a:solidFill>
            </a:endParaRPr>
          </a:p>
        </p:txBody>
      </p:sp>
      <p:sp>
        <p:nvSpPr>
          <p:cNvPr id="3" name="Text Placeholder 2">
            <a:extLst>
              <a:ext uri="{FF2B5EF4-FFF2-40B4-BE49-F238E27FC236}">
                <a16:creationId xmlns:a16="http://schemas.microsoft.com/office/drawing/2014/main" id="{57203A0E-DF29-2673-DDC2-520D77C8D2BD}"/>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Výnosy z rozsahu </a:t>
            </a:r>
            <a:r>
              <a:rPr lang="cs-CZ" b="1" noProof="0" dirty="0">
                <a:solidFill>
                  <a:schemeClr val="tx1"/>
                </a:solidFill>
                <a:latin typeface="Times New Roman" panose="02020603050405020304" pitchFamily="18" charset="0"/>
                <a:cs typeface="Times New Roman" panose="02020603050405020304" pitchFamily="18" charset="0"/>
              </a:rPr>
              <a:t>nepopisují nutně celou produkční funkci:</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vycházejí ze stabilní proporce mezi vstupy;</a:t>
            </a:r>
          </a:p>
          <a:p>
            <a:pPr algn="just">
              <a:buFont typeface="Wingdings" panose="05000000000000000000" pitchFamily="2" charset="2"/>
              <a:buChar char="Ø"/>
            </a:pPr>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Úspory z rozsahu </a:t>
            </a:r>
            <a:r>
              <a:rPr lang="cs-CZ" b="1" noProof="0" dirty="0">
                <a:solidFill>
                  <a:schemeClr val="tx1"/>
                </a:solidFill>
                <a:latin typeface="Times New Roman" panose="02020603050405020304" pitchFamily="18" charset="0"/>
                <a:cs typeface="Times New Roman" panose="02020603050405020304" pitchFamily="18" charset="0"/>
              </a:rPr>
              <a:t>(</a:t>
            </a:r>
            <a:r>
              <a:rPr lang="cs-CZ" b="1" noProof="0" dirty="0" err="1">
                <a:solidFill>
                  <a:schemeClr val="tx1"/>
                </a:solidFill>
                <a:latin typeface="Times New Roman" panose="02020603050405020304" pitchFamily="18" charset="0"/>
                <a:cs typeface="Times New Roman" panose="02020603050405020304" pitchFamily="18" charset="0"/>
              </a:rPr>
              <a:t>Economies</a:t>
            </a:r>
            <a:r>
              <a:rPr lang="cs-CZ" b="1" noProof="0" dirty="0">
                <a:solidFill>
                  <a:schemeClr val="tx1"/>
                </a:solidFill>
                <a:latin typeface="Times New Roman" panose="02020603050405020304" pitchFamily="18" charset="0"/>
                <a:cs typeface="Times New Roman" panose="02020603050405020304" pitchFamily="18" charset="0"/>
              </a:rPr>
              <a:t> </a:t>
            </a:r>
            <a:r>
              <a:rPr lang="cs-CZ" b="1" noProof="0" dirty="0" err="1">
                <a:solidFill>
                  <a:schemeClr val="tx1"/>
                </a:solidFill>
                <a:latin typeface="Times New Roman" panose="02020603050405020304" pitchFamily="18" charset="0"/>
                <a:cs typeface="Times New Roman" panose="02020603050405020304" pitchFamily="18" charset="0"/>
              </a:rPr>
              <a:t>of</a:t>
            </a:r>
            <a:r>
              <a:rPr lang="cs-CZ" b="1" noProof="0" dirty="0">
                <a:solidFill>
                  <a:schemeClr val="tx1"/>
                </a:solidFill>
                <a:latin typeface="Times New Roman" panose="02020603050405020304" pitchFamily="18" charset="0"/>
                <a:cs typeface="Times New Roman" panose="02020603050405020304" pitchFamily="18" charset="0"/>
              </a:rPr>
              <a:t> </a:t>
            </a:r>
            <a:r>
              <a:rPr lang="cs-CZ" b="1" noProof="0" dirty="0" err="1">
                <a:solidFill>
                  <a:schemeClr val="tx1"/>
                </a:solidFill>
                <a:latin typeface="Times New Roman" panose="02020603050405020304" pitchFamily="18" charset="0"/>
                <a:cs typeface="Times New Roman" panose="02020603050405020304" pitchFamily="18" charset="0"/>
              </a:rPr>
              <a:t>Scale</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širší pojem než rostoucí výnosy z rozsahu:</a:t>
            </a:r>
          </a:p>
          <a:p>
            <a:pPr algn="just">
              <a:buFont typeface="Wingdings" panose="05000000000000000000" pitchFamily="2" charset="2"/>
              <a:buChar char="Ø"/>
            </a:pPr>
            <a:r>
              <a:rPr lang="cs-CZ" b="1" noProof="0" dirty="0">
                <a:solidFill>
                  <a:srgbClr val="FF0000"/>
                </a:solidFill>
                <a:latin typeface="Times New Roman" panose="02020603050405020304" pitchFamily="18" charset="0"/>
                <a:cs typeface="Times New Roman" panose="02020603050405020304" pitchFamily="18" charset="0"/>
              </a:rPr>
              <a:t>Růst výstupu v důsledku jakékoliv změny kombinace vstupů.</a:t>
            </a:r>
          </a:p>
          <a:p>
            <a:pPr algn="just">
              <a:buFont typeface="Wingdings" panose="05000000000000000000" pitchFamily="2" charset="2"/>
              <a:buChar char="ü"/>
            </a:pPr>
            <a:r>
              <a:rPr lang="cs-CZ" b="1" noProof="0" dirty="0">
                <a:solidFill>
                  <a:schemeClr val="tx1"/>
                </a:solidFill>
                <a:latin typeface="Times New Roman" panose="02020603050405020304" pitchFamily="18" charset="0"/>
                <a:cs typeface="Times New Roman" panose="02020603050405020304" pitchFamily="18" charset="0"/>
              </a:rPr>
              <a:t>Znamenají sice větší růst výstupu než růst inputů, ale proporce vstupů jsou stabilní.</a:t>
            </a:r>
            <a:endParaRPr lang="cs-CZ" b="1" noProof="0" dirty="0">
              <a:solidFill>
                <a:srgbClr val="FF0000"/>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CFEE71A-D78E-39A6-ABD1-5E15F2FFA9A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8626674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EA136CC-AEDF-BB5D-3A1E-71E620A1133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F328858-8661-8518-D153-44B4F9BB1D2D}"/>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Příklady produkčních funkcí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3BC8A7CE-CBDA-A5A2-C8FF-073F214381F1}"/>
              </a:ext>
            </a:extLst>
          </p:cNvPr>
          <p:cNvSpPr>
            <a:spLocks noGrp="1"/>
          </p:cNvSpPr>
          <p:nvPr>
            <p:ph type="body" idx="1"/>
          </p:nvPr>
        </p:nvSpPr>
        <p:spPr>
          <a:xfrm>
            <a:off x="173621" y="1417639"/>
            <a:ext cx="11725154" cy="4708526"/>
          </a:xfrm>
        </p:spPr>
        <p:txBody>
          <a:bodyPr>
            <a:normAutofit fontScale="92500" lnSpcReduction="10000"/>
          </a:bodyPr>
          <a:lstStyle/>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Lineární produkční funkce </a:t>
            </a:r>
          </a:p>
          <a:p>
            <a:pPr algn="just">
              <a:buFont typeface="Wingdings" panose="05000000000000000000" pitchFamily="2" charset="2"/>
              <a:buChar char="Ø"/>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Konstantní výnosy z rozsahu</a:t>
            </a:r>
            <a:r>
              <a:rPr lang="cs-CZ" b="1" noProof="0" dirty="0">
                <a:solidFill>
                  <a:schemeClr val="tx1"/>
                </a:solidFill>
                <a:latin typeface="Times New Roman" panose="02020603050405020304" pitchFamily="18" charset="0"/>
                <a:cs typeface="Times New Roman" panose="02020603050405020304" pitchFamily="18" charset="0"/>
              </a:rPr>
              <a:t>.</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f (K,L) = a · K + b · L</a:t>
            </a:r>
          </a:p>
          <a:p>
            <a:pPr algn="just"/>
            <a:r>
              <a:rPr lang="cs-CZ" b="1" noProof="0" dirty="0">
                <a:solidFill>
                  <a:schemeClr val="tx1"/>
                </a:solidFill>
                <a:latin typeface="Times New Roman" panose="02020603050405020304" pitchFamily="18" charset="0"/>
                <a:cs typeface="Times New Roman" panose="02020603050405020304" pitchFamily="18" charset="0"/>
              </a:rPr>
              <a:t>Grafické znázornění – </a:t>
            </a:r>
            <a:r>
              <a:rPr lang="cs-CZ" b="1" noProof="0" dirty="0" err="1">
                <a:solidFill>
                  <a:schemeClr val="tx1"/>
                </a:solidFill>
                <a:latin typeface="Times New Roman" panose="02020603050405020304" pitchFamily="18" charset="0"/>
                <a:cs typeface="Times New Roman" panose="02020603050405020304" pitchFamily="18" charset="0"/>
              </a:rPr>
              <a:t>izokvantová</a:t>
            </a:r>
            <a:r>
              <a:rPr lang="cs-CZ" b="1" noProof="0" dirty="0">
                <a:solidFill>
                  <a:schemeClr val="tx1"/>
                </a:solidFill>
                <a:latin typeface="Times New Roman" panose="02020603050405020304" pitchFamily="18" charset="0"/>
                <a:cs typeface="Times New Roman" panose="02020603050405020304" pitchFamily="18" charset="0"/>
              </a:rPr>
              <a:t> mapa v podobě rovnoběžných přímek, její směrnice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–b/a.</a:t>
            </a:r>
          </a:p>
          <a:p>
            <a:pPr algn="just"/>
            <a:endParaRPr lang="cs-CZ" b="1" noProof="0" dirty="0">
              <a:solidFill>
                <a:schemeClr val="tx1"/>
              </a:solidFill>
              <a:latin typeface="Times New Roman" panose="02020603050405020304" pitchFamily="18" charset="0"/>
              <a:cs typeface="Times New Roman" panose="02020603050405020304" pitchFamily="18" charset="0"/>
            </a:endParaRPr>
          </a:p>
          <a:p>
            <a:pPr algn="just"/>
            <a:r>
              <a:rPr lang="cs-CZ" b="1" noProof="0" dirty="0">
                <a:solidFill>
                  <a:schemeClr val="tx1"/>
                </a:solidFill>
                <a:latin typeface="Times New Roman" panose="02020603050405020304" pitchFamily="18" charset="0"/>
                <a:cs typeface="Times New Roman" panose="02020603050405020304" pitchFamily="18" charset="0"/>
              </a:rPr>
              <a:t>Práce a kapitál = navzájem dokonale nahraditelné:</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 MRT</a:t>
            </a:r>
            <a:r>
              <a:rPr lang="cs-CZ" sz="2600" b="1" noProof="0" dirty="0">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kapitálu prací – konstantní =&gt; </a:t>
            </a:r>
            <a:r>
              <a:rPr lang="cs-CZ" b="1" noProof="0" dirty="0" err="1">
                <a:solidFill>
                  <a:schemeClr val="tx1"/>
                </a:solidFill>
                <a:latin typeface="Times New Roman" panose="02020603050405020304" pitchFamily="18" charset="0"/>
                <a:cs typeface="Times New Roman" panose="02020603050405020304" pitchFamily="18" charset="0"/>
              </a:rPr>
              <a:t>dMRT</a:t>
            </a:r>
            <a:r>
              <a:rPr lang="cs-CZ" sz="2600" b="1" noProof="0" dirty="0" err="1">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ve vzorci pro výpočet elasticity substituce vstupů se rovná nule =&gt; </a:t>
            </a:r>
            <a:r>
              <a:rPr lang="el-GR" b="1" noProof="0" dirty="0">
                <a:solidFill>
                  <a:schemeClr val="tx1"/>
                </a:solidFill>
                <a:latin typeface="Times New Roman" panose="02020603050405020304" pitchFamily="18" charset="0"/>
                <a:cs typeface="Times New Roman" panose="02020603050405020304" pitchFamily="18" charset="0"/>
              </a:rPr>
              <a:t>σ = ∞.</a:t>
            </a:r>
          </a:p>
          <a:p>
            <a:pPr algn="just"/>
            <a:r>
              <a:rPr lang="cs-CZ" b="1" noProof="0" dirty="0">
                <a:solidFill>
                  <a:schemeClr val="tx1"/>
                </a:solidFill>
                <a:latin typeface="Times New Roman" panose="02020603050405020304" pitchFamily="18" charset="0"/>
                <a:cs typeface="Times New Roman" panose="02020603050405020304" pitchFamily="18" charset="0"/>
              </a:rPr>
              <a:t> </a:t>
            </a:r>
          </a:p>
        </p:txBody>
      </p:sp>
      <p:sp>
        <p:nvSpPr>
          <p:cNvPr id="99" name="Google Shape;99;p14">
            <a:extLst>
              <a:ext uri="{FF2B5EF4-FFF2-40B4-BE49-F238E27FC236}">
                <a16:creationId xmlns:a16="http://schemas.microsoft.com/office/drawing/2014/main" id="{6B975BE9-6B71-FFEE-9575-EDE9D2FAA8F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012818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947D81B-2AA3-0921-77B2-169A6A3EFE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DDA9AA8-30A8-C7B6-2AFE-81FCC5C9397B}"/>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Příklady produkčních funkcí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DAA46487-C18B-4141-E3FE-467D7193A797}"/>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Produkční funkce v případě fixních proporcí vstupů</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Izokvanty mají tvar písmene „L“;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konstantní výnosy z rozsahu</a:t>
            </a:r>
            <a:r>
              <a:rPr lang="cs-CZ" b="1" noProof="0" dirty="0">
                <a:solidFill>
                  <a:schemeClr val="tx1"/>
                </a:solidFill>
                <a:latin typeface="Times New Roman" panose="02020603050405020304" pitchFamily="18" charset="0"/>
                <a:cs typeface="Times New Roman" panose="02020603050405020304" pitchFamily="18" charset="0"/>
              </a:rPr>
              <a:t>.</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min (a · K, b · L) ….. a, b &gt; 0</a:t>
            </a:r>
          </a:p>
          <a:p>
            <a:pPr algn="just"/>
            <a:r>
              <a:rPr lang="cs-CZ" b="1" noProof="0" dirty="0">
                <a:solidFill>
                  <a:schemeClr val="tx1"/>
                </a:solidFill>
                <a:latin typeface="Times New Roman" panose="02020603050405020304" pitchFamily="18" charset="0"/>
                <a:cs typeface="Times New Roman" panose="02020603050405020304" pitchFamily="18" charset="0"/>
              </a:rPr>
              <a:t>Firma vyrábí rostoucí objem produkce s fixním poměrem kapitálu a práce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b/a.</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Poměr K/L = fixní: koeficient elasticity substituce </a:t>
            </a:r>
            <a:r>
              <a:rPr lang="el-GR" b="1" noProof="0" dirty="0">
                <a:solidFill>
                  <a:schemeClr val="tx1"/>
                </a:solidFill>
                <a:latin typeface="Times New Roman" panose="02020603050405020304" pitchFamily="18" charset="0"/>
                <a:cs typeface="Times New Roman" panose="02020603050405020304" pitchFamily="18" charset="0"/>
              </a:rPr>
              <a:t>σ = 0.</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cs-CZ"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b="1" noProof="0" dirty="0">
                <a:solidFill>
                  <a:schemeClr val="tx1"/>
                </a:solidFill>
                <a:latin typeface="Times New Roman" panose="02020603050405020304" pitchFamily="18" charset="0"/>
                <a:cs typeface="Times New Roman" panose="02020603050405020304" pitchFamily="18" charset="0"/>
              </a:rPr>
              <a:t>Výstup Q omezen menší ze dvou hodnot v závorce (viz. Pozn).</a:t>
            </a:r>
          </a:p>
        </p:txBody>
      </p:sp>
      <p:sp>
        <p:nvSpPr>
          <p:cNvPr id="99" name="Google Shape;99;p14">
            <a:extLst>
              <a:ext uri="{FF2B5EF4-FFF2-40B4-BE49-F238E27FC236}">
                <a16:creationId xmlns:a16="http://schemas.microsoft.com/office/drawing/2014/main" id="{977903B6-E06A-9A91-3DB3-A581EA6C5BF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1018287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4285E5B-4E38-FCA7-B41B-2FF72E9ED4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6A6E61B-A9C0-D1A7-7DFB-183017CD801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Příklady produkčních funkcí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1AD376A-E04A-896B-2F6C-67854241DC68}"/>
                  </a:ext>
                </a:extLst>
              </p:cNvPr>
              <p:cNvSpPr>
                <a:spLocks noGrp="1"/>
              </p:cNvSpPr>
              <p:nvPr>
                <p:ph type="body" idx="1"/>
              </p:nvPr>
            </p:nvSpPr>
            <p:spPr>
              <a:xfrm>
                <a:off x="173621" y="1417639"/>
                <a:ext cx="11725154" cy="4708526"/>
              </a:xfrm>
            </p:spPr>
            <p:txBody>
              <a:bodyPr>
                <a:normAutofit fontScale="85000" lnSpcReduction="10000"/>
              </a:bodyPr>
              <a:lstStyle/>
              <a:p>
                <a:pPr marL="628650" indent="-514350" algn="just">
                  <a:buFont typeface="+mj-lt"/>
                  <a:buAutoNum type="arabicPeriod" startAt="3"/>
                </a:pPr>
                <a:r>
                  <a:rPr lang="cs-CZ" b="1" noProof="0" dirty="0">
                    <a:solidFill>
                      <a:srgbClr val="FF0000"/>
                    </a:solidFill>
                    <a:latin typeface="Times New Roman" panose="02020603050405020304" pitchFamily="18" charset="0"/>
                    <a:cs typeface="Times New Roman" panose="02020603050405020304" pitchFamily="18" charset="0"/>
                  </a:rPr>
                  <a:t>Cobb-Douglasova produkční funkce </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f (K, L) = </a:t>
                </a:r>
                <a14:m>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𝑨</m:t>
                    </m:r>
                    <m:r>
                      <a:rPr lang="cs-CZ" b="1" i="1" noProof="0" dirty="0" smtClean="0">
                        <a:solidFill>
                          <a:schemeClr val="tx1"/>
                        </a:solidFill>
                        <a:latin typeface="Cambria Math" panose="02040503050406030204" pitchFamily="18" charset="0"/>
                        <a:cs typeface="Times New Roman" panose="02020603050405020304" pitchFamily="18" charset="0"/>
                      </a:rPr>
                      <m:t> · </m:t>
                    </m:r>
                    <m:sSup>
                      <m:sSupPr>
                        <m:ctrlPr>
                          <a:rPr lang="cs-CZ" b="1" i="1" noProof="0" dirty="0" smtClean="0">
                            <a:solidFill>
                              <a:schemeClr val="tx1"/>
                            </a:solidFill>
                            <a:latin typeface="Cambria Math" panose="02040503050406030204" pitchFamily="18" charset="0"/>
                            <a:cs typeface="Times New Roman" panose="02020603050405020304" pitchFamily="18" charset="0"/>
                          </a:rPr>
                        </m:ctrlPr>
                      </m:sSupPr>
                      <m:e>
                        <m:r>
                          <a:rPr lang="cs-CZ" b="1" i="1" noProof="0" dirty="0" smtClean="0">
                            <a:solidFill>
                              <a:schemeClr val="tx1"/>
                            </a:solidFill>
                            <a:latin typeface="Cambria Math" panose="02040503050406030204" pitchFamily="18" charset="0"/>
                            <a:cs typeface="Times New Roman" panose="02020603050405020304" pitchFamily="18" charset="0"/>
                          </a:rPr>
                          <m:t>𝑲</m:t>
                        </m:r>
                      </m:e>
                      <m:sup>
                        <m:r>
                          <a:rPr lang="cs-CZ" b="1" i="1" noProof="0" dirty="0" smtClean="0">
                            <a:solidFill>
                              <a:schemeClr val="tx1"/>
                            </a:solidFill>
                            <a:latin typeface="Cambria Math" panose="02040503050406030204" pitchFamily="18" charset="0"/>
                            <a:cs typeface="Times New Roman" panose="02020603050405020304" pitchFamily="18" charset="0"/>
                          </a:rPr>
                          <m:t>𝒂</m:t>
                        </m:r>
                      </m:sup>
                    </m:sSup>
                    <m:r>
                      <a:rPr lang="cs-CZ" b="1" i="1" noProof="0" dirty="0" smtClean="0">
                        <a:solidFill>
                          <a:schemeClr val="tx1"/>
                        </a:solidFill>
                        <a:latin typeface="Cambria Math" panose="02040503050406030204" pitchFamily="18" charset="0"/>
                        <a:cs typeface="Times New Roman" panose="02020603050405020304" pitchFamily="18" charset="0"/>
                      </a:rPr>
                      <m:t>·</m:t>
                    </m:r>
                    <m:sSup>
                      <m:sSupPr>
                        <m:ctrlPr>
                          <a:rPr lang="cs-CZ" b="1" i="1" dirty="0">
                            <a:solidFill>
                              <a:schemeClr val="tx1"/>
                            </a:solidFill>
                            <a:latin typeface="Cambria Math" panose="02040503050406030204" pitchFamily="18" charset="0"/>
                            <a:cs typeface="Times New Roman" panose="02020603050405020304" pitchFamily="18" charset="0"/>
                          </a:rPr>
                        </m:ctrlPr>
                      </m:sSupPr>
                      <m:e>
                        <m:r>
                          <a:rPr lang="cs-CZ" b="1" i="1" dirty="0" smtClean="0">
                            <a:solidFill>
                              <a:schemeClr val="tx1"/>
                            </a:solidFill>
                            <a:latin typeface="Cambria Math" panose="02040503050406030204" pitchFamily="18" charset="0"/>
                            <a:cs typeface="Times New Roman" panose="02020603050405020304" pitchFamily="18" charset="0"/>
                          </a:rPr>
                          <m:t>𝑳</m:t>
                        </m:r>
                      </m:e>
                      <m:sup>
                        <m:r>
                          <a:rPr lang="cs-CZ" b="1" i="1" dirty="0" smtClean="0">
                            <a:solidFill>
                              <a:schemeClr val="tx1"/>
                            </a:solidFill>
                            <a:latin typeface="Cambria Math" panose="02040503050406030204" pitchFamily="18" charset="0"/>
                            <a:cs typeface="Times New Roman" panose="02020603050405020304" pitchFamily="18" charset="0"/>
                          </a:rPr>
                          <m:t>𝒃</m:t>
                        </m:r>
                      </m:sup>
                    </m:sSup>
                  </m:oMath>
                </a14:m>
                <a:r>
                  <a:rPr lang="cs-CZ" b="1" noProof="0" dirty="0">
                    <a:solidFill>
                      <a:schemeClr val="tx1"/>
                    </a:solidFill>
                    <a:latin typeface="Times New Roman" panose="02020603050405020304" pitchFamily="18" charset="0"/>
                    <a:cs typeface="Times New Roman" panose="02020603050405020304" pitchFamily="18" charset="0"/>
                  </a:rPr>
                  <a:t>….. a, b &gt; 0</a:t>
                </a:r>
              </a:p>
              <a:p>
                <a:pPr algn="just"/>
                <a:r>
                  <a:rPr lang="cs-CZ" b="1" noProof="0" dirty="0">
                    <a:solidFill>
                      <a:schemeClr val="tx1"/>
                    </a:solidFill>
                    <a:latin typeface="Times New Roman" panose="02020603050405020304" pitchFamily="18" charset="0"/>
                    <a:cs typeface="Times New Roman" panose="02020603050405020304" pitchFamily="18" charset="0"/>
                  </a:rPr>
                  <a:t>Grafické znázornění: mapa izokvant konvexních vzhledem k počátku.</a:t>
                </a:r>
                <a:endParaRPr lang="cs-CZ" b="1" noProof="0"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Charakter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výnosů z rozsahu </a:t>
                </a:r>
                <a:r>
                  <a:rPr lang="cs-CZ" b="1" noProof="0" dirty="0">
                    <a:solidFill>
                      <a:schemeClr val="tx1"/>
                    </a:solidFill>
                    <a:latin typeface="Times New Roman" panose="02020603050405020304" pitchFamily="18" charset="0"/>
                    <a:cs typeface="Times New Roman" panose="02020603050405020304" pitchFamily="18" charset="0"/>
                  </a:rPr>
                  <a:t>= závislý na hodnotách „a“ a „b“:</a:t>
                </a:r>
              </a:p>
              <a:p>
                <a:pPr marL="114300" indent="0" algn="ctr">
                  <a:buNone/>
                </a:pPr>
                <a14:m>
                  <m:oMathPara xmlns:m="http://schemas.openxmlformats.org/officeDocument/2006/math">
                    <m:oMathParaPr>
                      <m:jc m:val="centerGroup"/>
                    </m:oMathParaPr>
                    <m:oMath xmlns:m="http://schemas.openxmlformats.org/officeDocument/2006/math">
                      <m:r>
                        <a:rPr lang="fr-FR" b="1" i="1" noProof="0" dirty="0" smtClean="0">
                          <a:solidFill>
                            <a:schemeClr val="tx1"/>
                          </a:solidFill>
                          <a:latin typeface="Cambria Math" panose="02040503050406030204" pitchFamily="18" charset="0"/>
                          <a:cs typeface="Times New Roman" panose="02020603050405020304" pitchFamily="18" charset="0"/>
                        </a:rPr>
                        <m:t>𝒇</m:t>
                      </m:r>
                      <m:r>
                        <a:rPr lang="fr-FR" b="1" i="1" noProof="0" dirty="0" smtClean="0">
                          <a:solidFill>
                            <a:schemeClr val="tx1"/>
                          </a:solidFill>
                          <a:latin typeface="Cambria Math" panose="02040503050406030204" pitchFamily="18" charset="0"/>
                          <a:cs typeface="Times New Roman" panose="02020603050405020304" pitchFamily="18" charset="0"/>
                        </a:rPr>
                        <m:t> </m:t>
                      </m:r>
                      <m:d>
                        <m:dPr>
                          <m:ctrlPr>
                            <a:rPr lang="fr-FR" b="1" i="1" noProof="0" dirty="0" smtClean="0">
                              <a:solidFill>
                                <a:schemeClr val="tx1"/>
                              </a:solidFill>
                              <a:latin typeface="Cambria Math" panose="02040503050406030204" pitchFamily="18" charset="0"/>
                              <a:cs typeface="Times New Roman" panose="02020603050405020304" pitchFamily="18" charset="0"/>
                            </a:rPr>
                          </m:ctrlPr>
                        </m:dPr>
                        <m:e>
                          <m:r>
                            <a:rPr lang="fr-FR" b="1" i="1" noProof="0" dirty="0" smtClean="0">
                              <a:solidFill>
                                <a:schemeClr val="tx1"/>
                              </a:solidFill>
                              <a:latin typeface="Cambria Math" panose="02040503050406030204" pitchFamily="18" charset="0"/>
                              <a:cs typeface="Times New Roman" panose="02020603050405020304" pitchFamily="18" charset="0"/>
                            </a:rPr>
                            <m:t>𝒕</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𝑲</m:t>
                          </m:r>
                          <m:r>
                            <a:rPr lang="fr-FR" b="1" i="1" noProof="0" dirty="0" smtClean="0">
                              <a:solidFill>
                                <a:schemeClr val="tx1"/>
                              </a:solidFill>
                              <a:latin typeface="Cambria Math" panose="02040503050406030204" pitchFamily="18" charset="0"/>
                              <a:cs typeface="Times New Roman" panose="02020603050405020304" pitchFamily="18" charset="0"/>
                            </a:rPr>
                            <m:t>, </m:t>
                          </m:r>
                          <m:r>
                            <a:rPr lang="fr-FR" b="1" i="1" noProof="0" dirty="0" smtClean="0">
                              <a:solidFill>
                                <a:schemeClr val="tx1"/>
                              </a:solidFill>
                              <a:latin typeface="Cambria Math" panose="02040503050406030204" pitchFamily="18" charset="0"/>
                              <a:cs typeface="Times New Roman" panose="02020603050405020304" pitchFamily="18" charset="0"/>
                            </a:rPr>
                            <m:t>𝒕</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𝑳</m:t>
                          </m:r>
                        </m:e>
                      </m:d>
                      <m:r>
                        <a:rPr lang="fr-FR" b="1" i="1" noProof="0" dirty="0" smtClean="0">
                          <a:solidFill>
                            <a:schemeClr val="tx1"/>
                          </a:solidFill>
                          <a:latin typeface="Cambria Math" panose="02040503050406030204" pitchFamily="18" charset="0"/>
                          <a:cs typeface="Times New Roman" panose="02020603050405020304" pitchFamily="18" charset="0"/>
                        </a:rPr>
                        <m:t>= </m:t>
                      </m:r>
                      <m:sSup>
                        <m:sSupPr>
                          <m:ctrlPr>
                            <a:rPr lang="fr-FR" b="1" i="1" noProof="0" dirty="0" smtClean="0">
                              <a:solidFill>
                                <a:schemeClr val="tx1"/>
                              </a:solidFill>
                              <a:latin typeface="Cambria Math" panose="02040503050406030204" pitchFamily="18" charset="0"/>
                              <a:cs typeface="Times New Roman" panose="02020603050405020304" pitchFamily="18" charset="0"/>
                            </a:rPr>
                          </m:ctrlPr>
                        </m:sSupPr>
                        <m:e>
                          <m:r>
                            <a:rPr lang="fr-FR" b="1" i="1" dirty="0">
                              <a:solidFill>
                                <a:schemeClr val="tx1"/>
                              </a:solidFill>
                              <a:latin typeface="Cambria Math" panose="02040503050406030204" pitchFamily="18" charset="0"/>
                              <a:cs typeface="Times New Roman" panose="02020603050405020304" pitchFamily="18" charset="0"/>
                            </a:rPr>
                            <m:t>𝑨</m:t>
                          </m:r>
                          <m:r>
                            <a:rPr lang="fr-FR" b="1" i="1" dirty="0">
                              <a:solidFill>
                                <a:schemeClr val="tx1"/>
                              </a:solidFill>
                              <a:latin typeface="Cambria Math" panose="02040503050406030204" pitchFamily="18" charset="0"/>
                              <a:cs typeface="Times New Roman" panose="02020603050405020304" pitchFamily="18" charset="0"/>
                            </a:rPr>
                            <m:t> · </m:t>
                          </m:r>
                          <m:d>
                            <m:dPr>
                              <m:ctrlPr>
                                <a:rPr lang="fr-FR" b="1" i="1" dirty="0">
                                  <a:solidFill>
                                    <a:schemeClr val="tx1"/>
                                  </a:solidFill>
                                  <a:latin typeface="Cambria Math" panose="02040503050406030204" pitchFamily="18" charset="0"/>
                                  <a:cs typeface="Times New Roman" panose="02020603050405020304" pitchFamily="18" charset="0"/>
                                </a:rPr>
                              </m:ctrlPr>
                            </m:dPr>
                            <m:e>
                              <m:r>
                                <a:rPr lang="fr-FR" b="1" i="1" dirty="0">
                                  <a:solidFill>
                                    <a:schemeClr val="tx1"/>
                                  </a:solidFill>
                                  <a:latin typeface="Cambria Math" panose="02040503050406030204" pitchFamily="18" charset="0"/>
                                  <a:cs typeface="Times New Roman" panose="02020603050405020304" pitchFamily="18" charset="0"/>
                                </a:rPr>
                                <m:t>𝒕</m:t>
                              </m:r>
                              <m:r>
                                <a:rPr lang="fr-FR" b="1" i="1" dirty="0">
                                  <a:solidFill>
                                    <a:schemeClr val="tx1"/>
                                  </a:solidFill>
                                  <a:latin typeface="Cambria Math" panose="02040503050406030204" pitchFamily="18" charset="0"/>
                                  <a:cs typeface="Times New Roman" panose="02020603050405020304" pitchFamily="18" charset="0"/>
                                </a:rPr>
                                <m:t> · </m:t>
                              </m:r>
                              <m:r>
                                <a:rPr lang="fr-FR" b="1" i="1" dirty="0">
                                  <a:solidFill>
                                    <a:schemeClr val="tx1"/>
                                  </a:solidFill>
                                  <a:latin typeface="Cambria Math" panose="02040503050406030204" pitchFamily="18" charset="0"/>
                                  <a:cs typeface="Times New Roman" panose="02020603050405020304" pitchFamily="18" charset="0"/>
                                </a:rPr>
                                <m:t>𝑲</m:t>
                              </m:r>
                            </m:e>
                          </m:d>
                        </m:e>
                        <m:sup>
                          <m:r>
                            <a:rPr lang="cs-CZ" b="1" i="1" noProof="0" dirty="0" smtClean="0">
                              <a:solidFill>
                                <a:schemeClr val="tx1"/>
                              </a:solidFill>
                              <a:latin typeface="Cambria Math" panose="02040503050406030204" pitchFamily="18" charset="0"/>
                              <a:cs typeface="Times New Roman" panose="02020603050405020304" pitchFamily="18" charset="0"/>
                            </a:rPr>
                            <m:t>𝒂</m:t>
                          </m:r>
                        </m:sup>
                      </m:sSup>
                      <m:r>
                        <a:rPr lang="cs-CZ" b="1" i="1" noProof="0" dirty="0" smtClean="0">
                          <a:solidFill>
                            <a:schemeClr val="tx1"/>
                          </a:solidFill>
                          <a:latin typeface="Cambria Math" panose="02040503050406030204" pitchFamily="18" charset="0"/>
                          <a:cs typeface="Times New Roman" panose="02020603050405020304" pitchFamily="18" charset="0"/>
                        </a:rPr>
                        <m:t>.</m:t>
                      </m:r>
                      <m:sSup>
                        <m:sSupPr>
                          <m:ctrlPr>
                            <a:rPr lang="fr-FR" b="1" i="1" dirty="0">
                              <a:solidFill>
                                <a:schemeClr val="tx1"/>
                              </a:solidFill>
                              <a:latin typeface="Cambria Math" panose="02040503050406030204" pitchFamily="18" charset="0"/>
                              <a:cs typeface="Times New Roman" panose="02020603050405020304" pitchFamily="18" charset="0"/>
                            </a:rPr>
                          </m:ctrlPr>
                        </m:sSupPr>
                        <m:e>
                          <m:r>
                            <a:rPr lang="fr-FR" b="1" i="1" dirty="0">
                              <a:solidFill>
                                <a:schemeClr val="tx1"/>
                              </a:solidFill>
                              <a:latin typeface="Cambria Math" panose="02040503050406030204" pitchFamily="18" charset="0"/>
                              <a:cs typeface="Times New Roman" panose="02020603050405020304" pitchFamily="18" charset="0"/>
                            </a:rPr>
                            <m:t> </m:t>
                          </m:r>
                          <m:d>
                            <m:dPr>
                              <m:ctrlPr>
                                <a:rPr lang="fr-FR" b="1" i="1" dirty="0">
                                  <a:solidFill>
                                    <a:schemeClr val="tx1"/>
                                  </a:solidFill>
                                  <a:latin typeface="Cambria Math" panose="02040503050406030204" pitchFamily="18" charset="0"/>
                                  <a:cs typeface="Times New Roman" panose="02020603050405020304" pitchFamily="18" charset="0"/>
                                </a:rPr>
                              </m:ctrlPr>
                            </m:dPr>
                            <m:e>
                              <m:r>
                                <a:rPr lang="fr-FR" b="1" i="1" dirty="0">
                                  <a:solidFill>
                                    <a:schemeClr val="tx1"/>
                                  </a:solidFill>
                                  <a:latin typeface="Cambria Math" panose="02040503050406030204" pitchFamily="18" charset="0"/>
                                  <a:cs typeface="Times New Roman" panose="02020603050405020304" pitchFamily="18" charset="0"/>
                                </a:rPr>
                                <m:t>𝒕</m:t>
                              </m:r>
                              <m:r>
                                <a:rPr lang="fr-FR" b="1" i="1" dirty="0">
                                  <a:solidFill>
                                    <a:schemeClr val="tx1"/>
                                  </a:solidFill>
                                  <a:latin typeface="Cambria Math" panose="02040503050406030204" pitchFamily="18" charset="0"/>
                                  <a:cs typeface="Times New Roman" panose="02020603050405020304" pitchFamily="18" charset="0"/>
                                </a:rPr>
                                <m:t> · </m:t>
                              </m:r>
                              <m:r>
                                <a:rPr lang="fr-FR" b="1" i="1" dirty="0">
                                  <a:solidFill>
                                    <a:schemeClr val="tx1"/>
                                  </a:solidFill>
                                  <a:latin typeface="Cambria Math" panose="02040503050406030204" pitchFamily="18" charset="0"/>
                                  <a:cs typeface="Times New Roman" panose="02020603050405020304" pitchFamily="18" charset="0"/>
                                </a:rPr>
                                <m:t>𝑲</m:t>
                              </m:r>
                            </m:e>
                          </m:d>
                        </m:e>
                        <m:sup>
                          <m:r>
                            <a:rPr lang="cs-CZ" b="1" i="1" dirty="0">
                              <a:solidFill>
                                <a:schemeClr val="tx1"/>
                              </a:solidFill>
                              <a:latin typeface="Cambria Math" panose="02040503050406030204" pitchFamily="18" charset="0"/>
                              <a:cs typeface="Times New Roman" panose="02020603050405020304" pitchFamily="18" charset="0"/>
                            </a:rPr>
                            <m:t>𝒂</m:t>
                          </m:r>
                        </m:sup>
                      </m:sSup>
                      <m:r>
                        <a:rPr lang="fr-FR" b="1" i="1" noProof="0" dirty="0" smtClean="0">
                          <a:solidFill>
                            <a:schemeClr val="tx1"/>
                          </a:solidFill>
                          <a:latin typeface="Cambria Math" panose="02040503050406030204" pitchFamily="18" charset="0"/>
                          <a:cs typeface="Times New Roman" panose="02020603050405020304" pitchFamily="18" charset="0"/>
                        </a:rPr>
                        <m:t> = </m:t>
                      </m:r>
                      <m:r>
                        <a:rPr lang="fr-FR" b="1" i="1" noProof="0" dirty="0" smtClean="0">
                          <a:solidFill>
                            <a:schemeClr val="tx1"/>
                          </a:solidFill>
                          <a:latin typeface="Cambria Math" panose="02040503050406030204" pitchFamily="18" charset="0"/>
                          <a:cs typeface="Times New Roman" panose="02020603050405020304" pitchFamily="18" charset="0"/>
                        </a:rPr>
                        <m:t>𝑨</m:t>
                      </m:r>
                      <m:r>
                        <a:rPr lang="fr-FR" b="1" i="1" noProof="0" dirty="0" smtClean="0">
                          <a:solidFill>
                            <a:schemeClr val="tx1"/>
                          </a:solidFill>
                          <a:latin typeface="Cambria Math" panose="02040503050406030204" pitchFamily="18" charset="0"/>
                          <a:cs typeface="Times New Roman" panose="02020603050405020304" pitchFamily="18" charset="0"/>
                        </a:rPr>
                        <m:t> · </m:t>
                      </m:r>
                      <m:sSup>
                        <m:sSupPr>
                          <m:ctrlPr>
                            <a:rPr lang="fr-FR" b="1" i="1" noProof="0" dirty="0" smtClean="0">
                              <a:solidFill>
                                <a:schemeClr val="tx1"/>
                              </a:solidFill>
                              <a:latin typeface="Cambria Math" panose="02040503050406030204" pitchFamily="18" charset="0"/>
                              <a:cs typeface="Times New Roman" panose="02020603050405020304" pitchFamily="18" charset="0"/>
                            </a:rPr>
                          </m:ctrlPr>
                        </m:sSupPr>
                        <m:e>
                          <m:r>
                            <a:rPr lang="cs-CZ" b="1" i="1" noProof="0" dirty="0" smtClean="0">
                              <a:solidFill>
                                <a:schemeClr val="tx1"/>
                              </a:solidFill>
                              <a:latin typeface="Cambria Math" panose="02040503050406030204" pitchFamily="18" charset="0"/>
                              <a:cs typeface="Times New Roman" panose="02020603050405020304" pitchFamily="18" charset="0"/>
                            </a:rPr>
                            <m:t>𝒕</m:t>
                          </m:r>
                        </m:e>
                        <m:sup>
                          <m:r>
                            <a:rPr lang="cs-CZ" b="1" i="1" noProof="0" dirty="0" smtClean="0">
                              <a:solidFill>
                                <a:schemeClr val="tx1"/>
                              </a:solidFill>
                              <a:latin typeface="Cambria Math" panose="02040503050406030204" pitchFamily="18" charset="0"/>
                              <a:cs typeface="Times New Roman" panose="02020603050405020304" pitchFamily="18" charset="0"/>
                            </a:rPr>
                            <m:t>𝒂</m:t>
                          </m:r>
                          <m:r>
                            <a:rPr lang="cs-CZ" b="1" i="1" noProof="0" dirty="0" smtClean="0">
                              <a:solidFill>
                                <a:schemeClr val="tx1"/>
                              </a:solidFill>
                              <a:latin typeface="Cambria Math" panose="02040503050406030204" pitchFamily="18" charset="0"/>
                              <a:cs typeface="Times New Roman" panose="02020603050405020304" pitchFamily="18" charset="0"/>
                            </a:rPr>
                            <m:t>+</m:t>
                          </m:r>
                          <m:r>
                            <a:rPr lang="cs-CZ" b="1" i="1" noProof="0" dirty="0" smtClean="0">
                              <a:solidFill>
                                <a:schemeClr val="tx1"/>
                              </a:solidFill>
                              <a:latin typeface="Cambria Math" panose="02040503050406030204" pitchFamily="18" charset="0"/>
                              <a:cs typeface="Times New Roman" panose="02020603050405020304" pitchFamily="18" charset="0"/>
                            </a:rPr>
                            <m:t>𝒃</m:t>
                          </m:r>
                        </m:sup>
                      </m:sSup>
                      <m:r>
                        <a:rPr lang="cs-CZ" b="1" i="1" noProof="0" dirty="0" smtClean="0">
                          <a:solidFill>
                            <a:schemeClr val="tx1"/>
                          </a:solidFill>
                          <a:latin typeface="Cambria Math" panose="02040503050406030204" pitchFamily="18" charset="0"/>
                          <a:cs typeface="Times New Roman" panose="02020603050405020304" pitchFamily="18" charset="0"/>
                        </a:rPr>
                        <m:t>. </m:t>
                      </m:r>
                      <m:sSup>
                        <m:sSupPr>
                          <m:ctrlPr>
                            <a:rPr lang="cs-CZ" b="1" i="1" noProof="0" dirty="0" smtClean="0">
                              <a:solidFill>
                                <a:schemeClr val="tx1"/>
                              </a:solidFill>
                              <a:latin typeface="Cambria Math" panose="02040503050406030204" pitchFamily="18" charset="0"/>
                              <a:cs typeface="Times New Roman" panose="02020603050405020304" pitchFamily="18" charset="0"/>
                            </a:rPr>
                          </m:ctrlPr>
                        </m:sSupPr>
                        <m:e>
                          <m:r>
                            <a:rPr lang="cs-CZ" b="1" i="1" noProof="0" dirty="0" smtClean="0">
                              <a:solidFill>
                                <a:schemeClr val="tx1"/>
                              </a:solidFill>
                              <a:latin typeface="Cambria Math" panose="02040503050406030204" pitchFamily="18" charset="0"/>
                              <a:cs typeface="Times New Roman" panose="02020603050405020304" pitchFamily="18" charset="0"/>
                            </a:rPr>
                            <m:t>𝑲</m:t>
                          </m:r>
                        </m:e>
                        <m:sup>
                          <m:r>
                            <a:rPr lang="cs-CZ" b="1" i="1" noProof="0" dirty="0" smtClean="0">
                              <a:solidFill>
                                <a:schemeClr val="tx1"/>
                              </a:solidFill>
                              <a:latin typeface="Cambria Math" panose="02040503050406030204" pitchFamily="18" charset="0"/>
                              <a:cs typeface="Times New Roman" panose="02020603050405020304" pitchFamily="18" charset="0"/>
                            </a:rPr>
                            <m:t>𝒂</m:t>
                          </m:r>
                        </m:sup>
                      </m:sSup>
                      <m:r>
                        <a:rPr lang="fr-FR" b="1" i="1" noProof="0" dirty="0" err="1" smtClean="0">
                          <a:solidFill>
                            <a:schemeClr val="tx1"/>
                          </a:solidFill>
                          <a:latin typeface="Cambria Math" panose="02040503050406030204" pitchFamily="18" charset="0"/>
                          <a:cs typeface="Times New Roman" panose="02020603050405020304" pitchFamily="18" charset="0"/>
                        </a:rPr>
                        <m:t>+</m:t>
                      </m:r>
                      <m:sSup>
                        <m:sSupPr>
                          <m:ctrlPr>
                            <a:rPr lang="cs-CZ" b="1" i="1" dirty="0">
                              <a:solidFill>
                                <a:schemeClr val="tx1"/>
                              </a:solidFill>
                              <a:latin typeface="Cambria Math" panose="02040503050406030204" pitchFamily="18" charset="0"/>
                              <a:cs typeface="Times New Roman" panose="02020603050405020304" pitchFamily="18" charset="0"/>
                            </a:rPr>
                          </m:ctrlPr>
                        </m:sSupPr>
                        <m:e>
                          <m:r>
                            <a:rPr lang="cs-CZ" b="1" i="1" dirty="0" smtClean="0">
                              <a:solidFill>
                                <a:schemeClr val="tx1"/>
                              </a:solidFill>
                              <a:latin typeface="Cambria Math" panose="02040503050406030204" pitchFamily="18" charset="0"/>
                              <a:cs typeface="Times New Roman" panose="02020603050405020304" pitchFamily="18" charset="0"/>
                            </a:rPr>
                            <m:t>𝑳</m:t>
                          </m:r>
                        </m:e>
                        <m:sup>
                          <m:r>
                            <a:rPr lang="cs-CZ" b="1" i="1" dirty="0" smtClean="0">
                              <a:solidFill>
                                <a:schemeClr val="tx1"/>
                              </a:solidFill>
                              <a:latin typeface="Cambria Math" panose="02040503050406030204" pitchFamily="18" charset="0"/>
                              <a:cs typeface="Times New Roman" panose="02020603050405020304" pitchFamily="18" charset="0"/>
                            </a:rPr>
                            <m:t>𝒃</m:t>
                          </m:r>
                        </m:sup>
                      </m:sSup>
                      <m:r>
                        <a:rPr lang="fr-FR" b="1" i="1" noProof="0" dirty="0" smtClean="0">
                          <a:solidFill>
                            <a:schemeClr val="tx1"/>
                          </a:solidFill>
                          <a:latin typeface="Cambria Math" panose="02040503050406030204" pitchFamily="18" charset="0"/>
                          <a:cs typeface="Times New Roman" panose="02020603050405020304" pitchFamily="18" charset="0"/>
                        </a:rPr>
                        <m:t>=</m:t>
                      </m:r>
                      <m:sSup>
                        <m:sSupPr>
                          <m:ctrlPr>
                            <a:rPr lang="fr-FR" b="1" i="1" dirty="0">
                              <a:solidFill>
                                <a:schemeClr val="tx1"/>
                              </a:solidFill>
                              <a:latin typeface="Cambria Math" panose="02040503050406030204" pitchFamily="18" charset="0"/>
                              <a:cs typeface="Times New Roman" panose="02020603050405020304" pitchFamily="18" charset="0"/>
                            </a:rPr>
                          </m:ctrlPr>
                        </m:sSupPr>
                        <m:e>
                          <m:r>
                            <a:rPr lang="cs-CZ" b="1" i="1" dirty="0">
                              <a:solidFill>
                                <a:schemeClr val="tx1"/>
                              </a:solidFill>
                              <a:latin typeface="Cambria Math" panose="02040503050406030204" pitchFamily="18" charset="0"/>
                              <a:cs typeface="Times New Roman" panose="02020603050405020304" pitchFamily="18" charset="0"/>
                            </a:rPr>
                            <m:t>𝒕</m:t>
                          </m:r>
                        </m:e>
                        <m:sup>
                          <m:r>
                            <a:rPr lang="cs-CZ" b="1" i="1" dirty="0">
                              <a:solidFill>
                                <a:schemeClr val="tx1"/>
                              </a:solidFill>
                              <a:latin typeface="Cambria Math" panose="02040503050406030204" pitchFamily="18" charset="0"/>
                              <a:cs typeface="Times New Roman" panose="02020603050405020304" pitchFamily="18" charset="0"/>
                            </a:rPr>
                            <m:t>𝒂</m:t>
                          </m:r>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𝒃</m:t>
                          </m:r>
                        </m:sup>
                      </m:sSup>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𝒇</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𝑲</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𝑳</m:t>
                      </m:r>
                      <m:r>
                        <a:rPr lang="fr-FR" b="1" i="1" noProof="0" dirty="0" smtClean="0">
                          <a:solidFill>
                            <a:schemeClr val="tx1"/>
                          </a:solidFill>
                          <a:latin typeface="Cambria Math" panose="02040503050406030204" pitchFamily="18" charset="0"/>
                          <a:cs typeface="Times New Roman" panose="02020603050405020304" pitchFamily="18" charset="0"/>
                        </a:rPr>
                        <m:t>)</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 b = 1: konstantní výnosy z rozsahu – zvýšení vstupů o „t“ % vyvolá zvýšení výstupu rovněž o „t“ %;</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 b &gt; 1: rostoucí výnosy z rozsahu;</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 b &lt; 1: klesající výnosy z rozsahu.</a:t>
                </a:r>
              </a:p>
              <a:p>
                <a:pPr algn="just">
                  <a:buFont typeface="Wingdings" panose="05000000000000000000" pitchFamily="2" charset="2"/>
                  <a:buChar char="Ø"/>
                </a:pPr>
                <a:endParaRPr lang="cs-CZ"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01AD376A-E04A-896B-2F6C-67854241DC68}"/>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1036" r="-93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3100BB8F-32BB-2837-C174-B75507F4D5C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351789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3FBC989-6956-B653-7E59-743E35B5E9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C52DFCB-3277-1C81-C330-D808A12E5076}"/>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Technický pokrok</a:t>
            </a:r>
            <a:endParaRPr lang="cs-CZ" b="1" noProof="0" dirty="0">
              <a:solidFill>
                <a:srgbClr val="FF0000"/>
              </a:solidFill>
            </a:endParaRPr>
          </a:p>
        </p:txBody>
      </p:sp>
      <p:sp>
        <p:nvSpPr>
          <p:cNvPr id="3" name="Text Placeholder 2">
            <a:extLst>
              <a:ext uri="{FF2B5EF4-FFF2-40B4-BE49-F238E27FC236}">
                <a16:creationId xmlns:a16="http://schemas.microsoft.com/office/drawing/2014/main" id="{E6FD1B8A-0F34-645A-A3C4-3A85AB134F2C}"/>
              </a:ext>
            </a:extLst>
          </p:cNvPr>
          <p:cNvSpPr>
            <a:spLocks noGrp="1"/>
          </p:cNvSpPr>
          <p:nvPr>
            <p:ph type="body" idx="1"/>
          </p:nvPr>
        </p:nvSpPr>
        <p:spPr>
          <a:xfrm>
            <a:off x="6566233" y="1417639"/>
            <a:ext cx="5332541" cy="4708526"/>
          </a:xfrm>
        </p:spPr>
        <p:txBody>
          <a:bodyPr>
            <a:normAutofit/>
          </a:bodyPr>
          <a:lstStyle/>
          <a:p>
            <a:pPr algn="just"/>
            <a:r>
              <a:rPr lang="cs-CZ" b="1" noProof="0" dirty="0">
                <a:solidFill>
                  <a:schemeClr val="tx1"/>
                </a:solidFill>
                <a:latin typeface="Times New Roman" panose="02020603050405020304" pitchFamily="18" charset="0"/>
                <a:cs typeface="Times New Roman" panose="02020603050405020304" pitchFamily="18" charset="0"/>
              </a:rPr>
              <a:t>Výchozí izokvanta =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Ve výrobě aplikovaný technický pokrok:</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výstup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možno vyrobit s menším množstvím vstupů =&gt; izokvanta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 a posun doleva dolů: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Produktivita práce se zvýšila z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Q1/L</a:t>
            </a: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1</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 </a:t>
            </a:r>
            <a:r>
              <a:rPr lang="cs-CZ" b="1" noProof="0" dirty="0">
                <a:solidFill>
                  <a:schemeClr val="tx1"/>
                </a:solidFill>
                <a:latin typeface="Times New Roman" panose="02020603050405020304" pitchFamily="18" charset="0"/>
                <a:cs typeface="Times New Roman" panose="02020603050405020304" pitchFamily="18" charset="0"/>
              </a:rPr>
              <a:t>na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Q1/L‘</a:t>
            </a: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1</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a:t>
            </a:r>
          </a:p>
        </p:txBody>
      </p:sp>
      <p:sp>
        <p:nvSpPr>
          <p:cNvPr id="99" name="Google Shape;99;p14">
            <a:extLst>
              <a:ext uri="{FF2B5EF4-FFF2-40B4-BE49-F238E27FC236}">
                <a16:creationId xmlns:a16="http://schemas.microsoft.com/office/drawing/2014/main" id="{EC5DBC28-5783-ADE7-6405-995593B4130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48B9672-2BFE-7D20-6C77-E96AE7D6D282}"/>
              </a:ext>
            </a:extLst>
          </p:cNvPr>
          <p:cNvPicPr>
            <a:picLocks noChangeAspect="1"/>
          </p:cNvPicPr>
          <p:nvPr/>
        </p:nvPicPr>
        <p:blipFill>
          <a:blip r:embed="rId3"/>
          <a:stretch>
            <a:fillRect/>
          </a:stretch>
        </p:blipFill>
        <p:spPr>
          <a:xfrm>
            <a:off x="293226" y="1417638"/>
            <a:ext cx="6273007" cy="4708526"/>
          </a:xfrm>
          <a:prstGeom prst="rect">
            <a:avLst/>
          </a:prstGeom>
        </p:spPr>
      </p:pic>
    </p:spTree>
    <p:extLst>
      <p:ext uri="{BB962C8B-B14F-4D97-AF65-F5344CB8AC3E}">
        <p14:creationId xmlns:p14="http://schemas.microsoft.com/office/powerpoint/2010/main" val="6880305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16ADF8D-EBF8-34ED-88ED-7109CCAAEBE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D767B8-3512-7223-A09E-826A0D399FBC}"/>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Technický pokrok</a:t>
            </a:r>
            <a:endParaRPr lang="cs-CZ" b="1" noProof="0" dirty="0">
              <a:solidFill>
                <a:srgbClr val="FF0000"/>
              </a:solidFill>
            </a:endParaRPr>
          </a:p>
        </p:txBody>
      </p:sp>
      <p:sp>
        <p:nvSpPr>
          <p:cNvPr id="3" name="Text Placeholder 2">
            <a:extLst>
              <a:ext uri="{FF2B5EF4-FFF2-40B4-BE49-F238E27FC236}">
                <a16:creationId xmlns:a16="http://schemas.microsoft.com/office/drawing/2014/main" id="{DDAD3147-B5CA-FD98-D537-140B0CED227F}"/>
              </a:ext>
            </a:extLst>
          </p:cNvPr>
          <p:cNvSpPr>
            <a:spLocks noGrp="1"/>
          </p:cNvSpPr>
          <p:nvPr>
            <p:ph type="body" idx="1"/>
          </p:nvPr>
        </p:nvSpPr>
        <p:spPr>
          <a:xfrm>
            <a:off x="342900" y="1417639"/>
            <a:ext cx="11555875" cy="4708526"/>
          </a:xfrm>
        </p:spPr>
        <p:txBody>
          <a:bodyPr>
            <a:normAutofit/>
          </a:bodyPr>
          <a:lstStyle/>
          <a:p>
            <a:pPr algn="just"/>
            <a:r>
              <a:rPr lang="cs-CZ" b="1" noProof="0" dirty="0">
                <a:solidFill>
                  <a:schemeClr val="tx1"/>
                </a:solidFill>
                <a:latin typeface="Times New Roman" panose="02020603050405020304" pitchFamily="18" charset="0"/>
                <a:cs typeface="Times New Roman" panose="02020603050405020304" pitchFamily="18" charset="0"/>
              </a:rPr>
              <a:t>Produkční funkce</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A(t) · f (K,L)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A(t) - technický pokrok v čase; </a:t>
            </a:r>
            <a:r>
              <a:rPr lang="cs-CZ" b="1" noProof="0" dirty="0" err="1">
                <a:solidFill>
                  <a:schemeClr val="tx1"/>
                </a:solidFill>
                <a:latin typeface="Times New Roman" panose="02020603050405020304" pitchFamily="18" charset="0"/>
                <a:cs typeface="Times New Roman" panose="02020603050405020304" pitchFamily="18" charset="0"/>
              </a:rPr>
              <a:t>dA</a:t>
            </a:r>
            <a:r>
              <a:rPr lang="cs-CZ" b="1" noProof="0" dirty="0">
                <a:solidFill>
                  <a:schemeClr val="tx1"/>
                </a:solidFill>
                <a:latin typeface="Times New Roman" panose="02020603050405020304" pitchFamily="18" charset="0"/>
                <a:cs typeface="Times New Roman" panose="02020603050405020304" pitchFamily="18" charset="0"/>
              </a:rPr>
              <a:t>/</a:t>
            </a:r>
            <a:r>
              <a:rPr lang="cs-CZ" b="1" noProof="0" dirty="0" err="1">
                <a:solidFill>
                  <a:schemeClr val="tx1"/>
                </a:solidFill>
                <a:latin typeface="Times New Roman" panose="02020603050405020304" pitchFamily="18" charset="0"/>
                <a:cs typeface="Times New Roman" panose="02020603050405020304" pitchFamily="18" charset="0"/>
              </a:rPr>
              <a:t>dt</a:t>
            </a:r>
            <a:r>
              <a:rPr lang="cs-CZ" b="1" noProof="0" dirty="0">
                <a:solidFill>
                  <a:schemeClr val="tx1"/>
                </a:solidFill>
                <a:latin typeface="Times New Roman" panose="02020603050405020304" pitchFamily="18" charset="0"/>
                <a:cs typeface="Times New Roman" panose="02020603050405020304" pitchFamily="18" charset="0"/>
              </a:rPr>
              <a:t> &gt; 0.</a:t>
            </a:r>
          </a:p>
          <a:p>
            <a:pPr algn="just"/>
            <a:r>
              <a:rPr lang="cs-CZ" b="1" noProof="0" dirty="0">
                <a:solidFill>
                  <a:schemeClr val="tx1"/>
                </a:solidFill>
                <a:latin typeface="Times New Roman" panose="02020603050405020304" pitchFamily="18" charset="0"/>
                <a:cs typeface="Times New Roman" panose="02020603050405020304" pitchFamily="18" charset="0"/>
              </a:rPr>
              <a:t>Úprava:</a:t>
            </a:r>
          </a:p>
          <a:p>
            <a:pPr algn="just"/>
            <a:endParaRPr lang="cs-CZ" b="1" dirty="0">
              <a:solidFill>
                <a:schemeClr val="tx1"/>
              </a:solidFill>
              <a:latin typeface="Times New Roman" panose="02020603050405020304" pitchFamily="18" charset="0"/>
              <a:cs typeface="Times New Roman" panose="02020603050405020304" pitchFamily="18" charset="0"/>
            </a:endParaRPr>
          </a:p>
          <a:p>
            <a:pPr algn="just"/>
            <a:endParaRPr lang="cs-CZ" b="1" noProof="0"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E9E6669-F6B7-574D-C203-2C5111ABCA2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AD2F6E4D-7930-6F88-03D4-9A452E15BCB8}"/>
              </a:ext>
            </a:extLst>
          </p:cNvPr>
          <p:cNvPicPr>
            <a:picLocks noChangeAspect="1"/>
          </p:cNvPicPr>
          <p:nvPr/>
        </p:nvPicPr>
        <p:blipFill>
          <a:blip r:embed="rId3"/>
          <a:stretch>
            <a:fillRect/>
          </a:stretch>
        </p:blipFill>
        <p:spPr>
          <a:xfrm>
            <a:off x="293225" y="3771902"/>
            <a:ext cx="5463784" cy="765810"/>
          </a:xfrm>
          <a:prstGeom prst="rect">
            <a:avLst/>
          </a:prstGeom>
        </p:spPr>
      </p:pic>
      <p:pic>
        <p:nvPicPr>
          <p:cNvPr id="8" name="Picture 7">
            <a:extLst>
              <a:ext uri="{FF2B5EF4-FFF2-40B4-BE49-F238E27FC236}">
                <a16:creationId xmlns:a16="http://schemas.microsoft.com/office/drawing/2014/main" id="{805C903B-31C6-0892-8E53-BFF084EF628F}"/>
              </a:ext>
            </a:extLst>
          </p:cNvPr>
          <p:cNvPicPr>
            <a:picLocks noChangeAspect="1"/>
          </p:cNvPicPr>
          <p:nvPr/>
        </p:nvPicPr>
        <p:blipFill>
          <a:blip r:embed="rId4"/>
          <a:stretch>
            <a:fillRect/>
          </a:stretch>
        </p:blipFill>
        <p:spPr>
          <a:xfrm>
            <a:off x="5856359" y="3429000"/>
            <a:ext cx="6092091" cy="2548890"/>
          </a:xfrm>
          <a:prstGeom prst="rect">
            <a:avLst/>
          </a:prstGeom>
        </p:spPr>
      </p:pic>
    </p:spTree>
    <p:extLst>
      <p:ext uri="{BB962C8B-B14F-4D97-AF65-F5344CB8AC3E}">
        <p14:creationId xmlns:p14="http://schemas.microsoft.com/office/powerpoint/2010/main" val="27645276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5F00FC9-D59F-78FC-D5E1-4A49D9914E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64A50A-DB71-82F8-26BD-624131BD7585}"/>
              </a:ext>
            </a:extLst>
          </p:cNvPr>
          <p:cNvSpPr>
            <a:spLocks noGrp="1"/>
          </p:cNvSpPr>
          <p:nvPr>
            <p:ph type="title"/>
          </p:nvPr>
        </p:nvSpPr>
        <p:spPr/>
        <p:txBody>
          <a:bodyPr>
            <a:noAutofit/>
          </a:bodyPr>
          <a:lstStyle/>
          <a:p>
            <a:r>
              <a:rPr lang="cs-CZ" sz="4800" b="1" dirty="0"/>
              <a:t>Volba technologie:</a:t>
            </a:r>
          </a:p>
        </p:txBody>
      </p:sp>
      <p:sp>
        <p:nvSpPr>
          <p:cNvPr id="3" name="Text Placeholder 2">
            <a:extLst>
              <a:ext uri="{FF2B5EF4-FFF2-40B4-BE49-F238E27FC236}">
                <a16:creationId xmlns:a16="http://schemas.microsoft.com/office/drawing/2014/main" id="{84B20E8D-B764-F117-F9E9-0573B530BB9E}"/>
              </a:ext>
            </a:extLst>
          </p:cNvPr>
          <p:cNvSpPr>
            <a:spLocks noGrp="1"/>
          </p:cNvSpPr>
          <p:nvPr>
            <p:ph type="body" idx="1"/>
          </p:nvPr>
        </p:nvSpPr>
        <p:spPr>
          <a:xfrm>
            <a:off x="162046" y="1417638"/>
            <a:ext cx="11759877" cy="5165724"/>
          </a:xfrm>
        </p:spPr>
        <p:txBody>
          <a:bodyPr>
            <a:normAutofit fontScale="77500" lnSpcReduction="20000"/>
          </a:bodyPr>
          <a:lstStyle/>
          <a:p>
            <a:pPr algn="just">
              <a:buFont typeface="Wingdings" panose="05000000000000000000" pitchFamily="2" charset="2"/>
              <a:buChar char="§"/>
            </a:pPr>
            <a:r>
              <a:rPr lang="cs-CZ" b="1" noProof="0" dirty="0"/>
              <a:t>Předpoklad: Firma používá </a:t>
            </a:r>
            <a:r>
              <a:rPr lang="cs-CZ" b="1" noProof="0" dirty="0">
                <a:solidFill>
                  <a:srgbClr val="FF0000"/>
                </a:solidFill>
              </a:rPr>
              <a:t>nejefektivnější dosažitelnou technologii </a:t>
            </a:r>
            <a:r>
              <a:rPr lang="cs-CZ" b="1" noProof="0" dirty="0">
                <a:solidFill>
                  <a:schemeClr val="tx1"/>
                </a:solidFill>
              </a:rPr>
              <a:t>=&gt; </a:t>
            </a:r>
            <a:r>
              <a:rPr lang="cs-CZ" b="1" noProof="0" dirty="0"/>
              <a:t>její výstup závisí na</a:t>
            </a:r>
          </a:p>
          <a:p>
            <a:pPr marL="628650" indent="-514350">
              <a:buFont typeface="+mj-lt"/>
              <a:buAutoNum type="arabicPeriod"/>
            </a:pPr>
            <a:r>
              <a:rPr lang="cs-CZ" b="1" noProof="0" dirty="0">
                <a:solidFill>
                  <a:srgbClr val="FF0000"/>
                </a:solidFill>
              </a:rPr>
              <a:t>množství používaných vstupů a</a:t>
            </a:r>
          </a:p>
          <a:p>
            <a:pPr marL="628650" indent="-514350">
              <a:buFont typeface="+mj-lt"/>
              <a:buAutoNum type="arabicPeriod"/>
            </a:pPr>
            <a:r>
              <a:rPr lang="cs-CZ" b="1" noProof="0" dirty="0">
                <a:solidFill>
                  <a:srgbClr val="FF0000"/>
                </a:solidFill>
              </a:rPr>
              <a:t>efektivnosti jejich užití.</a:t>
            </a:r>
          </a:p>
          <a:p>
            <a:pPr marL="628650" indent="-514350">
              <a:buFont typeface="+mj-lt"/>
              <a:buAutoNum type="arabicPeriod"/>
            </a:pPr>
            <a:endParaRPr lang="cs-CZ" b="1" dirty="0">
              <a:solidFill>
                <a:srgbClr val="FF0000"/>
              </a:solidFill>
            </a:endParaRPr>
          </a:p>
          <a:p>
            <a:r>
              <a:rPr lang="cs-CZ" b="1" noProof="0" dirty="0">
                <a:solidFill>
                  <a:srgbClr val="FF0000"/>
                </a:solidFill>
              </a:rPr>
              <a:t>ČASOVÝ HORIZONT</a:t>
            </a:r>
          </a:p>
          <a:p>
            <a:pPr marL="628650" indent="-514350" algn="just">
              <a:buFont typeface="+mj-lt"/>
              <a:buAutoNum type="arabicPeriod"/>
            </a:pPr>
            <a:r>
              <a:rPr lang="cs-CZ" b="1" noProof="0" dirty="0">
                <a:solidFill>
                  <a:srgbClr val="FF0000"/>
                </a:solidFill>
              </a:rPr>
              <a:t>Krátké období (</a:t>
            </a:r>
            <a:r>
              <a:rPr lang="cs-CZ" b="1" noProof="0" dirty="0" err="1">
                <a:solidFill>
                  <a:srgbClr val="FF0000"/>
                </a:solidFill>
              </a:rPr>
              <a:t>Short</a:t>
            </a:r>
            <a:r>
              <a:rPr lang="cs-CZ" b="1" noProof="0" dirty="0">
                <a:solidFill>
                  <a:srgbClr val="FF0000"/>
                </a:solidFill>
              </a:rPr>
              <a:t> Run, SR) –  </a:t>
            </a:r>
            <a:r>
              <a:rPr lang="cs-CZ" b="1" noProof="0" dirty="0">
                <a:solidFill>
                  <a:schemeClr val="tx1"/>
                </a:solidFill>
              </a:rPr>
              <a:t>služby alespoň jednoho výrobního faktoru firmy = fixní v důsledku předchozích rozhodnutí:</a:t>
            </a:r>
          </a:p>
          <a:p>
            <a:pPr marL="628650" indent="-514350" algn="just">
              <a:buFont typeface="+mj-lt"/>
              <a:buAutoNum type="alphaUcPeriod"/>
            </a:pPr>
            <a:r>
              <a:rPr lang="cs-CZ" b="1" noProof="0" dirty="0">
                <a:solidFill>
                  <a:schemeClr val="tx1"/>
                </a:solidFill>
                <a:highlight>
                  <a:srgbClr val="FFFF00"/>
                </a:highlight>
              </a:rPr>
              <a:t>Fixní vstup – kapitál.</a:t>
            </a:r>
          </a:p>
          <a:p>
            <a:pPr marL="628650" indent="-514350" algn="just">
              <a:buFont typeface="+mj-lt"/>
              <a:buAutoNum type="alphaUcPeriod"/>
            </a:pPr>
            <a:r>
              <a:rPr lang="cs-CZ" b="1" noProof="0" dirty="0">
                <a:solidFill>
                  <a:schemeClr val="tx1"/>
                </a:solidFill>
                <a:highlight>
                  <a:srgbClr val="FFFF00"/>
                </a:highlight>
              </a:rPr>
              <a:t>Proměnlivý / variabilní vstup – práce.</a:t>
            </a:r>
          </a:p>
          <a:p>
            <a:pPr algn="just"/>
            <a:endParaRPr lang="cs-CZ" b="1" noProof="0" dirty="0"/>
          </a:p>
          <a:p>
            <a:pPr algn="just"/>
            <a:r>
              <a:rPr lang="cs-CZ" b="1" noProof="0" dirty="0"/>
              <a:t>Změny výstupu v důsledku změny pouze jednoho vstupu - práce:</a:t>
            </a:r>
          </a:p>
          <a:p>
            <a:pPr algn="just">
              <a:buFont typeface="Wingdings" panose="05000000000000000000" pitchFamily="2" charset="2"/>
              <a:buChar char="Ø"/>
            </a:pPr>
            <a:r>
              <a:rPr lang="cs-CZ" b="1" noProof="0" dirty="0">
                <a:solidFill>
                  <a:srgbClr val="FF0000"/>
                </a:solidFill>
              </a:rPr>
              <a:t>Vlastnost produkční funkce v SR: výnosy pouze z jednoho variabilního výrobního faktoru.</a:t>
            </a:r>
          </a:p>
          <a:p>
            <a:pPr marL="628650" indent="-514350" algn="just">
              <a:buFont typeface="+mj-lt"/>
              <a:buAutoNum type="alphaUcPeriod"/>
            </a:pPr>
            <a:endParaRPr lang="cs-CZ" b="1" noProof="0" dirty="0">
              <a:solidFill>
                <a:schemeClr val="tx1"/>
              </a:solidFill>
              <a:highlight>
                <a:srgbClr val="FFFF00"/>
              </a:highlight>
            </a:endParaRPr>
          </a:p>
        </p:txBody>
      </p:sp>
      <p:sp>
        <p:nvSpPr>
          <p:cNvPr id="99" name="Google Shape;99;p14">
            <a:extLst>
              <a:ext uri="{FF2B5EF4-FFF2-40B4-BE49-F238E27FC236}">
                <a16:creationId xmlns:a16="http://schemas.microsoft.com/office/drawing/2014/main" id="{723C4CCE-361C-6A77-D54B-217B9CEE3A7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477073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2C4E1CB-87C3-40DD-C037-2DF351012C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14793AA-0D74-1AA6-7D06-EE4AEA8B706F}"/>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Technický pokrok</a:t>
            </a:r>
            <a:endParaRPr lang="cs-CZ" b="1" noProof="0" dirty="0">
              <a:solidFill>
                <a:srgbClr val="FF0000"/>
              </a:solidFill>
            </a:endParaRPr>
          </a:p>
        </p:txBody>
      </p:sp>
      <p:sp>
        <p:nvSpPr>
          <p:cNvPr id="3" name="Text Placeholder 2">
            <a:extLst>
              <a:ext uri="{FF2B5EF4-FFF2-40B4-BE49-F238E27FC236}">
                <a16:creationId xmlns:a16="http://schemas.microsoft.com/office/drawing/2014/main" id="{68990B89-9CB2-FB6F-830B-F074620FDC81}"/>
              </a:ext>
            </a:extLst>
          </p:cNvPr>
          <p:cNvSpPr>
            <a:spLocks noGrp="1"/>
          </p:cNvSpPr>
          <p:nvPr>
            <p:ph type="body" idx="1"/>
          </p:nvPr>
        </p:nvSpPr>
        <p:spPr>
          <a:xfrm>
            <a:off x="342900" y="1417639"/>
            <a:ext cx="11555875" cy="4708526"/>
          </a:xfrm>
        </p:spPr>
        <p:txBody>
          <a:bodyPr>
            <a:normAutofit fontScale="77500" lnSpcReduction="20000"/>
          </a:bodyPr>
          <a:lstStyle/>
          <a:p>
            <a:pPr algn="just"/>
            <a:r>
              <a:rPr lang="cs-CZ" b="1" noProof="0" dirty="0">
                <a:solidFill>
                  <a:schemeClr val="tx1"/>
                </a:solidFill>
                <a:latin typeface="Times New Roman" panose="02020603050405020304" pitchFamily="18" charset="0"/>
                <a:cs typeface="Times New Roman" panose="02020603050405020304" pitchFamily="18" charset="0"/>
              </a:rPr>
              <a:t>Míra růstu výstupu ovlivněna dvěma skupinami činitelů: </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změnami objemu vstupů práce a kapitálu </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reziduálně technickým pokrokem. </a:t>
            </a:r>
          </a:p>
          <a:p>
            <a:pPr algn="just"/>
            <a:r>
              <a:rPr lang="cs-CZ" b="1" noProof="0" dirty="0">
                <a:solidFill>
                  <a:schemeClr val="tx1"/>
                </a:solidFill>
                <a:latin typeface="Times New Roman" panose="02020603050405020304" pitchFamily="18" charset="0"/>
                <a:cs typeface="Times New Roman" panose="02020603050405020304" pitchFamily="18" charset="0"/>
              </a:rPr>
              <a:t>Z hlediska působení technického pokroku na jednotlivé vstup – tři případy:</a:t>
            </a:r>
          </a:p>
          <a:p>
            <a:pPr algn="just"/>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Neutrální technický pokrok,</a:t>
            </a:r>
            <a:r>
              <a:rPr lang="cs-CZ" b="1" noProof="0" dirty="0">
                <a:solidFill>
                  <a:schemeClr val="tx1"/>
                </a:solidFill>
                <a:latin typeface="Times New Roman" panose="02020603050405020304" pitchFamily="18" charset="0"/>
                <a:cs typeface="Times New Roman" panose="02020603050405020304" pitchFamily="18" charset="0"/>
              </a:rPr>
              <a:t> který působí na námi předpokládané vstupy stejně: </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A(t)</a:t>
            </a:r>
            <a:r>
              <a:rPr lang="cs-CZ" b="1" noProof="0" dirty="0">
                <a:solidFill>
                  <a:schemeClr val="tx1"/>
                </a:solidFill>
                <a:latin typeface="Times New Roman" panose="02020603050405020304" pitchFamily="18" charset="0"/>
                <a:cs typeface="Times New Roman" panose="02020603050405020304" pitchFamily="18" charset="0"/>
              </a:rPr>
              <a:t> · f (K,L).</a:t>
            </a:r>
          </a:p>
          <a:p>
            <a:pPr marL="628650" indent="-514350" algn="just">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Kapitálově náročný technický pokrok, </a:t>
            </a:r>
            <a:r>
              <a:rPr lang="cs-CZ" b="1" noProof="0" dirty="0">
                <a:solidFill>
                  <a:schemeClr val="tx1"/>
                </a:solidFill>
                <a:latin typeface="Times New Roman" panose="02020603050405020304" pitchFamily="18" charset="0"/>
                <a:cs typeface="Times New Roman" panose="02020603050405020304" pitchFamily="18" charset="0"/>
              </a:rPr>
              <a:t>který ovlivňuje pouze kapitál – při použití  nové technologie je kapitál v čase stále produktivnější:</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f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A(t) · K</a:t>
            </a:r>
            <a:r>
              <a:rPr lang="cs-CZ" b="1" noProof="0" dirty="0">
                <a:solidFill>
                  <a:schemeClr val="tx1"/>
                </a:solidFill>
                <a:latin typeface="Times New Roman" panose="02020603050405020304" pitchFamily="18" charset="0"/>
                <a:cs typeface="Times New Roman" panose="02020603050405020304" pitchFamily="18" charset="0"/>
              </a:rPr>
              <a:t>, L]. </a:t>
            </a:r>
          </a:p>
          <a:p>
            <a:pPr marL="628650" indent="-514350" algn="ctr">
              <a:buFont typeface="+mj-lt"/>
              <a:buAutoNum type="arabicPeriod" startAt="3"/>
            </a:pPr>
            <a:r>
              <a:rPr lang="cs-CZ" b="1" noProof="0" dirty="0">
                <a:solidFill>
                  <a:srgbClr val="FF0000"/>
                </a:solidFill>
                <a:latin typeface="Times New Roman" panose="02020603050405020304" pitchFamily="18" charset="0"/>
                <a:cs typeface="Times New Roman" panose="02020603050405020304" pitchFamily="18" charset="0"/>
              </a:rPr>
              <a:t>Pracovně náročný technický pokrok</a:t>
            </a:r>
            <a:r>
              <a:rPr lang="cs-CZ" b="1" noProof="0" dirty="0">
                <a:solidFill>
                  <a:schemeClr val="tx1"/>
                </a:solidFill>
                <a:latin typeface="Times New Roman" panose="02020603050405020304" pitchFamily="18" charset="0"/>
                <a:cs typeface="Times New Roman" panose="02020603050405020304" pitchFamily="18" charset="0"/>
              </a:rPr>
              <a:t>, který ovlivňuje pouze produktivitu práce Q = f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K, A(t) </a:t>
            </a:r>
            <a:r>
              <a:rPr lang="cs-CZ" b="1" noProof="0" dirty="0">
                <a:solidFill>
                  <a:schemeClr val="tx1"/>
                </a:solidFill>
                <a:latin typeface="Times New Roman" panose="02020603050405020304" pitchFamily="18" charset="0"/>
                <a:cs typeface="Times New Roman" panose="02020603050405020304" pitchFamily="18" charset="0"/>
              </a:rPr>
              <a:t>· L].</a:t>
            </a:r>
          </a:p>
        </p:txBody>
      </p:sp>
      <p:sp>
        <p:nvSpPr>
          <p:cNvPr id="99" name="Google Shape;99;p14">
            <a:extLst>
              <a:ext uri="{FF2B5EF4-FFF2-40B4-BE49-F238E27FC236}">
                <a16:creationId xmlns:a16="http://schemas.microsoft.com/office/drawing/2014/main" id="{214ADF3D-0496-CDF9-0860-DD8DF9A37E6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582130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C9EFAE6-EA3F-0799-6D48-6284729E220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F5C8BCD-866B-D40B-CF8C-689DA35C2C94}"/>
              </a:ext>
            </a:extLst>
          </p:cNvPr>
          <p:cNvSpPr>
            <a:spLocks noGrp="1"/>
          </p:cNvSpPr>
          <p:nvPr>
            <p:ph type="title"/>
          </p:nvPr>
        </p:nvSpPr>
        <p:spPr/>
        <p:txBody>
          <a:bodyPr>
            <a:noAutofit/>
          </a:bodyPr>
          <a:lstStyle/>
          <a:p>
            <a:r>
              <a:rPr lang="cs-CZ" sz="4800" b="1" dirty="0"/>
              <a:t>Volba technologie:</a:t>
            </a:r>
          </a:p>
        </p:txBody>
      </p:sp>
      <p:sp>
        <p:nvSpPr>
          <p:cNvPr id="3" name="Text Placeholder 2">
            <a:extLst>
              <a:ext uri="{FF2B5EF4-FFF2-40B4-BE49-F238E27FC236}">
                <a16:creationId xmlns:a16="http://schemas.microsoft.com/office/drawing/2014/main" id="{1BD009CE-88DC-DD73-B7A6-6821D0A1C18A}"/>
              </a:ext>
            </a:extLst>
          </p:cNvPr>
          <p:cNvSpPr>
            <a:spLocks noGrp="1"/>
          </p:cNvSpPr>
          <p:nvPr>
            <p:ph type="body" idx="1"/>
          </p:nvPr>
        </p:nvSpPr>
        <p:spPr>
          <a:xfrm>
            <a:off x="216061" y="1325040"/>
            <a:ext cx="11759877" cy="4855841"/>
          </a:xfrm>
        </p:spPr>
        <p:txBody>
          <a:bodyPr>
            <a:noAutofit/>
          </a:bodyPr>
          <a:lstStyle/>
          <a:p>
            <a:pPr marL="628650" indent="-514350" algn="just">
              <a:buFont typeface="+mj-lt"/>
              <a:buAutoNum type="arabicPeriod" startAt="2"/>
            </a:pPr>
            <a:r>
              <a:rPr lang="cs-CZ" sz="2400" b="1" noProof="0" dirty="0">
                <a:solidFill>
                  <a:srgbClr val="FF0000"/>
                </a:solidFill>
                <a:latin typeface="Times New Roman" panose="02020603050405020304" pitchFamily="18" charset="0"/>
                <a:cs typeface="Times New Roman" panose="02020603050405020304" pitchFamily="18" charset="0"/>
              </a:rPr>
              <a:t>Dlouhé období (Long Run, LR)</a:t>
            </a:r>
          </a:p>
          <a:p>
            <a:pPr algn="just">
              <a:buFont typeface="Wingdings" panose="05000000000000000000" pitchFamily="2" charset="2"/>
              <a:buChar char="§"/>
            </a:pPr>
            <a:r>
              <a:rPr lang="cs-CZ" sz="2400" b="1" noProof="0" dirty="0">
                <a:latin typeface="Times New Roman" panose="02020603050405020304" pitchFamily="18" charset="0"/>
                <a:cs typeface="Times New Roman" panose="02020603050405020304" pitchFamily="18" charset="0"/>
              </a:rPr>
              <a:t>doba dostatečná na to, aby mohla být </a:t>
            </a:r>
            <a:r>
              <a:rPr lang="cs-CZ" sz="2400" b="1" noProof="0" dirty="0">
                <a:highlight>
                  <a:srgbClr val="FFFF00"/>
                </a:highlight>
                <a:latin typeface="Times New Roman" panose="02020603050405020304" pitchFamily="18" charset="0"/>
                <a:cs typeface="Times New Roman" panose="02020603050405020304" pitchFamily="18" charset="0"/>
              </a:rPr>
              <a:t>změněna množství všech používaných vstupů</a:t>
            </a:r>
            <a:r>
              <a:rPr lang="cs-CZ" sz="2400" b="1" noProof="0" dirty="0">
                <a:latin typeface="Times New Roman" panose="02020603050405020304" pitchFamily="18" charset="0"/>
                <a:cs typeface="Times New Roman" panose="02020603050405020304" pitchFamily="18" charset="0"/>
              </a:rPr>
              <a:t> </a:t>
            </a:r>
            <a:r>
              <a:rPr lang="cs-CZ" sz="2400" b="1" noProof="0" dirty="0">
                <a:solidFill>
                  <a:schemeClr val="tx1"/>
                </a:solidFill>
                <a:latin typeface="Times New Roman" panose="02020603050405020304" pitchFamily="18" charset="0"/>
                <a:cs typeface="Times New Roman" panose="02020603050405020304" pitchFamily="18" charset="0"/>
              </a:rPr>
              <a:t>=&gt; </a:t>
            </a:r>
            <a:r>
              <a:rPr lang="cs-CZ" sz="2400" b="1" noProof="0" dirty="0">
                <a:latin typeface="Times New Roman" panose="02020603050405020304" pitchFamily="18" charset="0"/>
                <a:cs typeface="Times New Roman" panose="02020603050405020304" pitchFamily="18" charset="0"/>
              </a:rPr>
              <a:t>všechny vstupy jsou variabilní. </a:t>
            </a:r>
          </a:p>
          <a:p>
            <a:pPr algn="just">
              <a:buFont typeface="Wingdings" panose="05000000000000000000" pitchFamily="2" charset="2"/>
              <a:buChar char="§"/>
            </a:pPr>
            <a:r>
              <a:rPr lang="cs-CZ" sz="2400" b="1" noProof="0" dirty="0">
                <a:latin typeface="Times New Roman" panose="02020603050405020304" pitchFamily="18" charset="0"/>
                <a:cs typeface="Times New Roman" panose="02020603050405020304" pitchFamily="18" charset="0"/>
              </a:rPr>
              <a:t>V LR: firma může dva vstupy navzájem nahrazovat = substituovat. </a:t>
            </a:r>
          </a:p>
          <a:p>
            <a:pPr algn="just">
              <a:buFont typeface="Wingdings" panose="05000000000000000000" pitchFamily="2" charset="2"/>
              <a:buChar char="ü"/>
            </a:pPr>
            <a:r>
              <a:rPr lang="cs-CZ" sz="2400" b="1" noProof="0" dirty="0">
                <a:solidFill>
                  <a:srgbClr val="FF0000"/>
                </a:solidFill>
                <a:latin typeface="Times New Roman" panose="02020603050405020304" pitchFamily="18" charset="0"/>
                <a:cs typeface="Times New Roman" panose="02020603050405020304" pitchFamily="18" charset="0"/>
              </a:rPr>
              <a:t>Dlouhodobá produkční funkce: vztah mezi změnou objemu obou používaných vstupů a následnou změnou výstupu: </a:t>
            </a:r>
          </a:p>
          <a:p>
            <a:pPr algn="just">
              <a:buFont typeface="Wingdings" panose="05000000000000000000" pitchFamily="2" charset="2"/>
              <a:buChar char="Ø"/>
            </a:pPr>
            <a:r>
              <a:rPr lang="cs-CZ" sz="2400" b="1" noProof="0" dirty="0">
                <a:latin typeface="Times New Roman" panose="02020603050405020304" pitchFamily="18" charset="0"/>
                <a:cs typeface="Times New Roman" panose="02020603050405020304" pitchFamily="18" charset="0"/>
              </a:rPr>
              <a:t>Pohled danou funkci – vztah mezi současným proporcionálně stejným růstem objemu všech vstupů a změnou výstupu: výnosy z rozsahu.</a:t>
            </a:r>
          </a:p>
          <a:p>
            <a:pPr algn="just">
              <a:buFont typeface="Wingdings" panose="05000000000000000000" pitchFamily="2" charset="2"/>
              <a:buChar char="§"/>
            </a:pPr>
            <a:endParaRPr lang="cs-CZ" sz="2400" b="1" noProof="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sz="2400" b="1" noProof="0" dirty="0">
                <a:latin typeface="Times New Roman" panose="02020603050405020304" pitchFamily="18" charset="0"/>
                <a:cs typeface="Times New Roman" panose="02020603050405020304" pitchFamily="18" charset="0"/>
              </a:rPr>
              <a:t>Základní vlastnosti produkční funkce v dlouhém období:</a:t>
            </a:r>
          </a:p>
          <a:p>
            <a:pPr marL="628650" indent="-514350" algn="just">
              <a:buFont typeface="+mj-lt"/>
              <a:buAutoNum type="alphaLcParenR"/>
            </a:pP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substituce vstupů,</a:t>
            </a:r>
          </a:p>
          <a:p>
            <a:pPr marL="628650" indent="-514350" algn="just">
              <a:buFont typeface="+mj-lt"/>
              <a:buAutoNum type="alphaLcParenR"/>
            </a:pP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výnosy z rozsahu vstupů.</a:t>
            </a:r>
          </a:p>
        </p:txBody>
      </p:sp>
      <p:sp>
        <p:nvSpPr>
          <p:cNvPr id="99" name="Google Shape;99;p14">
            <a:extLst>
              <a:ext uri="{FF2B5EF4-FFF2-40B4-BE49-F238E27FC236}">
                <a16:creationId xmlns:a16="http://schemas.microsoft.com/office/drawing/2014/main" id="{7AD8BFB5-4FD5-41AB-382D-2E2A26B01AE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966070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160D50F-875E-4F57-D620-8B273CFEDA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5E7BEE-369C-3764-EB66-29F608991942}"/>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p:sp>
        <p:nvSpPr>
          <p:cNvPr id="3" name="Text Placeholder 2">
            <a:extLst>
              <a:ext uri="{FF2B5EF4-FFF2-40B4-BE49-F238E27FC236}">
                <a16:creationId xmlns:a16="http://schemas.microsoft.com/office/drawing/2014/main" id="{75097D4C-3813-DB33-819B-F62EB6F58296}"/>
              </a:ext>
            </a:extLst>
          </p:cNvPr>
          <p:cNvSpPr>
            <a:spLocks noGrp="1"/>
          </p:cNvSpPr>
          <p:nvPr>
            <p:ph type="body" idx="1"/>
          </p:nvPr>
        </p:nvSpPr>
        <p:spPr>
          <a:xfrm>
            <a:off x="370389" y="1417639"/>
            <a:ext cx="11528385" cy="4708526"/>
          </a:xfrm>
        </p:spPr>
        <p:txBody>
          <a:bodyPr>
            <a:normAutofit fontScale="77500" lnSpcReduction="20000"/>
          </a:bodyPr>
          <a:lstStyle/>
          <a:p>
            <a:r>
              <a:rPr lang="cs-CZ" noProof="0" dirty="0">
                <a:latin typeface="Times New Roman" panose="02020603050405020304" pitchFamily="18" charset="0"/>
                <a:cs typeface="Times New Roman" panose="02020603050405020304" pitchFamily="18" charset="0"/>
              </a:rPr>
              <a:t>Předpoklad: používané množství kapitálu = konstantní – K1, mění se objem použité práce a velikost výstupu. </a:t>
            </a:r>
          </a:p>
          <a:p>
            <a:pPr>
              <a:buFont typeface="Wingdings" panose="05000000000000000000" pitchFamily="2" charset="2"/>
              <a:buChar char="ü"/>
            </a:pPr>
            <a:r>
              <a:rPr lang="cs-CZ" noProof="0" dirty="0">
                <a:latin typeface="Times New Roman" panose="02020603050405020304" pitchFamily="18" charset="0"/>
                <a:cs typeface="Times New Roman" panose="02020603050405020304" pitchFamily="18" charset="0"/>
              </a:rPr>
              <a:t>krátkodobá produkční funkce</a:t>
            </a:r>
          </a:p>
          <a:p>
            <a:pPr marL="114300" indent="0" algn="ctr">
              <a:buNone/>
            </a:pPr>
            <a:r>
              <a:rPr lang="cs-CZ" b="1" noProof="0" dirty="0">
                <a:latin typeface="Times New Roman" panose="02020603050405020304" pitchFamily="18" charset="0"/>
                <a:cs typeface="Times New Roman" panose="02020603050405020304" pitchFamily="18" charset="0"/>
              </a:rPr>
              <a:t>Q = f (K</a:t>
            </a:r>
            <a:r>
              <a:rPr lang="cs-CZ" sz="2400" b="1" noProof="0" dirty="0">
                <a:latin typeface="Times New Roman" panose="02020603050405020304" pitchFamily="18" charset="0"/>
                <a:cs typeface="Times New Roman" panose="02020603050405020304" pitchFamily="18" charset="0"/>
              </a:rPr>
              <a:t>1</a:t>
            </a:r>
            <a:r>
              <a:rPr lang="cs-CZ" b="1" noProof="0" dirty="0">
                <a:latin typeface="Times New Roman" panose="02020603050405020304" pitchFamily="18" charset="0"/>
                <a:cs typeface="Times New Roman" panose="02020603050405020304" pitchFamily="18" charset="0"/>
              </a:rPr>
              <a:t>, L) </a:t>
            </a:r>
          </a:p>
          <a:p>
            <a:endParaRPr lang="cs-CZ" noProof="0" dirty="0">
              <a:latin typeface="Times New Roman" panose="02020603050405020304" pitchFamily="18" charset="0"/>
              <a:cs typeface="Times New Roman" panose="02020603050405020304" pitchFamily="18" charset="0"/>
            </a:endParaRPr>
          </a:p>
          <a:p>
            <a:r>
              <a:rPr lang="cs-CZ" noProof="0" dirty="0">
                <a:latin typeface="Times New Roman" panose="02020603050405020304" pitchFamily="18" charset="0"/>
                <a:cs typeface="Times New Roman" panose="02020603050405020304" pitchFamily="18" charset="0"/>
              </a:rPr>
              <a:t>Pojmy: </a:t>
            </a:r>
            <a:r>
              <a:rPr lang="cs-CZ" b="1" noProof="0" dirty="0">
                <a:solidFill>
                  <a:srgbClr val="FF0000"/>
                </a:solidFill>
                <a:latin typeface="Times New Roman" panose="02020603050405020304" pitchFamily="18" charset="0"/>
                <a:cs typeface="Times New Roman" panose="02020603050405020304" pitchFamily="18" charset="0"/>
              </a:rPr>
              <a:t>CELKOVÝ, PRŮMĚRNÝ, MEZNÍ PRODUKT.</a:t>
            </a:r>
          </a:p>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Celkový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Product</a:t>
            </a:r>
            <a:r>
              <a:rPr lang="cs-CZ" b="1" noProof="0" dirty="0">
                <a:solidFill>
                  <a:srgbClr val="FF0000"/>
                </a:solidFill>
                <a:latin typeface="Times New Roman" panose="02020603050405020304" pitchFamily="18" charset="0"/>
                <a:cs typeface="Times New Roman" panose="02020603050405020304" pitchFamily="18" charset="0"/>
              </a:rPr>
              <a:t>, TP): výstup vyroben danými vstupy </a:t>
            </a:r>
          </a:p>
          <a:p>
            <a:pPr marL="114300" indent="0" algn="ctr">
              <a:buNone/>
            </a:pPr>
            <a:r>
              <a:rPr lang="cs-CZ" b="1" noProof="0" dirty="0">
                <a:solidFill>
                  <a:srgbClr val="FF0000"/>
                </a:solidFill>
                <a:latin typeface="Times New Roman" panose="02020603050405020304" pitchFamily="18" charset="0"/>
                <a:cs typeface="Times New Roman" panose="02020603050405020304" pitchFamily="18" charset="0"/>
              </a:rPr>
              <a:t>TP = Q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Velikost </a:t>
            </a:r>
            <a:r>
              <a:rPr lang="cs-CZ" b="1" noProof="0" dirty="0">
                <a:solidFill>
                  <a:srgbClr val="FF0000"/>
                </a:solidFill>
                <a:latin typeface="Times New Roman" panose="02020603050405020304" pitchFamily="18" charset="0"/>
                <a:cs typeface="Times New Roman" panose="02020603050405020304" pitchFamily="18" charset="0"/>
              </a:rPr>
              <a:t>– ve fyzických jednotkách </a:t>
            </a:r>
            <a:r>
              <a:rPr lang="cs-CZ" sz="3200" b="1" noProof="0" dirty="0">
                <a:solidFill>
                  <a:schemeClr val="tx1"/>
                </a:solidFill>
                <a:latin typeface="Times New Roman" panose="02020603050405020304" pitchFamily="18" charset="0"/>
                <a:cs typeface="Times New Roman" panose="02020603050405020304" pitchFamily="18" charset="0"/>
              </a:rPr>
              <a:t>=&gt; </a:t>
            </a:r>
            <a:r>
              <a:rPr lang="cs-CZ" b="1" noProof="0" dirty="0">
                <a:solidFill>
                  <a:schemeClr val="tx1"/>
                </a:solidFill>
                <a:latin typeface="Times New Roman" panose="02020603050405020304" pitchFamily="18" charset="0"/>
                <a:cs typeface="Times New Roman" panose="02020603050405020304" pitchFamily="18" charset="0"/>
              </a:rPr>
              <a:t>označován jako </a:t>
            </a:r>
            <a:r>
              <a:rPr lang="cs-CZ" b="1" noProof="0" dirty="0">
                <a:solidFill>
                  <a:srgbClr val="FF0000"/>
                </a:solidFill>
                <a:latin typeface="Times New Roman" panose="02020603050405020304" pitchFamily="18" charset="0"/>
                <a:cs typeface="Times New Roman" panose="02020603050405020304" pitchFamily="18" charset="0"/>
              </a:rPr>
              <a:t>celkový fyzický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Physical</a:t>
            </a:r>
            <a:r>
              <a:rPr lang="cs-CZ" b="1" noProof="0" dirty="0">
                <a:solidFill>
                  <a:srgbClr val="FF0000"/>
                </a:solidFill>
                <a:latin typeface="Times New Roman" panose="02020603050405020304" pitchFamily="18" charset="0"/>
                <a:cs typeface="Times New Roman" panose="02020603050405020304" pitchFamily="18" charset="0"/>
              </a:rPr>
              <a:t> Produkt, TPP). </a:t>
            </a:r>
          </a:p>
          <a:p>
            <a:r>
              <a:rPr lang="cs-CZ" b="1" noProof="0" dirty="0">
                <a:solidFill>
                  <a:srgbClr val="FF0000"/>
                </a:solidFill>
                <a:latin typeface="Times New Roman" panose="02020603050405020304" pitchFamily="18" charset="0"/>
                <a:cs typeface="Times New Roman" panose="02020603050405020304" pitchFamily="18" charset="0"/>
              </a:rPr>
              <a:t>Křivka TPP: </a:t>
            </a:r>
            <a:r>
              <a:rPr lang="cs-CZ" b="1" noProof="0" dirty="0">
                <a:solidFill>
                  <a:schemeClr val="tx1"/>
                </a:solidFill>
                <a:latin typeface="Times New Roman" panose="02020603050405020304" pitchFamily="18" charset="0"/>
                <a:cs typeface="Times New Roman" panose="02020603050405020304" pitchFamily="18" charset="0"/>
              </a:rPr>
              <a:t>různé úrovně výstupu, které lze vyrobit kombinacemi různých množství variabilního vstupu s konstantním množstvím fixního vstupu (předpoklad neměnné technologie).</a:t>
            </a:r>
          </a:p>
        </p:txBody>
      </p:sp>
      <p:sp>
        <p:nvSpPr>
          <p:cNvPr id="99" name="Google Shape;99;p14">
            <a:extLst>
              <a:ext uri="{FF2B5EF4-FFF2-40B4-BE49-F238E27FC236}">
                <a16:creationId xmlns:a16="http://schemas.microsoft.com/office/drawing/2014/main" id="{F4F3A683-EA08-3E9A-CCC6-23C79561F9C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185547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2C803C3-88B2-46CB-82B5-033965BA0C8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386B82A-311C-1C28-EC04-B55A103C5866}"/>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p:sp>
        <p:nvSpPr>
          <p:cNvPr id="3" name="Text Placeholder 2">
            <a:extLst>
              <a:ext uri="{FF2B5EF4-FFF2-40B4-BE49-F238E27FC236}">
                <a16:creationId xmlns:a16="http://schemas.microsoft.com/office/drawing/2014/main" id="{C85695F6-9451-192F-0007-873FF8C2757B}"/>
              </a:ext>
            </a:extLst>
          </p:cNvPr>
          <p:cNvSpPr>
            <a:spLocks noGrp="1"/>
          </p:cNvSpPr>
          <p:nvPr>
            <p:ph type="body" idx="1"/>
          </p:nvPr>
        </p:nvSpPr>
        <p:spPr>
          <a:xfrm>
            <a:off x="370389" y="1417639"/>
            <a:ext cx="11528385" cy="4708526"/>
          </a:xfrm>
        </p:spPr>
        <p:txBody>
          <a:bodyPr>
            <a:normAutofit fontScale="77500" lnSpcReduction="20000"/>
          </a:bodyPr>
          <a:lstStyle/>
          <a:p>
            <a:r>
              <a:rPr lang="cs-CZ" noProof="0" dirty="0">
                <a:latin typeface="Times New Roman" panose="02020603050405020304" pitchFamily="18" charset="0"/>
                <a:cs typeface="Times New Roman" panose="02020603050405020304" pitchFamily="18" charset="0"/>
              </a:rPr>
              <a:t>Předpoklad: používané množství kapitálu = konstantní – K1, mění se objem použité práce a velikost výstupu. </a:t>
            </a:r>
          </a:p>
          <a:p>
            <a:pPr>
              <a:buFont typeface="Wingdings" panose="05000000000000000000" pitchFamily="2" charset="2"/>
              <a:buChar char="ü"/>
            </a:pPr>
            <a:r>
              <a:rPr lang="cs-CZ" noProof="0" dirty="0">
                <a:latin typeface="Times New Roman" panose="02020603050405020304" pitchFamily="18" charset="0"/>
                <a:cs typeface="Times New Roman" panose="02020603050405020304" pitchFamily="18" charset="0"/>
              </a:rPr>
              <a:t>krátkodobá produkční funkce</a:t>
            </a:r>
          </a:p>
          <a:p>
            <a:pPr marL="114300" indent="0" algn="ctr">
              <a:buNone/>
            </a:pPr>
            <a:r>
              <a:rPr lang="cs-CZ" b="1" noProof="0" dirty="0">
                <a:latin typeface="Times New Roman" panose="02020603050405020304" pitchFamily="18" charset="0"/>
                <a:cs typeface="Times New Roman" panose="02020603050405020304" pitchFamily="18" charset="0"/>
              </a:rPr>
              <a:t>Q = f (K</a:t>
            </a:r>
            <a:r>
              <a:rPr lang="cs-CZ" sz="2400" b="1" noProof="0" dirty="0">
                <a:latin typeface="Times New Roman" panose="02020603050405020304" pitchFamily="18" charset="0"/>
                <a:cs typeface="Times New Roman" panose="02020603050405020304" pitchFamily="18" charset="0"/>
              </a:rPr>
              <a:t>1</a:t>
            </a:r>
            <a:r>
              <a:rPr lang="cs-CZ" b="1" noProof="0" dirty="0">
                <a:latin typeface="Times New Roman" panose="02020603050405020304" pitchFamily="18" charset="0"/>
                <a:cs typeface="Times New Roman" panose="02020603050405020304" pitchFamily="18" charset="0"/>
              </a:rPr>
              <a:t>, L) </a:t>
            </a:r>
          </a:p>
          <a:p>
            <a:endParaRPr lang="cs-CZ" noProof="0" dirty="0">
              <a:latin typeface="Times New Roman" panose="02020603050405020304" pitchFamily="18" charset="0"/>
              <a:cs typeface="Times New Roman" panose="02020603050405020304" pitchFamily="18" charset="0"/>
            </a:endParaRPr>
          </a:p>
          <a:p>
            <a:r>
              <a:rPr lang="cs-CZ" noProof="0" dirty="0">
                <a:latin typeface="Times New Roman" panose="02020603050405020304" pitchFamily="18" charset="0"/>
                <a:cs typeface="Times New Roman" panose="02020603050405020304" pitchFamily="18" charset="0"/>
              </a:rPr>
              <a:t>Pojmy: </a:t>
            </a:r>
            <a:r>
              <a:rPr lang="cs-CZ" b="1" noProof="0" dirty="0">
                <a:solidFill>
                  <a:srgbClr val="FF0000"/>
                </a:solidFill>
                <a:latin typeface="Times New Roman" panose="02020603050405020304" pitchFamily="18" charset="0"/>
                <a:cs typeface="Times New Roman" panose="02020603050405020304" pitchFamily="18" charset="0"/>
              </a:rPr>
              <a:t>CELKOVÝ, PRŮMĚRNÝ, MEZNÍ PRODUKT.</a:t>
            </a:r>
          </a:p>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Celkový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Product</a:t>
            </a:r>
            <a:r>
              <a:rPr lang="cs-CZ" b="1" noProof="0" dirty="0">
                <a:solidFill>
                  <a:srgbClr val="FF0000"/>
                </a:solidFill>
                <a:latin typeface="Times New Roman" panose="02020603050405020304" pitchFamily="18" charset="0"/>
                <a:cs typeface="Times New Roman" panose="02020603050405020304" pitchFamily="18" charset="0"/>
              </a:rPr>
              <a:t>, TP): výstup vyroben danými vstupy: </a:t>
            </a:r>
          </a:p>
          <a:p>
            <a:pPr marL="114300" indent="0" algn="ctr">
              <a:buNone/>
            </a:pPr>
            <a:r>
              <a:rPr lang="cs-CZ" b="1" noProof="0" dirty="0">
                <a:solidFill>
                  <a:srgbClr val="FF0000"/>
                </a:solidFill>
                <a:latin typeface="Times New Roman" panose="02020603050405020304" pitchFamily="18" charset="0"/>
                <a:cs typeface="Times New Roman" panose="02020603050405020304" pitchFamily="18" charset="0"/>
              </a:rPr>
              <a:t>TP = Q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Velikost </a:t>
            </a:r>
            <a:r>
              <a:rPr lang="cs-CZ" b="1" noProof="0" dirty="0">
                <a:solidFill>
                  <a:srgbClr val="FF0000"/>
                </a:solidFill>
                <a:latin typeface="Times New Roman" panose="02020603050405020304" pitchFamily="18" charset="0"/>
                <a:cs typeface="Times New Roman" panose="02020603050405020304" pitchFamily="18" charset="0"/>
              </a:rPr>
              <a:t>– ve fyzických jednotkách </a:t>
            </a:r>
            <a:r>
              <a:rPr lang="cs-CZ" sz="3200" b="1" noProof="0" dirty="0">
                <a:solidFill>
                  <a:schemeClr val="tx1"/>
                </a:solidFill>
                <a:latin typeface="Times New Roman" panose="02020603050405020304" pitchFamily="18" charset="0"/>
                <a:cs typeface="Times New Roman" panose="02020603050405020304" pitchFamily="18" charset="0"/>
              </a:rPr>
              <a:t>=&gt; </a:t>
            </a:r>
            <a:r>
              <a:rPr lang="cs-CZ" b="1" noProof="0" dirty="0">
                <a:solidFill>
                  <a:schemeClr val="tx1"/>
                </a:solidFill>
                <a:latin typeface="Times New Roman" panose="02020603050405020304" pitchFamily="18" charset="0"/>
                <a:cs typeface="Times New Roman" panose="02020603050405020304" pitchFamily="18" charset="0"/>
              </a:rPr>
              <a:t>označován jako </a:t>
            </a:r>
            <a:r>
              <a:rPr lang="cs-CZ" b="1" noProof="0" dirty="0">
                <a:solidFill>
                  <a:srgbClr val="FF0000"/>
                </a:solidFill>
                <a:latin typeface="Times New Roman" panose="02020603050405020304" pitchFamily="18" charset="0"/>
                <a:cs typeface="Times New Roman" panose="02020603050405020304" pitchFamily="18" charset="0"/>
              </a:rPr>
              <a:t>celkový fyzický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Physical</a:t>
            </a:r>
            <a:r>
              <a:rPr lang="cs-CZ" b="1" noProof="0" dirty="0">
                <a:solidFill>
                  <a:srgbClr val="FF0000"/>
                </a:solidFill>
                <a:latin typeface="Times New Roman" panose="02020603050405020304" pitchFamily="18" charset="0"/>
                <a:cs typeface="Times New Roman" panose="02020603050405020304" pitchFamily="18" charset="0"/>
              </a:rPr>
              <a:t> Produkt, TPP). </a:t>
            </a:r>
          </a:p>
          <a:p>
            <a:r>
              <a:rPr lang="cs-CZ" b="1" noProof="0" dirty="0">
                <a:solidFill>
                  <a:srgbClr val="FF0000"/>
                </a:solidFill>
                <a:latin typeface="Times New Roman" panose="02020603050405020304" pitchFamily="18" charset="0"/>
                <a:cs typeface="Times New Roman" panose="02020603050405020304" pitchFamily="18" charset="0"/>
              </a:rPr>
              <a:t>Křivka TPP: </a:t>
            </a:r>
            <a:r>
              <a:rPr lang="cs-CZ" b="1" noProof="0" dirty="0">
                <a:solidFill>
                  <a:schemeClr val="tx1"/>
                </a:solidFill>
                <a:latin typeface="Times New Roman" panose="02020603050405020304" pitchFamily="18" charset="0"/>
                <a:cs typeface="Times New Roman" panose="02020603050405020304" pitchFamily="18" charset="0"/>
              </a:rPr>
              <a:t>různé úrovně výstupu, které lze vyrobit kombinacemi různých množství variabilního vstupu s konstantním množstvím fixního vstupu: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předpoklad neměnné technologie.</a:t>
            </a:r>
          </a:p>
        </p:txBody>
      </p:sp>
      <p:sp>
        <p:nvSpPr>
          <p:cNvPr id="99" name="Google Shape;99;p14">
            <a:extLst>
              <a:ext uri="{FF2B5EF4-FFF2-40B4-BE49-F238E27FC236}">
                <a16:creationId xmlns:a16="http://schemas.microsoft.com/office/drawing/2014/main" id="{D0D8E9D0-B3B9-B27A-88F7-1B061C475AF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963155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59238</TotalTime>
  <Words>7754</Words>
  <Application>Microsoft Office PowerPoint</Application>
  <PresentationFormat>Widescreen</PresentationFormat>
  <Paragraphs>621</Paragraphs>
  <Slides>61</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Aptos</vt:lpstr>
      <vt:lpstr>Arial</vt:lpstr>
      <vt:lpstr>Calibri</vt:lpstr>
      <vt:lpstr>Cambria Math</vt:lpstr>
      <vt:lpstr>Times New Roman</vt:lpstr>
      <vt:lpstr>Wingdings</vt:lpstr>
      <vt:lpstr>1_Office Theme</vt:lpstr>
      <vt:lpstr>STRANA NABÍDKY Teorie firmy: Výroba a volba technologie </vt:lpstr>
      <vt:lpstr>Příčiny existence firmy</vt:lpstr>
      <vt:lpstr>Příčiny existence firmy</vt:lpstr>
      <vt:lpstr>Volba technologie</vt:lpstr>
      <vt:lpstr>Produkční funkce:</vt:lpstr>
      <vt:lpstr>Volba technologie:</vt:lpstr>
      <vt:lpstr>Volba technologie:</vt:lpstr>
      <vt:lpstr> Výroba v krátkém období: krátkodobá produkční funkce</vt:lpstr>
      <vt:lpstr> Výroba v krátkém období: krátkodobá produkční funkce</vt:lpstr>
      <vt:lpstr> Výroba v krátkém období: krátkodobá produkční funkce</vt:lpstr>
      <vt:lpstr> Výroba v krátkém období: krátkodobá produkční funkce</vt:lpstr>
      <vt:lpstr>PowerPoint Presentation</vt:lpstr>
      <vt:lpstr> ZÁKON KLESAJÍCÍCH VÝNOSŮ</vt:lpstr>
      <vt:lpstr> ZÁKON KLESAJÍCÍCH VÝNOSŮ</vt:lpstr>
      <vt:lpstr> Výrobní stadia v krátkém období</vt:lpstr>
      <vt:lpstr> Výrobní stadia v krátkém období</vt:lpstr>
      <vt:lpstr> Výrobní stadia v krátkém období</vt:lpstr>
      <vt:lpstr> Výrobní stadia v krátkém období</vt:lpstr>
      <vt:lpstr>PowerPoint Presentation</vt:lpstr>
      <vt:lpstr>PowerPoint Presentation</vt:lpstr>
      <vt:lpstr>PowerPoint Presentation</vt:lpstr>
      <vt:lpstr> Výroba v dlouhém období (dlouhodobá produkční funkce)</vt:lpstr>
      <vt:lpstr> Znázornění produkce jako plochy (produkční kopec)</vt:lpstr>
      <vt:lpstr> Znázornění produkce pomocí izokvanty</vt:lpstr>
      <vt:lpstr> Znázornění produkce pomocí izokvanty</vt:lpstr>
      <vt:lpstr> VLASTNOSTI IZOKVANT</vt:lpstr>
      <vt:lpstr> Izokvanta jako "vrstevnice" produkčního kopce</vt:lpstr>
      <vt:lpstr> Mezní míra technické substituce = směrnice izokvanty</vt:lpstr>
      <vt:lpstr> Mezní míra technické substituce = směrnice izokvanty</vt:lpstr>
      <vt:lpstr> Mezní míra technické substituce - upřesnení</vt:lpstr>
      <vt:lpstr> Izokvanta a Mezní míra technické substituce</vt:lpstr>
      <vt:lpstr> Mezní míra technické substituce - upřesnení</vt:lpstr>
      <vt:lpstr> Mezní míra technické substituce - upřesnení</vt:lpstr>
      <vt:lpstr> Mezní míra technické substituce - upřesnení</vt:lpstr>
      <vt:lpstr> Elasticita vzájemného nahrazování vstupů</vt:lpstr>
      <vt:lpstr> Elasticita vzájemného nahrazování vstupů</vt:lpstr>
      <vt:lpstr> Elasticita vzájemného nahrazování vstupů</vt:lpstr>
      <vt:lpstr> Elasticita vzájemného nahrazování vstupů</vt:lpstr>
      <vt:lpstr> Elasticita vzájemného nahrazování vstupů</vt:lpstr>
      <vt:lpstr> Optimální kombinace vstupů</vt:lpstr>
      <vt:lpstr> Optimální kombinace vstupů</vt:lpstr>
      <vt:lpstr> Izokosta</vt:lpstr>
      <vt:lpstr> Nákladové optimum firmy</vt:lpstr>
      <vt:lpstr> Nákladové optimum firmy</vt:lpstr>
      <vt:lpstr> Nákladové optimum firmy – Duální problém: 2 způsoby znázornění nákladového optima: </vt:lpstr>
      <vt:lpstr>Křivka rostoucího výstupu</vt:lpstr>
      <vt:lpstr>Alternativní tvary křivky rostoucího výstupu</vt:lpstr>
      <vt:lpstr>Křivka rostoucího výstupu firmy v případě méněcenného vstupu</vt:lpstr>
      <vt:lpstr> Ad 2) Výnosy z rozsahu</vt:lpstr>
      <vt:lpstr> Výnosy z rozsahu</vt:lpstr>
      <vt:lpstr>Výnosy z rozsahu – Izokvantová mapa</vt:lpstr>
      <vt:lpstr> Výnosy z rozsahu – Izokvantová mapa</vt:lpstr>
      <vt:lpstr> Výnosy z rozsahu – n vstupů</vt:lpstr>
      <vt:lpstr> Výnosy z rozsahu vs. Úspory z rozsahu </vt:lpstr>
      <vt:lpstr> Příklady produkčních funkcí</vt:lpstr>
      <vt:lpstr> Příklady produkčních funkcí</vt:lpstr>
      <vt:lpstr> Příklady produkčních funkcí</vt:lpstr>
      <vt:lpstr> Technický pokrok</vt:lpstr>
      <vt:lpstr> Technický pokrok</vt:lpstr>
      <vt:lpstr> Technický pokrok</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73</cp:revision>
  <dcterms:created xsi:type="dcterms:W3CDTF">2024-11-26T13:27:31Z</dcterms:created>
  <dcterms:modified xsi:type="dcterms:W3CDTF">2025-03-03T16:28:48Z</dcterms:modified>
</cp:coreProperties>
</file>