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522" r:id="rId2"/>
    <p:sldId id="289" r:id="rId3"/>
    <p:sldId id="525" r:id="rId4"/>
    <p:sldId id="526" r:id="rId5"/>
    <p:sldId id="527" r:id="rId6"/>
    <p:sldId id="535" r:id="rId7"/>
    <p:sldId id="528" r:id="rId8"/>
    <p:sldId id="529" r:id="rId9"/>
    <p:sldId id="530" r:id="rId10"/>
    <p:sldId id="531" r:id="rId11"/>
    <p:sldId id="533" r:id="rId12"/>
    <p:sldId id="534" r:id="rId13"/>
    <p:sldId id="536" r:id="rId1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E9989C"/>
    <a:srgbClr val="ECA5A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9" autoAdjust="0"/>
    <p:restoredTop sz="94552"/>
  </p:normalViewPr>
  <p:slideViewPr>
    <p:cSldViewPr snapToGrid="0" showGuides="1">
      <p:cViewPr varScale="1">
        <p:scale>
          <a:sx n="81" d="100"/>
          <a:sy n="81" d="100"/>
        </p:scale>
        <p:origin x="138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4DEF-76CE-43F8-B4C7-275C08DA302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614E-6AFF-47D8-9BDB-1E8D5C03B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03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639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BF9E6A86-115B-4527-8EFA-B195C6ACE1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0A6E3482-3B24-4CAC-8187-7F35E95B78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53064C49-768D-4BBD-9415-863CB6D3EF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6410A3-5A25-4FEE-86DF-ED5553F826F1}" type="slidenum">
              <a:rPr lang="cs-CZ" altLang="cs-CZ">
                <a:latin typeface="Calibri" panose="020F0502020204030204" pitchFamily="34" charset="0"/>
              </a:rPr>
              <a:pPr/>
              <a:t>2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0340" algn="just">
              <a:spcAft>
                <a:spcPts val="6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 obecném významu lze chápat jako nástroj (prostředek) poznávání. Metoda je zpravidla formulována jako souhrn zvláštních pravidel, kterými je nutné se v procesu poznávání řídit, aby byly získány potřebné poznatky. Je to cesta či postup, jak dojít k poznatkům o určité reálné skutečnosti. Metody tvoří základ technologie lidského poznávání.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Každá vědecká disciplína se snaží soustředit a systematicky uspořádat nejen výsledky své činnosti, ale také zkušenosti získané v použitých postupech a využít je k rozvoji své metodologie</a:t>
            </a:r>
          </a:p>
          <a:p>
            <a:pPr indent="180340" algn="just">
              <a:spcAft>
                <a:spcPts val="6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Metodiku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 specifickém pojetí lze chápat jako určitý návod k provádění dané činnosti či metodu. Je to specifický „recept“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jak v praxi postupně realizovat metody. Představuje postup řešení určitého problému již opakovaně řešeného. </a:t>
            </a:r>
          </a:p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Metody mohou být doplněny určitou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technikou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provedení (realizace). Technika provedení se obvykle chápe jako převládající vnější způsoby činností, např. může jít o ruční nebo počítačovou techniku zpracování dat apod.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094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empirických metod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se zahrnují takové metody, v nichž se odraz jevů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předmětů uskutečňuje prostřednictvím smyslových počitků a vjemů, zdokonalovaných úrovní techniky. Jimi lze zjistit především konkrétní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jedinečné vlastnosti reality, dospět k měření těchto vlastností a jejich četnosti. S jejich využitím lze experimentovat trvalost a proměnlivost vlastností reality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 kontrolovaně proměnných podmínkách. </a:t>
            </a:r>
          </a:p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Tzv.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teoretické metody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jsou založeny na rozumovém odrazu reality. Zkoumanou realitu bezprostředně neodrážejí, ale vysvětlují ji, verifikují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predikují pomocí teoretického myšlení. Jsou vytvářeny hypotézy o struktuře, vnitřní organizaci, zákonitostech vývoje, typech a těsnosti souvislostí apod. Jsou verifikovány vnitřní logikou úvah i vztahem k praxi. </a:t>
            </a:r>
          </a:p>
          <a:p>
            <a:pPr marL="0" marR="0" lvl="0" indent="18034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Vedle toho se lze také setkat s tzv.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intuitivními metodami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Intuice bývá charakterizována jako bezprostřední, vnitřní pohled subjektu na určitý objekt, pramení v jeho pocitech, představách apod. Čistě intuitivní postupy přinášejí zpravidla neověřená východiska (jejich rozbor spadá spíše do oblasti psychologie). Na druhé straně intuice může stát – a taky mnohdy stojí – na počátku vědeckého bádání a tvůrčí aktivity (záblesk geniální myšlenky). Právě tato druhá stránka je velmi zajímavá v souvislosti s inovacemi. </a:t>
            </a:r>
          </a:p>
          <a:p>
            <a:pPr indent="180340" algn="just">
              <a:spcAft>
                <a:spcPts val="6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286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Při volbě metody nestačí jen vědět, jak metoda pracuje, je nutné respektovat další aspekty. K nim patří: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účel použití metody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je třeba vědět, co a hlavně proč se má řešit,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charakter řešeného problému –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zvolená metoda musí odpovídat řešenému problému a situaci, ve které k jeho řešení dochází,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praktická proveditelnost –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metoda musí být proveditelná s využitím zdrojů, které jsou pro řešení problému k dispozici (kvalifikace pracovníků a zdrojů pro účely uplatnění metody, nákladová a časová omezení související s použitím metody, řešení známého/nového problému apod.),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praktická využitelnost metody při řešení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uplatnění metody musí být rovněž efektivní,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složitost řešeného problému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složité problémy mají obvykle složitou cestu k řešení.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74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 užitečné upozornit na tzv. negativní metody řízení inovací. Stručně je lze charakterizovat tak, že spolehlivě a systematicky ničí inovační aktivity. Jsou dokonce schopny zahubit celý podnik. Často se používají bezděčně, bez prvotního záměru dělat chyby, škody, likvidovat daný podnik. V těchto metodách se objevují následující doporučení zpravidla s negativními důsledky – viz kupř.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Košturiak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Chaľ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(2008):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Vytvořte dokonalou vizi, poslání a strategii firmy.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Podniky jsou často plné dokonalých vizí, poslání a strategií pečlivě uložených v archivech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počítačích. Mezi napsáním a realizací je hustá mlha.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Řiďte se výlučně heslem „zákazník — náš pán“ a bez diskuze splňte všechny požadavky zákazníků.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Dělat přesně to, co chce zákazník, může být nejrychlejší cesta ke zničení firmy.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Nekompromisně a radikálně snižujte náklady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je třeba šetřit, ať to stojí, co to stojí!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Snažte se o to, aby byli všichni pracovníci produktivní a udělali v daném čase co nejvíc činností.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Produktivita neznamená dělat činnosti jen rychle a co nejvíc, důležitější je vybrat správné činnosti a vykonávat je správně.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Neustále inovujte výrobky a podnikové procesy.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Nikdo nepochybuje, že bez inovací výrobků, služeb, ale i podnikatelských procesů dlouhodobě nepřežije žádná firma. Přesto při inovacích není důležité jen to, co a jak se změní na daném výrobku, jak se přeorganizují podnikové procesy, je důležité i správné načasování této změny.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Pošlete pracovníky na školení, aby co nejrychleji zavedli všechny nejmodernější metody a postupy pro zvyšování výkonnosti podniku.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Na školení by měli chodit hlavně šéfové a majitelé firem, aby podrobněji poznali jednotlivé metody postupy a souvislosti mezi nimi.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Investujte do dokonalého informačního systému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abyste měli co nejvíc informací a reportů z podnikových procesů. Podnik nepotřebuje informační systém, ale informace. Klíčovým problémem v mnoha podnicích je technologie a systém sběru údajů, a ne samotný informační systém.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Začněte organizovat volnočasové tréninky a angažujte psychology </a:t>
            </a:r>
            <a:b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trenéry na zlepšení podnikové komunikace.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Dobrá komunikace je však postavená na důvěře, ne na komunikačních technikách. Vyšší důvěra znamená vyšší rychlost a nižší náklady.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Klíčové manažerské pozice obsazujte zásadně špičkovými manažery z jiných firem.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Vytváření silného tlaku na výkony pracovníků, udržování nejistoty a konkurence není dobrou motivací. Strach a nejistotu je třeba nahradit důvěrou a stabilitou.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Nedůvěřujte lidem a snažte se držet všechno pod osobní kontrolou.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Nedůvěra je velmi drahá — vyžaduje kontrolu, čas a energii. Chyby člověka vyplývají často z nedostatečné motivace, nepozornosti, ale nejčastěji z toho, že jsou nesprávní lidé na nesprávných místech.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Nakupujte nejmodernější a nejkomplexnější výrobní technologie.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co s nevyužitým existujícím potenciálem, kapacitou strojů a lidí?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Veďte manažery k tomu, aby zaměřovali svou pozornost zásadně na výsledky.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Zaměření na výsledky nestačí. Výsledky jsou jen následkem využití nebo nevyužiti potenciálu, který daný proces nebo podnik má. Je třeba se zabývat i rozvojem potenciálu. </a:t>
            </a:r>
          </a:p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Lze říci, že způsobů negativního řízení inovačního procesu je mnoho. Lidská a manažerská „tvořivost“ v tomto směru je velká.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970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wUvB7WWhlM" TargetMode="External"/><Relationship Id="rId2" Type="http://schemas.openxmlformats.org/officeDocument/2006/relationships/hyperlink" Target="https://www.youtube.com/watch?v=PQMfjHwCxW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FA28E-8293-4774-A3F2-1B0617E24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Management inovací</a:t>
            </a:r>
            <a:br>
              <a:rPr lang="cs-CZ" sz="4000" dirty="0"/>
            </a:br>
            <a:br>
              <a:rPr lang="cs-CZ" sz="4000"/>
            </a:br>
            <a:r>
              <a:rPr lang="cs-CZ" sz="2800">
                <a:solidFill>
                  <a:schemeClr val="tx1"/>
                </a:solidFill>
              </a:rPr>
              <a:t>T7. </a:t>
            </a:r>
            <a:r>
              <a:rPr lang="cs-CZ" sz="2800" dirty="0">
                <a:solidFill>
                  <a:schemeClr val="tx1"/>
                </a:solidFill>
              </a:rPr>
              <a:t>vybrané metody pro řízení inovací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7613AB-FA6E-4E31-B4FF-E108122E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doc. Ing. Jindra Peterková, Ph.D.</a:t>
            </a:r>
          </a:p>
        </p:txBody>
      </p:sp>
    </p:spTree>
    <p:extLst>
      <p:ext uri="{BB962C8B-B14F-4D97-AF65-F5344CB8AC3E}">
        <p14:creationId xmlns:p14="http://schemas.microsoft.com/office/powerpoint/2010/main" val="132698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BC3CDD-7E31-4208-99ED-BAC70B512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565608"/>
            <a:ext cx="8064000" cy="555238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Snažte se o to, aby byli všichni pracovníci produktivní a udělali v daném čase co nejvíc činností.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Neustále inovujte výrobky a podnikové procesy.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Pošlete pracovníky na školení, aby co nejrychleji zavedli všechny nejmodernější metody a postupy pro zvyšování výkonnosti podniku.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Investujte do dokonalého informačního systému, abyste měli co nejvíc informací a reportů z podnikových procesů.</a:t>
            </a:r>
          </a:p>
          <a:p>
            <a:pPr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Začněte organizovat volnočasové tréninky a angažujte psychology a trenéry na zlepšení podnikové komunikace. </a:t>
            </a:r>
          </a:p>
          <a:p>
            <a:pPr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Klíčové manažerské pozice obsazujte zásadně špičkovými manažery z jiných firem. </a:t>
            </a:r>
          </a:p>
        </p:txBody>
      </p:sp>
    </p:spTree>
    <p:extLst>
      <p:ext uri="{BB962C8B-B14F-4D97-AF65-F5344CB8AC3E}">
        <p14:creationId xmlns:p14="http://schemas.microsoft.com/office/powerpoint/2010/main" val="970102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D15293-47B4-4EC2-BCC5-6EE7B16A0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650449"/>
            <a:ext cx="8064000" cy="525638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Nedůvěřujte lidem a snažte se držet všechno pod osobní kontrolou. </a:t>
            </a:r>
          </a:p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Nakupujte nejmodernější a nejkomplexnější výrobní technologie.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Veďte manažery k tomu, aby zaměřovali svou pozornost zásadně na výsledky.</a:t>
            </a:r>
            <a:r>
              <a:rPr lang="cs-CZ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1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Zaměření na výsledky nestačí. Výsledky jsou jen následkem využití nebo nevyužiti potenciálu, který daný proces nebo podnik má. Je třeba se zabývat i rozvojem potenciálu</a:t>
            </a:r>
            <a:endParaRPr lang="cs-CZ"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482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7D750-CB2A-4D49-8C2E-AFCD90A5DD5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600" dirty="0"/>
              <a:t>7. Pasport inovační metody (struktura)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D8B6C-C8C9-4F82-BFE7-B77835406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667247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Základní údaje: 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název metody, klíčová slova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stručný popis metody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Následují údaje o možném uplatnění dané metody z hlediska typu inovací konkrétně: </a:t>
            </a:r>
          </a:p>
          <a:p>
            <a:pPr lvl="2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 jaký 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předmětný charakter změny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je daná metoda vhodná</a:t>
            </a:r>
          </a:p>
          <a:p>
            <a:pPr lvl="2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 jaký 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řád inovačního problému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je metoda vhodná.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Fáze v inovačním procesu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kde obvykle metoda nachází své využití. Fáze v inovačním procesu jsou členěny na: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800087" lvl="1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fázi 1 – </a:t>
            </a:r>
            <a:r>
              <a:rPr lang="cs-CZ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Tvorba invencí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(hledání a vytváření nápadů, badatelské přístupy k řešení problémů, průzkum potřeb, trhu apod., podnikatelské síto), </a:t>
            </a:r>
          </a:p>
          <a:p>
            <a:pPr marL="800087" lvl="1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fázi 2 – </a:t>
            </a:r>
            <a:r>
              <a:rPr lang="cs-CZ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Tvorba inovací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(příprava inovačního programu /inovačního projektu/, aplikovaný výzkum a vývoj, výroba, </a:t>
            </a:r>
          </a:p>
          <a:p>
            <a:pPr marL="800087" lvl="1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fázi 3 – </a:t>
            </a:r>
            <a:r>
              <a:rPr lang="cs-CZ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Šíření inovací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(obchodní využití /zpeněžení/, využití další /transfer inovací/, likvidace /resp. recyklace/).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30074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7D750-CB2A-4D49-8C2E-AFCD90A5DD5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600" dirty="0"/>
              <a:t>7. Pasport inovační metody (struktura)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D8B6C-C8C9-4F82-BFE7-B77835406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51975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Podmínky a nároky pro aplikaci</a:t>
            </a:r>
            <a:r>
              <a:rPr lang="cs-CZ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metody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Poznámka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která slouží ke zvýraznění některých aspektů metody.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Odkazy na prameny 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další informace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 případnému podrobnějšímu studiu dané metody.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81902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17FA4-D6E2-4997-AD44-04B20F20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97" y="1026319"/>
            <a:ext cx="7290197" cy="58936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OBSAH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054700DF-E4A5-48C0-A2AF-B936F40F9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997" y="1743075"/>
            <a:ext cx="7290197" cy="413266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VYMEZENÍ ZÁKLADNÍCH POJMŮ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ČLENĚNÍ METOD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ČLENĚNÍ INOVAČNÍCH METOD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KRITÉRIA VOLBY METOD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VŠEOBECNÝ POSTUP HLEDÁNÍ INOVAČNÍHO ŘEŠENÍ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NEGATIVNÍ METODY ŘÍZENÍ INOVACÍ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PASPORT INOVAČNÍ METODY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A6393-68DA-40C1-84B3-41294FA91AF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1. Vymezení základních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F9950E-A57E-48B6-BBF4-672A2C5B6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56132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Metoda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 - </a:t>
            </a:r>
            <a:r>
              <a:rPr lang="cs-CZ" sz="1800" dirty="0">
                <a:effectLst/>
                <a:ea typeface="Calibri" panose="020F0502020204030204" pitchFamily="34" charset="0"/>
              </a:rPr>
              <a:t> nástroj (prostředek) poznávání. </a:t>
            </a:r>
          </a:p>
          <a:p>
            <a:pPr marL="800087" lvl="1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500" dirty="0">
                <a:effectLst/>
                <a:ea typeface="Calibri" panose="020F0502020204030204" pitchFamily="34" charset="0"/>
              </a:rPr>
              <a:t>Souhrn zvláštních pravidel, kterými je nutné se v procesu poznávání řídit, aby byly získány potřebné poznatky. </a:t>
            </a:r>
          </a:p>
          <a:p>
            <a:pPr marL="800087" lvl="1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500" dirty="0">
                <a:effectLst/>
                <a:ea typeface="Calibri" panose="020F0502020204030204" pitchFamily="34" charset="0"/>
              </a:rPr>
              <a:t>…………………………………………………………………………………………………………………………………………..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rgbClr val="C00000"/>
                </a:solidFill>
              </a:rPr>
              <a:t>Metodologie</a:t>
            </a:r>
            <a:r>
              <a:rPr lang="cs-CZ" sz="1800" dirty="0"/>
              <a:t> - nauka o metodách a jejich využívání. </a:t>
            </a:r>
          </a:p>
          <a:p>
            <a:pPr marL="800087" lvl="1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500" dirty="0"/>
              <a:t>Do metodologie spadá studium principů určité činnosti a jazyk (terminologie) dané disciplíny.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Metodika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 - </a:t>
            </a:r>
            <a:r>
              <a:rPr lang="cs-CZ" sz="1800" dirty="0">
                <a:effectLst/>
                <a:ea typeface="Calibri" panose="020F0502020204030204" pitchFamily="34" charset="0"/>
              </a:rPr>
              <a:t>návod k provádění dané činnosti či metody. </a:t>
            </a:r>
          </a:p>
          <a:p>
            <a:pPr marL="800087" lvl="1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500" dirty="0">
                <a:effectLst/>
                <a:ea typeface="Calibri" panose="020F0502020204030204" pitchFamily="34" charset="0"/>
              </a:rPr>
              <a:t>Je to specifický „recept“</a:t>
            </a:r>
            <a:r>
              <a:rPr lang="cs-CZ" sz="1500" i="1" dirty="0">
                <a:effectLst/>
                <a:ea typeface="Calibri" panose="020F0502020204030204" pitchFamily="34" charset="0"/>
              </a:rPr>
              <a:t>,</a:t>
            </a:r>
            <a:r>
              <a:rPr lang="cs-CZ" sz="1500" dirty="0">
                <a:effectLst/>
                <a:ea typeface="Calibri" panose="020F0502020204030204" pitchFamily="34" charset="0"/>
              </a:rPr>
              <a:t> ………………………………………. </a:t>
            </a:r>
          </a:p>
          <a:p>
            <a:pPr marL="800087" lvl="1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500" dirty="0">
                <a:effectLst/>
                <a:ea typeface="Calibri" panose="020F0502020204030204" pitchFamily="34" charset="0"/>
              </a:rPr>
              <a:t>Představuje postup řešení určitého problému již opakovaně řešeného.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ea typeface="Calibri" panose="020F0502020204030204" pitchFamily="34" charset="0"/>
              </a:rPr>
              <a:t>Metody mohou být doplněny určitou </a:t>
            </a:r>
            <a:r>
              <a:rPr lang="cs-CZ" sz="18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…………………………. 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ea typeface="Calibri" panose="020F0502020204030204" pitchFamily="34" charset="0"/>
              </a:rPr>
              <a:t>provedení (realizace).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rgbClr val="C00000"/>
                </a:solidFill>
                <a:ea typeface="Calibri" panose="020F0502020204030204" pitchFamily="34" charset="0"/>
              </a:rPr>
              <a:t>I</a:t>
            </a:r>
            <a:r>
              <a:rPr lang="cs-CZ" sz="18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novační metoda</a:t>
            </a:r>
            <a:r>
              <a:rPr lang="cs-CZ" sz="1800" b="1" dirty="0">
                <a:effectLst/>
                <a:ea typeface="Calibri" panose="020F0502020204030204" pitchFamily="34" charset="0"/>
              </a:rPr>
              <a:t> 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-</a:t>
            </a:r>
            <a:r>
              <a:rPr lang="cs-CZ" sz="1800" dirty="0">
                <a:effectLst/>
                <a:ea typeface="Calibri" panose="020F0502020204030204" pitchFamily="34" charset="0"/>
              </a:rPr>
              <a:t> nástroj pro hledání a realizaci inovačních řešení. </a:t>
            </a:r>
          </a:p>
          <a:p>
            <a:pPr indent="0" algn="just">
              <a:spcAft>
                <a:spcPts val="600"/>
              </a:spcAft>
              <a:buNone/>
            </a:pPr>
            <a:endParaRPr lang="cs-CZ" sz="1800" dirty="0"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224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F9865-AADC-4BD0-B9DF-CD0044642AD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2. Členění metod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0D502F-EF9B-49A4-8690-F5ABF6F9A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533611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457196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…………………. metody 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- </a:t>
            </a:r>
            <a:r>
              <a:rPr lang="cs-CZ" sz="2400" dirty="0">
                <a:effectLst/>
                <a:ea typeface="Calibri" panose="020F0502020204030204" pitchFamily="34" charset="0"/>
              </a:rPr>
              <a:t>metody, v nichž se </a:t>
            </a:r>
            <a:r>
              <a:rPr lang="cs-CZ" sz="2400" b="1" dirty="0">
                <a:effectLst/>
                <a:ea typeface="Calibri" panose="020F0502020204030204" pitchFamily="34" charset="0"/>
              </a:rPr>
              <a:t>odraz jevů a předmětů </a:t>
            </a:r>
            <a:r>
              <a:rPr lang="cs-CZ" sz="2400" dirty="0">
                <a:effectLst/>
                <a:ea typeface="Calibri" panose="020F0502020204030204" pitchFamily="34" charset="0"/>
              </a:rPr>
              <a:t>uskutečňuje prostřednictvím </a:t>
            </a:r>
            <a:r>
              <a:rPr lang="cs-CZ" sz="2400" b="1" dirty="0">
                <a:effectLst/>
                <a:ea typeface="Calibri" panose="020F0502020204030204" pitchFamily="34" charset="0"/>
              </a:rPr>
              <a:t>smyslových vjemů</a:t>
            </a:r>
            <a:r>
              <a:rPr lang="cs-CZ" sz="2400" dirty="0">
                <a:effectLst/>
                <a:ea typeface="Calibri" panose="020F0502020204030204" pitchFamily="34" charset="0"/>
              </a:rPr>
              <a:t>. </a:t>
            </a:r>
          </a:p>
          <a:p>
            <a:pPr marL="800087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effectLst/>
                <a:ea typeface="Calibri" panose="020F0502020204030204" pitchFamily="34" charset="0"/>
              </a:rPr>
              <a:t>S jejich využitím lze experimentovat trvalost a proměnlivost vlastností reality v kontrolovaně proměnných podmínkách.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C00000"/>
                </a:solidFill>
                <a:ea typeface="Calibri" panose="020F0502020204030204" pitchFamily="34" charset="0"/>
              </a:rPr>
              <a:t>……………………….</a:t>
            </a:r>
            <a:r>
              <a:rPr lang="cs-CZ" sz="24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metody 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- </a:t>
            </a:r>
            <a:r>
              <a:rPr lang="cs-CZ" sz="2400" dirty="0">
                <a:effectLst/>
                <a:ea typeface="Calibri" panose="020F0502020204030204" pitchFamily="34" charset="0"/>
              </a:rPr>
              <a:t>jsou založeny na </a:t>
            </a:r>
            <a:r>
              <a:rPr lang="cs-CZ" sz="2400" b="1" dirty="0">
                <a:effectLst/>
                <a:ea typeface="Calibri" panose="020F0502020204030204" pitchFamily="34" charset="0"/>
              </a:rPr>
              <a:t>rozumovém</a:t>
            </a:r>
            <a:r>
              <a:rPr lang="cs-CZ" sz="2400" dirty="0">
                <a:effectLst/>
                <a:ea typeface="Calibri" panose="020F0502020204030204" pitchFamily="34" charset="0"/>
              </a:rPr>
              <a:t> odrazu reality. </a:t>
            </a:r>
          </a:p>
          <a:p>
            <a:pPr marL="800087" lvl="1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effectLst/>
                <a:ea typeface="Calibri" panose="020F0502020204030204" pitchFamily="34" charset="0"/>
              </a:rPr>
              <a:t>Jsou vytvářeny </a:t>
            </a:r>
            <a:r>
              <a:rPr lang="cs-CZ" b="1" dirty="0">
                <a:effectLst/>
                <a:ea typeface="Calibri" panose="020F0502020204030204" pitchFamily="34" charset="0"/>
              </a:rPr>
              <a:t>hypotézy</a:t>
            </a:r>
            <a:r>
              <a:rPr lang="cs-CZ" dirty="0">
                <a:effectLst/>
                <a:ea typeface="Calibri" panose="020F0502020204030204" pitchFamily="34" charset="0"/>
              </a:rPr>
              <a:t> o struktuře, vnitřní organizaci, zákonitostech vývoje, typech a těsnosti souvislostí apod. </a:t>
            </a:r>
          </a:p>
          <a:p>
            <a:pPr marL="800087" lvl="1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effectLst/>
                <a:ea typeface="Calibri" panose="020F0502020204030204" pitchFamily="34" charset="0"/>
              </a:rPr>
              <a:t>Jsou verifikovány vnitřní logikou úvah i vztahem k praxi.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……………………….. metody 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- </a:t>
            </a:r>
            <a:r>
              <a:rPr lang="cs-CZ" sz="2400" dirty="0">
                <a:ea typeface="Calibri" panose="020F0502020204030204" pitchFamily="34" charset="0"/>
              </a:rPr>
              <a:t>i</a:t>
            </a:r>
            <a:r>
              <a:rPr lang="cs-CZ" sz="2400" dirty="0">
                <a:effectLst/>
                <a:ea typeface="Calibri" panose="020F0502020204030204" pitchFamily="34" charset="0"/>
              </a:rPr>
              <a:t>ntuice bývá charakterizována jako bezprostřední, </a:t>
            </a:r>
            <a:r>
              <a:rPr lang="cs-CZ" sz="2400" b="1" dirty="0">
                <a:effectLst/>
                <a:ea typeface="Calibri" panose="020F0502020204030204" pitchFamily="34" charset="0"/>
              </a:rPr>
              <a:t>vnitřní pohled subjektu na určitý objekt</a:t>
            </a:r>
            <a:r>
              <a:rPr lang="cs-CZ" sz="2400" dirty="0">
                <a:effectLst/>
                <a:ea typeface="Calibri" panose="020F0502020204030204" pitchFamily="34" charset="0"/>
              </a:rPr>
              <a:t>, pramení v jeho pocitech.</a:t>
            </a:r>
          </a:p>
          <a:p>
            <a:pPr indent="0" algn="just">
              <a:spcAft>
                <a:spcPts val="600"/>
              </a:spcAft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52164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E1B1D-E101-490F-A290-41A633E95E4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3. Členění inovačních metod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1E9E1C-7F82-4E4F-AC82-C46B921C4256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Inovační metody se z hlediska charakteru inovačních činností a hledání inovačního řešení člení do dvou skupin: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8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Intuitivní metody</a:t>
            </a:r>
            <a:r>
              <a:rPr lang="cs-CZ" sz="28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 </a:t>
            </a:r>
            <a:r>
              <a:rPr lang="cs-CZ" sz="2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- …………………….., ……………….., …………………, ……………………… apod.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8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Systematické metody</a:t>
            </a:r>
            <a:r>
              <a:rPr lang="cs-CZ" sz="28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8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- </a:t>
            </a:r>
            <a:r>
              <a:rPr lang="cs-CZ" sz="2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strukturují proces hledání inovačního řešení, např. ……………. , metoda ………., metoda ………… aj.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34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CEFC1-E349-AD44-B567-96B122729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89EB25-07CE-5142-AF42-3ECEDD2F1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Metoda šesti klobouků</a:t>
            </a:r>
          </a:p>
          <a:p>
            <a:pPr lvl="1"/>
            <a:r>
              <a:rPr lang="cs-CZ" sz="2000" dirty="0">
                <a:hlinkClick r:id="rId2"/>
              </a:rPr>
              <a:t>https://www.youtube.com/watch?v=PQMfjHwCxWo</a:t>
            </a:r>
            <a:endParaRPr lang="cs-CZ" sz="2000" dirty="0"/>
          </a:p>
          <a:p>
            <a:r>
              <a:rPr lang="cs-CZ" sz="2400" dirty="0"/>
              <a:t>Brainstorming</a:t>
            </a:r>
          </a:p>
          <a:p>
            <a:pPr lvl="1"/>
            <a:r>
              <a:rPr lang="cs-CZ" sz="2000" dirty="0">
                <a:hlinkClick r:id="rId3"/>
              </a:rPr>
              <a:t>https://www.youtube.com/watch?v=5wUvB7WWhlM</a:t>
            </a:r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689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96153F-77CD-42CB-AF4B-B02C2AAC487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600" dirty="0"/>
              <a:t>4.Kritéria volby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2EE9BF-4E32-4C12-B2B0-A4CEC87E1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42277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Účel použití metody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je třeba vědět, …………………………………………………..</a:t>
            </a:r>
          </a:p>
          <a:p>
            <a:pPr lvl="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Charakter řešeného problému </a:t>
            </a:r>
            <a:r>
              <a:rPr lang="cs-CZ" sz="20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zvolená metoda musí odpovídat řešenému problému a situaci, ve které k jeho řešení dochází.</a:t>
            </a:r>
          </a:p>
          <a:p>
            <a:pPr lvl="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Praktická proveditelnost </a:t>
            </a:r>
            <a:r>
              <a:rPr lang="cs-CZ" sz="20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metoda musí být proveditelná s využitím zdrojů, které jsou pro řešení problému k dispozici (kvalifikace pracovníků a zdrojů pro účely uplatnění metody, nákladová a časová omezení související s použitím metody, řešení známého/nového problému apod.).</a:t>
            </a:r>
          </a:p>
          <a:p>
            <a:pPr lvl="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Praktická využitelnost metody při řešení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uplatnění metody musí být rovněž efektivní.</a:t>
            </a:r>
          </a:p>
          <a:p>
            <a:pPr lvl="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Složitost řešeného problému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…………………. …………………….. ……………. ……….. …………………….. ………………………. 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038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C8C01-5228-42DE-8315-B6C668B1F7E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b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 Všeobecný postup hledání inovačního řešení</a:t>
            </a:r>
            <a:br>
              <a:rPr lang="cs-CZ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E4D9BB-402A-4AB8-BC87-6E01C23AE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561321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Uvedení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do </a:t>
            </a:r>
            <a:r>
              <a:rPr lang="cs-CZ" sz="20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…………………. …………………….. ……………. ……….. .</a:t>
            </a:r>
            <a:endParaRPr lang="cs-CZ" sz="2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Měření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— trh, </a:t>
            </a:r>
            <a:r>
              <a:rPr lang="cs-CZ" sz="20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…………………. …………………….. ……………. ……….. .</a:t>
            </a:r>
            <a:endParaRPr lang="cs-CZ" sz="2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Analýza </a:t>
            </a:r>
            <a:r>
              <a:rPr lang="cs-CZ" sz="2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příčin problému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, </a:t>
            </a:r>
            <a:r>
              <a:rPr lang="cs-CZ" sz="20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…………………. …………………….. ……………. ……….. …………………. …………………….. ……………. ……….. …………………. …………………….. ……………. ………..  ). </a:t>
            </a:r>
            <a:endParaRPr lang="cs-CZ" sz="2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Hledání </a:t>
            </a:r>
            <a:r>
              <a:rPr lang="cs-CZ" sz="2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řešení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, </a:t>
            </a:r>
            <a:r>
              <a:rPr lang="cs-CZ" sz="20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…………………. …………………….. ……………. ……….. …………………. …………………….. ……………. ……….. …………………. …………………….. ……………. ………..  </a:t>
            </a: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Realizace nápadů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, </a:t>
            </a:r>
            <a:r>
              <a:rPr lang="cs-CZ" sz="20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…………………. …………………….. ……………. ……….. …………………. …………………….. ……………. ……….. …………………. …………………….. ……………. ………..  </a:t>
            </a:r>
            <a:endParaRPr lang="cs-CZ" sz="2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Plošné </a:t>
            </a:r>
            <a:r>
              <a:rPr lang="cs-CZ" sz="2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rozšíření inovace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, </a:t>
            </a:r>
            <a:r>
              <a:rPr lang="cs-CZ" sz="20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…………………. …………………….. ……………. ……….. …………………. …………………….. ……………. ……….. …………………. …………………….. ……………. ……….. </a:t>
            </a:r>
            <a:endParaRPr lang="cs-CZ" sz="2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342900" lvl="0" indent="-342900" algn="just">
              <a:spcAft>
                <a:spcPts val="6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Realizace </a:t>
            </a:r>
            <a:r>
              <a:rPr lang="cs-CZ" sz="2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inovace na trhu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, sledování a vyhodnocování inovace a jejích efektů.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061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1DD3F-0C7B-4D1C-BEFF-484407277DB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600" dirty="0"/>
              <a:t>6. Negativní metody řízení inovací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B9713-753C-4D30-85E8-0824E680B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44477"/>
            <a:ext cx="8064000" cy="464839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Negativní metody řízení inovací - spolehlivě a systematicky ničí inovační aktivity. </a:t>
            </a:r>
          </a:p>
          <a:p>
            <a:pPr marL="0" indent="0">
              <a:buNone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 těchto metodách se objevují následující doporučení zpravidla s negativními důsledky – viz kupř. </a:t>
            </a:r>
            <a:r>
              <a:rPr lang="cs-CZ" sz="20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Košturiak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a </a:t>
            </a:r>
            <a:r>
              <a:rPr lang="cs-CZ" sz="20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Chaľ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(2008):</a:t>
            </a:r>
          </a:p>
          <a:p>
            <a:pPr lvl="1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Vytvořte dokonalou vizi, poslání a strategii firmy.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Řiďte se výlučně heslem „zákazník — náš pán“ a bez diskuze splňte všechny požadavky zákazníků</a:t>
            </a:r>
            <a:endParaRPr lang="cs-CZ" sz="24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lvl="1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Nekompromisně a radikálně snižujte náklady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– je třeba šetřit, ať to stojí, co to stojí!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687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2177</TotalTime>
  <Words>1973</Words>
  <Application>Microsoft Office PowerPoint</Application>
  <PresentationFormat>Předvádění na obrazovce (4:3)</PresentationFormat>
  <Paragraphs>111</Paragraphs>
  <Slides>13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Motiv Office</vt:lpstr>
      <vt:lpstr>Management inovací  T7. vybrané metody pro řízení inovací</vt:lpstr>
      <vt:lpstr>OBSAH</vt:lpstr>
      <vt:lpstr>1. Vymezení základních pojmů</vt:lpstr>
      <vt:lpstr>2. Členění metod</vt:lpstr>
      <vt:lpstr>3. Členění inovačních metod</vt:lpstr>
      <vt:lpstr>Prezentace aplikace PowerPoint</vt:lpstr>
      <vt:lpstr>4.Kritéria volby metody</vt:lpstr>
      <vt:lpstr> 5. Všeobecný postup hledání inovačního řešení </vt:lpstr>
      <vt:lpstr>6. Negativní metody řízení inovací</vt:lpstr>
      <vt:lpstr>Prezentace aplikace PowerPoint</vt:lpstr>
      <vt:lpstr>Prezentace aplikace PowerPoint</vt:lpstr>
      <vt:lpstr>7. Pasport inovační metody (struktura)</vt:lpstr>
      <vt:lpstr>7. Pasport inovační metody (struktura)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Ameir Omar</dc:creator>
  <cp:lastModifiedBy>Peterková Jindra</cp:lastModifiedBy>
  <cp:revision>121</cp:revision>
  <cp:lastPrinted>2021-03-11T07:12:39Z</cp:lastPrinted>
  <dcterms:created xsi:type="dcterms:W3CDTF">2017-08-29T14:48:16Z</dcterms:created>
  <dcterms:modified xsi:type="dcterms:W3CDTF">2024-04-22T21:43:16Z</dcterms:modified>
</cp:coreProperties>
</file>