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522" r:id="rId2"/>
    <p:sldId id="289" r:id="rId3"/>
    <p:sldId id="525" r:id="rId4"/>
    <p:sldId id="526" r:id="rId5"/>
    <p:sldId id="527" r:id="rId6"/>
    <p:sldId id="535" r:id="rId7"/>
    <p:sldId id="528" r:id="rId8"/>
    <p:sldId id="529" r:id="rId9"/>
    <p:sldId id="530" r:id="rId10"/>
    <p:sldId id="531" r:id="rId11"/>
    <p:sldId id="533" r:id="rId12"/>
    <p:sldId id="534" r:id="rId13"/>
    <p:sldId id="536" r:id="rId14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F1F28"/>
    <a:srgbClr val="E9989C"/>
    <a:srgbClr val="ECA5A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39" autoAdjust="0"/>
    <p:restoredTop sz="94552"/>
  </p:normalViewPr>
  <p:slideViewPr>
    <p:cSldViewPr snapToGrid="0" showGuides="1">
      <p:cViewPr varScale="1">
        <p:scale>
          <a:sx n="81" d="100"/>
          <a:sy n="81" d="100"/>
        </p:scale>
        <p:origin x="1387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B24DEF-76CE-43F8-B4C7-275C08DA3028}" type="datetimeFigureOut">
              <a:rPr lang="cs-CZ" smtClean="0"/>
              <a:t>22.04.2024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A614E-6AFF-47D8-9BDB-1E8D5C03BD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4032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AA614E-6AFF-47D8-9BDB-1E8D5C03BDF9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336395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obrázek snímku 1">
            <a:extLst>
              <a:ext uri="{FF2B5EF4-FFF2-40B4-BE49-F238E27FC236}">
                <a16:creationId xmlns:a16="http://schemas.microsoft.com/office/drawing/2014/main" id="{BF9E6A86-115B-4527-8EFA-B195C6ACE1C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5" name="Zástupný symbol pro poznámky 2">
            <a:extLst>
              <a:ext uri="{FF2B5EF4-FFF2-40B4-BE49-F238E27FC236}">
                <a16:creationId xmlns:a16="http://schemas.microsoft.com/office/drawing/2014/main" id="{0A6E3482-3B24-4CAC-8187-7F35E95B780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cs-CZ" altLang="cs-CZ" dirty="0"/>
          </a:p>
        </p:txBody>
      </p:sp>
      <p:sp>
        <p:nvSpPr>
          <p:cNvPr id="18436" name="Zástupný symbol pro číslo snímku 3">
            <a:extLst>
              <a:ext uri="{FF2B5EF4-FFF2-40B4-BE49-F238E27FC236}">
                <a16:creationId xmlns:a16="http://schemas.microsoft.com/office/drawing/2014/main" id="{53064C49-768D-4BBD-9415-863CB6D3EFD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06410A3-5A25-4FEE-86DF-ED5553F826F1}" type="slidenum">
              <a:rPr lang="cs-CZ" altLang="cs-CZ">
                <a:latin typeface="Calibri" panose="020F0502020204030204" pitchFamily="34" charset="0"/>
              </a:rPr>
              <a:pPr/>
              <a:t>2</a:t>
            </a:fld>
            <a:endParaRPr lang="cs-CZ" altLang="cs-CZ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180340" algn="just">
              <a:spcAft>
                <a:spcPts val="600"/>
              </a:spcAft>
            </a:pP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Metodu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v obecném významu lze chápat jako nástroj (prostředek) poznávání. Metoda je zpravidla formulována jako souhrn zvláštních pravidel, kterými je nutné se v procesu poznávání řídit, aby byly získány potřebné poznatky. Je to cesta či postup, jak dojít k poznatkům o určité reálné skutečnosti. Metody tvoří základ technologie lidského poznávání. </a:t>
            </a:r>
          </a:p>
          <a:p>
            <a:r>
              <a:rPr lang="cs-CZ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Každá vědecká disciplína se snaží soustředit a systematicky uspořádat nejen výsledky své činnosti, ale také zkušenosti získané v použitých postupech a využít je k rozvoji své metodologie</a:t>
            </a:r>
          </a:p>
          <a:p>
            <a:pPr indent="180340" algn="just">
              <a:spcAft>
                <a:spcPts val="600"/>
              </a:spcAft>
            </a:pP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Metodiku 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ve specifickém pojetí lze chápat jako určitý návod k provádění dané činnosti či metodu. Je to specifický „recept“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jak v praxi postupně realizovat metody. Představuje postup řešení určitého problému již opakovaně řešeného. </a:t>
            </a:r>
          </a:p>
          <a:p>
            <a:pPr indent="180340" algn="just">
              <a:spcAft>
                <a:spcPts val="6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Metody mohou být doplněny určitou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technikou 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provedení (realizace). Technika provedení se obvykle chápe jako převládající vnější způsoby činností, např. může jít o ruční nebo počítačovou techniku zpracování dat apod.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AA614E-6AFF-47D8-9BDB-1E8D5C03BDF9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90949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180340" algn="just">
              <a:spcAft>
                <a:spcPts val="6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Do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empirických metod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se zahrnují takové metody, v nichž se odraz jevů </a:t>
            </a:r>
            <a:b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předmětů uskutečňuje prostřednictvím smyslových počitků a vjemů, zdokonalovaných úrovní techniky. Jimi lze zjistit především konkrétní </a:t>
            </a:r>
            <a:b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jedinečné vlastnosti reality, dospět k měření těchto vlastností a jejich četnosti. S jejich využitím lze experimentovat trvalost a proměnlivost vlastností reality </a:t>
            </a:r>
            <a:b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 kontrolovaně proměnných podmínkách. </a:t>
            </a:r>
          </a:p>
          <a:p>
            <a:pPr indent="180340" algn="just">
              <a:spcAft>
                <a:spcPts val="6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Tzv.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teoretické metody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jsou založeny na rozumovém odrazu reality. Zkoumanou realitu bezprostředně neodrážejí, ale vysvětlují ji, verifikují </a:t>
            </a:r>
            <a:b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predikují pomocí teoretického myšlení. Jsou vytvářeny hypotézy o struktuře, vnitřní organizaci, zákonitostech vývoje, typech a těsnosti souvislostí apod. Jsou verifikovány vnitřní logikou úvah i vztahem k praxi. </a:t>
            </a:r>
          </a:p>
          <a:p>
            <a:pPr marL="0" marR="0" lvl="0" indent="18034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Vedle toho se lze také setkat s tzv. </a:t>
            </a: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intuitivními metodami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Intuice bývá charakterizována jako bezprostřední, vnitřní pohled subjektu na určitý objekt, pramení v jeho pocitech, představách apod. Čistě intuitivní postupy přinášejí zpravidla neověřená východiska (jejich rozbor spadá spíše do oblasti psychologie). Na druhé straně intuice může stát – a taky mnohdy stojí – na počátku vědeckého bádání a tvůrčí aktivity (záblesk geniální myšlenky). Právě tato druhá stránka je velmi zajímavá v souvislosti s inovacemi. </a:t>
            </a:r>
          </a:p>
          <a:p>
            <a:pPr indent="180340" algn="just">
              <a:spcAft>
                <a:spcPts val="600"/>
              </a:spcAft>
            </a:pPr>
            <a:endParaRPr lang="cs-CZ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AA614E-6AFF-47D8-9BDB-1E8D5C03BDF9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22866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indent="180340" algn="just">
              <a:spcAft>
                <a:spcPts val="6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Při volbě metody nestačí jen vědět, jak metoda pracuje, je nutné respektovat další aspekty. K nim patří:</a:t>
            </a:r>
          </a:p>
          <a:p>
            <a:pPr marL="342900" lvl="0" indent="-342900" algn="just"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účel použití metody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je třeba vědět, co a hlavně proč se má řešit,</a:t>
            </a:r>
          </a:p>
          <a:p>
            <a:pPr marL="342900" lvl="0" indent="-342900" algn="just"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charakter řešeného problému – 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zvolená metoda musí odpovídat řešenému problému a situaci, ve které k jeho řešení dochází, </a:t>
            </a:r>
          </a:p>
          <a:p>
            <a:pPr marL="342900" lvl="0" indent="-342900" algn="just"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praktická proveditelnost – 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metoda musí být proveditelná s využitím zdrojů, které jsou pro řešení problému k dispozici (kvalifikace pracovníků a zdrojů pro účely uplatnění metody, nákladová a časová omezení související s použitím metody, řešení známého/nového problému apod.),</a:t>
            </a:r>
          </a:p>
          <a:p>
            <a:pPr marL="342900" lvl="0" indent="-342900" algn="just"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praktická využitelnost metody při řešení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uplatnění metody musí být rovněž efektivní,</a:t>
            </a: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složitost řešeného problému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složité problémy mají obvykle složitou cestu k řešení.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AA614E-6AFF-47D8-9BDB-1E8D5C03BDF9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15974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spcAft>
                <a:spcPts val="6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Je užitečné upozornit na tzv. negativní metody řízení inovací. Stručně je lze charakterizovat tak, že spolehlivě a systematicky ničí inovační aktivity. Jsou dokonce schopny zahubit celý podnik. Často se používají bezděčně, bez prvotního záměru dělat chyby, škody, likvidovat daný podnik. V těchto metodách se objevují následující doporučení zpravidla s negativními důsledky – viz kupř.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Košturiak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 </a:t>
            </a:r>
            <a:r>
              <a:rPr lang="cs-CZ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Chaľ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(2008):</a:t>
            </a:r>
          </a:p>
          <a:p>
            <a:pPr marL="342900" lvl="0" indent="-342900" algn="just"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Vytvořte dokonalou vizi, poslání a strategii firmy.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Podniky jsou často plné dokonalých vizí, poslání a strategií pečlivě uložených v archivech </a:t>
            </a:r>
            <a:b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počítačích. Mezi napsáním a realizací je hustá mlha.</a:t>
            </a:r>
          </a:p>
          <a:p>
            <a:pPr marL="342900" lvl="0" indent="-342900" algn="just"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Řiďte se výlučně heslem „zákazník — náš pán“ a bez diskuze splňte všechny požadavky zákazníků.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Dělat přesně to, co chce zákazník, může být nejrychlejší cesta ke zničení firmy. </a:t>
            </a:r>
          </a:p>
          <a:p>
            <a:pPr marL="342900" lvl="0" indent="-342900" algn="just"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Nekompromisně a radikálně snižujte náklady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– je třeba šetřit, ať to stojí, co to stojí!</a:t>
            </a:r>
          </a:p>
          <a:p>
            <a:pPr marL="342900" lvl="0" indent="-342900" algn="just"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Snažte se o to, aby byli všichni pracovníci produktivní a udělali v daném čase co nejvíc činností.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Produktivita neznamená dělat činnosti jen rychle a co nejvíc, důležitější je vybrat správné činnosti a vykonávat je správně.</a:t>
            </a:r>
          </a:p>
          <a:p>
            <a:pPr marL="342900" lvl="0" indent="-342900" algn="just"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Neustále inovujte výrobky a podnikové procesy.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Nikdo nepochybuje, že bez inovací výrobků, služeb, ale i podnikatelských procesů dlouhodobě nepřežije žádná firma. Přesto při inovacích není důležité jen to, co a jak se změní na daném výrobku, jak se přeorganizují podnikové procesy, je důležité i správné načasování této změny.</a:t>
            </a:r>
          </a:p>
          <a:p>
            <a:pPr marL="342900" lvl="0" indent="-342900" algn="just"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Pošlete pracovníky na školení, aby co nejrychleji zavedli všechny nejmodernější metody a postupy pro zvyšování výkonnosti podniku.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Na školení by měli chodit hlavně šéfové a majitelé firem, aby podrobněji poznali jednotlivé metody postupy a souvislosti mezi nimi. </a:t>
            </a:r>
          </a:p>
          <a:p>
            <a:pPr marL="342900" lvl="0" indent="-342900" algn="just"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Investujte do dokonalého informačního systému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abyste měli co nejvíc informací a reportů z podnikových procesů. Podnik nepotřebuje informační systém, ale informace. Klíčovým problémem v mnoha podnicích je technologie a systém sběru údajů, a ne samotný informační systém.</a:t>
            </a:r>
          </a:p>
          <a:p>
            <a:pPr marL="342900" lvl="0" indent="-342900" algn="just"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Začněte organizovat volnočasové tréninky a angažujte psychology </a:t>
            </a:r>
            <a:b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trenéry na zlepšení podnikové komunikace.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Dobrá komunikace je však postavená na důvěře, ne na komunikačních technikách. Vyšší důvěra znamená vyšší rychlost a nižší náklady.</a:t>
            </a:r>
          </a:p>
          <a:p>
            <a:pPr marL="342900" lvl="0" indent="-342900" algn="just"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Klíčové manažerské pozice obsazujte zásadně špičkovými manažery z jiných firem. 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Vytváření silného tlaku na výkony pracovníků, udržování nejistoty a konkurence není dobrou motivací. Strach a nejistotu je třeba nahradit důvěrou a stabilitou. </a:t>
            </a:r>
          </a:p>
          <a:p>
            <a:pPr marL="342900" lvl="0" indent="-342900" algn="just"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Nedůvěřujte lidem a snažte se držet všechno pod osobní kontrolou. 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Nedůvěra je velmi drahá — vyžaduje kontrolu, čas a energii. Chyby člověka vyplývají často z nedostatečné motivace, nepozornosti, ale nejčastěji z toho, že jsou nesprávní lidé na nesprávných místech.</a:t>
            </a:r>
          </a:p>
          <a:p>
            <a:pPr marL="342900" lvl="0" indent="-342900" algn="just">
              <a:spcAft>
                <a:spcPts val="300"/>
              </a:spcAft>
              <a:buFont typeface="Symbol" panose="05050102010706020507" pitchFamily="18" charset="2"/>
              <a:buChar char=""/>
            </a:pP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Nakupujte nejmodernější a nejkomplexnější výrobní technologie.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A co s nevyužitým existujícím potenciálem, kapacitou strojů a lidí? </a:t>
            </a: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Veďte manažery k tomu, aby zaměřovali svou pozornost zásadně na výsledky.</a:t>
            </a: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Zaměření na výsledky nestačí. Výsledky jsou jen následkem využití nebo nevyužiti potenciálu, který daný proces nebo podnik má. Je třeba se zabývat i rozvojem potenciálu. </a:t>
            </a:r>
          </a:p>
          <a:p>
            <a:pPr indent="180340" algn="just">
              <a:spcAft>
                <a:spcPts val="600"/>
              </a:spcAft>
            </a:pPr>
            <a:r>
              <a:rPr lang="cs-CZ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Lze říci, že způsobů negativního řízení inovačního procesu je mnoho. Lidská a manažerská „tvořivost“ v tomto směru je velká.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AA614E-6AFF-47D8-9BDB-1E8D5C03BDF9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69702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5wUvB7WWhlM" TargetMode="External"/><Relationship Id="rId2" Type="http://schemas.openxmlformats.org/officeDocument/2006/relationships/hyperlink" Target="https://www.youtube.com/watch?v=PQMfjHwCxWo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5BFA28E-8293-4774-A3F2-1B0617E24E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cs-CZ" sz="4000" dirty="0"/>
              <a:t>Management inovací</a:t>
            </a:r>
            <a:br>
              <a:rPr lang="cs-CZ" sz="4000" dirty="0"/>
            </a:br>
            <a:br>
              <a:rPr lang="cs-CZ" sz="4000"/>
            </a:br>
            <a:r>
              <a:rPr lang="cs-CZ" sz="2800">
                <a:solidFill>
                  <a:schemeClr val="tx1"/>
                </a:solidFill>
              </a:rPr>
              <a:t>T7. </a:t>
            </a:r>
            <a:r>
              <a:rPr lang="cs-CZ" sz="2800" dirty="0">
                <a:solidFill>
                  <a:schemeClr val="tx1"/>
                </a:solidFill>
              </a:rPr>
              <a:t>vybrané metody pro řízení inovací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5B7613AB-FA6E-4E31-B4FF-E108122E16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</a:rPr>
              <a:t>doc. Ing. Jindra Peterková, Ph.D.</a:t>
            </a:r>
          </a:p>
        </p:txBody>
      </p:sp>
    </p:spTree>
    <p:extLst>
      <p:ext uri="{BB962C8B-B14F-4D97-AF65-F5344CB8AC3E}">
        <p14:creationId xmlns:p14="http://schemas.microsoft.com/office/powerpoint/2010/main" val="13269819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DBC3CDD-7E31-4208-99ED-BAC70B512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565608"/>
            <a:ext cx="8064000" cy="5552388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pPr lvl="0" algn="just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cs-CZ" sz="2400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Snažte se o to, aby byli všichni pracovníci produktivní a udělali v daném čase co nejvíc činností.</a:t>
            </a:r>
            <a:r>
              <a:rPr lang="cs-CZ" sz="24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</a:p>
          <a:p>
            <a:pPr lvl="0" algn="just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cs-CZ" sz="2400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Neustále inovujte výrobky a podnikové procesy.</a:t>
            </a:r>
            <a:r>
              <a:rPr lang="cs-CZ" sz="24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</a:p>
          <a:p>
            <a:pPr lvl="0" algn="just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cs-CZ" sz="2400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Pošlete pracovníky na školení, aby co nejrychleji zavedli všechny nejmodernější metody a postupy pro zvyšování výkonnosti podniku.</a:t>
            </a:r>
            <a:r>
              <a:rPr lang="cs-CZ" sz="24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</a:p>
          <a:p>
            <a:pPr algn="just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cs-CZ" sz="24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Investujte do dokonalého informačního systému, abyste měli co nejvíc informací a reportů z podnikových procesů.</a:t>
            </a:r>
          </a:p>
          <a:p>
            <a:pPr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cs-CZ" sz="24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Začněte organizovat volnočasové tréninky a angažujte psychology a trenéry na zlepšení podnikové komunikace. </a:t>
            </a:r>
          </a:p>
          <a:p>
            <a:pPr algn="just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cs-CZ" sz="2400" i="1" dirty="0">
                <a:latin typeface="Calibri Light" panose="020F0302020204030204" pitchFamily="34" charset="0"/>
                <a:cs typeface="Calibri Light" panose="020F0302020204030204" pitchFamily="34" charset="0"/>
              </a:rPr>
              <a:t>Klíčové manažerské pozice obsazujte zásadně špičkovými manažery z jiných firem. </a:t>
            </a:r>
          </a:p>
        </p:txBody>
      </p:sp>
    </p:spTree>
    <p:extLst>
      <p:ext uri="{BB962C8B-B14F-4D97-AF65-F5344CB8AC3E}">
        <p14:creationId xmlns:p14="http://schemas.microsoft.com/office/powerpoint/2010/main" val="9701020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DD15293-47B4-4EC2-BCC5-6EE7B16A03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650449"/>
            <a:ext cx="8064000" cy="525638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lvl="0" algn="just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cs-CZ" sz="2400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Nedůvěřujte lidem a snažte se držet všechno pod osobní kontrolou. </a:t>
            </a:r>
          </a:p>
          <a:p>
            <a:pPr lvl="0" algn="just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cs-CZ" sz="2400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Nakupujte nejmodernější a nejkomplexnější výrobní technologie.</a:t>
            </a:r>
            <a:r>
              <a:rPr lang="cs-CZ" sz="24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cs-CZ" sz="2400" i="1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Veďte manažery k tomu, aby zaměřovali svou pozornost zásadně na výsledky.</a:t>
            </a:r>
            <a:r>
              <a:rPr lang="cs-CZ" sz="24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 </a:t>
            </a:r>
          </a:p>
          <a:p>
            <a:pPr lvl="1" algn="just">
              <a:buFont typeface="Courier New" panose="02070309020205020404" pitchFamily="49" charset="0"/>
              <a:buChar char="o"/>
            </a:pPr>
            <a:r>
              <a:rPr lang="cs-CZ" sz="2100" dirty="0"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Zaměření na výsledky nestačí. Výsledky jsou jen následkem využití nebo nevyužiti potenciálu, který daný proces nebo podnik má. Je třeba se zabývat i rozvojem potenciálu</a:t>
            </a:r>
            <a:endParaRPr lang="cs-CZ" sz="2500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9482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A7D750-CB2A-4D49-8C2E-AFCD90A5DD5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sz="3600" dirty="0"/>
              <a:t>7. Pasport inovační metody (struktura)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9BD8B6C-C8C9-4F82-BFE7-B77835406B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4"/>
            <a:ext cx="8064000" cy="4667247"/>
          </a:xfrm>
          <a:ln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 marL="457196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0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Základní údaje: </a:t>
            </a:r>
            <a:r>
              <a:rPr lang="cs-CZ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název metody, klíčová slova</a:t>
            </a:r>
            <a:r>
              <a:rPr lang="cs-CZ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</a:t>
            </a:r>
            <a:r>
              <a:rPr lang="cs-CZ" sz="20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cs-CZ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stručný popis metody</a:t>
            </a: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Následují údaje o možném uplatnění dané metody z hlediska typu inovací konkrétně: </a:t>
            </a:r>
          </a:p>
          <a:p>
            <a:pPr lvl="2" algn="just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 jaký </a:t>
            </a:r>
            <a:r>
              <a:rPr lang="cs-CZ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předmětný charakter změny</a:t>
            </a: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je daná metoda vhodná</a:t>
            </a:r>
          </a:p>
          <a:p>
            <a:pPr lvl="2" algn="just">
              <a:spcAft>
                <a:spcPts val="600"/>
              </a:spcAft>
              <a:buFont typeface="Courier New" panose="02070309020205020404" pitchFamily="49" charset="0"/>
              <a:buChar char="o"/>
            </a:pP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pro jaký </a:t>
            </a:r>
            <a:r>
              <a:rPr lang="cs-CZ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řád inovačního problému</a:t>
            </a: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je metoda vhodná.</a:t>
            </a:r>
          </a:p>
          <a:p>
            <a:pPr marL="457196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0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Fáze v inovačním procesu</a:t>
            </a: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kde obvykle metoda nachází své využití. Fáze v inovačním procesu jsou členěny na:</a:t>
            </a:r>
            <a:r>
              <a:rPr lang="cs-CZ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</a:p>
          <a:p>
            <a:pPr marL="800087" lvl="1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fázi 1 – </a:t>
            </a:r>
            <a:r>
              <a:rPr lang="cs-CZ" sz="16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Tvorba invencí</a:t>
            </a:r>
            <a:r>
              <a:rPr lang="cs-CZ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cs-C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(hledání a vytváření nápadů, badatelské přístupy k řešení problémů, průzkum potřeb, trhu apod., podnikatelské síto), </a:t>
            </a:r>
          </a:p>
          <a:p>
            <a:pPr marL="800087" lvl="1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fázi 2 – </a:t>
            </a:r>
            <a:r>
              <a:rPr lang="cs-CZ" sz="16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Tvorba inovací</a:t>
            </a:r>
            <a:r>
              <a:rPr lang="cs-CZ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cs-C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(příprava inovačního programu /inovačního projektu/, aplikovaný výzkum a vývoj, výroba, </a:t>
            </a:r>
          </a:p>
          <a:p>
            <a:pPr marL="800087" lvl="1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fázi 3 – </a:t>
            </a:r>
            <a:r>
              <a:rPr lang="cs-CZ" sz="16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Šíření inovací</a:t>
            </a:r>
            <a:r>
              <a:rPr lang="cs-CZ" sz="16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cs-CZ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(obchodní využití /zpeněžení/, využití další /transfer inovací/, likvidace /resp. recyklace/).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7300742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A7D750-CB2A-4D49-8C2E-AFCD90A5DD56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sz="3600" dirty="0"/>
              <a:t>7. Pasport inovační metody (struktura)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9BD8B6C-C8C9-4F82-BFE7-B77835406B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4"/>
            <a:ext cx="8064000" cy="4519757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457196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0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Podmínky a nároky pro aplikaci</a:t>
            </a:r>
            <a:r>
              <a:rPr lang="cs-CZ" sz="20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metody</a:t>
            </a: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 </a:t>
            </a:r>
          </a:p>
          <a:p>
            <a:pPr marL="457196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0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Poznámka</a:t>
            </a: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, která slouží ke zvýraznění některých aspektů metody. </a:t>
            </a:r>
          </a:p>
          <a:p>
            <a:pPr marL="457196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000" i="1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Odkazy na prameny </a:t>
            </a:r>
            <a:r>
              <a:rPr lang="cs-CZ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a další informace</a:t>
            </a:r>
            <a:r>
              <a:rPr lang="cs-CZ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k případnému podrobnějšímu studiu dané metody. </a:t>
            </a: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381902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717FA4-D6E2-4997-AD44-04B20F20EE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6997" y="1026319"/>
            <a:ext cx="7290197" cy="589360"/>
          </a:xfrm>
          <a:ln>
            <a:solidFill>
              <a:schemeClr val="tx1"/>
            </a:solidFill>
          </a:ln>
        </p:spPr>
        <p:txBody>
          <a:bodyPr/>
          <a:lstStyle/>
          <a:p>
            <a:pPr>
              <a:defRPr/>
            </a:pPr>
            <a:r>
              <a:rPr lang="cs-CZ" b="1" dirty="0">
                <a:solidFill>
                  <a:srgbClr val="C00000"/>
                </a:solidFill>
              </a:rPr>
              <a:t>OBSAH</a:t>
            </a:r>
          </a:p>
        </p:txBody>
      </p:sp>
      <p:sp>
        <p:nvSpPr>
          <p:cNvPr id="17411" name="Zástupný symbol pro obsah 2">
            <a:extLst>
              <a:ext uri="{FF2B5EF4-FFF2-40B4-BE49-F238E27FC236}">
                <a16:creationId xmlns:a16="http://schemas.microsoft.com/office/drawing/2014/main" id="{054700DF-E4A5-48C0-A2AF-B936F40F9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6997" y="1743075"/>
            <a:ext cx="7290197" cy="4132660"/>
          </a:xfrm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marL="514350" indent="-514350">
              <a:buClr>
                <a:schemeClr val="tx1"/>
              </a:buClr>
              <a:buAutoNum type="arabicPeriod"/>
            </a:pPr>
            <a:r>
              <a:rPr lang="cs-CZ" altLang="cs-CZ" sz="2700" b="1" dirty="0">
                <a:solidFill>
                  <a:schemeClr val="tx1"/>
                </a:solidFill>
              </a:rPr>
              <a:t>VYMEZENÍ ZÁKLADNÍCH POJMŮ</a:t>
            </a:r>
          </a:p>
          <a:p>
            <a:pPr marL="514350" indent="-514350">
              <a:buClr>
                <a:schemeClr val="tx1"/>
              </a:buClr>
              <a:buAutoNum type="arabicPeriod"/>
            </a:pPr>
            <a:r>
              <a:rPr lang="cs-CZ" altLang="cs-CZ" sz="2700" b="1" dirty="0">
                <a:solidFill>
                  <a:schemeClr val="tx1"/>
                </a:solidFill>
              </a:rPr>
              <a:t>ČLENĚNÍ METOD</a:t>
            </a:r>
          </a:p>
          <a:p>
            <a:pPr marL="514350" indent="-514350">
              <a:buClr>
                <a:schemeClr val="tx1"/>
              </a:buClr>
              <a:buAutoNum type="arabicPeriod"/>
            </a:pPr>
            <a:r>
              <a:rPr lang="cs-CZ" altLang="cs-CZ" sz="2700" b="1" dirty="0">
                <a:solidFill>
                  <a:schemeClr val="tx1"/>
                </a:solidFill>
              </a:rPr>
              <a:t>ČLENĚNÍ INOVAČNÍCH METOD</a:t>
            </a:r>
          </a:p>
          <a:p>
            <a:pPr marL="514350" indent="-514350">
              <a:buClr>
                <a:schemeClr val="tx1"/>
              </a:buClr>
              <a:buAutoNum type="arabicPeriod"/>
            </a:pPr>
            <a:r>
              <a:rPr lang="cs-CZ" altLang="cs-CZ" sz="2700" b="1" dirty="0">
                <a:solidFill>
                  <a:schemeClr val="tx1"/>
                </a:solidFill>
              </a:rPr>
              <a:t>KRITÉRIA VOLBY METOD</a:t>
            </a:r>
          </a:p>
          <a:p>
            <a:pPr marL="514350" indent="-514350">
              <a:buClr>
                <a:schemeClr val="tx1"/>
              </a:buClr>
              <a:buAutoNum type="arabicPeriod"/>
            </a:pPr>
            <a:r>
              <a:rPr lang="cs-CZ" altLang="cs-CZ" sz="2700" b="1" dirty="0">
                <a:solidFill>
                  <a:schemeClr val="tx1"/>
                </a:solidFill>
              </a:rPr>
              <a:t>VŠEOBECNÝ POSTUP HLEDÁNÍ INOVAČNÍHO ŘEŠENÍ</a:t>
            </a:r>
          </a:p>
          <a:p>
            <a:pPr marL="514350" indent="-514350">
              <a:buClr>
                <a:schemeClr val="tx1"/>
              </a:buClr>
              <a:buAutoNum type="arabicPeriod"/>
            </a:pPr>
            <a:r>
              <a:rPr lang="cs-CZ" altLang="cs-CZ" sz="2700" b="1" dirty="0">
                <a:solidFill>
                  <a:schemeClr val="tx1"/>
                </a:solidFill>
              </a:rPr>
              <a:t>NEGATIVNÍ METODY ŘÍZENÍ INOVACÍ</a:t>
            </a:r>
          </a:p>
          <a:p>
            <a:pPr marL="514350" indent="-514350">
              <a:buClr>
                <a:schemeClr val="tx1"/>
              </a:buClr>
              <a:buAutoNum type="arabicPeriod"/>
            </a:pPr>
            <a:r>
              <a:rPr lang="cs-CZ" altLang="cs-CZ" sz="2700" b="1" dirty="0">
                <a:solidFill>
                  <a:schemeClr val="tx1"/>
                </a:solidFill>
              </a:rPr>
              <a:t>PASPORT INOVAČNÍ METODY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2A6393-68DA-40C1-84B3-41294FA91AF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1. Vymezení základních pojmů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6F9950E-A57E-48B6-BBF4-672A2C5B68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5"/>
            <a:ext cx="8064000" cy="456132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457196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800" b="1" dirty="0">
                <a:solidFill>
                  <a:srgbClr val="C00000"/>
                </a:solidFill>
                <a:effectLst/>
                <a:ea typeface="Calibri" panose="020F0502020204030204" pitchFamily="34" charset="0"/>
              </a:rPr>
              <a:t>Metoda</a:t>
            </a:r>
            <a:r>
              <a:rPr lang="cs-CZ" sz="1800" i="1" dirty="0">
                <a:effectLst/>
                <a:ea typeface="Calibri" panose="020F0502020204030204" pitchFamily="34" charset="0"/>
              </a:rPr>
              <a:t> - </a:t>
            </a:r>
            <a:r>
              <a:rPr lang="cs-CZ" sz="1800" dirty="0">
                <a:effectLst/>
                <a:ea typeface="Calibri" panose="020F0502020204030204" pitchFamily="34" charset="0"/>
              </a:rPr>
              <a:t> nástroj (prostředek) poznávání. </a:t>
            </a:r>
          </a:p>
          <a:p>
            <a:pPr marL="800087" lvl="1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500" dirty="0">
                <a:effectLst/>
                <a:ea typeface="Calibri" panose="020F0502020204030204" pitchFamily="34" charset="0"/>
              </a:rPr>
              <a:t>Souhrn zvláštních pravidel, kterými je nutné se v procesu poznávání řídit, aby byly získány potřebné poznatky. </a:t>
            </a:r>
          </a:p>
          <a:p>
            <a:pPr marL="800087" lvl="1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500" dirty="0">
                <a:effectLst/>
                <a:ea typeface="Calibri" panose="020F0502020204030204" pitchFamily="34" charset="0"/>
              </a:rPr>
              <a:t>…………………………………………………………………………………………………………………………………………..</a:t>
            </a:r>
          </a:p>
          <a:p>
            <a:pPr marL="457196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800" b="1" dirty="0">
                <a:solidFill>
                  <a:srgbClr val="C00000"/>
                </a:solidFill>
              </a:rPr>
              <a:t>Metodologie</a:t>
            </a:r>
            <a:r>
              <a:rPr lang="cs-CZ" sz="1800" dirty="0"/>
              <a:t> - nauka o metodách a jejich využívání. </a:t>
            </a:r>
          </a:p>
          <a:p>
            <a:pPr marL="800087" lvl="1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500" dirty="0"/>
              <a:t>Do metodologie spadá studium principů určité činnosti a jazyk (terminologie) dané disciplíny. </a:t>
            </a:r>
          </a:p>
          <a:p>
            <a:pPr marL="457196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800" b="1" dirty="0">
                <a:solidFill>
                  <a:srgbClr val="C00000"/>
                </a:solidFill>
                <a:effectLst/>
                <a:ea typeface="Calibri" panose="020F0502020204030204" pitchFamily="34" charset="0"/>
              </a:rPr>
              <a:t>Metodika</a:t>
            </a:r>
            <a:r>
              <a:rPr lang="cs-CZ" sz="1800" i="1" dirty="0">
                <a:effectLst/>
                <a:ea typeface="Calibri" panose="020F0502020204030204" pitchFamily="34" charset="0"/>
              </a:rPr>
              <a:t> - </a:t>
            </a:r>
            <a:r>
              <a:rPr lang="cs-CZ" sz="1800" dirty="0">
                <a:effectLst/>
                <a:ea typeface="Calibri" panose="020F0502020204030204" pitchFamily="34" charset="0"/>
              </a:rPr>
              <a:t>návod k provádění dané činnosti či metody. </a:t>
            </a:r>
          </a:p>
          <a:p>
            <a:pPr marL="800087" lvl="1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500" dirty="0">
                <a:effectLst/>
                <a:ea typeface="Calibri" panose="020F0502020204030204" pitchFamily="34" charset="0"/>
              </a:rPr>
              <a:t>Je to specifický „recept“</a:t>
            </a:r>
            <a:r>
              <a:rPr lang="cs-CZ" sz="1500" i="1" dirty="0">
                <a:effectLst/>
                <a:ea typeface="Calibri" panose="020F0502020204030204" pitchFamily="34" charset="0"/>
              </a:rPr>
              <a:t>,</a:t>
            </a:r>
            <a:r>
              <a:rPr lang="cs-CZ" sz="1500" dirty="0">
                <a:effectLst/>
                <a:ea typeface="Calibri" panose="020F0502020204030204" pitchFamily="34" charset="0"/>
              </a:rPr>
              <a:t> ………………………………………. </a:t>
            </a:r>
          </a:p>
          <a:p>
            <a:pPr marL="800087" lvl="1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500" dirty="0">
                <a:effectLst/>
                <a:ea typeface="Calibri" panose="020F0502020204030204" pitchFamily="34" charset="0"/>
              </a:rPr>
              <a:t>Představuje postup řešení určitého problému již opakovaně řešeného. </a:t>
            </a:r>
          </a:p>
          <a:p>
            <a:pPr marL="457196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800" dirty="0">
                <a:effectLst/>
                <a:ea typeface="Calibri" panose="020F0502020204030204" pitchFamily="34" charset="0"/>
              </a:rPr>
              <a:t>Metody mohou být doplněny určitou </a:t>
            </a:r>
            <a:r>
              <a:rPr lang="cs-CZ" sz="1800" b="1" dirty="0">
                <a:solidFill>
                  <a:srgbClr val="C00000"/>
                </a:solidFill>
                <a:effectLst/>
                <a:ea typeface="Calibri" panose="020F0502020204030204" pitchFamily="34" charset="0"/>
              </a:rPr>
              <a:t>…………………………. </a:t>
            </a:r>
            <a:r>
              <a:rPr lang="cs-CZ" sz="1800" i="1" dirty="0">
                <a:effectLst/>
                <a:ea typeface="Calibri" panose="020F0502020204030204" pitchFamily="34" charset="0"/>
              </a:rPr>
              <a:t> </a:t>
            </a:r>
            <a:r>
              <a:rPr lang="cs-CZ" sz="1800" dirty="0">
                <a:effectLst/>
                <a:ea typeface="Calibri" panose="020F0502020204030204" pitchFamily="34" charset="0"/>
              </a:rPr>
              <a:t>provedení (realizace). </a:t>
            </a:r>
          </a:p>
          <a:p>
            <a:pPr marL="457196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1800" b="1" dirty="0">
                <a:solidFill>
                  <a:srgbClr val="C00000"/>
                </a:solidFill>
                <a:ea typeface="Calibri" panose="020F0502020204030204" pitchFamily="34" charset="0"/>
              </a:rPr>
              <a:t>I</a:t>
            </a:r>
            <a:r>
              <a:rPr lang="cs-CZ" sz="1800" b="1" dirty="0">
                <a:solidFill>
                  <a:srgbClr val="C00000"/>
                </a:solidFill>
                <a:effectLst/>
                <a:ea typeface="Calibri" panose="020F0502020204030204" pitchFamily="34" charset="0"/>
              </a:rPr>
              <a:t>novační metoda</a:t>
            </a:r>
            <a:r>
              <a:rPr lang="cs-CZ" sz="1800" b="1" dirty="0">
                <a:effectLst/>
                <a:ea typeface="Calibri" panose="020F0502020204030204" pitchFamily="34" charset="0"/>
              </a:rPr>
              <a:t> </a:t>
            </a:r>
            <a:r>
              <a:rPr lang="cs-CZ" sz="1800" i="1" dirty="0">
                <a:effectLst/>
                <a:ea typeface="Calibri" panose="020F0502020204030204" pitchFamily="34" charset="0"/>
              </a:rPr>
              <a:t>-</a:t>
            </a:r>
            <a:r>
              <a:rPr lang="cs-CZ" sz="1800" dirty="0">
                <a:effectLst/>
                <a:ea typeface="Calibri" panose="020F0502020204030204" pitchFamily="34" charset="0"/>
              </a:rPr>
              <a:t> nástroj pro hledání a realizaci inovačních řešení. </a:t>
            </a:r>
          </a:p>
          <a:p>
            <a:pPr indent="0" algn="just">
              <a:spcAft>
                <a:spcPts val="600"/>
              </a:spcAft>
              <a:buNone/>
            </a:pPr>
            <a:endParaRPr lang="cs-CZ" sz="1800" dirty="0">
              <a:latin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902249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BBF9865-AADC-4BD0-B9DF-CD0044642AD1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2. Členění metod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20D502F-EF9B-49A4-8690-F5ABF6F9A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4"/>
            <a:ext cx="8064000" cy="4533611"/>
          </a:xfrm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457196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400" b="1" dirty="0">
                <a:solidFill>
                  <a:srgbClr val="C00000"/>
                </a:solidFill>
                <a:effectLst/>
                <a:ea typeface="Calibri" panose="020F0502020204030204" pitchFamily="34" charset="0"/>
              </a:rPr>
              <a:t>…………………. metody </a:t>
            </a:r>
            <a:r>
              <a:rPr lang="cs-CZ" sz="2400" i="1" dirty="0">
                <a:effectLst/>
                <a:ea typeface="Calibri" panose="020F0502020204030204" pitchFamily="34" charset="0"/>
              </a:rPr>
              <a:t>- </a:t>
            </a:r>
            <a:r>
              <a:rPr lang="cs-CZ" sz="2400" dirty="0">
                <a:effectLst/>
                <a:ea typeface="Calibri" panose="020F0502020204030204" pitchFamily="34" charset="0"/>
              </a:rPr>
              <a:t>metody, v nichž se </a:t>
            </a:r>
            <a:r>
              <a:rPr lang="cs-CZ" sz="2400" b="1" dirty="0">
                <a:effectLst/>
                <a:ea typeface="Calibri" panose="020F0502020204030204" pitchFamily="34" charset="0"/>
              </a:rPr>
              <a:t>odraz jevů a předmětů </a:t>
            </a:r>
            <a:r>
              <a:rPr lang="cs-CZ" sz="2400" dirty="0">
                <a:effectLst/>
                <a:ea typeface="Calibri" panose="020F0502020204030204" pitchFamily="34" charset="0"/>
              </a:rPr>
              <a:t>uskutečňuje prostřednictvím </a:t>
            </a:r>
            <a:r>
              <a:rPr lang="cs-CZ" sz="2400" b="1" dirty="0">
                <a:effectLst/>
                <a:ea typeface="Calibri" panose="020F0502020204030204" pitchFamily="34" charset="0"/>
              </a:rPr>
              <a:t>smyslových vjemů</a:t>
            </a:r>
            <a:r>
              <a:rPr lang="cs-CZ" sz="2400" dirty="0">
                <a:effectLst/>
                <a:ea typeface="Calibri" panose="020F0502020204030204" pitchFamily="34" charset="0"/>
              </a:rPr>
              <a:t>. </a:t>
            </a:r>
          </a:p>
          <a:p>
            <a:pPr marL="800087" lvl="1" indent="-285750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>
                <a:effectLst/>
                <a:ea typeface="Calibri" panose="020F0502020204030204" pitchFamily="34" charset="0"/>
              </a:rPr>
              <a:t>S jejich využitím lze experimentovat trvalost a proměnlivost vlastností reality v kontrolovaně proměnných podmínkách. </a:t>
            </a:r>
          </a:p>
          <a:p>
            <a:pPr marL="457196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400" b="1" dirty="0">
                <a:solidFill>
                  <a:srgbClr val="C00000"/>
                </a:solidFill>
                <a:ea typeface="Calibri" panose="020F0502020204030204" pitchFamily="34" charset="0"/>
              </a:rPr>
              <a:t>……………………….</a:t>
            </a:r>
            <a:r>
              <a:rPr lang="cs-CZ" sz="2400" b="1" dirty="0">
                <a:solidFill>
                  <a:srgbClr val="C00000"/>
                </a:solidFill>
                <a:effectLst/>
                <a:ea typeface="Calibri" panose="020F0502020204030204" pitchFamily="34" charset="0"/>
              </a:rPr>
              <a:t> metody </a:t>
            </a:r>
            <a:r>
              <a:rPr lang="cs-CZ" sz="2400" i="1" dirty="0">
                <a:effectLst/>
                <a:ea typeface="Calibri" panose="020F0502020204030204" pitchFamily="34" charset="0"/>
              </a:rPr>
              <a:t>- </a:t>
            </a:r>
            <a:r>
              <a:rPr lang="cs-CZ" sz="2400" dirty="0">
                <a:effectLst/>
                <a:ea typeface="Calibri" panose="020F0502020204030204" pitchFamily="34" charset="0"/>
              </a:rPr>
              <a:t>jsou založeny na </a:t>
            </a:r>
            <a:r>
              <a:rPr lang="cs-CZ" sz="2400" b="1" dirty="0">
                <a:effectLst/>
                <a:ea typeface="Calibri" panose="020F0502020204030204" pitchFamily="34" charset="0"/>
              </a:rPr>
              <a:t>rozumovém</a:t>
            </a:r>
            <a:r>
              <a:rPr lang="cs-CZ" sz="2400" dirty="0">
                <a:effectLst/>
                <a:ea typeface="Calibri" panose="020F0502020204030204" pitchFamily="34" charset="0"/>
              </a:rPr>
              <a:t> odrazu reality. </a:t>
            </a:r>
          </a:p>
          <a:p>
            <a:pPr marL="800087" lvl="1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>
                <a:effectLst/>
                <a:ea typeface="Calibri" panose="020F0502020204030204" pitchFamily="34" charset="0"/>
              </a:rPr>
              <a:t>Jsou vytvářeny </a:t>
            </a:r>
            <a:r>
              <a:rPr lang="cs-CZ" b="1" dirty="0">
                <a:effectLst/>
                <a:ea typeface="Calibri" panose="020F0502020204030204" pitchFamily="34" charset="0"/>
              </a:rPr>
              <a:t>hypotézy</a:t>
            </a:r>
            <a:r>
              <a:rPr lang="cs-CZ" dirty="0">
                <a:effectLst/>
                <a:ea typeface="Calibri" panose="020F0502020204030204" pitchFamily="34" charset="0"/>
              </a:rPr>
              <a:t> o struktuře, vnitřní organizaci, zákonitostech vývoje, typech a těsnosti souvislostí apod. </a:t>
            </a:r>
          </a:p>
          <a:p>
            <a:pPr marL="800087" lvl="1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dirty="0">
                <a:effectLst/>
                <a:ea typeface="Calibri" panose="020F0502020204030204" pitchFamily="34" charset="0"/>
              </a:rPr>
              <a:t>Jsou verifikovány vnitřní logikou úvah i vztahem k praxi. </a:t>
            </a:r>
          </a:p>
          <a:p>
            <a:pPr marL="457196" indent="-28575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400" b="1" dirty="0">
                <a:solidFill>
                  <a:srgbClr val="C00000"/>
                </a:solidFill>
                <a:effectLst/>
                <a:ea typeface="Calibri" panose="020F0502020204030204" pitchFamily="34" charset="0"/>
              </a:rPr>
              <a:t>……………………….. metody </a:t>
            </a:r>
            <a:r>
              <a:rPr lang="cs-CZ" sz="2400" i="1" dirty="0">
                <a:effectLst/>
                <a:ea typeface="Calibri" panose="020F0502020204030204" pitchFamily="34" charset="0"/>
              </a:rPr>
              <a:t>- </a:t>
            </a:r>
            <a:r>
              <a:rPr lang="cs-CZ" sz="2400" dirty="0">
                <a:ea typeface="Calibri" panose="020F0502020204030204" pitchFamily="34" charset="0"/>
              </a:rPr>
              <a:t>i</a:t>
            </a:r>
            <a:r>
              <a:rPr lang="cs-CZ" sz="2400" dirty="0">
                <a:effectLst/>
                <a:ea typeface="Calibri" panose="020F0502020204030204" pitchFamily="34" charset="0"/>
              </a:rPr>
              <a:t>ntuice bývá charakterizována jako bezprostřední, </a:t>
            </a:r>
            <a:r>
              <a:rPr lang="cs-CZ" sz="2400" b="1" dirty="0">
                <a:effectLst/>
                <a:ea typeface="Calibri" panose="020F0502020204030204" pitchFamily="34" charset="0"/>
              </a:rPr>
              <a:t>vnitřní pohled subjektu na určitý objekt</a:t>
            </a:r>
            <a:r>
              <a:rPr lang="cs-CZ" sz="2400" dirty="0">
                <a:effectLst/>
                <a:ea typeface="Calibri" panose="020F0502020204030204" pitchFamily="34" charset="0"/>
              </a:rPr>
              <a:t>, pramení v jeho pocitech.</a:t>
            </a:r>
          </a:p>
          <a:p>
            <a:pPr indent="0" algn="just">
              <a:spcAft>
                <a:spcPts val="600"/>
              </a:spcAft>
              <a:buNone/>
            </a:pPr>
            <a:endParaRPr lang="cs-CZ" sz="20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052164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7E1B1D-E101-490F-A290-41A633E95E4C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dirty="0"/>
              <a:t>3. Členění inovačních metod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1E9E1C-7F82-4E4F-AC82-C46B921C4256}"/>
              </a:ext>
            </a:extLst>
          </p:cNvPr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cs-CZ" sz="28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Inovační metody se z hlediska charakteru inovačních činností a hledání inovačního řešení člení do dvou skupin: 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cs-CZ" sz="2800" b="1" dirty="0">
                <a:solidFill>
                  <a:srgbClr val="C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Intuitivní metody</a:t>
            </a:r>
            <a:r>
              <a:rPr lang="cs-CZ" sz="2800" b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 </a:t>
            </a:r>
            <a:r>
              <a:rPr lang="cs-CZ" sz="28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- …………………….., ……………….., …………………, ……………………… apod.</a:t>
            </a:r>
          </a:p>
          <a:p>
            <a:pPr algn="just">
              <a:buFont typeface="Courier New" panose="02070309020205020404" pitchFamily="49" charset="0"/>
              <a:buChar char="o"/>
            </a:pPr>
            <a:r>
              <a:rPr lang="cs-CZ" sz="2800" b="1" dirty="0">
                <a:solidFill>
                  <a:srgbClr val="C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Systematické metody</a:t>
            </a:r>
            <a:r>
              <a:rPr lang="cs-CZ" sz="2800" b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  <a:r>
              <a:rPr lang="cs-CZ" sz="2800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- </a:t>
            </a:r>
            <a:r>
              <a:rPr lang="cs-CZ" sz="28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strukturují proces hledání inovačního řešení, např. ……………. , metoda ………., metoda ………… aj.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593417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17CEFC1-E349-AD44-B567-96B122729D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89EB25-07CE-5142-AF42-3ECEDD2F12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Metoda šesti klobouků</a:t>
            </a:r>
          </a:p>
          <a:p>
            <a:pPr lvl="1"/>
            <a:r>
              <a:rPr lang="cs-CZ" sz="2000" dirty="0">
                <a:hlinkClick r:id="rId2"/>
              </a:rPr>
              <a:t>https://www.youtube.com/watch?v=PQMfjHwCxWo</a:t>
            </a:r>
            <a:endParaRPr lang="cs-CZ" sz="2000" dirty="0"/>
          </a:p>
          <a:p>
            <a:r>
              <a:rPr lang="cs-CZ" sz="2400" dirty="0"/>
              <a:t>Brainstorming</a:t>
            </a:r>
          </a:p>
          <a:p>
            <a:pPr lvl="1"/>
            <a:r>
              <a:rPr lang="cs-CZ" sz="2000" dirty="0">
                <a:hlinkClick r:id="rId3"/>
              </a:rPr>
              <a:t>https://www.youtube.com/watch?v=5wUvB7WWhlM</a:t>
            </a:r>
            <a:endParaRPr lang="cs-CZ" sz="2000" dirty="0"/>
          </a:p>
          <a:p>
            <a:pPr lvl="1"/>
            <a:endParaRPr lang="cs-CZ" sz="2000" dirty="0"/>
          </a:p>
          <a:p>
            <a:pPr lvl="1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4689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C96153F-77CD-42CB-AF4B-B02C2AAC4872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sz="3600" dirty="0"/>
              <a:t>4.Kritéria volby metody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C2EE9BF-4E32-4C12-B2B0-A4CEC87E13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4"/>
            <a:ext cx="8064000" cy="4422775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lvl="0" algn="just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b="1" dirty="0">
                <a:solidFill>
                  <a:srgbClr val="C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Účel použití metody </a:t>
            </a:r>
            <a:r>
              <a:rPr lang="cs-CZ" sz="2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– je třeba vědět, …………………………………………………..</a:t>
            </a:r>
          </a:p>
          <a:p>
            <a:pPr lvl="0" algn="just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b="1" dirty="0">
                <a:solidFill>
                  <a:srgbClr val="C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Charakter řešeného problému </a:t>
            </a:r>
            <a:r>
              <a:rPr lang="cs-CZ" sz="2000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– </a:t>
            </a:r>
            <a:r>
              <a:rPr lang="cs-CZ" sz="2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zvolená metoda musí odpovídat řešenému problému a situaci, ve které k jeho řešení dochází.</a:t>
            </a:r>
          </a:p>
          <a:p>
            <a:pPr lvl="0" algn="just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b="1" dirty="0">
                <a:solidFill>
                  <a:srgbClr val="C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Praktická proveditelnost </a:t>
            </a:r>
            <a:r>
              <a:rPr lang="cs-CZ" sz="2000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– </a:t>
            </a:r>
            <a:r>
              <a:rPr lang="cs-CZ" sz="2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metoda musí být proveditelná s využitím zdrojů, které jsou pro řešení problému k dispozici (kvalifikace pracovníků a zdrojů pro účely uplatnění metody, nákladová a časová omezení související s použitím metody, řešení známého/nového problému apod.).</a:t>
            </a:r>
          </a:p>
          <a:p>
            <a:pPr lvl="0" algn="just">
              <a:spcAft>
                <a:spcPts val="300"/>
              </a:spcAft>
              <a:buFont typeface="Wingdings" panose="05000000000000000000" pitchFamily="2" charset="2"/>
              <a:buChar char="Ø"/>
            </a:pPr>
            <a:r>
              <a:rPr lang="cs-CZ" sz="2000" b="1" dirty="0">
                <a:solidFill>
                  <a:srgbClr val="C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Praktická využitelnost metody při řešení </a:t>
            </a:r>
            <a:r>
              <a:rPr lang="cs-CZ" sz="2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– uplatnění metody musí být rovněž efektivní.</a:t>
            </a:r>
          </a:p>
          <a:p>
            <a:pPr lvl="0" algn="just"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cs-CZ" sz="2000" b="1" dirty="0">
                <a:solidFill>
                  <a:srgbClr val="C00000"/>
                </a:solidFill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Složitost řešeného problému </a:t>
            </a:r>
            <a:r>
              <a:rPr lang="cs-CZ" sz="2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– …………………. …………………….. ……………. ……….. …………………….. ………………………. 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67038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9AC8C01-5228-42DE-8315-B6C668B1F7E9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br>
              <a:rPr lang="cs-CZ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cs-CZ" sz="3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5. Všeobecný postup hledání inovačního řešení</a:t>
            </a:r>
            <a:br>
              <a:rPr lang="cs-CZ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E4D9BB-402A-4AB8-BC87-6E01C23AEB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25624"/>
            <a:ext cx="8064000" cy="4561321"/>
          </a:xfrm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marL="342900" lvl="0" indent="-342900" algn="just">
              <a:spcAft>
                <a:spcPts val="300"/>
              </a:spcAft>
              <a:buSzPts val="1000"/>
              <a:buFont typeface="+mj-lt"/>
              <a:buAutoNum type="arabicPeriod"/>
            </a:pPr>
            <a:r>
              <a:rPr lang="cs-CZ" sz="2000" b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Uvedení</a:t>
            </a:r>
            <a:r>
              <a:rPr lang="cs-CZ" sz="2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do </a:t>
            </a:r>
            <a:r>
              <a:rPr lang="cs-CZ" sz="2000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…………………. …………………….. ……………. ……….. .</a:t>
            </a:r>
            <a:endParaRPr lang="cs-CZ" sz="2000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marL="342900" lvl="0" indent="-342900" algn="just">
              <a:spcAft>
                <a:spcPts val="300"/>
              </a:spcAft>
              <a:buSzPts val="1000"/>
              <a:buFont typeface="+mj-lt"/>
              <a:buAutoNum type="arabicPeriod"/>
            </a:pPr>
            <a:r>
              <a:rPr lang="cs-CZ" sz="2000" b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Měření</a:t>
            </a:r>
            <a:r>
              <a:rPr lang="cs-CZ" sz="2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— trh, </a:t>
            </a:r>
            <a:r>
              <a:rPr lang="cs-CZ" sz="2000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…………………. …………………….. ……………. ……….. .</a:t>
            </a:r>
            <a:endParaRPr lang="cs-CZ" sz="2000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marL="342900" lvl="0" indent="-342900" algn="just">
              <a:spcAft>
                <a:spcPts val="300"/>
              </a:spcAft>
              <a:buSzPts val="1000"/>
              <a:buFont typeface="+mj-lt"/>
              <a:buAutoNum type="arabicPeriod"/>
            </a:pPr>
            <a:r>
              <a:rPr lang="cs-CZ" sz="2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Analýza </a:t>
            </a:r>
            <a:r>
              <a:rPr lang="cs-CZ" sz="2000" b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příčin problému</a:t>
            </a:r>
            <a:r>
              <a:rPr lang="cs-CZ" sz="2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, </a:t>
            </a:r>
            <a:r>
              <a:rPr lang="cs-CZ" sz="2000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…………………. …………………….. ……………. ……….. …………………. …………………….. ……………. ……….. …………………. …………………….. ……………. ………..  ). </a:t>
            </a:r>
            <a:endParaRPr lang="cs-CZ" sz="2000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marL="342900" lvl="0" indent="-342900" algn="just">
              <a:spcAft>
                <a:spcPts val="300"/>
              </a:spcAft>
              <a:buSzPts val="1000"/>
              <a:buFont typeface="+mj-lt"/>
              <a:buAutoNum type="arabicPeriod"/>
            </a:pPr>
            <a:r>
              <a:rPr lang="cs-CZ" sz="2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Hledání </a:t>
            </a:r>
            <a:r>
              <a:rPr lang="cs-CZ" sz="2000" b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řešení</a:t>
            </a:r>
            <a:r>
              <a:rPr lang="cs-CZ" sz="2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, </a:t>
            </a:r>
            <a:r>
              <a:rPr lang="cs-CZ" sz="2000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…………………. …………………….. ……………. ……….. …………………. …………………….. ……………. ……….. …………………. …………………….. ……………. ………..  </a:t>
            </a:r>
          </a:p>
          <a:p>
            <a:pPr marL="342900" lvl="0" indent="-342900" algn="just">
              <a:spcAft>
                <a:spcPts val="300"/>
              </a:spcAft>
              <a:buSzPts val="1000"/>
              <a:buFont typeface="+mj-lt"/>
              <a:buAutoNum type="arabicPeriod"/>
            </a:pPr>
            <a:r>
              <a:rPr lang="cs-CZ" sz="2000" b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Realizace nápadů</a:t>
            </a:r>
            <a:r>
              <a:rPr lang="cs-CZ" sz="2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, </a:t>
            </a:r>
            <a:r>
              <a:rPr lang="cs-CZ" sz="2000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…………………. …………………….. ……………. ……….. …………………. …………………….. ……………. ……….. …………………. …………………….. ……………. ………..  </a:t>
            </a:r>
            <a:endParaRPr lang="cs-CZ" sz="2000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marL="342900" lvl="0" indent="-342900" algn="just">
              <a:spcAft>
                <a:spcPts val="300"/>
              </a:spcAft>
              <a:buSzPts val="1000"/>
              <a:buFont typeface="+mj-lt"/>
              <a:buAutoNum type="arabicPeriod"/>
            </a:pPr>
            <a:r>
              <a:rPr lang="cs-CZ" sz="2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Plošné </a:t>
            </a:r>
            <a:r>
              <a:rPr lang="cs-CZ" sz="2000" b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rozšíření inovace</a:t>
            </a:r>
            <a:r>
              <a:rPr lang="cs-CZ" sz="2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, </a:t>
            </a:r>
            <a:r>
              <a:rPr lang="cs-CZ" sz="2000" dirty="0"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…………………. …………………….. ……………. ……….. …………………. …………………….. ……………. ……….. …………………. …………………….. ……………. ……….. </a:t>
            </a:r>
            <a:endParaRPr lang="cs-CZ" sz="2000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marL="342900" lvl="0" indent="-342900" algn="just">
              <a:spcAft>
                <a:spcPts val="600"/>
              </a:spcAft>
              <a:buSzPts val="1000"/>
              <a:buFont typeface="+mj-lt"/>
              <a:buAutoNum type="arabicPeriod"/>
            </a:pPr>
            <a:r>
              <a:rPr lang="cs-CZ" sz="2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Realizace </a:t>
            </a:r>
            <a:r>
              <a:rPr lang="cs-CZ" sz="2000" b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inovace na trhu</a:t>
            </a:r>
            <a:r>
              <a:rPr lang="cs-CZ" sz="2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, sledování a vyhodnocování inovace a jejích efektů.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270611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E01DD3F-0C7B-4D1C-BEFF-484407277DBB}"/>
              </a:ext>
            </a:extLst>
          </p:cNvPr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r>
              <a:rPr lang="cs-CZ" sz="3600" dirty="0"/>
              <a:t>6. Negativní metody řízení inovací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6B9713-753C-4D30-85E8-0824E680B6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844477"/>
            <a:ext cx="8064000" cy="4648393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rgbClr val="C00000"/>
                </a:solidFill>
                <a:effectLst/>
                <a:latin typeface="Calibri Light" panose="020F0302020204030204" pitchFamily="34" charset="0"/>
                <a:ea typeface="Times New Roman" panose="02020603050405020304" pitchFamily="18" charset="0"/>
                <a:cs typeface="Calibri Light" panose="020F0302020204030204" pitchFamily="34" charset="0"/>
              </a:rPr>
              <a:t>Negativní metody řízení inovací - spolehlivě a systematicky ničí inovační aktivity. </a:t>
            </a:r>
          </a:p>
          <a:p>
            <a:pPr marL="0" indent="0">
              <a:buNone/>
            </a:pPr>
            <a:r>
              <a:rPr lang="cs-CZ" sz="2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V těchto metodách se objevují následující doporučení zpravidla s negativními důsledky – viz kupř. </a:t>
            </a:r>
            <a:r>
              <a:rPr lang="cs-CZ" sz="2000" dirty="0" err="1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Košturiak</a:t>
            </a:r>
            <a:r>
              <a:rPr lang="cs-CZ" sz="2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a </a:t>
            </a:r>
            <a:r>
              <a:rPr lang="cs-CZ" sz="2000" dirty="0" err="1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Chaľ</a:t>
            </a:r>
            <a:r>
              <a:rPr lang="cs-CZ" sz="20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(2008):</a:t>
            </a:r>
          </a:p>
          <a:p>
            <a:pPr lvl="1" algn="just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cs-CZ" sz="2400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Vytvořte dokonalou vizi, poslání a strategii firmy.</a:t>
            </a:r>
            <a:r>
              <a:rPr lang="cs-CZ" sz="24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</a:t>
            </a:r>
          </a:p>
          <a:p>
            <a:pPr lvl="1" algn="just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cs-CZ" sz="2400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Řiďte se výlučně heslem „zákazník — náš pán“ a bez diskuze splňte všechny požadavky zákazníků</a:t>
            </a:r>
            <a:endParaRPr lang="cs-CZ" sz="2400" dirty="0">
              <a:effectLst/>
              <a:latin typeface="Calibri Light" panose="020F0302020204030204" pitchFamily="34" charset="0"/>
              <a:ea typeface="Calibri" panose="020F0502020204030204" pitchFamily="34" charset="0"/>
              <a:cs typeface="Calibri Light" panose="020F0302020204030204" pitchFamily="34" charset="0"/>
            </a:endParaRPr>
          </a:p>
          <a:p>
            <a:pPr lvl="1" algn="just">
              <a:spcAft>
                <a:spcPts val="300"/>
              </a:spcAft>
              <a:buFont typeface="Courier New" panose="02070309020205020404" pitchFamily="49" charset="0"/>
              <a:buChar char="o"/>
            </a:pPr>
            <a:r>
              <a:rPr lang="cs-CZ" sz="2400" i="1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Nekompromisně a radikálně snižujte náklady</a:t>
            </a:r>
            <a:r>
              <a:rPr lang="cs-CZ" sz="2400" dirty="0">
                <a:effectLst/>
                <a:latin typeface="Calibri Light" panose="020F0302020204030204" pitchFamily="34" charset="0"/>
                <a:ea typeface="Calibri" panose="020F0502020204030204" pitchFamily="34" charset="0"/>
                <a:cs typeface="Calibri Light" panose="020F0302020204030204" pitchFamily="34" charset="0"/>
              </a:rPr>
              <a:t> – je třeba šetřit, ať to stojí, co to stojí!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1168797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Sablona PPT_základní_CZ</Template>
  <TotalTime>2177</TotalTime>
  <Words>1973</Words>
  <Application>Microsoft Office PowerPoint</Application>
  <PresentationFormat>Předvádění na obrazovce (4:3)</PresentationFormat>
  <Paragraphs>111</Paragraphs>
  <Slides>13</Slides>
  <Notes>6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21" baseType="lpstr">
      <vt:lpstr>Arial</vt:lpstr>
      <vt:lpstr>Calibri</vt:lpstr>
      <vt:lpstr>Calibri Light</vt:lpstr>
      <vt:lpstr>Courier New</vt:lpstr>
      <vt:lpstr>Symbol</vt:lpstr>
      <vt:lpstr>Times New Roman</vt:lpstr>
      <vt:lpstr>Wingdings</vt:lpstr>
      <vt:lpstr>Motiv Office</vt:lpstr>
      <vt:lpstr>Management inovací  T7. vybrané metody pro řízení inovací</vt:lpstr>
      <vt:lpstr>OBSAH</vt:lpstr>
      <vt:lpstr>1. Vymezení základních pojmů</vt:lpstr>
      <vt:lpstr>2. Členění metod</vt:lpstr>
      <vt:lpstr>3. Členění inovačních metod</vt:lpstr>
      <vt:lpstr>Prezentace aplikace PowerPoint</vt:lpstr>
      <vt:lpstr>4.Kritéria volby metody</vt:lpstr>
      <vt:lpstr> 5. Všeobecný postup hledání inovačního řešení </vt:lpstr>
      <vt:lpstr>6. Negativní metody řízení inovací</vt:lpstr>
      <vt:lpstr>Prezentace aplikace PowerPoint</vt:lpstr>
      <vt:lpstr>Prezentace aplikace PowerPoint</vt:lpstr>
      <vt:lpstr>7. Pasport inovační metody (struktura)</vt:lpstr>
      <vt:lpstr>7. Pasport inovační metody (struktura)</vt:lpstr>
    </vt:vector>
  </TitlesOfParts>
  <Company>TESCO SW, a.s.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Ameir Omar</dc:creator>
  <cp:lastModifiedBy>Peterková Jindra</cp:lastModifiedBy>
  <cp:revision>121</cp:revision>
  <cp:lastPrinted>2021-03-11T07:12:39Z</cp:lastPrinted>
  <dcterms:created xsi:type="dcterms:W3CDTF">2017-08-29T14:48:16Z</dcterms:created>
  <dcterms:modified xsi:type="dcterms:W3CDTF">2024-04-22T21:43:16Z</dcterms:modified>
</cp:coreProperties>
</file>