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522" r:id="rId2"/>
    <p:sldId id="532" r:id="rId3"/>
    <p:sldId id="260" r:id="rId4"/>
    <p:sldId id="307" r:id="rId5"/>
    <p:sldId id="309" r:id="rId6"/>
    <p:sldId id="306" r:id="rId7"/>
    <p:sldId id="312" r:id="rId8"/>
    <p:sldId id="530" r:id="rId9"/>
    <p:sldId id="292" r:id="rId10"/>
    <p:sldId id="531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1F28"/>
    <a:srgbClr val="E9989C"/>
    <a:srgbClr val="ECA5A8"/>
    <a:srgbClr val="313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4660"/>
  </p:normalViewPr>
  <p:slideViewPr>
    <p:cSldViewPr snapToGrid="0" showGuides="1">
      <p:cViewPr varScale="1">
        <p:scale>
          <a:sx n="123" d="100"/>
          <a:sy n="123" d="100"/>
        </p:scale>
        <p:origin x="111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00" d="100"/>
          <a:sy n="100" d="100"/>
        </p:scale>
        <p:origin x="2400" y="-146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B24DEF-76CE-43F8-B4C7-275C08DA3028}" type="datetimeFigureOut">
              <a:rPr lang="cs-CZ" smtClean="0"/>
              <a:t>16.03.2023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AA614E-6AFF-47D8-9BDB-1E8D5C03BD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4032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altLang="cs-CZ"/>
          </a:p>
        </p:txBody>
      </p:sp>
      <p:sp>
        <p:nvSpPr>
          <p:cNvPr id="1843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A37922E-35D1-4780-B794-DB677F52B84B}" type="slidenum">
              <a:rPr lang="cs-CZ" altLang="cs-CZ"/>
              <a:pPr/>
              <a:t>2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altLang="cs-CZ"/>
          </a:p>
        </p:txBody>
      </p:sp>
      <p:sp>
        <p:nvSpPr>
          <p:cNvPr id="5120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E3ED755-BEC8-4946-9F70-79CD9D6CAE44}" type="slidenum">
              <a:rPr lang="cs-CZ" altLang="cs-CZ"/>
              <a:pPr/>
              <a:t>3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AA614E-6AFF-47D8-9BDB-1E8D5C03BDF9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14113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AA614E-6AFF-47D8-9BDB-1E8D5C03BDF9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66192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altLang="cs-CZ"/>
          </a:p>
        </p:txBody>
      </p:sp>
      <p:sp>
        <p:nvSpPr>
          <p:cNvPr id="3072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E180A10-1E7B-4E5A-BAB7-443CF060B004}" type="slidenum">
              <a:rPr lang="cs-CZ" altLang="cs-CZ"/>
              <a:pPr/>
              <a:t>10</a:t>
            </a:fld>
            <a:endParaRPr lang="cs-CZ" alt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 userDrawn="1"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6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7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180721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054251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4712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125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2308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632573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694159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518170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792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638602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986417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0" y="5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53190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4125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100" kern="1200">
          <a:solidFill>
            <a:srgbClr val="313131"/>
          </a:solidFill>
          <a:latin typeface="+mj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inet.com/cs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BFA28E-8293-4774-A3F2-1B0617E24E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cs-CZ" sz="4000" dirty="0"/>
              <a:t>Management inovací</a:t>
            </a:r>
            <a:br>
              <a:rPr lang="cs-CZ" sz="4000" dirty="0"/>
            </a:br>
            <a:br>
              <a:rPr lang="cs-CZ" sz="4000" dirty="0"/>
            </a:br>
            <a:r>
              <a:rPr lang="cs-CZ" sz="2800" dirty="0">
                <a:solidFill>
                  <a:schemeClr val="tx1"/>
                </a:solidFill>
              </a:rPr>
              <a:t>T4. Význam informačních zdrojů a </a:t>
            </a:r>
            <a:r>
              <a:rPr lang="cs-CZ" sz="2800">
                <a:solidFill>
                  <a:schemeClr val="tx1"/>
                </a:solidFill>
              </a:rPr>
              <a:t>podnikového klimatu</a:t>
            </a:r>
            <a:endParaRPr lang="cs-CZ" sz="2800" dirty="0">
              <a:solidFill>
                <a:schemeClr val="tx1"/>
              </a:solidFill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B7613AB-FA6E-4E31-B4FF-E108122E16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doc. Ing. Jindra Peterková, Ph.D.</a:t>
            </a:r>
          </a:p>
        </p:txBody>
      </p:sp>
    </p:spTree>
    <p:extLst>
      <p:ext uri="{BB962C8B-B14F-4D97-AF65-F5344CB8AC3E}">
        <p14:creationId xmlns:p14="http://schemas.microsoft.com/office/powerpoint/2010/main" val="13269819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A36FDC-D390-4D05-A5BD-12FD85BAD3BE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defRPr/>
            </a:pPr>
            <a:r>
              <a:rPr lang="cs-CZ" sz="3200" b="1" dirty="0">
                <a:solidFill>
                  <a:srgbClr val="C00000"/>
                </a:solidFill>
              </a:rPr>
              <a:t>Literatura</a:t>
            </a:r>
          </a:p>
        </p:txBody>
      </p:sp>
      <p:sp>
        <p:nvSpPr>
          <p:cNvPr id="70659" name="Zástupný symbol pro obsah 2">
            <a:extLst>
              <a:ext uri="{FF2B5EF4-FFF2-40B4-BE49-F238E27FC236}">
                <a16:creationId xmlns:a16="http://schemas.microsoft.com/office/drawing/2014/main" id="{9690C08B-3788-457F-A8E1-866193BF5CA8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pPr marL="68580" indent="-68580">
              <a:buFont typeface="Tw Cen MT" panose="020B0602020104020603" pitchFamily="34" charset="0"/>
              <a:buChar char=" "/>
              <a:defRPr/>
            </a:pPr>
            <a:r>
              <a:rPr lang="cs-CZ" altLang="cs-CZ" sz="1800" dirty="0" err="1"/>
              <a:t>Tidd</a:t>
            </a:r>
            <a:r>
              <a:rPr lang="cs-CZ" altLang="cs-CZ" sz="1800" dirty="0"/>
              <a:t>, J., </a:t>
            </a:r>
            <a:r>
              <a:rPr lang="cs-CZ" altLang="cs-CZ" sz="1800" dirty="0" err="1"/>
              <a:t>Bessant</a:t>
            </a:r>
            <a:r>
              <a:rPr lang="cs-CZ" altLang="cs-CZ" sz="1800" dirty="0"/>
              <a:t>, J., </a:t>
            </a:r>
            <a:r>
              <a:rPr lang="cs-CZ" altLang="cs-CZ" sz="1800" dirty="0" err="1"/>
              <a:t>Pavitt</a:t>
            </a:r>
            <a:r>
              <a:rPr lang="cs-CZ" altLang="cs-CZ" sz="1800" dirty="0"/>
              <a:t>, K. (2007). Řízení inovací. Zavádění technologických, tržních a organizačních změn. Brno: </a:t>
            </a:r>
            <a:r>
              <a:rPr lang="cs-CZ" altLang="cs-CZ" sz="1800" dirty="0" err="1"/>
              <a:t>Computer</a:t>
            </a:r>
            <a:r>
              <a:rPr lang="cs-CZ" altLang="cs-CZ" sz="1800" dirty="0"/>
              <a:t> </a:t>
            </a:r>
            <a:r>
              <a:rPr lang="cs-CZ" altLang="cs-CZ" sz="1800" dirty="0" err="1"/>
              <a:t>Press</a:t>
            </a:r>
            <a:r>
              <a:rPr lang="cs-CZ" altLang="cs-CZ" sz="1800" dirty="0"/>
              <a:t>. </a:t>
            </a:r>
            <a:endParaRPr lang="cs-CZ" altLang="cs-CZ" sz="1800" b="1" dirty="0">
              <a:solidFill>
                <a:srgbClr val="008080"/>
              </a:solidFill>
            </a:endParaRPr>
          </a:p>
          <a:p>
            <a:pPr marL="68580" indent="-68580">
              <a:buFont typeface="Tw Cen MT" panose="020B0602020104020603" pitchFamily="34" charset="0"/>
              <a:buChar char=" "/>
              <a:defRPr/>
            </a:pPr>
            <a:r>
              <a:rPr lang="cs-CZ" altLang="cs-CZ" sz="1800" dirty="0"/>
              <a:t>PETERKOVÁ, J., LUDVÍK, L. (2015). Řízení inovací v průmyslovém podniku. SAEI, vol. 42. Ostrava: VŠB-TUO. </a:t>
            </a:r>
            <a:r>
              <a:rPr lang="cs-CZ" altLang="cs-CZ" sz="1800" b="1" dirty="0">
                <a:solidFill>
                  <a:srgbClr val="008080"/>
                </a:solidFill>
              </a:rPr>
              <a:t> </a:t>
            </a:r>
          </a:p>
          <a:p>
            <a:pPr marL="68580" indent="-68580">
              <a:buFont typeface="Tw Cen MT" panose="020B0602020104020603" pitchFamily="34" charset="0"/>
              <a:buChar char=" "/>
              <a:defRPr/>
            </a:pPr>
            <a:r>
              <a:rPr lang="cs-CZ" dirty="0"/>
              <a:t>BESSANT, J., TIDD, J. (2014).</a:t>
            </a:r>
            <a:r>
              <a:rPr lang="en-GB" i="1" dirty="0"/>
              <a:t> Managing Innovation.</a:t>
            </a:r>
            <a:r>
              <a:rPr lang="cs-CZ" dirty="0"/>
              <a:t> </a:t>
            </a:r>
            <a:r>
              <a:rPr lang="cs-CZ" dirty="0" err="1"/>
              <a:t>Chichester</a:t>
            </a:r>
            <a:r>
              <a:rPr lang="cs-CZ" dirty="0"/>
              <a:t>: John </a:t>
            </a:r>
            <a:r>
              <a:rPr lang="cs-CZ" dirty="0" err="1"/>
              <a:t>Wiley</a:t>
            </a:r>
            <a:r>
              <a:rPr lang="cs-CZ" dirty="0"/>
              <a:t>.</a:t>
            </a:r>
          </a:p>
          <a:p>
            <a:pPr marL="68580" indent="-68580">
              <a:buFont typeface="Tw Cen MT" panose="020B0602020104020603" pitchFamily="34" charset="0"/>
              <a:buChar char=" "/>
              <a:defRPr/>
            </a:pPr>
            <a:endParaRPr lang="cs-CZ" altLang="cs-CZ" sz="1800" b="1" dirty="0">
              <a:solidFill>
                <a:srgbClr val="008080"/>
              </a:solidFill>
            </a:endParaRPr>
          </a:p>
          <a:p>
            <a:pPr eaLnBrk="1" hangingPunct="1">
              <a:defRPr/>
            </a:pPr>
            <a:endParaRPr lang="cs-CZ" alt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717FA4-D6E2-4997-AD44-04B20F20E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997" y="1026319"/>
            <a:ext cx="7290197" cy="589360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defRPr/>
            </a:pPr>
            <a:r>
              <a:rPr lang="cs-CZ" sz="2700" b="1" dirty="0">
                <a:solidFill>
                  <a:srgbClr val="C00000"/>
                </a:solidFill>
              </a:rPr>
              <a:t>OBSAH</a:t>
            </a:r>
          </a:p>
        </p:txBody>
      </p:sp>
      <p:sp>
        <p:nvSpPr>
          <p:cNvPr id="17411" name="Zástupný symbol pro obsah 2">
            <a:extLst>
              <a:ext uri="{FF2B5EF4-FFF2-40B4-BE49-F238E27FC236}">
                <a16:creationId xmlns:a16="http://schemas.microsoft.com/office/drawing/2014/main" id="{DB800D24-78CA-4D13-911C-90D3830D1C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6997" y="1743075"/>
            <a:ext cx="7290197" cy="4132660"/>
          </a:xfrm>
          <a:ln>
            <a:solidFill>
              <a:schemeClr val="tx1"/>
            </a:solidFill>
          </a:ln>
        </p:spPr>
        <p:txBody>
          <a:bodyPr/>
          <a:lstStyle/>
          <a:p>
            <a:pPr marL="385763" indent="-385763">
              <a:buClr>
                <a:srgbClr val="313131"/>
              </a:buClr>
              <a:buFont typeface="+mj-lt"/>
              <a:buAutoNum type="arabicPeriod"/>
              <a:defRPr/>
            </a:pPr>
            <a:r>
              <a:rPr lang="cs-CZ" altLang="cs-CZ" sz="2400" b="1" dirty="0">
                <a:solidFill>
                  <a:schemeClr val="tx1"/>
                </a:solidFill>
              </a:rPr>
              <a:t>Význam informačních zdrojů</a:t>
            </a:r>
          </a:p>
          <a:p>
            <a:pPr marL="385763" indent="-385763">
              <a:buClr>
                <a:srgbClr val="313131"/>
              </a:buClr>
              <a:buFont typeface="+mj-lt"/>
              <a:buAutoNum type="arabicPeriod"/>
              <a:defRPr/>
            </a:pPr>
            <a:r>
              <a:rPr lang="cs-CZ" altLang="cs-CZ" sz="2400" b="1" dirty="0">
                <a:solidFill>
                  <a:schemeClr val="tx1"/>
                </a:solidFill>
              </a:rPr>
              <a:t>Podnikové klima a vůdčí talenty pro inovace</a:t>
            </a:r>
          </a:p>
          <a:p>
            <a:pPr marL="385763" indent="-385763">
              <a:buClr>
                <a:srgbClr val="313131"/>
              </a:buClr>
              <a:buFont typeface="+mj-lt"/>
              <a:buAutoNum type="arabicPeriod"/>
              <a:defRPr/>
            </a:pPr>
            <a:r>
              <a:rPr lang="cs-CZ" altLang="cs-CZ" sz="2400" b="1" dirty="0">
                <a:solidFill>
                  <a:schemeClr val="tx1"/>
                </a:solidFill>
              </a:rPr>
              <a:t>Příklady z firemní praxe řízení inovačního procesu</a:t>
            </a:r>
          </a:p>
          <a:p>
            <a:pPr marL="557213" indent="-557213">
              <a:buClr>
                <a:schemeClr val="bg1"/>
              </a:buClr>
              <a:buFont typeface="+mj-lt"/>
              <a:buAutoNum type="arabicPeriod"/>
              <a:defRPr/>
            </a:pPr>
            <a:endParaRPr lang="cs-CZ" altLang="cs-CZ" sz="1500" b="1" dirty="0">
              <a:solidFill>
                <a:schemeClr val="bg1"/>
              </a:solidFill>
            </a:endParaRPr>
          </a:p>
          <a:p>
            <a:pPr eaLnBrk="1" hangingPunct="1">
              <a:defRPr/>
            </a:pPr>
            <a:endParaRPr lang="cs-CZ" altLang="cs-CZ" sz="1800" dirty="0">
              <a:solidFill>
                <a:schemeClr val="bg1"/>
              </a:solidFill>
            </a:endParaRPr>
          </a:p>
          <a:p>
            <a:pPr eaLnBrk="1" hangingPunct="1">
              <a:defRPr/>
            </a:pPr>
            <a:endParaRPr lang="cs-CZ" altLang="cs-CZ" sz="1800" dirty="0">
              <a:solidFill>
                <a:schemeClr val="bg1"/>
              </a:solidFill>
            </a:endParaRPr>
          </a:p>
          <a:p>
            <a:pPr eaLnBrk="1" hangingPunct="1">
              <a:defRPr/>
            </a:pPr>
            <a:endParaRPr lang="cs-CZ" altLang="cs-CZ" sz="1800" dirty="0">
              <a:solidFill>
                <a:schemeClr val="bg1"/>
              </a:solidFill>
            </a:endParaRPr>
          </a:p>
          <a:p>
            <a:pPr eaLnBrk="1" hangingPunct="1">
              <a:defRPr/>
            </a:pPr>
            <a:endParaRPr lang="cs-CZ" altLang="cs-CZ" sz="1800" dirty="0">
              <a:solidFill>
                <a:schemeClr val="bg1"/>
              </a:solidFill>
            </a:endParaRPr>
          </a:p>
          <a:p>
            <a:pPr eaLnBrk="1" hangingPunct="1">
              <a:defRPr/>
            </a:pPr>
            <a:endParaRPr lang="cs-CZ" altLang="cs-CZ" sz="1800" dirty="0">
              <a:solidFill>
                <a:schemeClr val="bg1"/>
              </a:solidFill>
            </a:endParaRPr>
          </a:p>
          <a:p>
            <a:pPr eaLnBrk="1" hangingPunct="1">
              <a:defRPr/>
            </a:pPr>
            <a:endParaRPr lang="cs-CZ" alt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958417-C0AF-43C6-B74A-0E126A373840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>
              <a:defRPr/>
            </a:pPr>
            <a:br>
              <a:rPr lang="cs-CZ" altLang="cs-CZ" sz="3000" b="1" dirty="0">
                <a:solidFill>
                  <a:schemeClr val="bg1"/>
                </a:solidFill>
              </a:rPr>
            </a:br>
            <a:r>
              <a:rPr lang="cs-CZ" altLang="cs-CZ" sz="3000" b="1" dirty="0">
                <a:solidFill>
                  <a:srgbClr val="C00000"/>
                </a:solidFill>
              </a:rPr>
              <a:t>1. </a:t>
            </a:r>
            <a:r>
              <a:rPr lang="cs-CZ" altLang="cs-CZ" sz="3100" b="1" dirty="0">
                <a:solidFill>
                  <a:srgbClr val="C00000"/>
                </a:solidFill>
              </a:rPr>
              <a:t>Význam informačních zdrojů</a:t>
            </a:r>
            <a:br>
              <a:rPr lang="cs-CZ" altLang="cs-CZ" sz="3100" b="1" dirty="0">
                <a:solidFill>
                  <a:srgbClr val="C00000"/>
                </a:solidFill>
              </a:rPr>
            </a:br>
            <a:endParaRPr lang="cs-CZ" sz="3100" b="1" dirty="0">
              <a:solidFill>
                <a:srgbClr val="C00000"/>
              </a:solidFill>
            </a:endParaRP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5E26EAD8-F915-4916-A2BC-CF90BBEF6EA1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pPr marL="0" indent="0" algn="just">
              <a:spcBef>
                <a:spcPts val="0"/>
              </a:spcBef>
              <a:buClr>
                <a:srgbClr val="C00000"/>
              </a:buClr>
              <a:buNone/>
              <a:defRPr/>
            </a:pPr>
            <a:r>
              <a:rPr lang="cs-CZ" sz="2400" b="1" dirty="0">
                <a:solidFill>
                  <a:srgbClr val="C00000"/>
                </a:solidFill>
              </a:rPr>
              <a:t>1.1 Informační zdroje</a:t>
            </a:r>
          </a:p>
          <a:p>
            <a:pPr algn="just">
              <a:spcBef>
                <a:spcPts val="0"/>
              </a:spcBef>
              <a:buClr>
                <a:srgbClr val="C00000"/>
              </a:buClr>
              <a:buFont typeface="Wingdings" panose="05000000000000000000" pitchFamily="2" charset="2"/>
              <a:buChar char="Ø"/>
              <a:defRPr/>
            </a:pPr>
            <a:r>
              <a:rPr lang="cs-CZ" sz="2400" b="1" dirty="0">
                <a:solidFill>
                  <a:schemeClr val="tx1"/>
                </a:solidFill>
              </a:rPr>
              <a:t>primární vědecké a technické informace </a:t>
            </a:r>
            <a:r>
              <a:rPr lang="cs-CZ" sz="2400" dirty="0"/>
              <a:t>–(např. výzkumné zprávy, projekty, podnikové know-how, počítačové databáze atd.),</a:t>
            </a:r>
          </a:p>
          <a:p>
            <a:pPr algn="just">
              <a:spcBef>
                <a:spcPts val="0"/>
              </a:spcBef>
              <a:buClr>
                <a:srgbClr val="C00000"/>
              </a:buClr>
              <a:buFont typeface="Wingdings" panose="05000000000000000000" pitchFamily="2" charset="2"/>
              <a:buChar char="Ø"/>
              <a:defRPr/>
            </a:pPr>
            <a:r>
              <a:rPr lang="cs-CZ" sz="2400" b="1" dirty="0">
                <a:solidFill>
                  <a:schemeClr val="tx1"/>
                </a:solidFill>
              </a:rPr>
              <a:t>patenty</a:t>
            </a:r>
            <a:r>
              <a:rPr lang="cs-CZ" sz="2400" dirty="0"/>
              <a:t> – jsou zdrojem originálních podnikatelských nápadů (např. patentové databáze),</a:t>
            </a:r>
          </a:p>
          <a:p>
            <a:pPr algn="just">
              <a:spcBef>
                <a:spcPts val="0"/>
              </a:spcBef>
              <a:buClr>
                <a:srgbClr val="C00000"/>
              </a:buClr>
              <a:buFont typeface="Wingdings" panose="05000000000000000000" pitchFamily="2" charset="2"/>
              <a:buChar char="Ø"/>
              <a:defRPr/>
            </a:pPr>
            <a:r>
              <a:rPr lang="cs-CZ" sz="2400" b="1" dirty="0">
                <a:solidFill>
                  <a:schemeClr val="tx1"/>
                </a:solidFill>
              </a:rPr>
              <a:t>licenční literatura </a:t>
            </a:r>
            <a:r>
              <a:rPr lang="cs-CZ" sz="2400" dirty="0"/>
              <a:t>– (např. katalogy, bulletiny nabízející licence na nové technologie a výrobky atd.),</a:t>
            </a:r>
          </a:p>
          <a:p>
            <a:pPr algn="just">
              <a:spcBef>
                <a:spcPts val="0"/>
              </a:spcBef>
              <a:buClr>
                <a:srgbClr val="C00000"/>
              </a:buClr>
              <a:buFont typeface="Wingdings" panose="05000000000000000000" pitchFamily="2" charset="2"/>
              <a:buChar char="Ø"/>
              <a:defRPr/>
            </a:pPr>
            <a:r>
              <a:rPr lang="cs-CZ" sz="2400" b="1" dirty="0">
                <a:solidFill>
                  <a:schemeClr val="tx1"/>
                </a:solidFill>
              </a:rPr>
              <a:t>odborné časopisy </a:t>
            </a:r>
            <a:r>
              <a:rPr lang="cs-CZ" sz="2400" dirty="0"/>
              <a:t>– poskytují odborné a hodnověrné informace za nízkou cenu,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1CFE1A5-5A14-41B8-A6D6-FF636119F8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953" y="960835"/>
            <a:ext cx="7290197" cy="4941094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 algn="just">
              <a:buNone/>
              <a:defRPr/>
            </a:pPr>
            <a:endParaRPr lang="cs-CZ" sz="1800" b="1" dirty="0">
              <a:solidFill>
                <a:srgbClr val="008080"/>
              </a:solidFill>
            </a:endParaRPr>
          </a:p>
          <a:p>
            <a:pPr algn="just">
              <a:spcBef>
                <a:spcPts val="0"/>
              </a:spcBef>
              <a:buClr>
                <a:srgbClr val="C00000"/>
              </a:buClr>
              <a:buFont typeface="Wingdings" panose="05000000000000000000" pitchFamily="2" charset="2"/>
              <a:buChar char="Ø"/>
              <a:defRPr/>
            </a:pPr>
            <a:r>
              <a:rPr lang="cs-CZ" sz="2400" b="1" dirty="0">
                <a:solidFill>
                  <a:schemeClr val="tx1"/>
                </a:solidFill>
              </a:rPr>
              <a:t>komerční literatura </a:t>
            </a:r>
            <a:r>
              <a:rPr lang="cs-CZ" sz="2400" dirty="0"/>
              <a:t>– i přesto, že poskytuje informace o existujících výrobcích a službách, jsou užitečné pro hledání vlastních nápadů (např. katalogy, inzertní časopisy atd.),</a:t>
            </a:r>
          </a:p>
          <a:p>
            <a:pPr algn="just">
              <a:spcBef>
                <a:spcPts val="0"/>
              </a:spcBef>
              <a:buClr>
                <a:srgbClr val="C00000"/>
              </a:buClr>
              <a:buFont typeface="Wingdings" panose="05000000000000000000" pitchFamily="2" charset="2"/>
              <a:buChar char="Ø"/>
              <a:defRPr/>
            </a:pPr>
            <a:r>
              <a:rPr lang="cs-CZ" sz="2400" b="1" dirty="0">
                <a:solidFill>
                  <a:schemeClr val="tx1"/>
                </a:solidFill>
              </a:rPr>
              <a:t>výstavy</a:t>
            </a:r>
            <a:r>
              <a:rPr lang="cs-CZ" sz="2400" dirty="0"/>
              <a:t> – lze získat informace o vystavovatelích a o vystavovaných exponátech,</a:t>
            </a:r>
          </a:p>
          <a:p>
            <a:pPr algn="just">
              <a:spcBef>
                <a:spcPts val="0"/>
              </a:spcBef>
              <a:buClr>
                <a:srgbClr val="C00000"/>
              </a:buClr>
              <a:buFont typeface="Wingdings" panose="05000000000000000000" pitchFamily="2" charset="2"/>
              <a:buChar char="Ø"/>
              <a:defRPr/>
            </a:pPr>
            <a:r>
              <a:rPr lang="cs-CZ" sz="2400" b="1" dirty="0">
                <a:solidFill>
                  <a:schemeClr val="tx1"/>
                </a:solidFill>
              </a:rPr>
              <a:t>inovační zpravodajské systémy </a:t>
            </a:r>
            <a:r>
              <a:rPr lang="cs-CZ" sz="2400" dirty="0"/>
              <a:t>– umožňují získávat relevantní informace a transformovat je na využitelné poznatky pro přípravu inovací. </a:t>
            </a:r>
          </a:p>
          <a:p>
            <a:pPr algn="just">
              <a:spcBef>
                <a:spcPts val="0"/>
              </a:spcBef>
              <a:buClr>
                <a:srgbClr val="C00000"/>
              </a:buClr>
              <a:buFont typeface="Wingdings" panose="05000000000000000000" pitchFamily="2" charset="2"/>
              <a:buChar char="Ø"/>
              <a:defRPr/>
            </a:pPr>
            <a:r>
              <a:rPr lang="cs-CZ" sz="2400" b="1" dirty="0">
                <a:solidFill>
                  <a:schemeClr val="tx1"/>
                </a:solidFill>
              </a:rPr>
              <a:t>dynamika změn </a:t>
            </a:r>
            <a:r>
              <a:rPr lang="cs-CZ" sz="2400" dirty="0"/>
              <a:t>– (např. databáze bankovních a ratingových společností atd.).</a:t>
            </a:r>
          </a:p>
          <a:p>
            <a:pPr>
              <a:defRPr/>
            </a:pP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Zástupný symbol pro obsah 2"/>
          <p:cNvSpPr>
            <a:spLocks noGrp="1"/>
          </p:cNvSpPr>
          <p:nvPr>
            <p:ph idx="1"/>
          </p:nvPr>
        </p:nvSpPr>
        <p:spPr>
          <a:xfrm>
            <a:off x="767953" y="497149"/>
            <a:ext cx="7290197" cy="5655076"/>
          </a:xfrm>
          <a:ln>
            <a:solidFill>
              <a:schemeClr val="tx1"/>
            </a:solidFill>
          </a:ln>
        </p:spPr>
        <p:txBody>
          <a:bodyPr/>
          <a:lstStyle/>
          <a:p>
            <a:pPr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cs-CZ" altLang="cs-CZ" sz="1800" dirty="0"/>
              <a:t>Firmy mohou získávat informace různými způsoby. Základem je systematický vlastní monitoring dostupných informací nebo získání přístupu ke zpracovaným databázovým informacím z určitých oblastí, které jsou placené (např. databáze PIMS-Profit </a:t>
            </a:r>
            <a:r>
              <a:rPr lang="cs-CZ" altLang="cs-CZ" sz="1800" dirty="0" err="1"/>
              <a:t>Impact</a:t>
            </a:r>
            <a:r>
              <a:rPr lang="cs-CZ" altLang="cs-CZ" sz="1800" dirty="0"/>
              <a:t> </a:t>
            </a:r>
            <a:r>
              <a:rPr lang="cs-CZ" altLang="cs-CZ" sz="1800" dirty="0" err="1"/>
              <a:t>of</a:t>
            </a:r>
            <a:r>
              <a:rPr lang="cs-CZ" altLang="cs-CZ" sz="1800" dirty="0"/>
              <a:t> Market </a:t>
            </a:r>
            <a:r>
              <a:rPr lang="cs-CZ" altLang="cs-CZ" sz="1800" dirty="0" err="1"/>
              <a:t>Strategy</a:t>
            </a:r>
            <a:r>
              <a:rPr lang="cs-CZ" altLang="cs-CZ" sz="1800" dirty="0"/>
              <a:t>) nebo neplacené (např. soubory dat zpracované ČSÚ). </a:t>
            </a:r>
          </a:p>
          <a:p>
            <a:pPr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cs-CZ" altLang="cs-CZ" sz="1800" dirty="0"/>
              <a:t>Mohou rovněž využívat různé databázové softwarové platformy, které jsou placené a umožňují pracovat s větším počtem informačních databází a zároveň při zpracování inovačního řešení využívají osvědčené inovační metody. Příkladem je softwarová platforma </a:t>
            </a:r>
            <a:r>
              <a:rPr lang="cs-CZ" altLang="cs-CZ" sz="1800" dirty="0" err="1"/>
              <a:t>Goldfire</a:t>
            </a:r>
            <a:r>
              <a:rPr lang="cs-CZ" altLang="cs-CZ" sz="1800" dirty="0"/>
              <a:t> </a:t>
            </a:r>
            <a:r>
              <a:rPr lang="cs-CZ" altLang="cs-CZ" sz="1800" dirty="0" err="1"/>
              <a:t>Innovator</a:t>
            </a:r>
            <a:r>
              <a:rPr lang="cs-CZ" altLang="cs-CZ" sz="1800" dirty="0"/>
              <a:t>.</a:t>
            </a:r>
          </a:p>
          <a:p>
            <a:pPr algn="just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cs-CZ" altLang="cs-CZ" sz="1800" dirty="0" err="1"/>
              <a:t>Softwarova</a:t>
            </a:r>
            <a:r>
              <a:rPr lang="cs-CZ" altLang="cs-CZ" sz="1800" dirty="0"/>
              <a:t> platforma </a:t>
            </a:r>
            <a:r>
              <a:rPr lang="cs-CZ" altLang="cs-CZ" sz="1800" dirty="0" err="1"/>
              <a:t>Goldfire</a:t>
            </a:r>
            <a:r>
              <a:rPr lang="cs-CZ" altLang="cs-CZ" sz="1800" dirty="0"/>
              <a:t> </a:t>
            </a:r>
            <a:r>
              <a:rPr lang="cs-CZ" altLang="cs-CZ" sz="1800" dirty="0" err="1"/>
              <a:t>Innovator</a:t>
            </a:r>
            <a:r>
              <a:rPr lang="cs-CZ" altLang="cs-CZ" sz="1800" dirty="0"/>
              <a:t>  - součástí GFI jsou prověřené metody pro analýzu a zdokonalování produktů a procesů, precizní vyhledávání informací a znalostí v elektronicky dostupných datech, kritické znalosti ukryté v textech 15 mil. světových patentů, databázi více než tisíc přírodovědných jevů s jejich patentovanými aplikacemi, přístup k více než 2 tis. </a:t>
            </a:r>
            <a:r>
              <a:rPr lang="cs-CZ" altLang="cs-CZ" sz="1800" dirty="0" err="1"/>
              <a:t>transdisciplinárních</a:t>
            </a:r>
            <a:r>
              <a:rPr lang="cs-CZ" altLang="cs-CZ" sz="1800" dirty="0"/>
              <a:t> vědeckých webových portálů. Obsahuje sedm modulů zaměřených na: analýzu výrobku, analýzu procesu, přenos charakteristik, efekty, principy heuristické, prognózy a standardní postupy a srovnání nalezené ideje s řešením. </a:t>
            </a:r>
          </a:p>
          <a:p>
            <a:pPr algn="just">
              <a:buClr>
                <a:schemeClr val="bg1"/>
              </a:buClr>
              <a:buFont typeface="Wingdings" panose="05000000000000000000" pitchFamily="2" charset="2"/>
              <a:buChar char="Ø"/>
            </a:pPr>
            <a:endParaRPr lang="cs-CZ" altLang="cs-CZ" dirty="0"/>
          </a:p>
          <a:p>
            <a:endParaRPr lang="cs-CZ" alt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AB84D0D-4A42-4AF0-A1A0-01150A9BFF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6535" y="631596"/>
            <a:ext cx="7290197" cy="5157223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ClrTx/>
              <a:buNone/>
              <a:defRPr/>
            </a:pPr>
            <a:r>
              <a:rPr lang="cs-CZ" altLang="cs-CZ" sz="2000" b="1" dirty="0">
                <a:solidFill>
                  <a:srgbClr val="C00000"/>
                </a:solidFill>
              </a:rPr>
              <a:t>2 Podnikové klima pro inovace</a:t>
            </a:r>
          </a:p>
          <a:p>
            <a:pPr marL="0" indent="0" algn="just">
              <a:buClr>
                <a:schemeClr val="bg1"/>
              </a:buClr>
              <a:buFont typeface="Wingdings" pitchFamily="2" charset="2"/>
              <a:buChar char="Ø"/>
              <a:defRPr/>
            </a:pPr>
            <a:r>
              <a:rPr lang="cs-CZ" dirty="0"/>
              <a:t>Vytvořit pracovní prostředí, kde se zaměstnanci nebudou bát rizika. Čas a peníze budou naopak věnovány na experimentování. Zároveň by měla být podporována různorodost v myšlení a jednání. Je nutné propojit techniky s ekonomy a manažery. </a:t>
            </a:r>
          </a:p>
          <a:p>
            <a:pPr algn="just">
              <a:buClr>
                <a:schemeClr val="bg1"/>
              </a:buClr>
              <a:buFont typeface="Wingdings" pitchFamily="2" charset="2"/>
              <a:buChar char="Ø"/>
              <a:defRPr/>
            </a:pPr>
            <a:r>
              <a:rPr lang="cs-CZ" dirty="0"/>
              <a:t>Návod na vytvoření inovačního klimatu:</a:t>
            </a:r>
          </a:p>
          <a:p>
            <a:pPr marL="342900" indent="-342900" algn="just">
              <a:spcBef>
                <a:spcPts val="0"/>
              </a:spcBef>
              <a:buClr>
                <a:srgbClr val="C00000"/>
              </a:buClr>
              <a:buFont typeface="+mj-lt"/>
              <a:buAutoNum type="arabicPeriod"/>
              <a:defRPr/>
            </a:pPr>
            <a:r>
              <a:rPr lang="cs-CZ" b="1" dirty="0">
                <a:solidFill>
                  <a:srgbClr val="C00000"/>
                </a:solidFill>
              </a:rPr>
              <a:t>Učiňte inovaci prioritou. Inovace má být součástí vize a strategie. </a:t>
            </a:r>
          </a:p>
          <a:p>
            <a:pPr marL="342900" indent="-342900" algn="just">
              <a:spcBef>
                <a:spcPts val="0"/>
              </a:spcBef>
              <a:buClr>
                <a:srgbClr val="C00000"/>
              </a:buClr>
              <a:buFont typeface="+mj-lt"/>
              <a:buAutoNum type="arabicPeriod"/>
              <a:defRPr/>
            </a:pPr>
            <a:r>
              <a:rPr lang="cs-CZ" b="1" dirty="0">
                <a:solidFill>
                  <a:srgbClr val="C00000"/>
                </a:solidFill>
              </a:rPr>
              <a:t>Přijměte hledisko zvenku-dovnitř. </a:t>
            </a:r>
          </a:p>
          <a:p>
            <a:pPr marL="342900" indent="-342900" algn="just">
              <a:spcBef>
                <a:spcPts val="0"/>
              </a:spcBef>
              <a:buClr>
                <a:srgbClr val="C00000"/>
              </a:buClr>
              <a:buFont typeface="+mj-lt"/>
              <a:buAutoNum type="arabicPeriod"/>
              <a:defRPr/>
            </a:pPr>
            <a:r>
              <a:rPr lang="cs-CZ" b="1" dirty="0">
                <a:solidFill>
                  <a:srgbClr val="C00000"/>
                </a:solidFill>
              </a:rPr>
              <a:t>Vytvořte postup pro inovaci. </a:t>
            </a:r>
          </a:p>
          <a:p>
            <a:pPr marL="342900" indent="-342900" algn="just">
              <a:spcBef>
                <a:spcPts val="0"/>
              </a:spcBef>
              <a:buClr>
                <a:srgbClr val="C00000"/>
              </a:buClr>
              <a:buFont typeface="+mj-lt"/>
              <a:buAutoNum type="arabicPeriod"/>
              <a:defRPr/>
            </a:pPr>
            <a:r>
              <a:rPr lang="cs-CZ" b="1" dirty="0">
                <a:solidFill>
                  <a:srgbClr val="C00000"/>
                </a:solidFill>
              </a:rPr>
              <a:t>Definujte páky a tahejte za ně. </a:t>
            </a:r>
          </a:p>
          <a:p>
            <a:pPr marL="342900" indent="-342900" algn="just">
              <a:spcBef>
                <a:spcPts val="0"/>
              </a:spcBef>
              <a:buClr>
                <a:srgbClr val="C00000"/>
              </a:buClr>
              <a:buFont typeface="+mj-lt"/>
              <a:buAutoNum type="arabicPeriod"/>
              <a:defRPr/>
            </a:pPr>
            <a:r>
              <a:rPr lang="cs-CZ" b="1" dirty="0">
                <a:solidFill>
                  <a:srgbClr val="C00000"/>
                </a:solidFill>
              </a:rPr>
              <a:t>Potlačte strach. </a:t>
            </a:r>
          </a:p>
          <a:p>
            <a:pPr marL="342900" indent="-342900" algn="just">
              <a:spcBef>
                <a:spcPts val="0"/>
              </a:spcBef>
              <a:buClr>
                <a:srgbClr val="C00000"/>
              </a:buClr>
              <a:buFont typeface="+mj-lt"/>
              <a:buAutoNum type="arabicPeriod"/>
              <a:defRPr/>
            </a:pPr>
            <a:r>
              <a:rPr lang="cs-CZ" b="1" dirty="0">
                <a:solidFill>
                  <a:srgbClr val="C00000"/>
                </a:solidFill>
              </a:rPr>
              <a:t>Nastolte důvěru. </a:t>
            </a:r>
          </a:p>
          <a:p>
            <a:pPr marL="342900" indent="-342900" algn="just">
              <a:spcBef>
                <a:spcPts val="0"/>
              </a:spcBef>
              <a:buClr>
                <a:srgbClr val="C00000"/>
              </a:buClr>
              <a:buFont typeface="+mj-lt"/>
              <a:buAutoNum type="arabicPeriod"/>
              <a:defRPr/>
            </a:pPr>
            <a:r>
              <a:rPr lang="cs-CZ" b="1" dirty="0">
                <a:solidFill>
                  <a:srgbClr val="C00000"/>
                </a:solidFill>
              </a:rPr>
              <a:t>Oceňte jak úspěšné, tak neúspěšné inovátory. </a:t>
            </a:r>
          </a:p>
          <a:p>
            <a:pPr marL="0" indent="0">
              <a:buClr>
                <a:schemeClr val="bg1"/>
              </a:buClr>
              <a:buFont typeface="Wingdings" pitchFamily="2" charset="2"/>
              <a:buChar char="Ø"/>
              <a:defRPr/>
            </a:pPr>
            <a:endParaRPr lang="cs-CZ" sz="1800" dirty="0"/>
          </a:p>
          <a:p>
            <a:pPr marL="0" indent="0">
              <a:buClrTx/>
              <a:buNone/>
              <a:defRPr/>
            </a:pPr>
            <a:endParaRPr lang="cs-CZ" altLang="cs-CZ" sz="1800" b="1" dirty="0">
              <a:solidFill>
                <a:schemeClr val="bg1"/>
              </a:solidFill>
            </a:endParaRPr>
          </a:p>
          <a:p>
            <a:pPr>
              <a:defRPr/>
            </a:pP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6AE1F82-0A66-41B9-9AFA-FE7FCE8DA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953" y="1181100"/>
            <a:ext cx="7290197" cy="4407694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just">
              <a:buClr>
                <a:schemeClr val="bg1"/>
              </a:buClr>
              <a:buFont typeface="Wingdings" pitchFamily="2" charset="2"/>
              <a:buChar char="Ø"/>
              <a:defRPr/>
            </a:pPr>
            <a:r>
              <a:rPr lang="cs-CZ" sz="2800" b="1" dirty="0">
                <a:solidFill>
                  <a:srgbClr val="C00000"/>
                </a:solidFill>
              </a:rPr>
              <a:t>Inovační DNA </a:t>
            </a:r>
            <a:r>
              <a:rPr lang="cs-CZ" sz="2800" dirty="0"/>
              <a:t>– koncepce 3P (</a:t>
            </a:r>
            <a:r>
              <a:rPr lang="cs-CZ" sz="2800" dirty="0" err="1"/>
              <a:t>people</a:t>
            </a:r>
            <a:r>
              <a:rPr lang="cs-CZ" sz="2800" dirty="0"/>
              <a:t>, </a:t>
            </a:r>
            <a:r>
              <a:rPr lang="cs-CZ" sz="2800" dirty="0" err="1"/>
              <a:t>processes</a:t>
            </a:r>
            <a:r>
              <a:rPr lang="cs-CZ" sz="2800" dirty="0"/>
              <a:t>, </a:t>
            </a:r>
            <a:r>
              <a:rPr lang="cs-CZ" sz="2800" dirty="0" err="1"/>
              <a:t>philosophies</a:t>
            </a:r>
            <a:r>
              <a:rPr lang="cs-CZ" sz="2800" dirty="0"/>
              <a:t>) a to lidé (inovativní DNA vůdce a lidí, kterými se obklopuje), procesy (vytvořit kulturu, která odráží osobnost a chování lídra) a  filozofie (neustále zpochybňovat status quo a nebát se riskovat, aby se změna uskutečnila).</a:t>
            </a:r>
          </a:p>
          <a:p>
            <a:pPr algn="just">
              <a:spcBef>
                <a:spcPts val="0"/>
              </a:spcBef>
              <a:buClr>
                <a:schemeClr val="bg1"/>
              </a:buClr>
              <a:buFont typeface="Wingdings" pitchFamily="2" charset="2"/>
              <a:buChar char="Ø"/>
              <a:defRPr/>
            </a:pPr>
            <a:r>
              <a:rPr lang="cs-CZ" sz="2800" dirty="0"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Zástupný symbol pro obsah 2"/>
          <p:cNvSpPr>
            <a:spLocks noGrp="1"/>
          </p:cNvSpPr>
          <p:nvPr>
            <p:ph idx="1"/>
          </p:nvPr>
        </p:nvSpPr>
        <p:spPr>
          <a:xfrm>
            <a:off x="787003" y="1110854"/>
            <a:ext cx="7290197" cy="4706540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cs-CZ" altLang="cs-CZ" b="1" dirty="0">
                <a:solidFill>
                  <a:srgbClr val="C00000"/>
                </a:solidFill>
              </a:rPr>
              <a:t>2.1 Význam vůdčích talentů pro inovace</a:t>
            </a:r>
          </a:p>
          <a:p>
            <a:pPr algn="just">
              <a:buClr>
                <a:schemeClr val="bg1"/>
              </a:buClr>
              <a:buFont typeface="Wingdings" pitchFamily="2" charset="2"/>
              <a:buChar char="Ø"/>
            </a:pPr>
            <a:r>
              <a:rPr lang="cs-CZ" altLang="cs-CZ" sz="1800" dirty="0"/>
              <a:t>Inovátoři se odlišují svou kreativní inteligencí – kreativita není závislá jenom na inteligenci, znalostech a zkušenostech, ale zároveň závisí na tvořivém myšlení, dovednostech a souvisí se sklonem nevyhýbat se riziku.</a:t>
            </a:r>
          </a:p>
          <a:p>
            <a:pPr algn="just">
              <a:buClr>
                <a:schemeClr val="bg1"/>
              </a:buClr>
              <a:buFont typeface="Wingdings" pitchFamily="2" charset="2"/>
              <a:buChar char="Ø"/>
            </a:pPr>
            <a:r>
              <a:rPr lang="cs-CZ" altLang="cs-CZ" sz="1800" dirty="0"/>
              <a:t>Mají objevitelské dovednosti: sdružování (propojovat nesouvisející problémy a myšlenky z různých oblastí lidské činnosti), kladení otázek (nabourání konvenčního myšlení), pozorování (chování zákazníků, dodavatelů a dalších firem), experimentování (sbírají interaktivní zkušenosti a snaží se vyvolat neortodoxní odezvu), síťování (hledání a testování nových myšlenek prostřednictvím sítí)</a:t>
            </a:r>
          </a:p>
          <a:p>
            <a:pPr algn="just">
              <a:buClr>
                <a:schemeClr val="bg1"/>
              </a:buClr>
              <a:buFont typeface="Wingdings" pitchFamily="2" charset="2"/>
              <a:buChar char="Ø"/>
            </a:pPr>
            <a:r>
              <a:rPr lang="cs-CZ" altLang="cs-CZ" sz="1800" dirty="0"/>
              <a:t> Ve většině firem se top manažeři necítí být zodpovědní za předkládání strategických inovací, ale svou zodpovědnost spatřují v usnadňování inovačního procesu. Naproti tomu manažeři nejinovativnějších společností kreativní práci nedelegují, ale vykonávají ji sami.</a:t>
            </a:r>
          </a:p>
          <a:p>
            <a:endParaRPr lang="cs-CZ" alt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0CDFDF-5FE0-4B14-97E0-BC9D13E99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953" y="1014755"/>
            <a:ext cx="7290197" cy="962025"/>
          </a:xfrm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>
              <a:defRPr/>
            </a:pPr>
            <a:br>
              <a:rPr lang="cs-CZ" altLang="cs-CZ" sz="2700" b="1" dirty="0">
                <a:solidFill>
                  <a:schemeClr val="bg1"/>
                </a:solidFill>
              </a:rPr>
            </a:br>
            <a:r>
              <a:rPr lang="cs-CZ" altLang="cs-CZ" sz="2700" b="1" dirty="0">
                <a:solidFill>
                  <a:srgbClr val="C00000"/>
                </a:solidFill>
              </a:rPr>
              <a:t>3. Příklady z firemní praxe řízení inovačního procesu</a:t>
            </a:r>
            <a:br>
              <a:rPr lang="cs-CZ" altLang="cs-CZ" sz="3000" b="1" dirty="0">
                <a:solidFill>
                  <a:srgbClr val="008080"/>
                </a:solidFill>
              </a:rPr>
            </a:br>
            <a:endParaRPr lang="cs-CZ" sz="3000" dirty="0">
              <a:solidFill>
                <a:srgbClr val="008080"/>
              </a:solidFill>
            </a:endParaRPr>
          </a:p>
        </p:txBody>
      </p:sp>
      <p:sp>
        <p:nvSpPr>
          <p:cNvPr id="46083" name="Zástupný symbol pro obsah 2">
            <a:extLst>
              <a:ext uri="{FF2B5EF4-FFF2-40B4-BE49-F238E27FC236}">
                <a16:creationId xmlns:a16="http://schemas.microsoft.com/office/drawing/2014/main" id="{CC97ECFD-7719-414E-BFC5-F80B4DD55E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953" y="2064888"/>
            <a:ext cx="7285298" cy="3677513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ClrTx/>
              <a:buNone/>
              <a:defRPr/>
            </a:pPr>
            <a:r>
              <a:rPr lang="cs-CZ" altLang="cs-CZ" b="1" dirty="0">
                <a:solidFill>
                  <a:srgbClr val="C00000"/>
                </a:solidFill>
              </a:rPr>
              <a:t>5.1 Inovační proces firmy Linet </a:t>
            </a:r>
          </a:p>
          <a:p>
            <a:pPr marL="0" indent="0">
              <a:buClrTx/>
              <a:buNone/>
              <a:defRPr/>
            </a:pPr>
            <a:r>
              <a:rPr lang="cs-CZ" dirty="0">
                <a:hlinkClick r:id="rId2"/>
              </a:rPr>
              <a:t>LINET | LINET</a:t>
            </a:r>
            <a:endParaRPr lang="cs-CZ" altLang="cs-CZ" b="1" dirty="0">
              <a:solidFill>
                <a:srgbClr val="C00000"/>
              </a:solidFill>
            </a:endParaRPr>
          </a:p>
          <a:p>
            <a:pPr marL="0" indent="0" algn="just">
              <a:buNone/>
              <a:defRPr/>
            </a:pPr>
            <a:r>
              <a:rPr lang="cs-CZ" sz="1800" b="1" dirty="0">
                <a:solidFill>
                  <a:schemeClr val="tx1"/>
                </a:solidFill>
              </a:rPr>
              <a:t>Odpovědi na otázky viz videonahrávka:</a:t>
            </a:r>
            <a:r>
              <a:rPr lang="cs-CZ" sz="1800" b="1" dirty="0">
                <a:solidFill>
                  <a:srgbClr val="C00000"/>
                </a:solidFill>
              </a:rPr>
              <a:t> </a:t>
            </a:r>
          </a:p>
          <a:p>
            <a:pPr algn="just">
              <a:spcBef>
                <a:spcPts val="0"/>
              </a:spcBef>
              <a:defRPr/>
            </a:pPr>
            <a:r>
              <a:rPr lang="cs-CZ" sz="1800" dirty="0"/>
              <a:t>Kde firma čerpá nápady a jak je uvádí do života?  </a:t>
            </a:r>
          </a:p>
          <a:p>
            <a:pPr algn="just">
              <a:spcBef>
                <a:spcPts val="0"/>
              </a:spcBef>
              <a:defRPr/>
            </a:pPr>
            <a:r>
              <a:rPr lang="cs-CZ" sz="1800" dirty="0"/>
              <a:t>Jak dlouho trvá vývoj nového výrobku, než se dostane na trh?</a:t>
            </a:r>
          </a:p>
          <a:p>
            <a:pPr algn="just">
              <a:spcBef>
                <a:spcPts val="0"/>
              </a:spcBef>
              <a:defRPr/>
            </a:pPr>
            <a:endParaRPr lang="cs-CZ" sz="1800" dirty="0"/>
          </a:p>
          <a:p>
            <a:pPr marL="0" indent="0" algn="just">
              <a:spcBef>
                <a:spcPts val="0"/>
              </a:spcBef>
              <a:buNone/>
              <a:defRPr/>
            </a:pPr>
            <a:endParaRPr lang="cs-CZ" altLang="cs-CZ" sz="1800" dirty="0"/>
          </a:p>
          <a:p>
            <a:pPr marL="0" indent="0" algn="just">
              <a:spcBef>
                <a:spcPts val="0"/>
              </a:spcBef>
              <a:buNone/>
              <a:defRPr/>
            </a:pPr>
            <a:endParaRPr lang="cs-CZ" altLang="cs-CZ" sz="1800" b="1" dirty="0">
              <a:solidFill>
                <a:srgbClr val="008080"/>
              </a:solidFill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cs-CZ" sz="1800" dirty="0"/>
              <a:t> </a:t>
            </a:r>
          </a:p>
          <a:p>
            <a:pPr marL="0" indent="0">
              <a:buClrTx/>
              <a:buNone/>
              <a:defRPr/>
            </a:pPr>
            <a:endParaRPr lang="cs-CZ" altLang="cs-CZ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42B34AD4-CC8C-42C8-A123-A24A28B23F52}" vid="{CAA84E04-F411-4E5F-9AFE-C1503F826B3B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 PPT_základní_CZ</Template>
  <TotalTime>1834</TotalTime>
  <Words>781</Words>
  <Application>Microsoft Office PowerPoint</Application>
  <PresentationFormat>Předvádění na obrazovce (4:3)</PresentationFormat>
  <Paragraphs>61</Paragraphs>
  <Slides>10</Slides>
  <Notes>5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Tw Cen MT</vt:lpstr>
      <vt:lpstr>Wingdings</vt:lpstr>
      <vt:lpstr>Motiv Office</vt:lpstr>
      <vt:lpstr>Management inovací  T4. Význam informačních zdrojů a podnikového klimatu</vt:lpstr>
      <vt:lpstr>OBSAH</vt:lpstr>
      <vt:lpstr> 1. Význam informačních zdrojů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 3. Příklady z firemní praxe řízení inovačního procesu </vt:lpstr>
      <vt:lpstr>Literatura</vt:lpstr>
    </vt:vector>
  </TitlesOfParts>
  <Company>TESCO SW, a.s.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Ameir Omar</dc:creator>
  <cp:lastModifiedBy>Peterková Jindra</cp:lastModifiedBy>
  <cp:revision>128</cp:revision>
  <dcterms:created xsi:type="dcterms:W3CDTF">2017-08-29T14:48:16Z</dcterms:created>
  <dcterms:modified xsi:type="dcterms:W3CDTF">2023-03-16T07:13:10Z</dcterms:modified>
</cp:coreProperties>
</file>