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522" r:id="rId2"/>
    <p:sldId id="532" r:id="rId3"/>
    <p:sldId id="314" r:id="rId4"/>
    <p:sldId id="325" r:id="rId5"/>
    <p:sldId id="326" r:id="rId6"/>
    <p:sldId id="327" r:id="rId7"/>
    <p:sldId id="318" r:id="rId8"/>
    <p:sldId id="328" r:id="rId9"/>
    <p:sldId id="259" r:id="rId10"/>
    <p:sldId id="302" r:id="rId11"/>
    <p:sldId id="303" r:id="rId12"/>
    <p:sldId id="305" r:id="rId13"/>
    <p:sldId id="304" r:id="rId14"/>
    <p:sldId id="292" r:id="rId15"/>
    <p:sldId id="329" r:id="rId16"/>
    <p:sldId id="531" r:id="rId17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F1F28"/>
    <a:srgbClr val="E9989C"/>
    <a:srgbClr val="ECA5A8"/>
    <a:srgbClr val="31313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025" autoAdjust="0"/>
    <p:restoredTop sz="94660"/>
  </p:normalViewPr>
  <p:slideViewPr>
    <p:cSldViewPr snapToGrid="0" showGuides="1">
      <p:cViewPr varScale="1">
        <p:scale>
          <a:sx n="68" d="100"/>
          <a:sy n="68" d="100"/>
        </p:scale>
        <p:origin x="1344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00" d="100"/>
          <a:sy n="100" d="100"/>
        </p:scale>
        <p:origin x="2400" y="-146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9B24DEF-76CE-43F8-B4C7-275C08DA3028}" type="datetimeFigureOut">
              <a:rPr lang="cs-CZ" smtClean="0"/>
              <a:t>27.02.2024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CAA614E-6AFF-47D8-9BDB-1E8D5C03BDF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840327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5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cs-CZ" altLang="cs-CZ"/>
          </a:p>
        </p:txBody>
      </p:sp>
      <p:sp>
        <p:nvSpPr>
          <p:cNvPr id="18436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0A37922E-35D1-4780-B794-DB677F52B84B}" type="slidenum">
              <a:rPr lang="cs-CZ" altLang="cs-CZ"/>
              <a:pPr/>
              <a:t>2</a:t>
            </a:fld>
            <a:endParaRPr lang="cs-CZ" altLang="cs-CZ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627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cs-CZ" altLang="cs-CZ"/>
          </a:p>
        </p:txBody>
      </p:sp>
      <p:sp>
        <p:nvSpPr>
          <p:cNvPr id="26628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BFD480C2-EE21-4298-AC7B-DBF3949B8425}" type="slidenum">
              <a:rPr lang="cs-CZ" altLang="cs-CZ"/>
              <a:pPr/>
              <a:t>3</a:t>
            </a:fld>
            <a:endParaRPr lang="cs-CZ" altLang="cs-CZ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8675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cs-CZ" altLang="cs-CZ"/>
          </a:p>
        </p:txBody>
      </p:sp>
      <p:sp>
        <p:nvSpPr>
          <p:cNvPr id="28676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71C85EB2-A073-4E47-BF43-B89984216FB2}" type="slidenum">
              <a:rPr lang="cs-CZ" altLang="cs-CZ"/>
              <a:pPr/>
              <a:t>4</a:t>
            </a:fld>
            <a:endParaRPr lang="cs-CZ" altLang="cs-CZ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CAA614E-6AFF-47D8-9BDB-1E8D5C03BDF9}" type="slidenum">
              <a:rPr lang="cs-CZ" smtClean="0"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2463421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8915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cs-CZ" altLang="cs-CZ"/>
          </a:p>
        </p:txBody>
      </p:sp>
      <p:sp>
        <p:nvSpPr>
          <p:cNvPr id="38916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DE298ECD-9B0F-4272-978A-E6012AFDAA09}" type="slidenum">
              <a:rPr lang="cs-CZ" altLang="cs-CZ"/>
              <a:pPr/>
              <a:t>7</a:t>
            </a:fld>
            <a:endParaRPr lang="cs-CZ" altLang="cs-CZ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4035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altLang="cs-CZ" dirty="0"/>
          </a:p>
        </p:txBody>
      </p:sp>
      <p:sp>
        <p:nvSpPr>
          <p:cNvPr id="44036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56EF997C-675A-4A8C-8BCD-E5EB57000ABA}" type="slidenum">
              <a:rPr lang="cs-CZ" altLang="cs-CZ"/>
              <a:pPr/>
              <a:t>9</a:t>
            </a:fld>
            <a:endParaRPr lang="cs-CZ" altLang="cs-CZ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23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cs-CZ" altLang="cs-CZ"/>
          </a:p>
        </p:txBody>
      </p:sp>
      <p:sp>
        <p:nvSpPr>
          <p:cNvPr id="30724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CE180A10-1E7B-4E5A-BAB7-443CF060B004}" type="slidenum">
              <a:rPr lang="cs-CZ" altLang="cs-CZ"/>
              <a:pPr/>
              <a:t>16</a:t>
            </a:fld>
            <a:endParaRPr lang="cs-CZ" altLang="cs-CZ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Obdélník 11"/>
          <p:cNvSpPr/>
          <p:nvPr userDrawn="1"/>
        </p:nvSpPr>
        <p:spPr>
          <a:xfrm>
            <a:off x="4371278" y="6138250"/>
            <a:ext cx="4776297" cy="63374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sz="1350"/>
          </a:p>
        </p:txBody>
      </p:sp>
      <p:pic>
        <p:nvPicPr>
          <p:cNvPr id="7" name="Obrázek 6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3216" b="5584"/>
          <a:stretch/>
        </p:blipFill>
        <p:spPr>
          <a:xfrm>
            <a:off x="5187843" y="1423285"/>
            <a:ext cx="3964866" cy="5447778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28650" y="2362672"/>
            <a:ext cx="7886700" cy="2387600"/>
          </a:xfrm>
        </p:spPr>
        <p:txBody>
          <a:bodyPr anchor="b">
            <a:normAutofit/>
          </a:bodyPr>
          <a:lstStyle>
            <a:lvl1pPr algn="l">
              <a:defRPr sz="6000" b="0" cap="all" baseline="0">
                <a:solidFill>
                  <a:srgbClr val="CF1F28"/>
                </a:solidFill>
                <a:latin typeface="+mn-lt"/>
              </a:defRPr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628650" y="4762110"/>
            <a:ext cx="7886700" cy="821602"/>
          </a:xfrm>
        </p:spPr>
        <p:txBody>
          <a:bodyPr/>
          <a:lstStyle>
            <a:lvl1pPr marL="53999" indent="0" algn="l">
              <a:buNone/>
              <a:defRPr sz="1800">
                <a:solidFill>
                  <a:srgbClr val="313131"/>
                </a:solidFill>
                <a:latin typeface="+mj-lt"/>
              </a:defRPr>
            </a:lvl1pPr>
            <a:lvl2pPr marL="342892" indent="0" algn="ctr">
              <a:buNone/>
              <a:defRPr sz="1500"/>
            </a:lvl2pPr>
            <a:lvl3pPr marL="685783" indent="0" algn="ctr">
              <a:buNone/>
              <a:defRPr sz="1350"/>
            </a:lvl3pPr>
            <a:lvl4pPr marL="1028675" indent="0" algn="ctr">
              <a:buNone/>
              <a:defRPr sz="1200"/>
            </a:lvl4pPr>
            <a:lvl5pPr marL="1371566" indent="0" algn="ctr">
              <a:buNone/>
              <a:defRPr sz="1200"/>
            </a:lvl5pPr>
            <a:lvl6pPr marL="1714457" indent="0" algn="ctr">
              <a:buNone/>
              <a:defRPr sz="1200"/>
            </a:lvl6pPr>
            <a:lvl7pPr marL="2057348" indent="0" algn="ctr">
              <a:buNone/>
              <a:defRPr sz="1200"/>
            </a:lvl7pPr>
            <a:lvl8pPr marL="2400240" indent="0" algn="ctr">
              <a:buNone/>
              <a:defRPr sz="1200"/>
            </a:lvl8pPr>
            <a:lvl9pPr marL="2743132" indent="0" algn="ctr">
              <a:buNone/>
              <a:defRPr sz="1200"/>
            </a:lvl9pPr>
          </a:lstStyle>
          <a:p>
            <a:r>
              <a:rPr lang="cs-CZ"/>
              <a:t>Kliknutím lze upravit styl předlohy.</a:t>
            </a:r>
            <a:endParaRPr lang="cs-CZ" dirty="0"/>
          </a:p>
        </p:txBody>
      </p:sp>
      <p:pic>
        <p:nvPicPr>
          <p:cNvPr id="4" name="Obrázek 3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03557" y="6267816"/>
            <a:ext cx="4571343" cy="230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9364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</p:spTree>
    <p:extLst>
      <p:ext uri="{BB962C8B-B14F-4D97-AF65-F5344CB8AC3E}">
        <p14:creationId xmlns:p14="http://schemas.microsoft.com/office/powerpoint/2010/main" val="31807210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543676" y="365125"/>
            <a:ext cx="1971675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628652" y="365125"/>
            <a:ext cx="5800725" cy="5811838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</p:spTree>
    <p:extLst>
      <p:ext uri="{BB962C8B-B14F-4D97-AF65-F5344CB8AC3E}">
        <p14:creationId xmlns:p14="http://schemas.microsoft.com/office/powerpoint/2010/main" val="10542515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947120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Nadpis 1"/>
          <p:cNvSpPr>
            <a:spLocks noGrp="1"/>
          </p:cNvSpPr>
          <p:nvPr>
            <p:ph type="ctrTitle"/>
          </p:nvPr>
        </p:nvSpPr>
        <p:spPr>
          <a:xfrm>
            <a:off x="628650" y="2362672"/>
            <a:ext cx="7886700" cy="2387600"/>
          </a:xfrm>
        </p:spPr>
        <p:txBody>
          <a:bodyPr anchor="b">
            <a:normAutofit/>
          </a:bodyPr>
          <a:lstStyle>
            <a:lvl1pPr algn="l">
              <a:defRPr sz="4125" b="0" cap="all" baseline="0">
                <a:solidFill>
                  <a:srgbClr val="CF1F28"/>
                </a:solidFill>
                <a:latin typeface="+mn-lt"/>
              </a:defRPr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8" name="Podnadpis 2"/>
          <p:cNvSpPr>
            <a:spLocks noGrp="1"/>
          </p:cNvSpPr>
          <p:nvPr>
            <p:ph type="subTitle" idx="1"/>
          </p:nvPr>
        </p:nvSpPr>
        <p:spPr>
          <a:xfrm>
            <a:off x="628650" y="4762110"/>
            <a:ext cx="7886700" cy="821602"/>
          </a:xfrm>
        </p:spPr>
        <p:txBody>
          <a:bodyPr/>
          <a:lstStyle>
            <a:lvl1pPr marL="53999" indent="0" algn="l">
              <a:buNone/>
              <a:defRPr sz="1800">
                <a:solidFill>
                  <a:srgbClr val="313131"/>
                </a:solidFill>
                <a:latin typeface="+mj-lt"/>
              </a:defRPr>
            </a:lvl1pPr>
            <a:lvl2pPr marL="342892" indent="0" algn="ctr">
              <a:buNone/>
              <a:defRPr sz="1500"/>
            </a:lvl2pPr>
            <a:lvl3pPr marL="685783" indent="0" algn="ctr">
              <a:buNone/>
              <a:defRPr sz="1350"/>
            </a:lvl3pPr>
            <a:lvl4pPr marL="1028675" indent="0" algn="ctr">
              <a:buNone/>
              <a:defRPr sz="1200"/>
            </a:lvl4pPr>
            <a:lvl5pPr marL="1371566" indent="0" algn="ctr">
              <a:buNone/>
              <a:defRPr sz="1200"/>
            </a:lvl5pPr>
            <a:lvl6pPr marL="1714457" indent="0" algn="ctr">
              <a:buNone/>
              <a:defRPr sz="1200"/>
            </a:lvl6pPr>
            <a:lvl7pPr marL="2057348" indent="0" algn="ctr">
              <a:buNone/>
              <a:defRPr sz="1200"/>
            </a:lvl7pPr>
            <a:lvl8pPr marL="2400240" indent="0" algn="ctr">
              <a:buNone/>
              <a:defRPr sz="1200"/>
            </a:lvl8pPr>
            <a:lvl9pPr marL="2743132" indent="0" algn="ctr">
              <a:buNone/>
              <a:defRPr sz="1200"/>
            </a:lvl9pPr>
          </a:lstStyle>
          <a:p>
            <a:r>
              <a:rPr lang="cs-CZ"/>
              <a:t>Kliknutím lze upravit styl předlohy.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023085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</p:spTree>
    <p:extLst>
      <p:ext uri="{BB962C8B-B14F-4D97-AF65-F5344CB8AC3E}">
        <p14:creationId xmlns:p14="http://schemas.microsoft.com/office/powerpoint/2010/main" val="6325738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29841" y="365129"/>
            <a:ext cx="78867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892" indent="0">
              <a:buNone/>
              <a:defRPr sz="1500" b="1"/>
            </a:lvl2pPr>
            <a:lvl3pPr marL="685783" indent="0">
              <a:buNone/>
              <a:defRPr sz="1350" b="1"/>
            </a:lvl3pPr>
            <a:lvl4pPr marL="1028675" indent="0">
              <a:buNone/>
              <a:defRPr sz="1200" b="1"/>
            </a:lvl4pPr>
            <a:lvl5pPr marL="1371566" indent="0">
              <a:buNone/>
              <a:defRPr sz="1200" b="1"/>
            </a:lvl5pPr>
            <a:lvl6pPr marL="1714457" indent="0">
              <a:buNone/>
              <a:defRPr sz="1200" b="1"/>
            </a:lvl6pPr>
            <a:lvl7pPr marL="2057348" indent="0">
              <a:buNone/>
              <a:defRPr sz="1200" b="1"/>
            </a:lvl7pPr>
            <a:lvl8pPr marL="2400240" indent="0">
              <a:buNone/>
              <a:defRPr sz="1200" b="1"/>
            </a:lvl8pPr>
            <a:lvl9pPr marL="2743132" indent="0">
              <a:buNone/>
              <a:defRPr sz="12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29152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892" indent="0">
              <a:buNone/>
              <a:defRPr sz="1500" b="1"/>
            </a:lvl2pPr>
            <a:lvl3pPr marL="685783" indent="0">
              <a:buNone/>
              <a:defRPr sz="1350" b="1"/>
            </a:lvl3pPr>
            <a:lvl4pPr marL="1028675" indent="0">
              <a:buNone/>
              <a:defRPr sz="1200" b="1"/>
            </a:lvl4pPr>
            <a:lvl5pPr marL="1371566" indent="0">
              <a:buNone/>
              <a:defRPr sz="1200" b="1"/>
            </a:lvl5pPr>
            <a:lvl6pPr marL="1714457" indent="0">
              <a:buNone/>
              <a:defRPr sz="1200" b="1"/>
            </a:lvl6pPr>
            <a:lvl7pPr marL="2057348" indent="0">
              <a:buNone/>
              <a:defRPr sz="1200" b="1"/>
            </a:lvl7pPr>
            <a:lvl8pPr marL="2400240" indent="0">
              <a:buNone/>
              <a:defRPr sz="1200" b="1"/>
            </a:lvl8pPr>
            <a:lvl9pPr marL="2743132" indent="0">
              <a:buNone/>
              <a:defRPr sz="12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29152" y="2505075"/>
            <a:ext cx="3887391" cy="368458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</p:spTree>
    <p:extLst>
      <p:ext uri="{BB962C8B-B14F-4D97-AF65-F5344CB8AC3E}">
        <p14:creationId xmlns:p14="http://schemas.microsoft.com/office/powerpoint/2010/main" val="26941592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</p:spTree>
    <p:extLst>
      <p:ext uri="{BB962C8B-B14F-4D97-AF65-F5344CB8AC3E}">
        <p14:creationId xmlns:p14="http://schemas.microsoft.com/office/powerpoint/2010/main" val="5181705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837927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887391" y="987430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892" indent="0">
              <a:buNone/>
              <a:defRPr sz="1050"/>
            </a:lvl2pPr>
            <a:lvl3pPr marL="685783" indent="0">
              <a:buNone/>
              <a:defRPr sz="900"/>
            </a:lvl3pPr>
            <a:lvl4pPr marL="1028675" indent="0">
              <a:buNone/>
              <a:defRPr sz="750"/>
            </a:lvl4pPr>
            <a:lvl5pPr marL="1371566" indent="0">
              <a:buNone/>
              <a:defRPr sz="750"/>
            </a:lvl5pPr>
            <a:lvl6pPr marL="1714457" indent="0">
              <a:buNone/>
              <a:defRPr sz="750"/>
            </a:lvl6pPr>
            <a:lvl7pPr marL="2057348" indent="0">
              <a:buNone/>
              <a:defRPr sz="750"/>
            </a:lvl7pPr>
            <a:lvl8pPr marL="2400240" indent="0">
              <a:buNone/>
              <a:defRPr sz="750"/>
            </a:lvl8pPr>
            <a:lvl9pPr marL="2743132" indent="0">
              <a:buNone/>
              <a:defRPr sz="75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6386020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3887391" y="987430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892" indent="0">
              <a:buNone/>
              <a:defRPr sz="2100"/>
            </a:lvl2pPr>
            <a:lvl3pPr marL="685783" indent="0">
              <a:buNone/>
              <a:defRPr sz="1800"/>
            </a:lvl3pPr>
            <a:lvl4pPr marL="1028675" indent="0">
              <a:buNone/>
              <a:defRPr sz="1500"/>
            </a:lvl4pPr>
            <a:lvl5pPr marL="1371566" indent="0">
              <a:buNone/>
              <a:defRPr sz="1500"/>
            </a:lvl5pPr>
            <a:lvl6pPr marL="1714457" indent="0">
              <a:buNone/>
              <a:defRPr sz="1500"/>
            </a:lvl6pPr>
            <a:lvl7pPr marL="2057348" indent="0">
              <a:buNone/>
              <a:defRPr sz="1500"/>
            </a:lvl7pPr>
            <a:lvl8pPr marL="2400240" indent="0">
              <a:buNone/>
              <a:defRPr sz="1500"/>
            </a:lvl8pPr>
            <a:lvl9pPr marL="2743132" indent="0">
              <a:buNone/>
              <a:defRPr sz="1500"/>
            </a:lvl9pPr>
          </a:lstStyle>
          <a:p>
            <a:r>
              <a:rPr lang="cs-CZ"/>
              <a:t>Kliknutím na ikonu přidáte obrázek.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892" indent="0">
              <a:buNone/>
              <a:defRPr sz="1050"/>
            </a:lvl2pPr>
            <a:lvl3pPr marL="685783" indent="0">
              <a:buNone/>
              <a:defRPr sz="900"/>
            </a:lvl3pPr>
            <a:lvl4pPr marL="1028675" indent="0">
              <a:buNone/>
              <a:defRPr sz="750"/>
            </a:lvl4pPr>
            <a:lvl5pPr marL="1371566" indent="0">
              <a:buNone/>
              <a:defRPr sz="750"/>
            </a:lvl5pPr>
            <a:lvl6pPr marL="1714457" indent="0">
              <a:buNone/>
              <a:defRPr sz="750"/>
            </a:lvl6pPr>
            <a:lvl7pPr marL="2057348" indent="0">
              <a:buNone/>
              <a:defRPr sz="750"/>
            </a:lvl7pPr>
            <a:lvl8pPr marL="2400240" indent="0">
              <a:buNone/>
              <a:defRPr sz="750"/>
            </a:lvl8pPr>
            <a:lvl9pPr marL="2743132" indent="0">
              <a:buNone/>
              <a:defRPr sz="75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19864178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4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27919" y="6267815"/>
            <a:ext cx="3846981" cy="230400"/>
          </a:xfrm>
          <a:prstGeom prst="rect">
            <a:avLst/>
          </a:prstGeom>
        </p:spPr>
      </p:pic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540000" y="365129"/>
            <a:ext cx="80640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cs-CZ" dirty="0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540000" y="1825625"/>
            <a:ext cx="8064000" cy="40812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dirty="0"/>
              <a:t>Kliknutím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7" name="Obdélník 6"/>
          <p:cNvSpPr/>
          <p:nvPr userDrawn="1"/>
        </p:nvSpPr>
        <p:spPr>
          <a:xfrm>
            <a:off x="0" y="5"/>
            <a:ext cx="9144000" cy="123825"/>
          </a:xfrm>
          <a:prstGeom prst="rect">
            <a:avLst/>
          </a:prstGeom>
          <a:solidFill>
            <a:srgbClr val="CF1F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cs-CZ" sz="1350"/>
          </a:p>
        </p:txBody>
      </p:sp>
    </p:spTree>
    <p:extLst>
      <p:ext uri="{BB962C8B-B14F-4D97-AF65-F5344CB8AC3E}">
        <p14:creationId xmlns:p14="http://schemas.microsoft.com/office/powerpoint/2010/main" val="25319057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685783" rtl="0" eaLnBrk="1" latinLnBrk="0" hangingPunct="1">
        <a:lnSpc>
          <a:spcPct val="90000"/>
        </a:lnSpc>
        <a:spcBef>
          <a:spcPct val="0"/>
        </a:spcBef>
        <a:buNone/>
        <a:defRPr sz="4125" b="0" kern="1200" cap="none" baseline="0">
          <a:solidFill>
            <a:srgbClr val="CF1F28"/>
          </a:solidFill>
          <a:latin typeface="+mn-lt"/>
          <a:ea typeface="+mj-ea"/>
          <a:cs typeface="+mj-cs"/>
        </a:defRPr>
      </a:lvl1pPr>
    </p:titleStyle>
    <p:bodyStyle>
      <a:lvl1pPr marL="171446" indent="-171446" algn="l" defTabSz="685783" rtl="0" eaLnBrk="1" latinLnBrk="0" hangingPunct="1">
        <a:lnSpc>
          <a:spcPct val="100000"/>
        </a:lnSpc>
        <a:spcBef>
          <a:spcPts val="750"/>
        </a:spcBef>
        <a:buClr>
          <a:srgbClr val="CF1F28"/>
        </a:buClr>
        <a:buSzPct val="75000"/>
        <a:buFont typeface="Arial" panose="020B0604020202020204" pitchFamily="34" charset="0"/>
        <a:buChar char="•"/>
        <a:defRPr sz="2100" kern="1200">
          <a:solidFill>
            <a:srgbClr val="313131"/>
          </a:solidFill>
          <a:latin typeface="+mj-lt"/>
          <a:ea typeface="+mn-ea"/>
          <a:cs typeface="+mn-cs"/>
        </a:defRPr>
      </a:lvl1pPr>
      <a:lvl2pPr marL="514337" indent="-171446" algn="l" defTabSz="685783" rtl="0" eaLnBrk="1" latinLnBrk="0" hangingPunct="1">
        <a:lnSpc>
          <a:spcPct val="100000"/>
        </a:lnSpc>
        <a:spcBef>
          <a:spcPts val="750"/>
        </a:spcBef>
        <a:buClr>
          <a:srgbClr val="CF1F28"/>
        </a:buClr>
        <a:buSzPct val="75000"/>
        <a:buFont typeface="Arial" panose="020B0604020202020204" pitchFamily="34" charset="0"/>
        <a:buChar char="•"/>
        <a:defRPr sz="1800" kern="1200">
          <a:solidFill>
            <a:srgbClr val="313131"/>
          </a:solidFill>
          <a:latin typeface="+mj-lt"/>
          <a:ea typeface="+mn-ea"/>
          <a:cs typeface="+mn-cs"/>
        </a:defRPr>
      </a:lvl2pPr>
      <a:lvl3pPr marL="857228" indent="-171446" algn="l" defTabSz="685783" rtl="0" eaLnBrk="1" latinLnBrk="0" hangingPunct="1">
        <a:lnSpc>
          <a:spcPct val="100000"/>
        </a:lnSpc>
        <a:spcBef>
          <a:spcPts val="750"/>
        </a:spcBef>
        <a:buClr>
          <a:srgbClr val="CF1F28"/>
        </a:buClr>
        <a:buSzPct val="75000"/>
        <a:buFont typeface="Arial" panose="020B0604020202020204" pitchFamily="34" charset="0"/>
        <a:buChar char="•"/>
        <a:defRPr sz="1800" kern="1200">
          <a:solidFill>
            <a:srgbClr val="313131"/>
          </a:solidFill>
          <a:latin typeface="+mj-lt"/>
          <a:ea typeface="+mn-ea"/>
          <a:cs typeface="+mn-cs"/>
        </a:defRPr>
      </a:lvl3pPr>
      <a:lvl4pPr marL="1200120" indent="-171446" algn="l" defTabSz="685783" rtl="0" eaLnBrk="1" latinLnBrk="0" hangingPunct="1">
        <a:lnSpc>
          <a:spcPct val="100000"/>
        </a:lnSpc>
        <a:spcBef>
          <a:spcPts val="750"/>
        </a:spcBef>
        <a:buClr>
          <a:srgbClr val="CF1F28"/>
        </a:buClr>
        <a:buSzPct val="75000"/>
        <a:buFont typeface="Arial" panose="020B0604020202020204" pitchFamily="34" charset="0"/>
        <a:buChar char="•"/>
        <a:defRPr sz="1500" kern="1200">
          <a:solidFill>
            <a:srgbClr val="313131"/>
          </a:solidFill>
          <a:latin typeface="+mj-lt"/>
          <a:ea typeface="+mn-ea"/>
          <a:cs typeface="+mn-cs"/>
        </a:defRPr>
      </a:lvl4pPr>
      <a:lvl5pPr marL="1543012" indent="-171446" algn="l" defTabSz="685783" rtl="0" eaLnBrk="1" latinLnBrk="0" hangingPunct="1">
        <a:lnSpc>
          <a:spcPct val="100000"/>
        </a:lnSpc>
        <a:spcBef>
          <a:spcPts val="750"/>
        </a:spcBef>
        <a:buClr>
          <a:srgbClr val="CF1F28"/>
        </a:buClr>
        <a:buSzPct val="75000"/>
        <a:buFont typeface="Arial" panose="020B0604020202020204" pitchFamily="34" charset="0"/>
        <a:buChar char="•"/>
        <a:defRPr sz="1500" kern="1200">
          <a:solidFill>
            <a:srgbClr val="313131"/>
          </a:solidFill>
          <a:latin typeface="+mj-lt"/>
          <a:ea typeface="+mn-ea"/>
          <a:cs typeface="+mn-cs"/>
        </a:defRPr>
      </a:lvl5pPr>
      <a:lvl6pPr marL="1885903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795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686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577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892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783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675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566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457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348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240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132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5BFA28E-8293-4774-A3F2-1B0617E24EEC}"/>
              </a:ext>
            </a:extLst>
          </p:cNvPr>
          <p:cNvSpPr>
            <a:spLocks noGrp="1"/>
          </p:cNvSpPr>
          <p:nvPr>
            <p:ph type="ctrTitle"/>
          </p:nvPr>
        </p:nvSpPr>
        <p:spPr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r>
              <a:rPr lang="cs-CZ" sz="4000" dirty="0"/>
              <a:t>Management inovací</a:t>
            </a:r>
            <a:br>
              <a:rPr lang="cs-CZ" sz="4000" dirty="0"/>
            </a:br>
            <a:br>
              <a:rPr lang="cs-CZ" sz="4000" dirty="0"/>
            </a:br>
            <a:r>
              <a:rPr lang="cs-CZ" sz="2800" dirty="0">
                <a:solidFill>
                  <a:schemeClr val="tx1"/>
                </a:solidFill>
              </a:rPr>
              <a:t>T3 Inovace jako řídící proces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5B7613AB-FA6E-4E31-B4FF-E108122E16C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r>
              <a:rPr lang="cs-CZ" dirty="0">
                <a:solidFill>
                  <a:schemeClr val="tx1"/>
                </a:solidFill>
              </a:rPr>
              <a:t>doc. Ing. Jindra Peterková, Ph.D.</a:t>
            </a:r>
          </a:p>
        </p:txBody>
      </p:sp>
    </p:spTree>
    <p:extLst>
      <p:ext uri="{BB962C8B-B14F-4D97-AF65-F5344CB8AC3E}">
        <p14:creationId xmlns:p14="http://schemas.microsoft.com/office/powerpoint/2010/main" val="132698193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149939D8-48B0-4DA0-84E0-F97B180DB6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77479" y="506028"/>
            <a:ext cx="7275773" cy="5637320"/>
          </a:xfrm>
          <a:ln>
            <a:solidFill>
              <a:schemeClr val="tx1"/>
            </a:solidFill>
          </a:ln>
        </p:spPr>
        <p:txBody>
          <a:bodyPr/>
          <a:lstStyle/>
          <a:p>
            <a:pPr marL="0" indent="0">
              <a:buNone/>
              <a:defRPr/>
            </a:pPr>
            <a:r>
              <a:rPr lang="cs-CZ" b="1" dirty="0">
                <a:solidFill>
                  <a:srgbClr val="C00000"/>
                </a:solidFill>
              </a:rPr>
              <a:t>3.1 Přikázání </a:t>
            </a:r>
            <a:r>
              <a:rPr lang="cs-CZ" b="1" dirty="0" err="1">
                <a:solidFill>
                  <a:srgbClr val="C00000"/>
                </a:solidFill>
              </a:rPr>
              <a:t>Kiernana</a:t>
            </a:r>
            <a:endParaRPr lang="cs-CZ" b="1" dirty="0">
              <a:solidFill>
                <a:srgbClr val="C00000"/>
              </a:solidFill>
            </a:endParaRPr>
          </a:p>
          <a:p>
            <a:pPr>
              <a:buFont typeface="Wingdings" panose="05000000000000000000" pitchFamily="2" charset="2"/>
              <a:buChar char="Ø"/>
              <a:defRPr/>
            </a:pPr>
            <a:r>
              <a:rPr lang="cs-CZ" sz="1600" dirty="0"/>
              <a:t>Na základě analýz inovativních společností z různých oborů a zemí vytvořil 11 přikázání pro strategické řízení 21. století:</a:t>
            </a:r>
          </a:p>
          <a:p>
            <a:pPr marL="0" indent="0">
              <a:buNone/>
              <a:defRPr/>
            </a:pPr>
            <a:endParaRPr lang="cs-CZ" sz="1600" dirty="0"/>
          </a:p>
          <a:p>
            <a:pPr marL="342900" indent="-342900">
              <a:spcBef>
                <a:spcPts val="0"/>
              </a:spcBef>
              <a:buClrTx/>
              <a:buFont typeface="+mj-lt"/>
              <a:buAutoNum type="arabicPeriod"/>
              <a:defRPr/>
            </a:pPr>
            <a:r>
              <a:rPr lang="cs-CZ" sz="2000" dirty="0"/>
              <a:t>Neřiďte se pravidly převládajícími ve vašem oboru. </a:t>
            </a:r>
          </a:p>
          <a:p>
            <a:pPr marL="342900" indent="-342900">
              <a:spcBef>
                <a:spcPts val="0"/>
              </a:spcBef>
              <a:buClrTx/>
              <a:buFont typeface="+mj-lt"/>
              <a:buAutoNum type="arabicPeriod"/>
              <a:defRPr/>
            </a:pPr>
            <a:r>
              <a:rPr lang="cs-CZ" sz="2000" dirty="0"/>
              <a:t>Inovuj, nebo nepřežiješ! </a:t>
            </a:r>
          </a:p>
          <a:p>
            <a:pPr marL="342900" indent="-342900">
              <a:spcBef>
                <a:spcPts val="0"/>
              </a:spcBef>
              <a:buClrTx/>
              <a:buFont typeface="+mj-lt"/>
              <a:buAutoNum type="arabicPeriod"/>
              <a:defRPr/>
            </a:pPr>
            <a:r>
              <a:rPr lang="cs-CZ" sz="2000" dirty="0"/>
              <a:t>Prozkoumejte svůj podnik, najděte skrytá strategická aktiva a vytěžte z nich, co se dá. </a:t>
            </a:r>
          </a:p>
          <a:p>
            <a:pPr marL="342900" indent="-342900">
              <a:spcBef>
                <a:spcPts val="0"/>
              </a:spcBef>
              <a:buClrTx/>
              <a:buFont typeface="+mj-lt"/>
              <a:buAutoNum type="arabicPeriod"/>
              <a:defRPr/>
            </a:pPr>
            <a:r>
              <a:rPr lang="cs-CZ" sz="2000" dirty="0"/>
              <a:t>Zaměřte se na rychlost a akceschopnost. </a:t>
            </a:r>
          </a:p>
          <a:p>
            <a:pPr marL="342900" indent="-342900">
              <a:spcBef>
                <a:spcPts val="0"/>
              </a:spcBef>
              <a:buClrTx/>
              <a:buFont typeface="+mj-lt"/>
              <a:buAutoNum type="arabicPeriod"/>
              <a:defRPr/>
            </a:pPr>
            <a:r>
              <a:rPr lang="cs-CZ" sz="2000" dirty="0"/>
              <a:t>Buďte proaktivní a experimentujte. </a:t>
            </a:r>
          </a:p>
          <a:p>
            <a:pPr marL="342900" indent="-342900">
              <a:spcBef>
                <a:spcPts val="0"/>
              </a:spcBef>
              <a:buClrTx/>
              <a:buFont typeface="+mj-lt"/>
              <a:buAutoNum type="arabicPeriod"/>
              <a:defRPr/>
            </a:pPr>
            <a:r>
              <a:rPr lang="cs-CZ" sz="2000" dirty="0"/>
              <a:t>Bořte hranice. </a:t>
            </a:r>
          </a:p>
          <a:p>
            <a:pPr marL="342900" indent="-342900">
              <a:spcBef>
                <a:spcPts val="0"/>
              </a:spcBef>
              <a:buClrTx/>
              <a:buFont typeface="+mj-lt"/>
              <a:buAutoNum type="arabicPeriod"/>
              <a:defRPr/>
            </a:pPr>
            <a:r>
              <a:rPr lang="cs-CZ" sz="2000" dirty="0"/>
              <a:t>Neustále využívejte všech svých zaměstnanců a všechno, co umějí. </a:t>
            </a:r>
          </a:p>
          <a:p>
            <a:pPr marL="342900" indent="-342900">
              <a:spcBef>
                <a:spcPts val="0"/>
              </a:spcBef>
              <a:buClrTx/>
              <a:buFont typeface="+mj-lt"/>
              <a:buAutoNum type="arabicPeriod"/>
              <a:defRPr/>
            </a:pPr>
            <a:r>
              <a:rPr lang="cs-CZ" sz="2000" dirty="0"/>
              <a:t>Globalizujte svou reálnou i vědomostní základnu. </a:t>
            </a:r>
          </a:p>
          <a:p>
            <a:pPr marL="342900" indent="-342900">
              <a:spcBef>
                <a:spcPts val="0"/>
              </a:spcBef>
              <a:buClrTx/>
              <a:buFont typeface="+mj-lt"/>
              <a:buAutoNum type="arabicPeriod"/>
              <a:defRPr/>
            </a:pPr>
            <a:r>
              <a:rPr lang="cs-CZ" sz="2000" dirty="0"/>
              <a:t>Přiznejte si, že </a:t>
            </a:r>
            <a:r>
              <a:rPr lang="cs-CZ" sz="2000" dirty="0" err="1"/>
              <a:t>ekoprůmyslová</a:t>
            </a:r>
            <a:r>
              <a:rPr lang="cs-CZ" sz="2000" dirty="0"/>
              <a:t> revoluce se dotýká každého z nás.</a:t>
            </a:r>
          </a:p>
          <a:p>
            <a:pPr marL="342900" indent="-342900">
              <a:spcBef>
                <a:spcPts val="0"/>
              </a:spcBef>
              <a:buClrTx/>
              <a:buFont typeface="+mj-lt"/>
              <a:buAutoNum type="arabicPeriod"/>
              <a:defRPr/>
            </a:pPr>
            <a:r>
              <a:rPr lang="cs-CZ" sz="2000" dirty="0"/>
              <a:t>Udělejte z nepřežitého vzdělávání podnikové náboženství. </a:t>
            </a:r>
          </a:p>
          <a:p>
            <a:pPr marL="342900" indent="-342900">
              <a:spcBef>
                <a:spcPts val="0"/>
              </a:spcBef>
              <a:buClrTx/>
              <a:buFont typeface="+mj-lt"/>
              <a:buAutoNum type="arabicPeriod"/>
              <a:defRPr/>
            </a:pPr>
            <a:r>
              <a:rPr lang="cs-CZ" sz="2000" dirty="0"/>
              <a:t>Vytvořte si nástroje sledování strategických přínosů.  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43496AF9-EC66-46B2-87E1-B892BF07BB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8559" y="390617"/>
            <a:ext cx="7290197" cy="5726098"/>
          </a:xfrm>
          <a:ln>
            <a:solidFill>
              <a:schemeClr val="tx1"/>
            </a:solidFill>
          </a:ln>
        </p:spPr>
        <p:txBody>
          <a:bodyPr/>
          <a:lstStyle/>
          <a:p>
            <a:pPr marL="0" indent="0">
              <a:buNone/>
              <a:defRPr/>
            </a:pPr>
            <a:r>
              <a:rPr lang="cs-CZ" b="1" dirty="0">
                <a:solidFill>
                  <a:srgbClr val="C00000"/>
                </a:solidFill>
              </a:rPr>
              <a:t>3.2 Desatero pro inovativní podnik (</a:t>
            </a:r>
            <a:r>
              <a:rPr lang="cs-CZ" b="1" dirty="0" err="1">
                <a:solidFill>
                  <a:srgbClr val="C00000"/>
                </a:solidFill>
              </a:rPr>
              <a:t>Košturiak</a:t>
            </a:r>
            <a:r>
              <a:rPr lang="cs-CZ" b="1" dirty="0">
                <a:solidFill>
                  <a:srgbClr val="C00000"/>
                </a:solidFill>
              </a:rPr>
              <a:t> a Frolík)</a:t>
            </a:r>
          </a:p>
          <a:p>
            <a:pPr marL="0" indent="0">
              <a:buNone/>
              <a:defRPr/>
            </a:pPr>
            <a:r>
              <a:rPr lang="cs-CZ" sz="1600" dirty="0"/>
              <a:t>Na základě zkušeností z poradenské a konzultační činnosti realizované ve vybraných firmách, resp. na základě vlastní zkušenosti s řízením úspěšné inovační firmy je autory definováno desatero pro inovativní podnik:</a:t>
            </a:r>
          </a:p>
          <a:p>
            <a:pPr marL="0" indent="0">
              <a:buNone/>
              <a:defRPr/>
            </a:pPr>
            <a:endParaRPr lang="cs-CZ" sz="1600" dirty="0"/>
          </a:p>
          <a:p>
            <a:pPr marL="342900" indent="-342900">
              <a:spcBef>
                <a:spcPts val="0"/>
              </a:spcBef>
              <a:buClrTx/>
              <a:buFont typeface="+mj-lt"/>
              <a:buAutoNum type="arabicPeriod"/>
              <a:defRPr/>
            </a:pPr>
            <a:r>
              <a:rPr lang="cs-CZ" sz="2000" dirty="0"/>
              <a:t>Inovační tým je složen ze zaměstnanců s různým odborným zaměřením.</a:t>
            </a:r>
          </a:p>
          <a:p>
            <a:pPr marL="342900" indent="-342900">
              <a:spcBef>
                <a:spcPts val="0"/>
              </a:spcBef>
              <a:buClrTx/>
              <a:buFont typeface="+mj-lt"/>
              <a:buAutoNum type="arabicPeriod"/>
              <a:defRPr/>
            </a:pPr>
            <a:r>
              <a:rPr lang="cs-CZ" sz="2000" dirty="0"/>
              <a:t>Ve vývoji nového výrobku dominuje proces učení se a vytváření znalostí.</a:t>
            </a:r>
          </a:p>
          <a:p>
            <a:pPr marL="342900" indent="-342900">
              <a:spcBef>
                <a:spcPts val="0"/>
              </a:spcBef>
              <a:buClrTx/>
              <a:buFont typeface="+mj-lt"/>
              <a:buAutoNum type="arabicPeriod"/>
              <a:defRPr/>
            </a:pPr>
            <a:r>
              <a:rPr lang="cs-CZ" sz="2000" dirty="0"/>
              <a:t>Inovace výrobku je spojená s inovací procesů. </a:t>
            </a:r>
          </a:p>
          <a:p>
            <a:pPr marL="342900" indent="-342900">
              <a:spcBef>
                <a:spcPts val="0"/>
              </a:spcBef>
              <a:buClrTx/>
              <a:buFont typeface="+mj-lt"/>
              <a:buAutoNum type="arabicPeriod"/>
              <a:defRPr/>
            </a:pPr>
            <a:r>
              <a:rPr lang="cs-CZ" sz="2000" dirty="0"/>
              <a:t>Inovace myšlení.</a:t>
            </a:r>
          </a:p>
          <a:p>
            <a:pPr marL="342900" indent="-342900">
              <a:spcBef>
                <a:spcPts val="0"/>
              </a:spcBef>
              <a:buClrTx/>
              <a:buFont typeface="+mj-lt"/>
              <a:buAutoNum type="arabicPeriod"/>
              <a:defRPr/>
            </a:pPr>
            <a:r>
              <a:rPr lang="cs-CZ" sz="2000" dirty="0"/>
              <a:t>Hledat způsob, jak odhalit klíčové schopnosti pracovníka a přiřadit mu vhodné pracovní příležitosti.</a:t>
            </a:r>
          </a:p>
          <a:p>
            <a:pPr marL="342900" indent="-342900">
              <a:spcBef>
                <a:spcPts val="0"/>
              </a:spcBef>
              <a:buClrTx/>
              <a:buFont typeface="+mj-lt"/>
              <a:buAutoNum type="arabicPeriod"/>
              <a:defRPr/>
            </a:pPr>
            <a:r>
              <a:rPr lang="cs-CZ" sz="2000" dirty="0"/>
              <a:t>Inovace nemohou vycházet pouze z kopírování a </a:t>
            </a:r>
            <a:r>
              <a:rPr lang="cs-CZ" sz="2000" dirty="0" err="1"/>
              <a:t>benchmarkingu</a:t>
            </a:r>
            <a:r>
              <a:rPr lang="cs-CZ" sz="2000" dirty="0"/>
              <a:t>.</a:t>
            </a:r>
          </a:p>
          <a:p>
            <a:pPr marL="342900" indent="-342900">
              <a:spcBef>
                <a:spcPts val="0"/>
              </a:spcBef>
              <a:buClrTx/>
              <a:buFont typeface="+mj-lt"/>
              <a:buAutoNum type="arabicPeriod"/>
              <a:defRPr/>
            </a:pPr>
            <a:r>
              <a:rPr lang="cs-CZ" sz="2000" dirty="0"/>
              <a:t>Inovace byznysu.</a:t>
            </a:r>
          </a:p>
          <a:p>
            <a:pPr marL="342900" indent="-342900">
              <a:spcBef>
                <a:spcPts val="0"/>
              </a:spcBef>
              <a:buClrTx/>
              <a:buFont typeface="+mj-lt"/>
              <a:buAutoNum type="arabicPeriod"/>
              <a:defRPr/>
            </a:pPr>
            <a:r>
              <a:rPr lang="cs-CZ" sz="2000" dirty="0"/>
              <a:t>Inovace je změna.</a:t>
            </a:r>
          </a:p>
          <a:p>
            <a:pPr marL="342900" indent="-342900">
              <a:spcBef>
                <a:spcPts val="0"/>
              </a:spcBef>
              <a:buClrTx/>
              <a:buFont typeface="+mj-lt"/>
              <a:buAutoNum type="arabicPeriod"/>
              <a:defRPr/>
            </a:pPr>
            <a:r>
              <a:rPr lang="cs-CZ" sz="2000" dirty="0"/>
              <a:t>Spojení produktivity a experimentování.</a:t>
            </a:r>
          </a:p>
          <a:p>
            <a:pPr marL="342900" indent="-342900">
              <a:spcBef>
                <a:spcPts val="0"/>
              </a:spcBef>
              <a:buClrTx/>
              <a:buFont typeface="+mj-lt"/>
              <a:buAutoNum type="arabicPeriod"/>
              <a:defRPr/>
            </a:pPr>
            <a:r>
              <a:rPr lang="cs-CZ" sz="2000" dirty="0"/>
              <a:t>Posedlost myšlenkou a její realizací.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8FD4839E-12B3-4F92-91DB-AD3B267E87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49164" y="310718"/>
            <a:ext cx="7290197" cy="5805997"/>
          </a:xfrm>
          <a:ln>
            <a:solidFill>
              <a:schemeClr val="tx1"/>
            </a:solidFill>
          </a:ln>
        </p:spPr>
        <p:txBody>
          <a:bodyPr>
            <a:normAutofit lnSpcReduction="10000"/>
          </a:bodyPr>
          <a:lstStyle/>
          <a:p>
            <a:pPr marL="0" indent="0">
              <a:buNone/>
              <a:defRPr/>
            </a:pPr>
            <a:r>
              <a:rPr lang="cs-CZ" b="1" dirty="0">
                <a:solidFill>
                  <a:srgbClr val="C00000"/>
                </a:solidFill>
              </a:rPr>
              <a:t>3.3 Inovativní zásady dle </a:t>
            </a:r>
            <a:r>
              <a:rPr lang="cs-CZ" b="1" dirty="0" err="1">
                <a:solidFill>
                  <a:srgbClr val="C00000"/>
                </a:solidFill>
              </a:rPr>
              <a:t>Kassay</a:t>
            </a:r>
            <a:endParaRPr lang="cs-CZ" b="1" dirty="0">
              <a:solidFill>
                <a:srgbClr val="C00000"/>
              </a:solidFill>
            </a:endParaRPr>
          </a:p>
          <a:p>
            <a:pPr algn="just">
              <a:buFont typeface="Wingdings" panose="05000000000000000000" pitchFamily="2" charset="2"/>
              <a:buChar char="Ø"/>
              <a:defRPr/>
            </a:pPr>
            <a:r>
              <a:rPr lang="cs-CZ" sz="1600" dirty="0"/>
              <a:t>Inovativní podnik funguje jako rizikový investiční podnikatel, který kultivuje svoje portfolio nezralých nápadů, stará se o ty, které slibují určitý budoucí efekt, a rychle se zbavuje neefektivních nápadů. Podnik musí: </a:t>
            </a:r>
          </a:p>
          <a:p>
            <a:pPr marL="0" indent="0" algn="just">
              <a:buNone/>
              <a:defRPr/>
            </a:pPr>
            <a:endParaRPr lang="cs-CZ" sz="1350" dirty="0"/>
          </a:p>
          <a:p>
            <a:pPr marL="257175" indent="-257175">
              <a:spcBef>
                <a:spcPts val="0"/>
              </a:spcBef>
              <a:buClrTx/>
              <a:buFont typeface="+mj-lt"/>
              <a:buAutoNum type="arabicPeriod"/>
              <a:defRPr/>
            </a:pPr>
            <a:r>
              <a:rPr lang="cs-CZ" sz="2000" dirty="0"/>
              <a:t>být agilní a s flexibilním provozem, např. krátkodobé pronájmy a využívání lokální pracovní síly,</a:t>
            </a:r>
          </a:p>
          <a:p>
            <a:pPr marL="257175" indent="-257175">
              <a:spcBef>
                <a:spcPts val="0"/>
              </a:spcBef>
              <a:buClrTx/>
              <a:buFont typeface="+mj-lt"/>
              <a:buAutoNum type="arabicPeriod"/>
              <a:defRPr/>
            </a:pPr>
            <a:r>
              <a:rPr lang="cs-CZ" sz="2000" dirty="0"/>
              <a:t>mít modulární technologii, která umožní rychlou rekonfiguraci a nerozpoznatelnou integraci s větším množstvím partnerů,</a:t>
            </a:r>
          </a:p>
          <a:p>
            <a:pPr marL="257175" indent="-257175">
              <a:spcBef>
                <a:spcPts val="0"/>
              </a:spcBef>
              <a:buClrTx/>
              <a:buFont typeface="+mj-lt"/>
              <a:buAutoNum type="arabicPeriod"/>
              <a:defRPr/>
            </a:pPr>
            <a:r>
              <a:rPr lang="cs-CZ" sz="2000" dirty="0"/>
              <a:t>vychovávat vůdce s globálními zkušenostmi a schopnostmi, kteří budou schopni řídit rozdílné trhy,</a:t>
            </a:r>
          </a:p>
          <a:p>
            <a:pPr marL="257175" indent="-257175">
              <a:spcBef>
                <a:spcPts val="0"/>
              </a:spcBef>
              <a:buClrTx/>
              <a:buFont typeface="+mj-lt"/>
              <a:buAutoNum type="arabicPeriod"/>
              <a:defRPr/>
            </a:pPr>
            <a:r>
              <a:rPr lang="cs-CZ" sz="2000" dirty="0"/>
              <a:t>podporovat u zaměstnanců soudržnost nezávisle na jejich pozici,</a:t>
            </a:r>
          </a:p>
          <a:p>
            <a:pPr marL="257175" indent="-257175">
              <a:spcBef>
                <a:spcPts val="0"/>
              </a:spcBef>
              <a:buClrTx/>
              <a:buFont typeface="+mj-lt"/>
              <a:buAutoNum type="arabicPeriod"/>
              <a:defRPr/>
            </a:pPr>
            <a:r>
              <a:rPr lang="cs-CZ" sz="2000" dirty="0"/>
              <a:t>přetvořit model podnikání svého podniku, to znamená, rozhodnout se, které procesy zůstanou, a které budou převedeny na jiného partnera,</a:t>
            </a:r>
          </a:p>
          <a:p>
            <a:pPr marL="257175" indent="-257175">
              <a:spcBef>
                <a:spcPts val="0"/>
              </a:spcBef>
              <a:buClrTx/>
              <a:buFont typeface="+mj-lt"/>
              <a:buAutoNum type="arabicPeriod"/>
              <a:defRPr/>
            </a:pPr>
            <a:r>
              <a:rPr lang="cs-CZ" sz="2000" dirty="0"/>
              <a:t>změnit cenovou strategii,</a:t>
            </a:r>
          </a:p>
          <a:p>
            <a:pPr marL="257175" indent="-257175">
              <a:spcBef>
                <a:spcPts val="0"/>
              </a:spcBef>
              <a:buClrTx/>
              <a:buFont typeface="+mj-lt"/>
              <a:buAutoNum type="arabicPeriod"/>
              <a:defRPr/>
            </a:pPr>
            <a:r>
              <a:rPr lang="cs-CZ" sz="2000" dirty="0"/>
              <a:t>změnit způsob, jakým je v odvětví realizováno podnikání,</a:t>
            </a:r>
          </a:p>
          <a:p>
            <a:pPr marL="257175" indent="-257175">
              <a:spcBef>
                <a:spcPts val="0"/>
              </a:spcBef>
              <a:buClrTx/>
              <a:buFont typeface="+mj-lt"/>
              <a:buAutoNum type="arabicPeriod"/>
              <a:defRPr/>
            </a:pPr>
            <a:r>
              <a:rPr lang="cs-CZ" sz="2000" dirty="0"/>
              <a:t>pátrat po nových objevech: využívat nápady z průlomových odvětví, experimentovat nejenom v laboratoři atd. </a:t>
            </a:r>
          </a:p>
          <a:p>
            <a:pPr algn="just">
              <a:defRPr/>
            </a:pPr>
            <a:endParaRPr lang="cs-CZ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Zástupný symbol pro obsah 2"/>
          <p:cNvSpPr>
            <a:spLocks noGrp="1"/>
          </p:cNvSpPr>
          <p:nvPr>
            <p:ph idx="1"/>
          </p:nvPr>
        </p:nvSpPr>
        <p:spPr>
          <a:xfrm>
            <a:off x="767953" y="532660"/>
            <a:ext cx="7290197" cy="5056134"/>
          </a:xfrm>
          <a:ln>
            <a:solidFill>
              <a:schemeClr val="tx1"/>
            </a:solidFill>
          </a:ln>
        </p:spPr>
        <p:txBody>
          <a:bodyPr/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cs-CZ" altLang="cs-CZ" b="1" dirty="0"/>
              <a:t>Uvedená pravidla, přikázání, popřípadě charakteristiky pro vytvoření inovativního podniku slouží pouze pro inspiraci řídícím pracovníkům, jak přistupovat k řízení a zavedení inovací do podniku. Je třeba znovu upozornit, že realizování těchto uvedených zásad nemusí být zárukou úspěchu v jiné firmě.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cs-CZ" altLang="cs-CZ" dirty="0"/>
              <a:t>Mezi společné rysy u uvedených pohledů jsou tyto oblasti:</a:t>
            </a:r>
          </a:p>
          <a:p>
            <a:pPr marL="342900" indent="-342900" algn="just">
              <a:buClrTx/>
              <a:buFont typeface="+mj-lt"/>
              <a:buAutoNum type="arabicPeriod"/>
            </a:pPr>
            <a:r>
              <a:rPr lang="cs-CZ" altLang="cs-CZ" b="1" i="1" dirty="0">
                <a:solidFill>
                  <a:srgbClr val="C00000"/>
                </a:solidFill>
              </a:rPr>
              <a:t>Nezbytnost, nezastupitelnost a permanentnost inovací v podniku.</a:t>
            </a:r>
          </a:p>
          <a:p>
            <a:pPr marL="342900" indent="-342900" algn="just">
              <a:buClrTx/>
              <a:buFont typeface="+mj-lt"/>
              <a:buAutoNum type="arabicPeriod"/>
            </a:pPr>
            <a:r>
              <a:rPr lang="cs-CZ" altLang="cs-CZ" b="1" i="1" dirty="0">
                <a:solidFill>
                  <a:srgbClr val="C00000"/>
                </a:solidFill>
              </a:rPr>
              <a:t>Neřídit se pravidly v oboru a nekopírovat.</a:t>
            </a:r>
          </a:p>
          <a:p>
            <a:pPr marL="342900" indent="-342900" algn="just">
              <a:buClrTx/>
              <a:buFont typeface="+mj-lt"/>
              <a:buAutoNum type="arabicPeriod"/>
            </a:pPr>
            <a:r>
              <a:rPr lang="cs-CZ" altLang="cs-CZ" b="1" i="1" dirty="0">
                <a:solidFill>
                  <a:srgbClr val="C00000"/>
                </a:solidFill>
              </a:rPr>
              <a:t>Klíčová role zaměstnanců při realizování inovací.</a:t>
            </a:r>
          </a:p>
          <a:p>
            <a:pPr marL="342900" indent="-342900" algn="just">
              <a:buClrTx/>
              <a:buFont typeface="+mj-lt"/>
              <a:buAutoNum type="arabicPeriod"/>
            </a:pPr>
            <a:r>
              <a:rPr lang="cs-CZ" altLang="cs-CZ" b="1" i="1" dirty="0">
                <a:solidFill>
                  <a:srgbClr val="C00000"/>
                </a:solidFill>
              </a:rPr>
              <a:t>Experimentování.</a:t>
            </a:r>
          </a:p>
          <a:p>
            <a:pPr algn="just"/>
            <a:endParaRPr lang="cs-CZ" altLang="cs-CZ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40CDFDF-5FE0-4B14-97E0-BC9D13E995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7953" y="1014755"/>
            <a:ext cx="7290197" cy="962025"/>
          </a:xfrm>
          <a:ln>
            <a:solidFill>
              <a:schemeClr val="tx1"/>
            </a:solidFill>
          </a:ln>
        </p:spPr>
        <p:txBody>
          <a:bodyPr>
            <a:normAutofit fontScale="90000"/>
          </a:bodyPr>
          <a:lstStyle/>
          <a:p>
            <a:pPr>
              <a:defRPr/>
            </a:pPr>
            <a:br>
              <a:rPr lang="cs-CZ" altLang="cs-CZ" sz="2700" b="1" dirty="0">
                <a:solidFill>
                  <a:schemeClr val="bg1"/>
                </a:solidFill>
              </a:rPr>
            </a:br>
            <a:r>
              <a:rPr lang="cs-CZ" altLang="cs-CZ" sz="2700" b="1" dirty="0">
                <a:solidFill>
                  <a:srgbClr val="C00000"/>
                </a:solidFill>
              </a:rPr>
              <a:t>4. Příklad z firemní praxe řízení inovačního procesu</a:t>
            </a:r>
            <a:br>
              <a:rPr lang="cs-CZ" altLang="cs-CZ" sz="3000" b="1" dirty="0">
                <a:solidFill>
                  <a:srgbClr val="008080"/>
                </a:solidFill>
              </a:rPr>
            </a:br>
            <a:endParaRPr lang="cs-CZ" sz="3000" dirty="0">
              <a:solidFill>
                <a:srgbClr val="008080"/>
              </a:solidFill>
            </a:endParaRPr>
          </a:p>
        </p:txBody>
      </p:sp>
      <p:sp>
        <p:nvSpPr>
          <p:cNvPr id="46083" name="Zástupný symbol pro obsah 2">
            <a:extLst>
              <a:ext uri="{FF2B5EF4-FFF2-40B4-BE49-F238E27FC236}">
                <a16:creationId xmlns:a16="http://schemas.microsoft.com/office/drawing/2014/main" id="{CC97ECFD-7719-414E-BFC5-F80B4DD55E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7953" y="2064888"/>
            <a:ext cx="7285298" cy="3677513"/>
          </a:xfrm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marL="0" indent="0">
              <a:buClrTx/>
              <a:buNone/>
              <a:defRPr/>
            </a:pPr>
            <a:r>
              <a:rPr lang="cs-CZ" altLang="cs-CZ" b="1" dirty="0">
                <a:solidFill>
                  <a:srgbClr val="C00000"/>
                </a:solidFill>
              </a:rPr>
              <a:t>Inovační proces firmy Linet</a:t>
            </a:r>
          </a:p>
          <a:p>
            <a:pPr marL="0" indent="0" algn="just">
              <a:buNone/>
              <a:defRPr/>
            </a:pPr>
            <a:r>
              <a:rPr lang="cs-CZ" sz="1800" b="1" dirty="0">
                <a:solidFill>
                  <a:schemeClr val="tx1"/>
                </a:solidFill>
              </a:rPr>
              <a:t>Odpovědi na otázky viz videonahrávka:</a:t>
            </a:r>
            <a:r>
              <a:rPr lang="cs-CZ" sz="1800" b="1" dirty="0">
                <a:solidFill>
                  <a:srgbClr val="C00000"/>
                </a:solidFill>
              </a:rPr>
              <a:t> </a:t>
            </a:r>
          </a:p>
          <a:p>
            <a:pPr algn="just">
              <a:spcBef>
                <a:spcPts val="0"/>
              </a:spcBef>
              <a:defRPr/>
            </a:pPr>
            <a:r>
              <a:rPr lang="cs-CZ" sz="1800" dirty="0"/>
              <a:t>Kde firma čerpá nápady a jak je uvádí do života?  </a:t>
            </a:r>
          </a:p>
          <a:p>
            <a:pPr algn="just">
              <a:spcBef>
                <a:spcPts val="0"/>
              </a:spcBef>
              <a:defRPr/>
            </a:pPr>
            <a:r>
              <a:rPr lang="cs-CZ" sz="1800" dirty="0"/>
              <a:t>Jak dlouho trvá vývoj nového výrobku, než se dostane na trh?</a:t>
            </a:r>
          </a:p>
          <a:p>
            <a:pPr algn="just">
              <a:spcBef>
                <a:spcPts val="0"/>
              </a:spcBef>
              <a:defRPr/>
            </a:pPr>
            <a:endParaRPr lang="cs-CZ" sz="1800" dirty="0"/>
          </a:p>
          <a:p>
            <a:pPr marL="0" indent="0" algn="just">
              <a:spcBef>
                <a:spcPts val="0"/>
              </a:spcBef>
              <a:buNone/>
              <a:defRPr/>
            </a:pPr>
            <a:endParaRPr lang="cs-CZ" altLang="cs-CZ" sz="1800" dirty="0"/>
          </a:p>
          <a:p>
            <a:pPr marL="0" indent="0" algn="just">
              <a:spcBef>
                <a:spcPts val="0"/>
              </a:spcBef>
              <a:buNone/>
              <a:defRPr/>
            </a:pPr>
            <a:endParaRPr lang="cs-CZ" altLang="cs-CZ" sz="1800" b="1" dirty="0">
              <a:solidFill>
                <a:srgbClr val="008080"/>
              </a:solidFill>
            </a:endParaRPr>
          </a:p>
          <a:p>
            <a:pPr marL="0" indent="0" algn="just">
              <a:spcBef>
                <a:spcPts val="0"/>
              </a:spcBef>
              <a:buNone/>
              <a:defRPr/>
            </a:pPr>
            <a:r>
              <a:rPr lang="cs-CZ" sz="1800" dirty="0"/>
              <a:t> </a:t>
            </a:r>
          </a:p>
          <a:p>
            <a:pPr marL="0" indent="0">
              <a:buClrTx/>
              <a:buNone/>
              <a:defRPr/>
            </a:pPr>
            <a:endParaRPr lang="cs-CZ" altLang="cs-CZ" b="1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Nadpis 1">
            <a:extLst>
              <a:ext uri="{FF2B5EF4-FFF2-40B4-BE49-F238E27FC236}">
                <a16:creationId xmlns:a16="http://schemas.microsoft.com/office/drawing/2014/main" id="{ED10E098-6BFC-48E9-AB16-0918A74B4A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6517" y="1190353"/>
            <a:ext cx="6994241" cy="509452"/>
          </a:xfrm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cs-CZ" altLang="cs-CZ" sz="2400" b="1" dirty="0">
                <a:solidFill>
                  <a:srgbClr val="C00000"/>
                </a:solidFill>
              </a:rPr>
              <a:t>Otázky k zamyšlení  </a:t>
            </a:r>
          </a:p>
        </p:txBody>
      </p:sp>
      <p:sp>
        <p:nvSpPr>
          <p:cNvPr id="2051" name="Zástupný symbol pro obsah 2">
            <a:extLst>
              <a:ext uri="{FF2B5EF4-FFF2-40B4-BE49-F238E27FC236}">
                <a16:creationId xmlns:a16="http://schemas.microsoft.com/office/drawing/2014/main" id="{CB18B536-9F7D-43A5-81DB-FC45F088A67C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744583" y="1771650"/>
            <a:ext cx="6913517" cy="3817144"/>
          </a:xfrm>
          <a:ln>
            <a:solidFill>
              <a:schemeClr val="tx1"/>
            </a:solidFill>
          </a:ln>
        </p:spPr>
        <p:txBody>
          <a:bodyPr/>
          <a:lstStyle/>
          <a:p>
            <a:pPr marL="385763" indent="-385763" algn="just">
              <a:buClrTx/>
              <a:buFont typeface="Calibri" panose="020F0502020204030204" pitchFamily="34" charset="0"/>
              <a:buAutoNum type="arabicPeriod"/>
              <a:defRPr/>
            </a:pPr>
            <a:r>
              <a:rPr lang="cs-CZ" altLang="cs-CZ" sz="1800" dirty="0"/>
              <a:t>Podstata inovačního procesu – jeho základní prvky dle vybraných autorů (</a:t>
            </a:r>
            <a:r>
              <a:rPr lang="cs-CZ" altLang="cs-CZ" sz="1800" dirty="0" err="1"/>
              <a:t>Kassay</a:t>
            </a:r>
            <a:r>
              <a:rPr lang="cs-CZ" altLang="cs-CZ" sz="1800" dirty="0"/>
              <a:t>, 2013; </a:t>
            </a:r>
            <a:r>
              <a:rPr lang="cs-CZ" altLang="cs-CZ" sz="1800" dirty="0" err="1"/>
              <a:t>Košturiak</a:t>
            </a:r>
            <a:r>
              <a:rPr lang="cs-CZ" altLang="cs-CZ" sz="1800" dirty="0"/>
              <a:t> a </a:t>
            </a:r>
            <a:r>
              <a:rPr lang="cs-CZ" altLang="cs-CZ" sz="1800" dirty="0" err="1"/>
              <a:t>Chal</a:t>
            </a:r>
            <a:r>
              <a:rPr lang="cs-CZ" altLang="cs-CZ" sz="1800" dirty="0"/>
              <a:t>´, 2008, </a:t>
            </a:r>
            <a:r>
              <a:rPr lang="cs-CZ" altLang="cs-CZ" sz="1800" dirty="0" err="1"/>
              <a:t>Herzog</a:t>
            </a:r>
            <a:r>
              <a:rPr lang="cs-CZ" altLang="cs-CZ" sz="1800" dirty="0"/>
              <a:t>, 2011)</a:t>
            </a:r>
          </a:p>
          <a:p>
            <a:pPr marL="385763" indent="-385763" algn="just">
              <a:buClrTx/>
              <a:buFont typeface="Calibri" panose="020F0502020204030204" pitchFamily="34" charset="0"/>
              <a:buAutoNum type="arabicPeriod"/>
              <a:defRPr/>
            </a:pPr>
            <a:r>
              <a:rPr lang="cs-CZ" altLang="cs-CZ" sz="1800" dirty="0"/>
              <a:t>Základní prvky inovačního procesu dle </a:t>
            </a:r>
            <a:r>
              <a:rPr lang="cs-CZ" altLang="cs-CZ" sz="1800" dirty="0" err="1"/>
              <a:t>Tidd</a:t>
            </a:r>
            <a:r>
              <a:rPr lang="cs-CZ" altLang="cs-CZ" sz="1800" dirty="0"/>
              <a:t> (2007).</a:t>
            </a:r>
          </a:p>
          <a:p>
            <a:pPr marL="385763" indent="-385763" algn="just">
              <a:buClrTx/>
              <a:buFont typeface="Calibri" panose="020F0502020204030204" pitchFamily="34" charset="0"/>
              <a:buAutoNum type="arabicPeriod"/>
              <a:defRPr/>
            </a:pPr>
            <a:r>
              <a:rPr lang="cs-CZ" altLang="cs-CZ" sz="1800" dirty="0"/>
              <a:t>Struktura inovačního procesu dle </a:t>
            </a:r>
            <a:r>
              <a:rPr lang="cs-CZ" altLang="cs-CZ" sz="1800" dirty="0" err="1"/>
              <a:t>Tidd</a:t>
            </a:r>
            <a:r>
              <a:rPr lang="cs-CZ" altLang="cs-CZ" sz="1800" dirty="0"/>
              <a:t> (2007). Základní fáze. Objasnění pojmu efektivní řídící mechanismus a vztah k řízení inovačního procesu. </a:t>
            </a:r>
          </a:p>
          <a:p>
            <a:pPr marL="385763" indent="-385763" algn="just">
              <a:buClrTx/>
              <a:buFont typeface="+mj-lt"/>
              <a:buAutoNum type="arabicPeriod"/>
              <a:defRPr/>
            </a:pPr>
            <a:r>
              <a:rPr lang="cs-CZ" altLang="cs-CZ" sz="1800" dirty="0"/>
              <a:t>Jaké faktory ovlivňují způsob řízení inovací.</a:t>
            </a:r>
          </a:p>
          <a:p>
            <a:pPr marL="342900" indent="-342900">
              <a:buClrTx/>
              <a:buFont typeface="+mj-lt"/>
              <a:buAutoNum type="arabicPeriod"/>
              <a:defRPr/>
            </a:pPr>
            <a:r>
              <a:rPr lang="cs-CZ" altLang="cs-CZ" sz="1800" dirty="0"/>
              <a:t>Zásady pro vytvoření inovativního podniku.</a:t>
            </a:r>
          </a:p>
          <a:p>
            <a:pPr marL="385763" indent="-385763" algn="just">
              <a:buClrTx/>
              <a:buFont typeface="+mj-lt"/>
              <a:buAutoNum type="arabicPeriod"/>
              <a:defRPr/>
            </a:pPr>
            <a:endParaRPr lang="cs-CZ" altLang="cs-CZ" sz="1800" i="1" dirty="0"/>
          </a:p>
          <a:p>
            <a:pPr marL="0" indent="0" algn="just">
              <a:buClrTx/>
              <a:buNone/>
              <a:defRPr/>
            </a:pPr>
            <a:endParaRPr lang="cs-CZ" altLang="cs-CZ" i="1" dirty="0"/>
          </a:p>
          <a:p>
            <a:pPr marL="385763" indent="-385763" algn="just">
              <a:buFont typeface="Calibri" panose="020F0502020204030204" pitchFamily="34" charset="0"/>
              <a:buAutoNum type="arabicPeriod"/>
              <a:defRPr/>
            </a:pPr>
            <a:endParaRPr lang="cs-CZ" altLang="cs-CZ" i="1" dirty="0"/>
          </a:p>
          <a:p>
            <a:pPr marL="385763" indent="-385763" algn="just">
              <a:buFont typeface="Calibri" panose="020F0502020204030204" pitchFamily="34" charset="0"/>
              <a:buAutoNum type="arabicPeriod"/>
              <a:defRPr/>
            </a:pPr>
            <a:endParaRPr lang="cs-CZ" altLang="cs-CZ" i="1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EA36FDC-D390-4D05-A5BD-12FD85BAD3BE}"/>
              </a:ext>
            </a:extLst>
          </p:cNvPr>
          <p:cNvSpPr>
            <a:spLocks noGrp="1"/>
          </p:cNvSpPr>
          <p:nvPr>
            <p:ph type="title"/>
          </p:nvPr>
        </p:nvSpPr>
        <p:spPr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pPr>
              <a:defRPr/>
            </a:pPr>
            <a:r>
              <a:rPr lang="cs-CZ" sz="3200" b="1" dirty="0">
                <a:solidFill>
                  <a:srgbClr val="C00000"/>
                </a:solidFill>
              </a:rPr>
              <a:t>Literatura</a:t>
            </a:r>
          </a:p>
        </p:txBody>
      </p:sp>
      <p:sp>
        <p:nvSpPr>
          <p:cNvPr id="70659" name="Zástupný symbol pro obsah 2">
            <a:extLst>
              <a:ext uri="{FF2B5EF4-FFF2-40B4-BE49-F238E27FC236}">
                <a16:creationId xmlns:a16="http://schemas.microsoft.com/office/drawing/2014/main" id="{9690C08B-3788-457F-A8E1-866193BF5CA8}"/>
              </a:ext>
            </a:extLst>
          </p:cNvPr>
          <p:cNvSpPr>
            <a:spLocks noGrp="1"/>
          </p:cNvSpPr>
          <p:nvPr>
            <p:ph idx="1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pPr marL="68580" indent="-68580">
              <a:buFont typeface="Tw Cen MT" panose="020B0602020104020603" pitchFamily="34" charset="0"/>
              <a:buChar char=" "/>
              <a:defRPr/>
            </a:pPr>
            <a:r>
              <a:rPr lang="cs-CZ" altLang="cs-CZ" sz="1800" dirty="0" err="1"/>
              <a:t>Tidd</a:t>
            </a:r>
            <a:r>
              <a:rPr lang="cs-CZ" altLang="cs-CZ" sz="1800" dirty="0"/>
              <a:t>, J., </a:t>
            </a:r>
            <a:r>
              <a:rPr lang="cs-CZ" altLang="cs-CZ" sz="1800" dirty="0" err="1"/>
              <a:t>Bessant</a:t>
            </a:r>
            <a:r>
              <a:rPr lang="cs-CZ" altLang="cs-CZ" sz="1800" dirty="0"/>
              <a:t>, J., </a:t>
            </a:r>
            <a:r>
              <a:rPr lang="cs-CZ" altLang="cs-CZ" sz="1800" dirty="0" err="1"/>
              <a:t>Pavitt</a:t>
            </a:r>
            <a:r>
              <a:rPr lang="cs-CZ" altLang="cs-CZ" sz="1800" dirty="0"/>
              <a:t>, K. (2007). Řízení inovací. Zavádění technologických, tržních a organizačních změn. Brno: </a:t>
            </a:r>
            <a:r>
              <a:rPr lang="cs-CZ" altLang="cs-CZ" sz="1800" dirty="0" err="1"/>
              <a:t>Computer</a:t>
            </a:r>
            <a:r>
              <a:rPr lang="cs-CZ" altLang="cs-CZ" sz="1800" dirty="0"/>
              <a:t> </a:t>
            </a:r>
            <a:r>
              <a:rPr lang="cs-CZ" altLang="cs-CZ" sz="1800" dirty="0" err="1"/>
              <a:t>Press</a:t>
            </a:r>
            <a:r>
              <a:rPr lang="cs-CZ" altLang="cs-CZ" sz="1800" dirty="0"/>
              <a:t>. </a:t>
            </a:r>
            <a:endParaRPr lang="cs-CZ" altLang="cs-CZ" sz="1800" b="1" dirty="0">
              <a:solidFill>
                <a:srgbClr val="008080"/>
              </a:solidFill>
            </a:endParaRPr>
          </a:p>
          <a:p>
            <a:pPr marL="68580" indent="-68580">
              <a:buFont typeface="Tw Cen MT" panose="020B0602020104020603" pitchFamily="34" charset="0"/>
              <a:buChar char=" "/>
              <a:defRPr/>
            </a:pPr>
            <a:r>
              <a:rPr lang="cs-CZ" altLang="cs-CZ" sz="1800" dirty="0"/>
              <a:t>PETERKOVÁ, J., LUDVÍK, L. (2015). Řízení inovací v průmyslovém podniku. SAEI, vol. 42. Ostrava: VŠB-TUO. </a:t>
            </a:r>
            <a:r>
              <a:rPr lang="cs-CZ" altLang="cs-CZ" sz="1800" b="1" dirty="0">
                <a:solidFill>
                  <a:srgbClr val="008080"/>
                </a:solidFill>
              </a:rPr>
              <a:t> </a:t>
            </a:r>
          </a:p>
          <a:p>
            <a:pPr marL="68580" indent="-68580">
              <a:buFont typeface="Tw Cen MT" panose="020B0602020104020603" pitchFamily="34" charset="0"/>
              <a:buChar char=" "/>
              <a:defRPr/>
            </a:pPr>
            <a:r>
              <a:rPr lang="cs-CZ" dirty="0"/>
              <a:t>BESSANT, J., TIDD, J. (2014).</a:t>
            </a:r>
            <a:r>
              <a:rPr lang="en-GB" i="1" dirty="0"/>
              <a:t> Managing Innovation.</a:t>
            </a:r>
            <a:r>
              <a:rPr lang="cs-CZ" dirty="0"/>
              <a:t> </a:t>
            </a:r>
            <a:r>
              <a:rPr lang="cs-CZ" dirty="0" err="1"/>
              <a:t>Chichester</a:t>
            </a:r>
            <a:r>
              <a:rPr lang="cs-CZ" dirty="0"/>
              <a:t>: John </a:t>
            </a:r>
            <a:r>
              <a:rPr lang="cs-CZ" dirty="0" err="1"/>
              <a:t>Wiley</a:t>
            </a:r>
            <a:r>
              <a:rPr lang="cs-CZ" dirty="0"/>
              <a:t>.</a:t>
            </a:r>
          </a:p>
          <a:p>
            <a:pPr marL="68580" indent="-68580">
              <a:buFont typeface="Tw Cen MT" panose="020B0602020104020603" pitchFamily="34" charset="0"/>
              <a:buChar char=" "/>
              <a:defRPr/>
            </a:pPr>
            <a:endParaRPr lang="cs-CZ" altLang="cs-CZ" sz="1800" b="1" dirty="0">
              <a:solidFill>
                <a:srgbClr val="008080"/>
              </a:solidFill>
            </a:endParaRPr>
          </a:p>
          <a:p>
            <a:pPr eaLnBrk="1" hangingPunct="1">
              <a:defRPr/>
            </a:pPr>
            <a:endParaRPr lang="cs-CZ" altLang="cs-CZ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7717FA4-D6E2-4997-AD44-04B20F20EE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6997" y="1026319"/>
            <a:ext cx="7290197" cy="589360"/>
          </a:xfrm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pPr>
              <a:defRPr/>
            </a:pPr>
            <a:r>
              <a:rPr lang="cs-CZ" sz="2700" b="1" dirty="0">
                <a:solidFill>
                  <a:srgbClr val="C00000"/>
                </a:solidFill>
              </a:rPr>
              <a:t>OBSAH</a:t>
            </a:r>
          </a:p>
        </p:txBody>
      </p:sp>
      <p:sp>
        <p:nvSpPr>
          <p:cNvPr id="17411" name="Zástupný symbol pro obsah 2">
            <a:extLst>
              <a:ext uri="{FF2B5EF4-FFF2-40B4-BE49-F238E27FC236}">
                <a16:creationId xmlns:a16="http://schemas.microsoft.com/office/drawing/2014/main" id="{DB800D24-78CA-4D13-911C-90D3830D1C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36997" y="1743075"/>
            <a:ext cx="7290197" cy="4132660"/>
          </a:xfrm>
          <a:ln>
            <a:solidFill>
              <a:schemeClr val="tx1"/>
            </a:solidFill>
          </a:ln>
        </p:spPr>
        <p:txBody>
          <a:bodyPr/>
          <a:lstStyle/>
          <a:p>
            <a:pPr marL="385763" indent="-385763">
              <a:buClr>
                <a:srgbClr val="313131"/>
              </a:buClr>
              <a:buFont typeface="+mj-lt"/>
              <a:buAutoNum type="arabicPeriod"/>
              <a:defRPr/>
            </a:pPr>
            <a:r>
              <a:rPr lang="cs-CZ" altLang="cs-CZ" sz="2400" b="1" dirty="0">
                <a:solidFill>
                  <a:schemeClr val="tx1"/>
                </a:solidFill>
              </a:rPr>
              <a:t>Vymezení inovačního procesu</a:t>
            </a:r>
          </a:p>
          <a:p>
            <a:pPr marL="385763" indent="-385763">
              <a:buClr>
                <a:srgbClr val="313131"/>
              </a:buClr>
              <a:buFont typeface="+mj-lt"/>
              <a:buAutoNum type="arabicPeriod"/>
              <a:defRPr/>
            </a:pPr>
            <a:r>
              <a:rPr lang="cs-CZ" altLang="cs-CZ" sz="2400" b="1" dirty="0">
                <a:solidFill>
                  <a:schemeClr val="tx1"/>
                </a:solidFill>
              </a:rPr>
              <a:t>Jak inovace řídit</a:t>
            </a:r>
          </a:p>
          <a:p>
            <a:pPr marL="385763" indent="-385763">
              <a:buClr>
                <a:srgbClr val="313131"/>
              </a:buClr>
              <a:buFont typeface="+mj-lt"/>
              <a:buAutoNum type="arabicPeriod"/>
              <a:defRPr/>
            </a:pPr>
            <a:r>
              <a:rPr lang="cs-CZ" altLang="cs-CZ" sz="2400" b="1" dirty="0">
                <a:solidFill>
                  <a:schemeClr val="tx1"/>
                </a:solidFill>
              </a:rPr>
              <a:t>Zásady pro vytvoření inovativního podniku</a:t>
            </a:r>
          </a:p>
          <a:p>
            <a:pPr marL="385763" indent="-385763">
              <a:buClr>
                <a:srgbClr val="313131"/>
              </a:buClr>
              <a:buFont typeface="+mj-lt"/>
              <a:buAutoNum type="arabicPeriod"/>
              <a:defRPr/>
            </a:pPr>
            <a:r>
              <a:rPr lang="cs-CZ" altLang="cs-CZ" sz="2400" b="1" dirty="0">
                <a:solidFill>
                  <a:schemeClr val="tx1"/>
                </a:solidFill>
              </a:rPr>
              <a:t>Příklad </a:t>
            </a:r>
            <a:r>
              <a:rPr lang="cs-CZ" altLang="cs-CZ" sz="2400" b="1">
                <a:solidFill>
                  <a:schemeClr val="tx1"/>
                </a:solidFill>
              </a:rPr>
              <a:t>z praxe</a:t>
            </a:r>
            <a:endParaRPr lang="cs-CZ" altLang="cs-CZ" sz="2400" b="1" dirty="0">
              <a:solidFill>
                <a:schemeClr val="tx1"/>
              </a:solidFill>
            </a:endParaRPr>
          </a:p>
          <a:p>
            <a:pPr marL="557213" indent="-557213">
              <a:buClr>
                <a:schemeClr val="bg1"/>
              </a:buClr>
              <a:buFont typeface="+mj-lt"/>
              <a:buAutoNum type="arabicPeriod"/>
              <a:defRPr/>
            </a:pPr>
            <a:endParaRPr lang="cs-CZ" altLang="cs-CZ" sz="1500" b="1" dirty="0">
              <a:solidFill>
                <a:schemeClr val="bg1"/>
              </a:solidFill>
            </a:endParaRPr>
          </a:p>
          <a:p>
            <a:pPr eaLnBrk="1" hangingPunct="1">
              <a:defRPr/>
            </a:pPr>
            <a:endParaRPr lang="cs-CZ" altLang="cs-CZ" sz="1800" dirty="0">
              <a:solidFill>
                <a:schemeClr val="bg1"/>
              </a:solidFill>
            </a:endParaRPr>
          </a:p>
          <a:p>
            <a:pPr eaLnBrk="1" hangingPunct="1">
              <a:defRPr/>
            </a:pPr>
            <a:endParaRPr lang="cs-CZ" altLang="cs-CZ" sz="1800" dirty="0">
              <a:solidFill>
                <a:schemeClr val="bg1"/>
              </a:solidFill>
            </a:endParaRPr>
          </a:p>
          <a:p>
            <a:pPr eaLnBrk="1" hangingPunct="1">
              <a:defRPr/>
            </a:pPr>
            <a:endParaRPr lang="cs-CZ" altLang="cs-CZ" sz="1800" dirty="0">
              <a:solidFill>
                <a:schemeClr val="bg1"/>
              </a:solidFill>
            </a:endParaRPr>
          </a:p>
          <a:p>
            <a:pPr eaLnBrk="1" hangingPunct="1">
              <a:defRPr/>
            </a:pPr>
            <a:endParaRPr lang="cs-CZ" altLang="cs-CZ" sz="1800" dirty="0">
              <a:solidFill>
                <a:schemeClr val="bg1"/>
              </a:solidFill>
            </a:endParaRPr>
          </a:p>
          <a:p>
            <a:pPr eaLnBrk="1" hangingPunct="1">
              <a:defRPr/>
            </a:pPr>
            <a:endParaRPr lang="cs-CZ" altLang="cs-CZ" sz="1800" dirty="0">
              <a:solidFill>
                <a:schemeClr val="bg1"/>
              </a:solidFill>
            </a:endParaRPr>
          </a:p>
          <a:p>
            <a:pPr eaLnBrk="1" hangingPunct="1">
              <a:defRPr/>
            </a:pPr>
            <a:endParaRPr lang="cs-CZ" altLang="cs-CZ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941023F-39ED-43C2-A9F2-C9447D18F7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7953" y="710207"/>
            <a:ext cx="7290197" cy="896651"/>
          </a:xfrm>
          <a:ln>
            <a:solidFill>
              <a:schemeClr val="tx1"/>
            </a:solidFill>
          </a:ln>
        </p:spPr>
        <p:txBody>
          <a:bodyPr>
            <a:normAutofit fontScale="90000"/>
          </a:bodyPr>
          <a:lstStyle/>
          <a:p>
            <a:pPr>
              <a:defRPr/>
            </a:pPr>
            <a:br>
              <a:rPr lang="cs-CZ" altLang="cs-CZ" sz="2700" b="1" dirty="0">
                <a:solidFill>
                  <a:srgbClr val="008080"/>
                </a:solidFill>
              </a:rPr>
            </a:br>
            <a:r>
              <a:rPr lang="cs-CZ" altLang="cs-CZ" sz="2700" b="1" dirty="0">
                <a:solidFill>
                  <a:srgbClr val="C00000"/>
                </a:solidFill>
              </a:rPr>
              <a:t>1. Vymezení inovačního procesu</a:t>
            </a:r>
            <a:br>
              <a:rPr lang="cs-CZ" altLang="cs-CZ" sz="2700" b="1" dirty="0">
                <a:solidFill>
                  <a:schemeClr val="bg1"/>
                </a:solidFill>
              </a:rPr>
            </a:br>
            <a:endParaRPr lang="cs-CZ" sz="2700" b="1" dirty="0">
              <a:solidFill>
                <a:schemeClr val="bg1"/>
              </a:solidFill>
            </a:endParaRPr>
          </a:p>
        </p:txBody>
      </p:sp>
      <p:sp>
        <p:nvSpPr>
          <p:cNvPr id="19459" name="Zástupný symbol pro obsah 2">
            <a:extLst>
              <a:ext uri="{FF2B5EF4-FFF2-40B4-BE49-F238E27FC236}">
                <a16:creationId xmlns:a16="http://schemas.microsoft.com/office/drawing/2014/main" id="{98EC3049-A5EA-47F6-A5CB-DD283FE46D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7953" y="1740023"/>
            <a:ext cx="7290197" cy="4407770"/>
          </a:xfrm>
          <a:ln>
            <a:solidFill>
              <a:schemeClr val="tx1"/>
            </a:solidFill>
          </a:ln>
        </p:spPr>
        <p:txBody>
          <a:bodyPr>
            <a:normAutofit fontScale="25000" lnSpcReduction="20000"/>
          </a:bodyPr>
          <a:lstStyle/>
          <a:p>
            <a:pPr marL="0" indent="0" algn="just">
              <a:buClrTx/>
              <a:buNone/>
              <a:defRPr/>
            </a:pPr>
            <a:r>
              <a:rPr lang="cs-CZ" altLang="cs-CZ" sz="8000" b="1" dirty="0">
                <a:solidFill>
                  <a:srgbClr val="C00000"/>
                </a:solidFill>
              </a:rPr>
              <a:t>1.1 Inovační proces podle </a:t>
            </a:r>
            <a:r>
              <a:rPr lang="cs-CZ" altLang="cs-CZ" sz="8000" b="1" dirty="0" err="1">
                <a:solidFill>
                  <a:srgbClr val="C00000"/>
                </a:solidFill>
              </a:rPr>
              <a:t>Tidd</a:t>
            </a:r>
            <a:r>
              <a:rPr lang="cs-CZ" altLang="cs-CZ" sz="8000" b="1" dirty="0">
                <a:solidFill>
                  <a:srgbClr val="C00000"/>
                </a:solidFill>
              </a:rPr>
              <a:t> a </a:t>
            </a:r>
            <a:r>
              <a:rPr lang="cs-CZ" altLang="cs-CZ" sz="8000" b="1" dirty="0" err="1">
                <a:solidFill>
                  <a:srgbClr val="C00000"/>
                </a:solidFill>
              </a:rPr>
              <a:t>Bessant</a:t>
            </a:r>
            <a:r>
              <a:rPr lang="cs-CZ" altLang="cs-CZ" sz="8000" b="1" dirty="0">
                <a:solidFill>
                  <a:srgbClr val="C00000"/>
                </a:solidFill>
              </a:rPr>
              <a:t> (2005) zahrnuje tyto prvky:</a:t>
            </a:r>
          </a:p>
          <a:p>
            <a:pPr marL="385763" indent="-385763" algn="just">
              <a:buClrTx/>
              <a:buFont typeface="+mj-lt"/>
              <a:buAutoNum type="arabicPeriod"/>
              <a:defRPr/>
            </a:pPr>
            <a:r>
              <a:rPr lang="cs-CZ" altLang="cs-CZ" sz="8000" b="1" dirty="0">
                <a:solidFill>
                  <a:srgbClr val="C00000"/>
                </a:solidFill>
              </a:rPr>
              <a:t>Průzkum</a:t>
            </a:r>
            <a:r>
              <a:rPr lang="cs-CZ" altLang="cs-CZ" sz="8000" dirty="0">
                <a:solidFill>
                  <a:srgbClr val="C00000"/>
                </a:solidFill>
              </a:rPr>
              <a:t> </a:t>
            </a:r>
            <a:r>
              <a:rPr lang="cs-CZ" altLang="cs-CZ" sz="8000" dirty="0"/>
              <a:t>-  neustále sledování prostředí.</a:t>
            </a:r>
          </a:p>
          <a:p>
            <a:pPr marL="385763" indent="-385763" algn="just">
              <a:buClrTx/>
              <a:buFont typeface="+mj-lt"/>
              <a:buAutoNum type="arabicPeriod"/>
              <a:defRPr/>
            </a:pPr>
            <a:r>
              <a:rPr lang="cs-CZ" altLang="cs-CZ" sz="8000" b="1" dirty="0">
                <a:solidFill>
                  <a:srgbClr val="C00000"/>
                </a:solidFill>
              </a:rPr>
              <a:t>Volba</a:t>
            </a:r>
            <a:r>
              <a:rPr lang="cs-CZ" altLang="cs-CZ" sz="8000" dirty="0"/>
              <a:t> – rozhodnutí o tom, na které podněty z prostředí se bude reagovat.</a:t>
            </a:r>
          </a:p>
          <a:p>
            <a:pPr marL="385763" indent="-385763" algn="just">
              <a:buClrTx/>
              <a:buFont typeface="+mj-lt"/>
              <a:buAutoNum type="arabicPeriod"/>
              <a:defRPr/>
            </a:pPr>
            <a:r>
              <a:rPr lang="cs-CZ" altLang="cs-CZ" sz="8000" b="1" dirty="0">
                <a:solidFill>
                  <a:srgbClr val="C00000"/>
                </a:solidFill>
              </a:rPr>
              <a:t>Implementace</a:t>
            </a:r>
            <a:r>
              <a:rPr lang="cs-CZ" altLang="cs-CZ" sz="8000" dirty="0">
                <a:solidFill>
                  <a:srgbClr val="C00000"/>
                </a:solidFill>
              </a:rPr>
              <a:t> </a:t>
            </a:r>
            <a:r>
              <a:rPr lang="cs-CZ" altLang="cs-CZ" sz="8000" dirty="0"/>
              <a:t>– převedení potenciálu v nové myšlence v něco nového a zavedení této novinky na trh. Implementace obsahuje tyto fáze:</a:t>
            </a:r>
          </a:p>
          <a:p>
            <a:pPr lvl="1" algn="just">
              <a:buClrTx/>
              <a:buFont typeface="Wingdings" panose="05000000000000000000" pitchFamily="2" charset="2"/>
              <a:buChar char="§"/>
              <a:defRPr/>
            </a:pPr>
            <a:r>
              <a:rPr lang="cs-CZ" altLang="cs-CZ" sz="8000" dirty="0"/>
              <a:t>získat znalostní zdroje,</a:t>
            </a:r>
          </a:p>
          <a:p>
            <a:pPr lvl="1" algn="just">
              <a:buClrTx/>
              <a:buFont typeface="Wingdings" panose="05000000000000000000" pitchFamily="2" charset="2"/>
              <a:buChar char="§"/>
              <a:defRPr/>
            </a:pPr>
            <a:r>
              <a:rPr lang="cs-CZ" altLang="cs-CZ" sz="8000" dirty="0"/>
              <a:t>realizovat projekt v podmínkách nejistoty,</a:t>
            </a:r>
          </a:p>
          <a:p>
            <a:pPr lvl="1" algn="just">
              <a:buClrTx/>
              <a:buFont typeface="Wingdings" panose="05000000000000000000" pitchFamily="2" charset="2"/>
              <a:buChar char="§"/>
              <a:defRPr/>
            </a:pPr>
            <a:r>
              <a:rPr lang="cs-CZ" altLang="cs-CZ" sz="8000" dirty="0"/>
              <a:t>uvést inovaci na trh a řídit proces jejího počátečního přijetí,</a:t>
            </a:r>
          </a:p>
          <a:p>
            <a:pPr lvl="1" algn="just">
              <a:buClrTx/>
              <a:buFont typeface="Wingdings" panose="05000000000000000000" pitchFamily="2" charset="2"/>
              <a:buChar char="§"/>
              <a:defRPr/>
            </a:pPr>
            <a:r>
              <a:rPr lang="cs-CZ" altLang="cs-CZ" sz="8000" dirty="0"/>
              <a:t>udržovat přijetí a použití inovace v dlouhodobém měřítku.</a:t>
            </a:r>
          </a:p>
          <a:p>
            <a:pPr marL="385763" indent="-385763" algn="just">
              <a:buClrTx/>
              <a:buFont typeface="+mj-lt"/>
              <a:buAutoNum type="arabicPeriod" startAt="4"/>
              <a:defRPr/>
            </a:pPr>
            <a:r>
              <a:rPr lang="cs-CZ" altLang="cs-CZ" sz="8000" b="1" dirty="0">
                <a:solidFill>
                  <a:srgbClr val="C00000"/>
                </a:solidFill>
              </a:rPr>
              <a:t>Učení</a:t>
            </a:r>
            <a:r>
              <a:rPr lang="cs-CZ" altLang="cs-CZ" sz="8000" dirty="0">
                <a:solidFill>
                  <a:srgbClr val="008080"/>
                </a:solidFill>
              </a:rPr>
              <a:t> </a:t>
            </a:r>
            <a:r>
              <a:rPr lang="cs-CZ" altLang="cs-CZ" sz="8000" dirty="0"/>
              <a:t>– učit se na základě postupu v průběhu tohoto cyklu – vybudování znalostní báze.</a:t>
            </a:r>
            <a:endParaRPr lang="cs-CZ" altLang="cs-CZ" sz="8000" dirty="0">
              <a:solidFill>
                <a:srgbClr val="008080"/>
              </a:solidFill>
            </a:endParaRPr>
          </a:p>
          <a:p>
            <a:pPr marL="0" indent="0">
              <a:buClrTx/>
              <a:buNone/>
              <a:defRPr/>
            </a:pPr>
            <a:endParaRPr lang="cs-CZ" altLang="cs-CZ" dirty="0"/>
          </a:p>
          <a:p>
            <a:pPr marL="0" indent="0">
              <a:buClrTx/>
              <a:buNone/>
              <a:defRPr/>
            </a:pPr>
            <a:r>
              <a:rPr lang="cs-CZ" altLang="cs-CZ" dirty="0"/>
              <a:t> </a:t>
            </a:r>
          </a:p>
          <a:p>
            <a:pPr marL="0" indent="0">
              <a:buClrTx/>
              <a:buNone/>
              <a:defRPr/>
            </a:pPr>
            <a:endParaRPr lang="cs-CZ" altLang="cs-CZ" dirty="0"/>
          </a:p>
          <a:p>
            <a:pPr marL="0" indent="0">
              <a:buClrTx/>
              <a:buNone/>
              <a:defRPr/>
            </a:pPr>
            <a:endParaRPr lang="cs-CZ" altLang="cs-CZ" sz="1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931B516-A9B4-4E0B-A20A-6B320DE6CA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7953" y="1123950"/>
            <a:ext cx="7290197" cy="866775"/>
          </a:xfrm>
          <a:ln>
            <a:solidFill>
              <a:schemeClr val="tx1"/>
            </a:solidFill>
          </a:ln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br>
              <a:rPr lang="cs-CZ" altLang="cs-CZ" sz="3300" b="1" dirty="0">
                <a:solidFill>
                  <a:srgbClr val="C00000"/>
                </a:solidFill>
              </a:rPr>
            </a:br>
            <a:r>
              <a:rPr lang="cs-CZ" altLang="cs-CZ" sz="2700" b="1" dirty="0">
                <a:solidFill>
                  <a:srgbClr val="C00000"/>
                </a:solidFill>
              </a:rPr>
              <a:t>1.2 Vymezení inovačního procesu dle </a:t>
            </a:r>
            <a:r>
              <a:rPr lang="cs-CZ" altLang="cs-CZ" sz="2700" b="1" dirty="0" err="1">
                <a:solidFill>
                  <a:srgbClr val="C00000"/>
                </a:solidFill>
              </a:rPr>
              <a:t>Kassay</a:t>
            </a:r>
            <a:br>
              <a:rPr lang="cs-CZ" altLang="cs-CZ" sz="3000" b="1" dirty="0">
                <a:solidFill>
                  <a:schemeClr val="tx1"/>
                </a:solidFill>
              </a:rPr>
            </a:br>
            <a:endParaRPr lang="cs-CZ" sz="3000" dirty="0">
              <a:solidFill>
                <a:schemeClr val="tx1"/>
              </a:solidFill>
            </a:endParaRPr>
          </a:p>
        </p:txBody>
      </p:sp>
      <p:sp>
        <p:nvSpPr>
          <p:cNvPr id="23555" name="Zástupný symbol pro obsah 2">
            <a:extLst>
              <a:ext uri="{FF2B5EF4-FFF2-40B4-BE49-F238E27FC236}">
                <a16:creationId xmlns:a16="http://schemas.microsoft.com/office/drawing/2014/main" id="{D05B2953-4A0F-4149-B6AA-24C55BC531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4381" y="2091690"/>
            <a:ext cx="7279277" cy="3458392"/>
          </a:xfrm>
          <a:ln>
            <a:solidFill>
              <a:schemeClr val="tx1"/>
            </a:solidFill>
          </a:ln>
        </p:spPr>
        <p:txBody>
          <a:bodyPr/>
          <a:lstStyle/>
          <a:p>
            <a:pPr marL="0" indent="0">
              <a:buClrTx/>
              <a:buNone/>
              <a:defRPr/>
            </a:pPr>
            <a:r>
              <a:rPr lang="cs-CZ" altLang="cs-CZ" b="1" dirty="0">
                <a:solidFill>
                  <a:schemeClr val="tx1"/>
                </a:solidFill>
              </a:rPr>
              <a:t>Kroky realizace inovačního procesu</a:t>
            </a:r>
          </a:p>
          <a:p>
            <a:pPr marL="0" indent="0" algn="just">
              <a:buClrTx/>
              <a:buNone/>
              <a:defRPr/>
            </a:pPr>
            <a:r>
              <a:rPr lang="cs-CZ" altLang="cs-CZ" sz="1800" dirty="0"/>
              <a:t>Inovační proces představuje přípravu a postupné uskutečňování změn směřujících k realizované inovaci, resp. k využívané změně.</a:t>
            </a:r>
          </a:p>
          <a:p>
            <a:pPr marL="0" indent="0" algn="just">
              <a:buClrTx/>
              <a:buNone/>
              <a:defRPr/>
            </a:pPr>
            <a:r>
              <a:rPr lang="cs-CZ" altLang="cs-CZ" sz="1800" dirty="0"/>
              <a:t>Inovační proces tvoří tři části:</a:t>
            </a:r>
          </a:p>
          <a:p>
            <a:pPr algn="just" eaLnBrk="1" hangingPunct="1">
              <a:defRPr/>
            </a:pPr>
            <a:endParaRPr lang="cs-CZ" altLang="cs-CZ" dirty="0"/>
          </a:p>
          <a:p>
            <a:pPr algn="just" eaLnBrk="1" hangingPunct="1">
              <a:defRPr/>
            </a:pPr>
            <a:endParaRPr lang="cs-CZ" altLang="cs-CZ" b="1" dirty="0"/>
          </a:p>
          <a:p>
            <a:pPr algn="just" eaLnBrk="1" hangingPunct="1">
              <a:defRPr/>
            </a:pPr>
            <a:endParaRPr lang="cs-CZ" altLang="cs-CZ" b="1" dirty="0"/>
          </a:p>
          <a:p>
            <a:pPr algn="just" eaLnBrk="1" hangingPunct="1">
              <a:defRPr/>
            </a:pPr>
            <a:endParaRPr lang="cs-CZ" altLang="cs-CZ" dirty="0"/>
          </a:p>
          <a:p>
            <a:pPr algn="just" eaLnBrk="1" hangingPunct="1">
              <a:defRPr/>
            </a:pPr>
            <a:endParaRPr lang="cs-CZ" altLang="cs-CZ" b="1" dirty="0"/>
          </a:p>
          <a:p>
            <a:pPr algn="just" eaLnBrk="1" hangingPunct="1">
              <a:defRPr/>
            </a:pPr>
            <a:endParaRPr lang="cs-CZ" altLang="cs-CZ" dirty="0"/>
          </a:p>
          <a:p>
            <a:pPr eaLnBrk="1" hangingPunct="1">
              <a:defRPr/>
            </a:pPr>
            <a:endParaRPr lang="cs-CZ" altLang="cs-CZ" b="1" dirty="0"/>
          </a:p>
          <a:p>
            <a:pPr eaLnBrk="1" hangingPunct="1">
              <a:defRPr/>
            </a:pPr>
            <a:endParaRPr lang="cs-CZ" altLang="cs-CZ" dirty="0"/>
          </a:p>
        </p:txBody>
      </p:sp>
      <p:sp>
        <p:nvSpPr>
          <p:cNvPr id="6" name="TextovéPole 5"/>
          <p:cNvSpPr txBox="1"/>
          <p:nvPr/>
        </p:nvSpPr>
        <p:spPr>
          <a:xfrm>
            <a:off x="1498963" y="5128804"/>
            <a:ext cx="3203666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350" dirty="0"/>
              <a:t>Obrázek 1 Inovační proces dle </a:t>
            </a:r>
            <a:r>
              <a:rPr lang="cs-CZ" sz="1350" dirty="0" err="1"/>
              <a:t>Kassay</a:t>
            </a:r>
            <a:endParaRPr lang="cs-CZ" sz="1350" dirty="0"/>
          </a:p>
        </p:txBody>
      </p:sp>
      <p:pic>
        <p:nvPicPr>
          <p:cNvPr id="7" name="Picture 5">
            <a:extLst>
              <a:ext uri="{FF2B5EF4-FFF2-40B4-BE49-F238E27FC236}">
                <a16:creationId xmlns:a16="http://schemas.microsoft.com/office/drawing/2014/main" id="{8E42AB58-E7BB-4812-A3E8-2A3EB71E3AC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56756" y="3820886"/>
            <a:ext cx="7112589" cy="12766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Zástupný symbol pro obsah 2"/>
          <p:cNvSpPr>
            <a:spLocks noGrp="1"/>
          </p:cNvSpPr>
          <p:nvPr>
            <p:ph idx="1"/>
          </p:nvPr>
        </p:nvSpPr>
        <p:spPr>
          <a:xfrm>
            <a:off x="767953" y="559293"/>
            <a:ext cx="7290197" cy="5353235"/>
          </a:xfrm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cs-CZ" altLang="cs-CZ" sz="2000" b="1" dirty="0">
                <a:solidFill>
                  <a:srgbClr val="C00000"/>
                </a:solidFill>
              </a:rPr>
              <a:t>Tvorba invence</a:t>
            </a:r>
            <a:r>
              <a:rPr lang="cs-CZ" altLang="cs-CZ" sz="2000" b="1" dirty="0">
                <a:solidFill>
                  <a:srgbClr val="008080"/>
                </a:solidFill>
              </a:rPr>
              <a:t> </a:t>
            </a:r>
            <a:r>
              <a:rPr lang="cs-CZ" altLang="cs-CZ" sz="2000" dirty="0"/>
              <a:t>– je zaměřena na identifikování a formulování inovačního nápadu. Zahrnuje generování idejí, průzkum a podnikatelskou analýzu (použitelnost nových poznatků a jejich aplikovatelnost v praxi – varianty koncepcí a to z hlediska podnikatelských záměrů).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cs-CZ" altLang="cs-CZ" sz="2000" b="1" dirty="0">
                <a:solidFill>
                  <a:srgbClr val="C00000"/>
                </a:solidFill>
              </a:rPr>
              <a:t>Tvorba inovace</a:t>
            </a:r>
            <a:r>
              <a:rPr lang="cs-CZ" altLang="cs-CZ" sz="2000" b="1" dirty="0">
                <a:solidFill>
                  <a:srgbClr val="008080"/>
                </a:solidFill>
              </a:rPr>
              <a:t> </a:t>
            </a:r>
            <a:r>
              <a:rPr lang="cs-CZ" altLang="cs-CZ" sz="2000" dirty="0"/>
              <a:t>– zahrnuje přípravu inovačního programu, výzkum a vývoj a výrobu.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cs-CZ" altLang="cs-CZ" sz="2000" b="1" dirty="0">
                <a:solidFill>
                  <a:srgbClr val="C00000"/>
                </a:solidFill>
              </a:rPr>
              <a:t>Šíření inovace</a:t>
            </a:r>
            <a:r>
              <a:rPr lang="cs-CZ" altLang="cs-CZ" sz="2000" b="1" dirty="0">
                <a:solidFill>
                  <a:srgbClr val="008080"/>
                </a:solidFill>
              </a:rPr>
              <a:t> </a:t>
            </a:r>
            <a:r>
              <a:rPr lang="cs-CZ" altLang="cs-CZ" sz="2000" dirty="0"/>
              <a:t>– zahrnuje komercializaci a využití. Zahrnuje: znalost (inovace existuje a začíná se chápat, jak funguje), přesvědčení (existuje kladné nebo záporné přesvědčení o užitečnosti a potřebě inovace), rozhodnutí (rozhodnutí se mění v čin), implementace (spotřebitel začíná inovaci využívat), potvrzení (hledání důkazů potvrzujících správnost rozhodnutí, může také dojít k odmítnutí inovace a to v případě špatné zkušenosti).</a:t>
            </a:r>
          </a:p>
          <a:p>
            <a:pPr algn="just"/>
            <a:endParaRPr lang="cs-CZ" altLang="cs-CZ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Zástupný symbol pro obsah 2"/>
          <p:cNvSpPr>
            <a:spLocks noGrp="1"/>
          </p:cNvSpPr>
          <p:nvPr>
            <p:ph idx="1"/>
          </p:nvPr>
        </p:nvSpPr>
        <p:spPr>
          <a:xfrm>
            <a:off x="914910" y="878889"/>
            <a:ext cx="7290197" cy="5078028"/>
          </a:xfrm>
          <a:ln>
            <a:solidFill>
              <a:schemeClr val="tx1"/>
            </a:solidFill>
          </a:ln>
        </p:spPr>
        <p:txBody>
          <a:bodyPr/>
          <a:lstStyle/>
          <a:p>
            <a:pPr marL="0" indent="0">
              <a:buNone/>
            </a:pPr>
            <a:r>
              <a:rPr lang="cs-CZ" altLang="cs-CZ" b="1" dirty="0">
                <a:solidFill>
                  <a:srgbClr val="C00000"/>
                </a:solidFill>
              </a:rPr>
              <a:t>1.3 Další příklady vymezení inovačních procesů</a:t>
            </a:r>
          </a:p>
          <a:p>
            <a:endParaRPr lang="cs-CZ" altLang="cs-CZ" sz="9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ovéPole 5"/>
          <p:cNvSpPr txBox="1"/>
          <p:nvPr/>
        </p:nvSpPr>
        <p:spPr>
          <a:xfrm>
            <a:off x="1067889" y="2516408"/>
            <a:ext cx="42225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900" dirty="0"/>
              <a:t>Obrázek 2 Hlavní fáze inovačního procesu</a:t>
            </a:r>
          </a:p>
          <a:p>
            <a:r>
              <a:rPr lang="cs-CZ" sz="900" dirty="0"/>
              <a:t>Zdroj: </a:t>
            </a:r>
            <a:r>
              <a:rPr lang="cs-CZ" sz="900" dirty="0" err="1"/>
              <a:t>Herzog</a:t>
            </a:r>
            <a:r>
              <a:rPr lang="cs-CZ" sz="900" dirty="0"/>
              <a:t> (2011)</a:t>
            </a:r>
          </a:p>
        </p:txBody>
      </p:sp>
      <p:sp>
        <p:nvSpPr>
          <p:cNvPr id="9" name="TextovéPole 8"/>
          <p:cNvSpPr txBox="1"/>
          <p:nvPr/>
        </p:nvSpPr>
        <p:spPr>
          <a:xfrm>
            <a:off x="1223819" y="5410206"/>
            <a:ext cx="42225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900" dirty="0"/>
              <a:t>Obrázek 3 Inovační proces podle </a:t>
            </a:r>
            <a:r>
              <a:rPr lang="cs-CZ" sz="900" dirty="0" err="1"/>
              <a:t>Košturiak</a:t>
            </a:r>
            <a:r>
              <a:rPr lang="cs-CZ" sz="900" dirty="0"/>
              <a:t> a </a:t>
            </a:r>
            <a:r>
              <a:rPr lang="cs-CZ" sz="900" dirty="0" err="1"/>
              <a:t>Chal</a:t>
            </a:r>
            <a:r>
              <a:rPr lang="cs-CZ" sz="900" dirty="0"/>
              <a:t>´</a:t>
            </a:r>
          </a:p>
          <a:p>
            <a:r>
              <a:rPr lang="cs-CZ" sz="900" dirty="0"/>
              <a:t>Zdroj: </a:t>
            </a:r>
            <a:r>
              <a:rPr lang="cs-CZ" sz="900" dirty="0" err="1"/>
              <a:t>Košturiak</a:t>
            </a:r>
            <a:r>
              <a:rPr lang="cs-CZ" sz="900" dirty="0"/>
              <a:t> a </a:t>
            </a:r>
            <a:r>
              <a:rPr lang="cs-CZ" sz="900" dirty="0" err="1"/>
              <a:t>Chal</a:t>
            </a:r>
            <a:r>
              <a:rPr lang="cs-CZ" sz="900" dirty="0"/>
              <a:t>´ (2008)</a:t>
            </a:r>
          </a:p>
        </p:txBody>
      </p:sp>
      <p:pic>
        <p:nvPicPr>
          <p:cNvPr id="7" name="Picture 5">
            <a:extLst>
              <a:ext uri="{FF2B5EF4-FFF2-40B4-BE49-F238E27FC236}">
                <a16:creationId xmlns:a16="http://schemas.microsoft.com/office/drawing/2014/main" id="{749C4455-E13B-48CF-83B4-7A9D8303F4E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38893" y="1512486"/>
            <a:ext cx="5261890" cy="976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2">
            <a:extLst>
              <a:ext uri="{FF2B5EF4-FFF2-40B4-BE49-F238E27FC236}">
                <a16:creationId xmlns:a16="http://schemas.microsoft.com/office/drawing/2014/main" id="{3BBF1780-5C0C-42F6-A9D9-91D05B61941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67889" y="3158672"/>
            <a:ext cx="4084580" cy="22144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941023F-39ED-43C2-A9F2-C9447D18F7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7953" y="949911"/>
            <a:ext cx="7290197" cy="931277"/>
          </a:xfrm>
          <a:ln>
            <a:solidFill>
              <a:schemeClr val="tx1"/>
            </a:solidFill>
          </a:ln>
        </p:spPr>
        <p:txBody>
          <a:bodyPr>
            <a:normAutofit fontScale="90000"/>
          </a:bodyPr>
          <a:lstStyle/>
          <a:p>
            <a:pPr>
              <a:defRPr/>
            </a:pPr>
            <a:br>
              <a:rPr lang="cs-CZ" altLang="cs-CZ" sz="4000" b="1" dirty="0">
                <a:solidFill>
                  <a:srgbClr val="008080"/>
                </a:solidFill>
              </a:rPr>
            </a:br>
            <a:r>
              <a:rPr lang="cs-CZ" altLang="cs-CZ" sz="4000" b="1" dirty="0">
                <a:solidFill>
                  <a:srgbClr val="C00000"/>
                </a:solidFill>
              </a:rPr>
              <a:t>2. Jak inovace řídit</a:t>
            </a:r>
            <a:br>
              <a:rPr lang="cs-CZ" altLang="cs-CZ" sz="2700" b="1" dirty="0">
                <a:solidFill>
                  <a:schemeClr val="bg1"/>
                </a:solidFill>
              </a:rPr>
            </a:br>
            <a:endParaRPr lang="cs-CZ" sz="2700" b="1" dirty="0">
              <a:solidFill>
                <a:schemeClr val="bg1"/>
              </a:solidFill>
            </a:endParaRPr>
          </a:p>
        </p:txBody>
      </p:sp>
      <p:sp>
        <p:nvSpPr>
          <p:cNvPr id="37891" name="Zástupný symbol pro obsah 2"/>
          <p:cNvSpPr>
            <a:spLocks noGrp="1"/>
          </p:cNvSpPr>
          <p:nvPr>
            <p:ph idx="1"/>
          </p:nvPr>
        </p:nvSpPr>
        <p:spPr>
          <a:xfrm>
            <a:off x="767954" y="1965722"/>
            <a:ext cx="7246109" cy="3689353"/>
          </a:xfrm>
          <a:ln>
            <a:solidFill>
              <a:schemeClr val="tx1"/>
            </a:solidFill>
          </a:ln>
        </p:spPr>
        <p:txBody>
          <a:bodyPr/>
          <a:lstStyle/>
          <a:p>
            <a:pPr marL="0" indent="0" algn="just">
              <a:buClrTx/>
              <a:buNone/>
            </a:pPr>
            <a:r>
              <a:rPr lang="cs-CZ" altLang="cs-CZ" sz="2400" dirty="0"/>
              <a:t>Inovace je proces, nikoliv jednotlivá událost nebo akce, a jako takový musí být řízen. </a:t>
            </a:r>
          </a:p>
          <a:p>
            <a:pPr marL="0" indent="0" algn="just">
              <a:buClrTx/>
              <a:buNone/>
            </a:pPr>
            <a:r>
              <a:rPr lang="cs-CZ" altLang="cs-CZ" sz="2400" dirty="0"/>
              <a:t>Faktory, které tento proces určují, lze ovlivňovat, a tím ovlivnit i výsledek – neboli proces inovace lze řídit.</a:t>
            </a:r>
          </a:p>
          <a:p>
            <a:pPr marL="0" indent="0" algn="just">
              <a:buClrTx/>
              <a:buNone/>
            </a:pPr>
            <a:r>
              <a:rPr lang="cs-CZ" altLang="cs-CZ" sz="2400" dirty="0"/>
              <a:t>Základní schopnosti, které ovlivňují efektivní řízení inovací jsou uvedeny v tabulce 2. </a:t>
            </a:r>
          </a:p>
          <a:p>
            <a:pPr marL="0" indent="0">
              <a:buClrTx/>
              <a:buNone/>
            </a:pPr>
            <a:endParaRPr lang="cs-CZ" altLang="cs-CZ" dirty="0"/>
          </a:p>
          <a:p>
            <a:pPr marL="0" indent="0">
              <a:buClrTx/>
              <a:buNone/>
            </a:pPr>
            <a:endParaRPr lang="cs-CZ" altLang="cs-CZ" sz="1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Obsah obrázku stůl&#10;&#10;Popis byl vytvořen automaticky">
            <a:extLst>
              <a:ext uri="{FF2B5EF4-FFF2-40B4-BE49-F238E27FC236}">
                <a16:creationId xmlns:a16="http://schemas.microsoft.com/office/drawing/2014/main" id="{F72CE99B-A1A5-4EE6-8767-DB832E1A4A1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 cstate="print"/>
          <a:srcRect t="456" r="2" b="4132"/>
          <a:stretch/>
        </p:blipFill>
        <p:spPr bwMode="auto">
          <a:xfrm>
            <a:off x="20" y="7759"/>
            <a:ext cx="9143980" cy="68579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002B245-C2BE-47E8-8E5A-E842D2024A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7953" y="852256"/>
            <a:ext cx="7290197" cy="1004635"/>
          </a:xfrm>
          <a:ln>
            <a:solidFill>
              <a:schemeClr val="tx1"/>
            </a:solidFill>
          </a:ln>
        </p:spPr>
        <p:txBody>
          <a:bodyPr>
            <a:normAutofit fontScale="90000"/>
          </a:bodyPr>
          <a:lstStyle/>
          <a:p>
            <a:pPr>
              <a:defRPr/>
            </a:pPr>
            <a:br>
              <a:rPr lang="cs-CZ" altLang="cs-CZ" sz="2400" b="1" dirty="0">
                <a:solidFill>
                  <a:srgbClr val="008080"/>
                </a:solidFill>
              </a:rPr>
            </a:br>
            <a:r>
              <a:rPr lang="cs-CZ" altLang="cs-CZ" sz="3600" b="1" dirty="0">
                <a:solidFill>
                  <a:srgbClr val="C00000"/>
                </a:solidFill>
              </a:rPr>
              <a:t>3. Zásady pro vytvoření inovativního podniku</a:t>
            </a:r>
            <a:br>
              <a:rPr lang="cs-CZ" altLang="cs-CZ" sz="2400" b="1" dirty="0">
                <a:solidFill>
                  <a:srgbClr val="008080"/>
                </a:solidFill>
              </a:rPr>
            </a:br>
            <a:endParaRPr lang="cs-CZ" sz="2400" b="1" dirty="0">
              <a:solidFill>
                <a:srgbClr val="008080"/>
              </a:solidFill>
            </a:endParaRPr>
          </a:p>
        </p:txBody>
      </p:sp>
      <p:sp>
        <p:nvSpPr>
          <p:cNvPr id="43011" name="Zástupný symbol pro obsah 2"/>
          <p:cNvSpPr>
            <a:spLocks noGrp="1"/>
          </p:cNvSpPr>
          <p:nvPr>
            <p:ph idx="1"/>
          </p:nvPr>
        </p:nvSpPr>
        <p:spPr>
          <a:xfrm>
            <a:off x="767953" y="1949882"/>
            <a:ext cx="7290197" cy="3917195"/>
          </a:xfrm>
          <a:ln>
            <a:solidFill>
              <a:schemeClr val="tx1"/>
            </a:solidFill>
          </a:ln>
        </p:spPr>
        <p:txBody>
          <a:bodyPr/>
          <a:lstStyle/>
          <a:p>
            <a:pPr algn="just" eaLnBrk="1" hangingPunct="1"/>
            <a:r>
              <a:rPr lang="cs-CZ" altLang="cs-CZ" sz="2800" dirty="0"/>
              <a:t>Inovativní podnik = </a:t>
            </a:r>
            <a:r>
              <a:rPr lang="cs-CZ" altLang="cs-CZ" sz="2800" dirty="0" err="1"/>
              <a:t>podnik</a:t>
            </a:r>
            <a:r>
              <a:rPr lang="cs-CZ" altLang="cs-CZ" sz="2800" dirty="0"/>
              <a:t>, který ve všech směrech uvažuje a jedná jinak než konkurence. Jedná se o kombinaci dobrých nápadů, motivovaných pracovníků a instinktivního porozumění tomu, co zákazníci chtějí.</a:t>
            </a:r>
          </a:p>
          <a:p>
            <a:pPr marL="0" indent="0" algn="just" eaLnBrk="1" hangingPunct="1">
              <a:buNone/>
            </a:pPr>
            <a:endParaRPr lang="cs-CZ" altLang="cs-CZ" sz="1200" b="1" dirty="0"/>
          </a:p>
          <a:p>
            <a:pPr algn="just" eaLnBrk="1" hangingPunct="1"/>
            <a:endParaRPr lang="cs-CZ" altLang="cs-CZ" sz="1200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zentace2" id="{42B34AD4-CC8C-42C8-A123-A24A28B23F52}" vid="{CAA84E04-F411-4E5F-9AFE-C1503F826B3B}"/>
    </a:ext>
  </a:extLst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Sablona PPT_základní_CZ</Template>
  <TotalTime>2564</TotalTime>
  <Words>1121</Words>
  <Application>Microsoft Office PowerPoint</Application>
  <PresentationFormat>Předvádění na obrazovce (4:3)</PresentationFormat>
  <Paragraphs>121</Paragraphs>
  <Slides>16</Slides>
  <Notes>7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16</vt:i4>
      </vt:variant>
    </vt:vector>
  </HeadingPairs>
  <TitlesOfParts>
    <vt:vector size="22" baseType="lpstr">
      <vt:lpstr>Arial</vt:lpstr>
      <vt:lpstr>Calibri</vt:lpstr>
      <vt:lpstr>Calibri Light</vt:lpstr>
      <vt:lpstr>Tw Cen MT</vt:lpstr>
      <vt:lpstr>Wingdings</vt:lpstr>
      <vt:lpstr>Motiv Office</vt:lpstr>
      <vt:lpstr>Management inovací  T3 Inovace jako řídící proces</vt:lpstr>
      <vt:lpstr>OBSAH</vt:lpstr>
      <vt:lpstr> 1. Vymezení inovačního procesu </vt:lpstr>
      <vt:lpstr> 1.2 Vymezení inovačního procesu dle Kassay </vt:lpstr>
      <vt:lpstr>Prezentace aplikace PowerPoint</vt:lpstr>
      <vt:lpstr>Prezentace aplikace PowerPoint</vt:lpstr>
      <vt:lpstr> 2. Jak inovace řídit </vt:lpstr>
      <vt:lpstr>Prezentace aplikace PowerPoint</vt:lpstr>
      <vt:lpstr> 3. Zásady pro vytvoření inovativního podniku </vt:lpstr>
      <vt:lpstr>Prezentace aplikace PowerPoint</vt:lpstr>
      <vt:lpstr>Prezentace aplikace PowerPoint</vt:lpstr>
      <vt:lpstr>Prezentace aplikace PowerPoint</vt:lpstr>
      <vt:lpstr>Prezentace aplikace PowerPoint</vt:lpstr>
      <vt:lpstr> 4. Příklad z firemní praxe řízení inovačního procesu </vt:lpstr>
      <vt:lpstr>Otázky k zamyšlení  </vt:lpstr>
      <vt:lpstr>Literatura</vt:lpstr>
    </vt:vector>
  </TitlesOfParts>
  <Company>TESCO SW, a.s.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Ameir Omar</dc:creator>
  <cp:lastModifiedBy>Peterková Jindra</cp:lastModifiedBy>
  <cp:revision>130</cp:revision>
  <dcterms:created xsi:type="dcterms:W3CDTF">2017-08-29T14:48:16Z</dcterms:created>
  <dcterms:modified xsi:type="dcterms:W3CDTF">2024-02-27T10:58:22Z</dcterms:modified>
</cp:coreProperties>
</file>