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4"/>
  </p:notesMasterIdLst>
  <p:sldIdLst>
    <p:sldId id="522" r:id="rId2"/>
    <p:sldId id="289" r:id="rId3"/>
    <p:sldId id="335" r:id="rId4"/>
    <p:sldId id="526" r:id="rId5"/>
    <p:sldId id="527" r:id="rId6"/>
    <p:sldId id="360" r:id="rId7"/>
    <p:sldId id="339" r:id="rId8"/>
    <p:sldId id="528" r:id="rId9"/>
    <p:sldId id="340" r:id="rId10"/>
    <p:sldId id="310" r:id="rId11"/>
    <p:sldId id="352" r:id="rId12"/>
    <p:sldId id="529" r:id="rId13"/>
    <p:sldId id="353" r:id="rId14"/>
    <p:sldId id="354" r:id="rId15"/>
    <p:sldId id="355" r:id="rId16"/>
    <p:sldId id="356" r:id="rId17"/>
    <p:sldId id="357" r:id="rId18"/>
    <p:sldId id="358" r:id="rId19"/>
    <p:sldId id="359" r:id="rId20"/>
    <p:sldId id="297" r:id="rId21"/>
    <p:sldId id="299" r:id="rId22"/>
    <p:sldId id="525"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1F28"/>
    <a:srgbClr val="E9989C"/>
    <a:srgbClr val="ECA5A8"/>
    <a:srgbClr val="313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showGuides="1">
      <p:cViewPr varScale="1">
        <p:scale>
          <a:sx n="86" d="100"/>
          <a:sy n="86" d="100"/>
        </p:scale>
        <p:origin x="1243"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24DEF-76CE-43F8-B4C7-275C08DA3028}" type="datetimeFigureOut">
              <a:rPr lang="cs-CZ" smtClean="0"/>
              <a:t>19.02.2024</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AA614E-6AFF-47D8-9BDB-1E8D5C03BDF9}" type="slidenum">
              <a:rPr lang="cs-CZ" smtClean="0"/>
              <a:t>‹#›</a:t>
            </a:fld>
            <a:endParaRPr lang="cs-CZ"/>
          </a:p>
        </p:txBody>
      </p:sp>
    </p:spTree>
    <p:extLst>
      <p:ext uri="{BB962C8B-B14F-4D97-AF65-F5344CB8AC3E}">
        <p14:creationId xmlns:p14="http://schemas.microsoft.com/office/powerpoint/2010/main" val="258403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84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18436" name="Zástupný symbol pro číslo snímku 3"/>
          <p:cNvSpPr>
            <a:spLocks noGrp="1"/>
          </p:cNvSpPr>
          <p:nvPr>
            <p:ph type="sldNum" sz="quarter" idx="5"/>
          </p:nvPr>
        </p:nvSpPr>
        <p:spPr bwMode="auto">
          <a:noFill/>
          <a:ln>
            <a:miter lim="800000"/>
            <a:headEnd/>
            <a:tailEnd/>
          </a:ln>
        </p:spPr>
        <p:txBody>
          <a:bodyPr/>
          <a:lstStyle/>
          <a:p>
            <a:fld id="{4A454A26-187B-406C-8B34-4CC5A83FF2EF}" type="slidenum">
              <a:rPr lang="cs-CZ" altLang="cs-CZ"/>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529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55300" name="Zástupný symbol pro číslo snímku 3"/>
          <p:cNvSpPr>
            <a:spLocks noGrp="1"/>
          </p:cNvSpPr>
          <p:nvPr>
            <p:ph type="sldNum" sz="quarter" idx="5"/>
          </p:nvPr>
        </p:nvSpPr>
        <p:spPr bwMode="auto">
          <a:noFill/>
          <a:ln>
            <a:miter lim="800000"/>
            <a:headEnd/>
            <a:tailEnd/>
          </a:ln>
        </p:spPr>
        <p:txBody>
          <a:bodyPr/>
          <a:lstStyle/>
          <a:p>
            <a:fld id="{F13A6F36-D874-4BF4-96B0-E8DE0C944647}" type="slidenum">
              <a:rPr lang="cs-CZ" altLang="cs-CZ"/>
              <a:pPr/>
              <a:t>18</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73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altLang="cs-CZ"/>
              <a:t>Radikální inovace – vývoj původního osobního počítače, chytrý telefon</a:t>
            </a:r>
          </a:p>
          <a:p>
            <a:pPr eaLnBrk="1" hangingPunct="1">
              <a:spcBef>
                <a:spcPct val="0"/>
              </a:spcBef>
            </a:pPr>
            <a:endParaRPr lang="cs-CZ" altLang="cs-CZ"/>
          </a:p>
          <a:p>
            <a:pPr eaLnBrk="1" hangingPunct="1">
              <a:spcBef>
                <a:spcPct val="0"/>
              </a:spcBef>
            </a:pPr>
            <a:r>
              <a:rPr lang="cs-CZ" altLang="cs-CZ"/>
              <a:t>Inkrementální inovace – zlepšení televizorů v posledních několika desetiletí, přidání jiného druhu bělícího prostředku do mýdlového čistícího prostředku.</a:t>
            </a:r>
          </a:p>
          <a:p>
            <a:pPr eaLnBrk="1" hangingPunct="1">
              <a:spcBef>
                <a:spcPct val="0"/>
              </a:spcBef>
            </a:pPr>
            <a:endParaRPr lang="cs-CZ" altLang="cs-CZ"/>
          </a:p>
        </p:txBody>
      </p:sp>
      <p:sp>
        <p:nvSpPr>
          <p:cNvPr id="57348" name="Zástupný symbol pro číslo snímku 3"/>
          <p:cNvSpPr>
            <a:spLocks noGrp="1"/>
          </p:cNvSpPr>
          <p:nvPr>
            <p:ph type="sldNum" sz="quarter" idx="5"/>
          </p:nvPr>
        </p:nvSpPr>
        <p:spPr bwMode="auto">
          <a:noFill/>
          <a:ln>
            <a:miter lim="800000"/>
            <a:headEnd/>
            <a:tailEnd/>
          </a:ln>
        </p:spPr>
        <p:txBody>
          <a:bodyPr/>
          <a:lstStyle/>
          <a:p>
            <a:fld id="{DC378310-D1D6-4BE7-ACDB-90C0CBE1F2A9}" type="slidenum">
              <a:rPr lang="cs-CZ" altLang="cs-CZ"/>
              <a:pPr/>
              <a:t>19</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68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36868" name="Zástupný symbol pro číslo snímku 3"/>
          <p:cNvSpPr>
            <a:spLocks noGrp="1"/>
          </p:cNvSpPr>
          <p:nvPr>
            <p:ph type="sldNum" sz="quarter" idx="5"/>
          </p:nvPr>
        </p:nvSpPr>
        <p:spPr bwMode="auto">
          <a:noFill/>
          <a:ln>
            <a:miter lim="800000"/>
            <a:headEnd/>
            <a:tailEnd/>
          </a:ln>
        </p:spPr>
        <p:txBody>
          <a:bodyPr/>
          <a:lstStyle/>
          <a:p>
            <a:fld id="{3D1FE8A4-F7B0-4DBB-9F1E-422597813FC9}" type="slidenum">
              <a:rPr lang="cs-CZ" altLang="cs-CZ"/>
              <a:pPr/>
              <a:t>22</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68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36868" name="Zástupný symbol pro číslo snímku 3"/>
          <p:cNvSpPr>
            <a:spLocks noGrp="1"/>
          </p:cNvSpPr>
          <p:nvPr>
            <p:ph type="sldNum" sz="quarter" idx="5"/>
          </p:nvPr>
        </p:nvSpPr>
        <p:spPr bwMode="auto">
          <a:noFill/>
          <a:ln>
            <a:miter lim="800000"/>
            <a:headEnd/>
            <a:tailEnd/>
          </a:ln>
        </p:spPr>
        <p:txBody>
          <a:bodyPr/>
          <a:lstStyle/>
          <a:p>
            <a:fld id="{EE65CE49-19C9-4B1F-B6D2-BB22AECC2C1C}" type="slidenum">
              <a:rPr lang="cs-CZ" altLang="cs-CZ"/>
              <a:pPr/>
              <a:t>10</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30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altLang="cs-CZ"/>
              <a:t>Výrobková inovace = samouzavírací víko u odpadkových košů výrobce Hailo</a:t>
            </a:r>
          </a:p>
          <a:p>
            <a:pPr eaLnBrk="1" hangingPunct="1">
              <a:spcBef>
                <a:spcPct val="0"/>
              </a:spcBef>
            </a:pPr>
            <a:r>
              <a:rPr lang="cs-CZ" altLang="cs-CZ"/>
              <a:t>Inovace služby = věrnostní karty pro zákazníky obchodních řetězců, rozšíření záruk u výrobků</a:t>
            </a:r>
          </a:p>
          <a:p>
            <a:pPr eaLnBrk="1" hangingPunct="1">
              <a:spcBef>
                <a:spcPct val="0"/>
              </a:spcBef>
            </a:pPr>
            <a:r>
              <a:rPr lang="cs-CZ" altLang="cs-CZ"/>
              <a:t>Procesní inovace = GPS navigační systémy a satelitní systémy pro dopravní zařízení, softwarové programy pro systémy prodeje, účtování a údržby.</a:t>
            </a:r>
          </a:p>
          <a:p>
            <a:pPr eaLnBrk="1" hangingPunct="1">
              <a:spcBef>
                <a:spcPct val="0"/>
              </a:spcBef>
            </a:pPr>
            <a:r>
              <a:rPr lang="cs-CZ" altLang="cs-CZ"/>
              <a:t>Marketingová inovace = multipaky mražených krémů, první využití sociálních sítí pro marketing.</a:t>
            </a:r>
          </a:p>
          <a:p>
            <a:pPr eaLnBrk="1" hangingPunct="1">
              <a:spcBef>
                <a:spcPct val="0"/>
              </a:spcBef>
            </a:pPr>
            <a:r>
              <a:rPr lang="cs-CZ" altLang="cs-CZ"/>
              <a:t>Organizační inovace = využití outsourcingu, prodej výrobků prostřednictvím e-shopů.</a:t>
            </a:r>
          </a:p>
          <a:p>
            <a:pPr eaLnBrk="1" hangingPunct="1">
              <a:spcBef>
                <a:spcPct val="0"/>
              </a:spcBef>
            </a:pPr>
            <a:endParaRPr lang="cs-CZ" altLang="cs-CZ"/>
          </a:p>
          <a:p>
            <a:pPr eaLnBrk="1" hangingPunct="1">
              <a:spcBef>
                <a:spcPct val="0"/>
              </a:spcBef>
            </a:pPr>
            <a:r>
              <a:rPr lang="cs-CZ" altLang="cs-CZ"/>
              <a:t>Výsledky výzkumu: ČSÚ realizuje statistické výběrové šetření ve dvouletých cyklech. Za období 2004 – 2012 podíl inovujících podniků na všech podnicích se pohybuje kolem 50 % - tzn., že každý druhý podnik inovoval. V letech 2010 – 2012 převládají inovace technického charakteru nad inovacemi netechnického charakteru. Nejvíce inovují podniky v odvětví informačních a komunikačních činností, pak pojišťovnictví a bankovnictví a následně podniky ve zpracovatelském průmyslu. Ve srovnání s EU dle statistiky Eurostatu se podniky v ČR z hlediska rozsahu inovací pohybují mírně pod evropským průměrem.</a:t>
            </a:r>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p:txBody>
      </p:sp>
      <p:sp>
        <p:nvSpPr>
          <p:cNvPr id="43012" name="Zástupný symbol pro číslo snímku 3"/>
          <p:cNvSpPr>
            <a:spLocks noGrp="1"/>
          </p:cNvSpPr>
          <p:nvPr>
            <p:ph type="sldNum" sz="quarter" idx="5"/>
          </p:nvPr>
        </p:nvSpPr>
        <p:spPr bwMode="auto">
          <a:noFill/>
          <a:ln>
            <a:miter lim="800000"/>
            <a:headEnd/>
            <a:tailEnd/>
          </a:ln>
        </p:spPr>
        <p:txBody>
          <a:bodyPr/>
          <a:lstStyle/>
          <a:p>
            <a:fld id="{548EB289-C6E9-46E9-B3A8-05E41B6E9372}" type="slidenum">
              <a:rPr lang="cs-CZ" altLang="cs-CZ"/>
              <a:pPr/>
              <a:t>11</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30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cs-CZ" altLang="cs-CZ"/>
              <a:t>Výrobková inovace = samouzavírací víko u odpadkových košů výrobce Hailo</a:t>
            </a:r>
          </a:p>
          <a:p>
            <a:pPr eaLnBrk="1" hangingPunct="1">
              <a:spcBef>
                <a:spcPct val="0"/>
              </a:spcBef>
            </a:pPr>
            <a:r>
              <a:rPr lang="cs-CZ" altLang="cs-CZ"/>
              <a:t>Inovace služby = věrnostní karty pro zákazníky obchodních řetězců, rozšíření záruk u výrobků</a:t>
            </a:r>
          </a:p>
          <a:p>
            <a:pPr eaLnBrk="1" hangingPunct="1">
              <a:spcBef>
                <a:spcPct val="0"/>
              </a:spcBef>
            </a:pPr>
            <a:r>
              <a:rPr lang="cs-CZ" altLang="cs-CZ"/>
              <a:t>Procesní inovace = GPS navigační systémy a satelitní systémy pro dopravní zařízení, softwarové programy pro systémy prodeje, účtování a údržby.</a:t>
            </a:r>
          </a:p>
          <a:p>
            <a:pPr eaLnBrk="1" hangingPunct="1">
              <a:spcBef>
                <a:spcPct val="0"/>
              </a:spcBef>
            </a:pPr>
            <a:r>
              <a:rPr lang="cs-CZ" altLang="cs-CZ"/>
              <a:t>Marketingová inovace = multipaky mražených krémů, první využití sociálních sítí pro marketing.</a:t>
            </a:r>
          </a:p>
          <a:p>
            <a:pPr eaLnBrk="1" hangingPunct="1">
              <a:spcBef>
                <a:spcPct val="0"/>
              </a:spcBef>
            </a:pPr>
            <a:r>
              <a:rPr lang="cs-CZ" altLang="cs-CZ"/>
              <a:t>Organizační inovace = využití outsourcingu, prodej výrobků prostřednictvím e-shopů.</a:t>
            </a:r>
          </a:p>
          <a:p>
            <a:pPr eaLnBrk="1" hangingPunct="1">
              <a:spcBef>
                <a:spcPct val="0"/>
              </a:spcBef>
            </a:pPr>
            <a:endParaRPr lang="cs-CZ" altLang="cs-CZ"/>
          </a:p>
          <a:p>
            <a:pPr eaLnBrk="1" hangingPunct="1">
              <a:spcBef>
                <a:spcPct val="0"/>
              </a:spcBef>
            </a:pPr>
            <a:r>
              <a:rPr lang="cs-CZ" altLang="cs-CZ"/>
              <a:t>Výsledky výzkumu: ČSÚ realizuje statistické výběrové šetření ve dvouletých cyklech. Za období 2004 – 2012 podíl inovujících podniků na všech podnicích se pohybuje kolem 50 % - tzn., že každý druhý podnik inovoval. V letech 2010 – 2012 převládají inovace technického charakteru nad inovacemi netechnického charakteru. Nejvíce inovují podniky v odvětví informačních a komunikačních činností, pak pojišťovnictví a bankovnictví a následně podniky ve zpracovatelském průmyslu. Ve srovnání s EU dle statistiky Eurostatu se podniky v ČR z hlediska rozsahu inovací pohybují mírně pod evropským průměrem.</a:t>
            </a:r>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a:p>
            <a:pPr eaLnBrk="1" hangingPunct="1">
              <a:spcBef>
                <a:spcPct val="0"/>
              </a:spcBef>
            </a:pPr>
            <a:endParaRPr lang="cs-CZ" altLang="cs-CZ"/>
          </a:p>
        </p:txBody>
      </p:sp>
      <p:sp>
        <p:nvSpPr>
          <p:cNvPr id="43012" name="Zástupný symbol pro číslo snímku 3"/>
          <p:cNvSpPr>
            <a:spLocks noGrp="1"/>
          </p:cNvSpPr>
          <p:nvPr>
            <p:ph type="sldNum" sz="quarter" idx="5"/>
          </p:nvPr>
        </p:nvSpPr>
        <p:spPr bwMode="auto">
          <a:noFill/>
          <a:ln>
            <a:miter lim="800000"/>
            <a:headEnd/>
            <a:tailEnd/>
          </a:ln>
        </p:spPr>
        <p:txBody>
          <a:bodyPr/>
          <a:lstStyle/>
          <a:p>
            <a:fld id="{548EB289-C6E9-46E9-B3A8-05E41B6E9372}" type="slidenum">
              <a:rPr lang="cs-CZ" altLang="cs-CZ"/>
              <a:pPr/>
              <a:t>12</a:t>
            </a:fld>
            <a:endParaRPr lang="cs-CZ" altLang="cs-CZ"/>
          </a:p>
        </p:txBody>
      </p:sp>
    </p:spTree>
    <p:extLst>
      <p:ext uri="{BB962C8B-B14F-4D97-AF65-F5344CB8AC3E}">
        <p14:creationId xmlns:p14="http://schemas.microsoft.com/office/powerpoint/2010/main" val="3194621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50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45060" name="Zástupný symbol pro číslo snímku 3"/>
          <p:cNvSpPr>
            <a:spLocks noGrp="1"/>
          </p:cNvSpPr>
          <p:nvPr>
            <p:ph type="sldNum" sz="quarter" idx="5"/>
          </p:nvPr>
        </p:nvSpPr>
        <p:spPr bwMode="auto">
          <a:noFill/>
          <a:ln>
            <a:miter lim="800000"/>
            <a:headEnd/>
            <a:tailEnd/>
          </a:ln>
        </p:spPr>
        <p:txBody>
          <a:bodyPr/>
          <a:lstStyle/>
          <a:p>
            <a:fld id="{8DBCD069-57F2-4FEF-90F3-A5DDA7680905}" type="slidenum">
              <a:rPr lang="cs-CZ" altLang="cs-CZ"/>
              <a:pPr/>
              <a:t>13</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710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47108" name="Zástupný symbol pro číslo snímku 3"/>
          <p:cNvSpPr>
            <a:spLocks noGrp="1"/>
          </p:cNvSpPr>
          <p:nvPr>
            <p:ph type="sldNum" sz="quarter" idx="5"/>
          </p:nvPr>
        </p:nvSpPr>
        <p:spPr bwMode="auto">
          <a:noFill/>
          <a:ln>
            <a:miter lim="800000"/>
            <a:headEnd/>
            <a:tailEnd/>
          </a:ln>
        </p:spPr>
        <p:txBody>
          <a:bodyPr/>
          <a:lstStyle/>
          <a:p>
            <a:fld id="{79FEA09C-031A-43F6-9D9E-0412589B19A0}" type="slidenum">
              <a:rPr lang="cs-CZ" altLang="cs-CZ"/>
              <a:pPr/>
              <a:t>14</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491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49156" name="Zástupný symbol pro číslo snímku 3"/>
          <p:cNvSpPr>
            <a:spLocks noGrp="1"/>
          </p:cNvSpPr>
          <p:nvPr>
            <p:ph type="sldNum" sz="quarter" idx="5"/>
          </p:nvPr>
        </p:nvSpPr>
        <p:spPr bwMode="auto">
          <a:noFill/>
          <a:ln>
            <a:miter lim="800000"/>
            <a:headEnd/>
            <a:tailEnd/>
          </a:ln>
        </p:spPr>
        <p:txBody>
          <a:bodyPr/>
          <a:lstStyle/>
          <a:p>
            <a:fld id="{E3032B17-CEF5-4356-B91A-2A2F498D838B}" type="slidenum">
              <a:rPr lang="cs-CZ" altLang="cs-CZ"/>
              <a:pPr/>
              <a:t>15</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51204" name="Zástupný symbol pro číslo snímku 3"/>
          <p:cNvSpPr>
            <a:spLocks noGrp="1"/>
          </p:cNvSpPr>
          <p:nvPr>
            <p:ph type="sldNum" sz="quarter" idx="5"/>
          </p:nvPr>
        </p:nvSpPr>
        <p:spPr bwMode="auto">
          <a:noFill/>
          <a:ln>
            <a:miter lim="800000"/>
            <a:headEnd/>
            <a:tailEnd/>
          </a:ln>
        </p:spPr>
        <p:txBody>
          <a:bodyPr/>
          <a:lstStyle/>
          <a:p>
            <a:fld id="{9944B517-331F-4FCC-96E0-6F273936FE5A}" type="slidenum">
              <a:rPr lang="cs-CZ" altLang="cs-CZ"/>
              <a:pPr/>
              <a:t>16</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325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altLang="cs-CZ"/>
          </a:p>
        </p:txBody>
      </p:sp>
      <p:sp>
        <p:nvSpPr>
          <p:cNvPr id="53252" name="Zástupný symbol pro číslo snímku 3"/>
          <p:cNvSpPr>
            <a:spLocks noGrp="1"/>
          </p:cNvSpPr>
          <p:nvPr>
            <p:ph type="sldNum" sz="quarter" idx="5"/>
          </p:nvPr>
        </p:nvSpPr>
        <p:spPr bwMode="auto">
          <a:noFill/>
          <a:ln>
            <a:miter lim="800000"/>
            <a:headEnd/>
            <a:tailEnd/>
          </a:ln>
        </p:spPr>
        <p:txBody>
          <a:bodyPr/>
          <a:lstStyle/>
          <a:p>
            <a:fld id="{3AADA81C-8C71-4311-8001-079DEEFE7ADA}" type="slidenum">
              <a:rPr lang="cs-CZ" altLang="cs-CZ"/>
              <a:pPr/>
              <a:t>17</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lze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Kliknutím lze upravit styly předlohy textu.</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Kliknutím lze upravit styly předlohy textu.</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FA28E-8293-4774-A3F2-1B0617E24EEC}"/>
              </a:ext>
            </a:extLst>
          </p:cNvPr>
          <p:cNvSpPr>
            <a:spLocks noGrp="1"/>
          </p:cNvSpPr>
          <p:nvPr>
            <p:ph type="ctrTitle"/>
          </p:nvPr>
        </p:nvSpPr>
        <p:spPr>
          <a:ln>
            <a:solidFill>
              <a:schemeClr val="tx1"/>
            </a:solidFill>
          </a:ln>
        </p:spPr>
        <p:txBody>
          <a:bodyPr>
            <a:normAutofit/>
          </a:bodyPr>
          <a:lstStyle/>
          <a:p>
            <a:r>
              <a:rPr lang="cs-CZ" sz="4000" dirty="0"/>
              <a:t>Management inovací</a:t>
            </a:r>
            <a:br>
              <a:rPr lang="cs-CZ" sz="4000" dirty="0"/>
            </a:br>
            <a:br>
              <a:rPr lang="cs-CZ" sz="4000" dirty="0"/>
            </a:br>
            <a:r>
              <a:rPr lang="cs-CZ" sz="2800" dirty="0">
                <a:solidFill>
                  <a:schemeClr val="tx1"/>
                </a:solidFill>
              </a:rPr>
              <a:t>T2. Vymezení a typologie inovací</a:t>
            </a:r>
          </a:p>
        </p:txBody>
      </p:sp>
      <p:sp>
        <p:nvSpPr>
          <p:cNvPr id="3" name="Podnadpis 2">
            <a:extLst>
              <a:ext uri="{FF2B5EF4-FFF2-40B4-BE49-F238E27FC236}">
                <a16:creationId xmlns:a16="http://schemas.microsoft.com/office/drawing/2014/main" id="{5B7613AB-FA6E-4E31-B4FF-E108122E16CA}"/>
              </a:ext>
            </a:extLst>
          </p:cNvPr>
          <p:cNvSpPr>
            <a:spLocks noGrp="1"/>
          </p:cNvSpPr>
          <p:nvPr>
            <p:ph type="subTitle" idx="1"/>
          </p:nvPr>
        </p:nvSpPr>
        <p:spPr>
          <a:ln>
            <a:solidFill>
              <a:schemeClr val="tx1"/>
            </a:solidFill>
          </a:ln>
        </p:spPr>
        <p:txBody>
          <a:bodyPr/>
          <a:lstStyle/>
          <a:p>
            <a:r>
              <a:rPr lang="cs-CZ" dirty="0">
                <a:solidFill>
                  <a:schemeClr val="tx1"/>
                </a:solidFill>
              </a:rPr>
              <a:t>doc. Ing. Jindra Peterková, Ph.D.</a:t>
            </a:r>
          </a:p>
        </p:txBody>
      </p:sp>
    </p:spTree>
    <p:extLst>
      <p:ext uri="{BB962C8B-B14F-4D97-AF65-F5344CB8AC3E}">
        <p14:creationId xmlns:p14="http://schemas.microsoft.com/office/powerpoint/2010/main" val="1326981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Zástupný symbol pro obsah 2"/>
          <p:cNvSpPr>
            <a:spLocks noGrp="1"/>
          </p:cNvSpPr>
          <p:nvPr>
            <p:ph idx="1"/>
          </p:nvPr>
        </p:nvSpPr>
        <p:spPr>
          <a:xfrm>
            <a:off x="767953" y="301841"/>
            <a:ext cx="7290197" cy="5779363"/>
          </a:xfrm>
          <a:ln>
            <a:solidFill>
              <a:schemeClr val="tx1"/>
            </a:solidFill>
          </a:ln>
        </p:spPr>
        <p:txBody>
          <a:bodyPr>
            <a:normAutofit lnSpcReduction="10000"/>
          </a:bodyPr>
          <a:lstStyle/>
          <a:p>
            <a:pPr algn="just">
              <a:buClr>
                <a:srgbClr val="C00000"/>
              </a:buClr>
              <a:buFont typeface="Wingdings" panose="05000000000000000000" pitchFamily="2" charset="2"/>
              <a:buChar char="Ø"/>
              <a:defRPr/>
            </a:pPr>
            <a:r>
              <a:rPr lang="cs-CZ" altLang="cs-CZ" sz="2400" dirty="0">
                <a:solidFill>
                  <a:schemeClr val="tx1"/>
                </a:solidFill>
              </a:rPr>
              <a:t>Inovace přinášejí prospěch jak podnikům, tak zákazníkům. Proto je prospěšné realizovat hodnotovou inovaci, ke které dochází, když zvyšování hodnoty pro zákazníka je doprovázeno nízkými náklady. (</a:t>
            </a:r>
            <a:r>
              <a:rPr lang="cs-CZ" altLang="cs-CZ" sz="2400" dirty="0" err="1">
                <a:solidFill>
                  <a:schemeClr val="tx1"/>
                </a:solidFill>
              </a:rPr>
              <a:t>Košturiak</a:t>
            </a:r>
            <a:r>
              <a:rPr lang="cs-CZ" altLang="cs-CZ" sz="2400" dirty="0">
                <a:solidFill>
                  <a:schemeClr val="tx1"/>
                </a:solidFill>
              </a:rPr>
              <a:t>, 2014)</a:t>
            </a:r>
          </a:p>
          <a:p>
            <a:pPr algn="just">
              <a:buClr>
                <a:srgbClr val="C00000"/>
              </a:buClr>
              <a:buFont typeface="Wingdings" panose="05000000000000000000" pitchFamily="2" charset="2"/>
              <a:buChar char="Ø"/>
              <a:defRPr/>
            </a:pPr>
            <a:r>
              <a:rPr lang="cs-CZ" altLang="cs-CZ" sz="2400" dirty="0">
                <a:solidFill>
                  <a:schemeClr val="tx1"/>
                </a:solidFill>
              </a:rPr>
              <a:t>Inovace je nový, podnikem doposud nepoužívaný přístup k využívání nově vznikajících podnikatelských příležitostí k dalšímu rozvoji. Nesmí být pojímána jako zdroj trvalých konkurenčních výhod a nadstandardních výnosů svých tvůrců. (</a:t>
            </a:r>
            <a:r>
              <a:rPr lang="cs-CZ" altLang="cs-CZ" sz="2400" dirty="0" err="1">
                <a:solidFill>
                  <a:schemeClr val="tx1"/>
                </a:solidFill>
              </a:rPr>
              <a:t>Pitra</a:t>
            </a:r>
            <a:r>
              <a:rPr lang="cs-CZ" altLang="cs-CZ" sz="2400" dirty="0">
                <a:solidFill>
                  <a:schemeClr val="tx1"/>
                </a:solidFill>
              </a:rPr>
              <a:t>, 2013)</a:t>
            </a:r>
          </a:p>
          <a:p>
            <a:pPr algn="just">
              <a:buClr>
                <a:srgbClr val="C00000"/>
              </a:buClr>
              <a:buFont typeface="Wingdings" panose="05000000000000000000" pitchFamily="2" charset="2"/>
              <a:buChar char="Ø"/>
              <a:defRPr/>
            </a:pPr>
            <a:r>
              <a:rPr lang="cs-CZ" altLang="cs-CZ" sz="2400" dirty="0">
                <a:solidFill>
                  <a:schemeClr val="tx1"/>
                </a:solidFill>
              </a:rPr>
              <a:t>Obstát v konkurenčním boji znamená, řídit se inovačními přikázáními, které slouží k posílení podnikového strukturního kapitálu a k vytvoření vhodné inovační struktury. Přikázání jsou zaměřena na intelektuální kapitálovou základnu společnosti (lidský kapitál, zájmový kapitál a strukturní kapitál). (</a:t>
            </a:r>
            <a:r>
              <a:rPr lang="cs-CZ" altLang="cs-CZ" sz="2400" dirty="0" err="1">
                <a:solidFill>
                  <a:schemeClr val="tx1"/>
                </a:solidFill>
              </a:rPr>
              <a:t>Kiernan</a:t>
            </a:r>
            <a:r>
              <a:rPr lang="cs-CZ" altLang="cs-CZ" sz="2400" dirty="0">
                <a:solidFill>
                  <a:schemeClr val="tx1"/>
                </a:solidFill>
              </a:rPr>
              <a:t>, 1998)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a:solidFill>
              <a:schemeClr val="tx1"/>
            </a:solidFill>
          </a:ln>
        </p:spPr>
        <p:txBody>
          <a:bodyPr>
            <a:normAutofit/>
          </a:bodyPr>
          <a:lstStyle/>
          <a:p>
            <a:pPr>
              <a:defRPr/>
            </a:pPr>
            <a:r>
              <a:rPr lang="cs-CZ" altLang="cs-CZ" sz="2400" b="1" cap="all" dirty="0">
                <a:solidFill>
                  <a:srgbClr val="C00000"/>
                </a:solidFill>
              </a:rPr>
              <a:t>3. Typy inovací dle zvolených hledisek pohledu</a:t>
            </a:r>
            <a:br>
              <a:rPr lang="cs-CZ" altLang="cs-CZ" sz="2400" b="1" cap="all" dirty="0">
                <a:solidFill>
                  <a:srgbClr val="C00000"/>
                </a:solidFill>
              </a:rPr>
            </a:br>
            <a:endParaRPr lang="cs-CZ" sz="2400" b="1" dirty="0">
              <a:solidFill>
                <a:schemeClr val="accent6"/>
              </a:solidFill>
            </a:endParaRPr>
          </a:p>
        </p:txBody>
      </p:sp>
      <p:sp>
        <p:nvSpPr>
          <p:cNvPr id="3" name="Zástupný symbol pro obsah 2"/>
          <p:cNvSpPr>
            <a:spLocks noGrp="1"/>
          </p:cNvSpPr>
          <p:nvPr>
            <p:ph idx="1"/>
          </p:nvPr>
        </p:nvSpPr>
        <p:spPr>
          <a:ln>
            <a:solidFill>
              <a:schemeClr val="tx1"/>
            </a:solidFill>
          </a:ln>
        </p:spPr>
        <p:txBody>
          <a:bodyPr rtlCol="0">
            <a:normAutofit/>
          </a:bodyPr>
          <a:lstStyle/>
          <a:p>
            <a:pPr marL="68580" indent="-68580">
              <a:buFont typeface="Tw Cen MT" panose="020B0602020104020603" pitchFamily="34" charset="0"/>
              <a:buChar char=" "/>
              <a:defRPr/>
            </a:pPr>
            <a:r>
              <a:rPr lang="cs-CZ" b="1" dirty="0">
                <a:solidFill>
                  <a:srgbClr val="C00000"/>
                </a:solidFill>
              </a:rPr>
              <a:t>3.1 Hledisko předmětného charakteru (Oslo manuál 2005) </a:t>
            </a:r>
            <a:r>
              <a:rPr lang="cs-CZ" b="1" dirty="0">
                <a:solidFill>
                  <a:schemeClr val="tx1"/>
                </a:solidFill>
              </a:rPr>
              <a:t>– staré vymezení</a:t>
            </a:r>
          </a:p>
          <a:p>
            <a:pPr marL="68580" indent="-68580" algn="just">
              <a:buFont typeface="Tw Cen MT" panose="020B0602020104020603" pitchFamily="34" charset="0"/>
              <a:buChar char=" "/>
              <a:defRPr/>
            </a:pPr>
            <a:r>
              <a:rPr lang="cs-CZ" sz="2000" b="1" dirty="0">
                <a:solidFill>
                  <a:srgbClr val="C00000"/>
                </a:solidFill>
              </a:rPr>
              <a:t>Produktová inovace </a:t>
            </a:r>
            <a:r>
              <a:rPr lang="cs-CZ" sz="2000" dirty="0"/>
              <a:t>– zavedení zboží nebo služeb nových nebo významně zlepšených s ohledem na jejich charakteristiky nebo zamyšlené užití.</a:t>
            </a:r>
          </a:p>
          <a:p>
            <a:pPr marL="68580" indent="-68580" algn="just">
              <a:buFont typeface="Tw Cen MT" panose="020B0602020104020603" pitchFamily="34" charset="0"/>
              <a:buChar char=" "/>
              <a:defRPr/>
            </a:pPr>
            <a:r>
              <a:rPr lang="cs-CZ" sz="2000" b="1" dirty="0">
                <a:solidFill>
                  <a:srgbClr val="C00000"/>
                </a:solidFill>
              </a:rPr>
              <a:t>Procesní inovace </a:t>
            </a:r>
            <a:r>
              <a:rPr lang="cs-CZ" sz="2000" dirty="0"/>
              <a:t>– zavedení nové nebo významně zlepšené produkce anebo dodavatelských metod.</a:t>
            </a:r>
          </a:p>
          <a:p>
            <a:pPr marL="68580" indent="-68580" algn="just">
              <a:buFont typeface="Tw Cen MT" panose="020B0602020104020603" pitchFamily="34" charset="0"/>
              <a:buChar char=" "/>
              <a:defRPr/>
            </a:pPr>
            <a:r>
              <a:rPr lang="cs-CZ" sz="2000" b="1" dirty="0">
                <a:solidFill>
                  <a:srgbClr val="C00000"/>
                </a:solidFill>
              </a:rPr>
              <a:t>Marketingová inovace </a:t>
            </a:r>
            <a:r>
              <a:rPr lang="cs-CZ" sz="2000" dirty="0"/>
              <a:t>- představuje zavedení nové marketingové metody obsahující významné změny v designu produktu nebo balení, umístění produktu, podpoře produktu či ocenění.</a:t>
            </a:r>
          </a:p>
          <a:p>
            <a:pPr marL="68580" indent="-68580" algn="just">
              <a:buFont typeface="Tw Cen MT" panose="020B0602020104020603" pitchFamily="34" charset="0"/>
              <a:buChar char=" "/>
              <a:defRPr/>
            </a:pPr>
            <a:r>
              <a:rPr lang="cs-CZ" sz="2000" b="1" dirty="0">
                <a:solidFill>
                  <a:srgbClr val="C00000"/>
                </a:solidFill>
              </a:rPr>
              <a:t>Organizační inovace </a:t>
            </a:r>
            <a:r>
              <a:rPr lang="cs-CZ" sz="2000" dirty="0"/>
              <a:t>– zavedení nové organizační metody v podnikových obchodních praktikách, organizaci pracovního místa nebo externích vztazích. </a:t>
            </a:r>
          </a:p>
          <a:p>
            <a:pPr marL="68580" indent="-68580">
              <a:buFont typeface="Tw Cen MT" panose="020B0602020104020603" pitchFamily="34" charset="0"/>
              <a:buChar char=" "/>
              <a:defRPr/>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00" y="523783"/>
            <a:ext cx="8064000" cy="5592932"/>
          </a:xfrm>
          <a:ln>
            <a:solidFill>
              <a:schemeClr val="tx1"/>
            </a:solidFill>
          </a:ln>
        </p:spPr>
        <p:txBody>
          <a:bodyPr rtlCol="0">
            <a:normAutofit fontScale="85000" lnSpcReduction="10000"/>
          </a:bodyPr>
          <a:lstStyle/>
          <a:p>
            <a:pPr marL="68580" indent="-68580">
              <a:buFont typeface="Tw Cen MT" panose="020B0602020104020603" pitchFamily="34" charset="0"/>
              <a:buChar char=" "/>
              <a:defRPr/>
            </a:pPr>
            <a:r>
              <a:rPr lang="cs-CZ" b="1" dirty="0">
                <a:solidFill>
                  <a:srgbClr val="C00000"/>
                </a:solidFill>
              </a:rPr>
              <a:t>3.1 Hledisko předmětného charakteru (Oslo manuál 2017) </a:t>
            </a:r>
            <a:r>
              <a:rPr lang="cs-CZ" b="1" dirty="0">
                <a:solidFill>
                  <a:schemeClr val="tx1"/>
                </a:solidFill>
              </a:rPr>
              <a:t>– nové vymezení</a:t>
            </a:r>
          </a:p>
          <a:p>
            <a:pPr marL="514350" indent="-514350" algn="just">
              <a:buFont typeface="+mj-lt"/>
              <a:buAutoNum type="arabicPeriod"/>
              <a:defRPr/>
            </a:pPr>
            <a:r>
              <a:rPr lang="cs-CZ" sz="2600" b="1" dirty="0">
                <a:solidFill>
                  <a:srgbClr val="C00000"/>
                </a:solidFill>
              </a:rPr>
              <a:t>Produktová inovace </a:t>
            </a:r>
            <a:r>
              <a:rPr lang="cs-CZ" sz="2600" dirty="0"/>
              <a:t>– uvedení na trh nového nebo podstatně zlepšeného výrobku nebo služby.</a:t>
            </a:r>
          </a:p>
          <a:p>
            <a:pPr marL="514350" indent="-514350" algn="just">
              <a:buFont typeface="+mj-lt"/>
              <a:buAutoNum type="arabicPeriod"/>
              <a:defRPr/>
            </a:pPr>
            <a:r>
              <a:rPr lang="cs-CZ" sz="2600" b="1" dirty="0">
                <a:solidFill>
                  <a:srgbClr val="C00000"/>
                </a:solidFill>
              </a:rPr>
              <a:t>Inovace podnikových procesů:</a:t>
            </a:r>
          </a:p>
          <a:p>
            <a:pPr marL="742950" lvl="1" indent="-285750" algn="just">
              <a:lnSpc>
                <a:spcPct val="120000"/>
              </a:lnSpc>
              <a:spcBef>
                <a:spcPts val="600"/>
              </a:spcBef>
              <a:spcAft>
                <a:spcPts val="600"/>
              </a:spcAft>
              <a:buFont typeface="Courier New" panose="02070309020205020404" pitchFamily="49" charset="0"/>
              <a:buChar char="o"/>
            </a:pPr>
            <a:r>
              <a:rPr lang="cs-CZ"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inovace vnitřních procesů</a:t>
            </a:r>
            <a:r>
              <a:rPr lang="cs-CZ" sz="18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zavedení nového nebo podstatně zlepšeného způsobu výroby, poskytování služeb, způsobu dodávek, skladování, distribuce a jiných logistických služeb, zavedení nového IT systému či zpracování informací v podniku a zavedení nebo podstatné zlepšení podpůrných podnikových činností, jako je například administrativa, údržba, nákup nebo účetnictví, </a:t>
            </a:r>
            <a:endParaRPr lang="cs-CZ"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20000"/>
              </a:lnSpc>
              <a:spcBef>
                <a:spcPts val="600"/>
              </a:spcBef>
              <a:spcAft>
                <a:spcPts val="600"/>
              </a:spcAft>
              <a:buFont typeface="Courier New" panose="02070309020205020404" pitchFamily="49" charset="0"/>
              <a:buChar char="o"/>
            </a:pPr>
            <a:r>
              <a:rPr lang="cs-CZ"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marketingová inovace </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zavedení nového způsobu propagace, ocenění a prodeje výrobků/služeb včetně jejich „</a:t>
            </a:r>
            <a:r>
              <a:rPr lang="cs-CZ"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product</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cs-CZ" sz="18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placementu</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nebo významných změn estetického designu nebo balení nabízených výrobků, </a:t>
            </a:r>
            <a:endParaRPr lang="cs-CZ"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20000"/>
              </a:lnSpc>
              <a:spcBef>
                <a:spcPts val="600"/>
              </a:spcBef>
              <a:spcAft>
                <a:spcPts val="600"/>
              </a:spcAft>
              <a:buFont typeface="Courier New" panose="02070309020205020404" pitchFamily="49" charset="0"/>
              <a:buChar char="o"/>
            </a:pPr>
            <a:r>
              <a:rPr lang="cs-CZ" sz="18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organizační inovace </a:t>
            </a:r>
            <a:r>
              <a:rPr lang="cs-CZ"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zavedení nového způsobu organizace řízení dodavatelsko-odběratelských vztahů, lidských zdrojů, zavedení nového přístupu k organizaci vnějších vztahů nebo využití outsourcingu části podnikových činnosti, které je nové pro podnik.</a:t>
            </a:r>
          </a:p>
          <a:p>
            <a:pPr marL="514350" lvl="1" indent="-514350" algn="just">
              <a:spcAft>
                <a:spcPts val="600"/>
              </a:spcAft>
              <a:buFont typeface="+mj-lt"/>
              <a:buAutoNum type="arabicPeriod" startAt="3"/>
              <a:defRPr/>
            </a:pPr>
            <a:r>
              <a:rPr lang="cs-CZ" sz="2600" b="1" dirty="0">
                <a:solidFill>
                  <a:srgbClr val="C00000"/>
                </a:solidFill>
              </a:rPr>
              <a:t>Neukončené nebo zrušené inovační aktivity</a:t>
            </a:r>
          </a:p>
          <a:p>
            <a:pPr marL="68580" indent="-68580">
              <a:buFont typeface="Tw Cen MT" panose="020B0602020104020603" pitchFamily="34" charset="0"/>
              <a:buChar char=" "/>
              <a:defRPr/>
            </a:pPr>
            <a:endParaRPr lang="cs-CZ" dirty="0"/>
          </a:p>
        </p:txBody>
      </p:sp>
    </p:spTree>
    <p:extLst>
      <p:ext uri="{BB962C8B-B14F-4D97-AF65-F5344CB8AC3E}">
        <p14:creationId xmlns:p14="http://schemas.microsoft.com/office/powerpoint/2010/main" val="59562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Zástupný symbol pro obsah 2"/>
          <p:cNvSpPr>
            <a:spLocks noGrp="1"/>
          </p:cNvSpPr>
          <p:nvPr>
            <p:ph idx="1"/>
          </p:nvPr>
        </p:nvSpPr>
        <p:spPr>
          <a:xfrm>
            <a:off x="797345" y="514905"/>
            <a:ext cx="7290197" cy="5495278"/>
          </a:xfrm>
          <a:ln>
            <a:solidFill>
              <a:schemeClr val="tx1"/>
            </a:solidFill>
          </a:ln>
        </p:spPr>
        <p:txBody>
          <a:bodyPr/>
          <a:lstStyle/>
          <a:p>
            <a:pPr marL="0" indent="0" eaLnBrk="1" hangingPunct="1">
              <a:buNone/>
            </a:pPr>
            <a:r>
              <a:rPr lang="cs-CZ" altLang="cs-CZ" b="1" dirty="0">
                <a:solidFill>
                  <a:srgbClr val="C00000"/>
                </a:solidFill>
              </a:rPr>
              <a:t>3.2 Hledisko originality realizovaných změn</a:t>
            </a:r>
          </a:p>
          <a:p>
            <a:pPr marL="0" indent="0" algn="just" eaLnBrk="1" hangingPunct="1">
              <a:buNone/>
            </a:pPr>
            <a:r>
              <a:rPr lang="cs-CZ" altLang="cs-CZ" sz="2400" dirty="0">
                <a:solidFill>
                  <a:schemeClr val="tx1"/>
                </a:solidFill>
              </a:rPr>
              <a:t>Inovace jsou řazeny od zcela nových výrobků, služeb nebo procesů, až po kombinace existujících konceptů do nových podob použití.</a:t>
            </a:r>
          </a:p>
          <a:p>
            <a:pPr marL="0" indent="0" eaLnBrk="1" hangingPunct="1">
              <a:buNone/>
            </a:pPr>
            <a:endParaRPr lang="cs-CZ" altLang="cs-CZ" dirty="0"/>
          </a:p>
          <a:p>
            <a:pPr eaLnBrk="1" hangingPunct="1"/>
            <a:endParaRPr lang="cs-CZ" altLang="cs-CZ" dirty="0"/>
          </a:p>
          <a:p>
            <a:pPr eaLnBrk="1" hangingPunct="1"/>
            <a:endParaRPr lang="cs-CZ" altLang="cs-CZ" dirty="0"/>
          </a:p>
          <a:p>
            <a:pPr eaLnBrk="1" hangingPunct="1"/>
            <a:endParaRPr lang="cs-CZ" altLang="cs-CZ" dirty="0"/>
          </a:p>
        </p:txBody>
      </p:sp>
      <p:sp>
        <p:nvSpPr>
          <p:cNvPr id="44035" name="TextovéPole 5"/>
          <p:cNvSpPr txBox="1">
            <a:spLocks noChangeArrowheads="1"/>
          </p:cNvSpPr>
          <p:nvPr/>
        </p:nvSpPr>
        <p:spPr bwMode="auto">
          <a:xfrm>
            <a:off x="989410" y="5178028"/>
            <a:ext cx="1665684" cy="507831"/>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Kuratko (2009)</a:t>
            </a:r>
          </a:p>
        </p:txBody>
      </p:sp>
      <p:pic>
        <p:nvPicPr>
          <p:cNvPr id="44036" name="Picture 2"/>
          <p:cNvPicPr>
            <a:picLocks noChangeAspect="1" noChangeArrowheads="1"/>
          </p:cNvPicPr>
          <p:nvPr/>
        </p:nvPicPr>
        <p:blipFill>
          <a:blip r:embed="rId3" cstate="print"/>
          <a:srcRect/>
          <a:stretch>
            <a:fillRect/>
          </a:stretch>
        </p:blipFill>
        <p:spPr bwMode="auto">
          <a:xfrm>
            <a:off x="989410" y="2031773"/>
            <a:ext cx="5098256" cy="314625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sah 2"/>
          <p:cNvSpPr>
            <a:spLocks noGrp="1"/>
          </p:cNvSpPr>
          <p:nvPr>
            <p:ph idx="1"/>
          </p:nvPr>
        </p:nvSpPr>
        <p:spPr>
          <a:xfrm>
            <a:off x="767953" y="1219200"/>
            <a:ext cx="7290197" cy="4853126"/>
          </a:xfrm>
          <a:ln>
            <a:solidFill>
              <a:schemeClr val="tx1"/>
            </a:solidFill>
          </a:ln>
        </p:spPr>
        <p:txBody>
          <a:bodyPr/>
          <a:lstStyle/>
          <a:p>
            <a:pPr marL="0" indent="0" eaLnBrk="1" hangingPunct="1">
              <a:buNone/>
            </a:pPr>
            <a:r>
              <a:rPr lang="cs-CZ" altLang="cs-CZ" b="1" dirty="0">
                <a:solidFill>
                  <a:srgbClr val="C00000"/>
                </a:solidFill>
              </a:rPr>
              <a:t>2.3 Hledisko kombinované z dosažené úrovně inovace a získávání trhu</a:t>
            </a:r>
          </a:p>
          <a:p>
            <a:pPr marL="0" indent="0" algn="just" eaLnBrk="1" hangingPunct="1">
              <a:buNone/>
            </a:pPr>
            <a:r>
              <a:rPr lang="cs-CZ" altLang="cs-CZ" sz="2400" dirty="0">
                <a:solidFill>
                  <a:schemeClr val="tx1"/>
                </a:solidFill>
              </a:rPr>
              <a:t>Kombinace inovací nabývají podobu od drobných dílčích vylepšení až po radikální změny a inovace na úrovni komponentů až na úrovni celého systému.</a:t>
            </a: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dirty="0">
              <a:solidFill>
                <a:schemeClr val="bg1"/>
              </a:solidFill>
            </a:endParaRPr>
          </a:p>
          <a:p>
            <a:pPr eaLnBrk="1" hangingPunct="1"/>
            <a:endParaRPr lang="cs-CZ" altLang="cs-CZ" dirty="0"/>
          </a:p>
        </p:txBody>
      </p:sp>
      <p:pic>
        <p:nvPicPr>
          <p:cNvPr id="46083" name="Picture 2"/>
          <p:cNvPicPr>
            <a:picLocks noChangeAspect="1" noChangeArrowheads="1"/>
          </p:cNvPicPr>
          <p:nvPr/>
        </p:nvPicPr>
        <p:blipFill>
          <a:blip r:embed="rId3" cstate="print"/>
          <a:srcRect/>
          <a:stretch>
            <a:fillRect/>
          </a:stretch>
        </p:blipFill>
        <p:spPr bwMode="auto">
          <a:xfrm>
            <a:off x="802551" y="3221609"/>
            <a:ext cx="7049691" cy="2265759"/>
          </a:xfrm>
          <a:prstGeom prst="rect">
            <a:avLst/>
          </a:prstGeom>
          <a:noFill/>
          <a:ln w="9525">
            <a:noFill/>
            <a:miter lim="800000"/>
            <a:headEnd/>
            <a:tailEnd/>
          </a:ln>
        </p:spPr>
      </p:pic>
      <p:sp>
        <p:nvSpPr>
          <p:cNvPr id="46084" name="TextovéPole 5"/>
          <p:cNvSpPr txBox="1">
            <a:spLocks noChangeArrowheads="1"/>
          </p:cNvSpPr>
          <p:nvPr/>
        </p:nvSpPr>
        <p:spPr bwMode="auto">
          <a:xfrm>
            <a:off x="977399" y="5629806"/>
            <a:ext cx="2439591" cy="300082"/>
          </a:xfrm>
          <a:prstGeom prst="rect">
            <a:avLst/>
          </a:prstGeom>
          <a:noFill/>
          <a:ln w="9525">
            <a:noFill/>
            <a:miter lim="800000"/>
            <a:headEnd/>
            <a:tailEnd/>
          </a:ln>
        </p:spPr>
        <p:txBody>
          <a:bodyPr>
            <a:spAutoFit/>
          </a:bodyPr>
          <a:lstStyle/>
          <a:p>
            <a:pPr eaLnBrk="1" hangingPunct="1"/>
            <a:r>
              <a:rPr lang="cs-CZ" altLang="cs-CZ" sz="1350" dirty="0">
                <a:latin typeface="Tw Cen MT" pitchFamily="34" charset="-18"/>
              </a:rPr>
              <a:t>Zdroj: </a:t>
            </a:r>
            <a:r>
              <a:rPr lang="cs-CZ" altLang="cs-CZ" sz="1350" dirty="0" err="1">
                <a:latin typeface="Tw Cen MT" pitchFamily="34" charset="-18"/>
              </a:rPr>
              <a:t>Bessant</a:t>
            </a:r>
            <a:r>
              <a:rPr lang="cs-CZ" altLang="cs-CZ" sz="1350" dirty="0">
                <a:latin typeface="Tw Cen MT" pitchFamily="34" charset="-18"/>
              </a:rPr>
              <a:t> a </a:t>
            </a:r>
            <a:r>
              <a:rPr lang="cs-CZ" altLang="cs-CZ" sz="1350" dirty="0" err="1">
                <a:latin typeface="Tw Cen MT" pitchFamily="34" charset="-18"/>
              </a:rPr>
              <a:t>Tidd</a:t>
            </a:r>
            <a:r>
              <a:rPr lang="cs-CZ" altLang="cs-CZ" sz="1350" dirty="0">
                <a:latin typeface="Tw Cen MT" pitchFamily="34" charset="-18"/>
              </a:rPr>
              <a:t> (2009)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Zástupný symbol pro obsah 2"/>
          <p:cNvSpPr>
            <a:spLocks noGrp="1"/>
          </p:cNvSpPr>
          <p:nvPr>
            <p:ph idx="1"/>
          </p:nvPr>
        </p:nvSpPr>
        <p:spPr>
          <a:xfrm>
            <a:off x="767953" y="1258491"/>
            <a:ext cx="7290197" cy="4330303"/>
          </a:xfrm>
          <a:ln>
            <a:solidFill>
              <a:schemeClr val="tx1"/>
            </a:solidFill>
          </a:ln>
        </p:spPr>
        <p:txBody>
          <a:bodyPr>
            <a:normAutofit fontScale="92500" lnSpcReduction="10000"/>
          </a:bodyPr>
          <a:lstStyle/>
          <a:p>
            <a:pPr marL="0" indent="0">
              <a:buNone/>
            </a:pPr>
            <a:r>
              <a:rPr lang="cs-CZ" altLang="cs-CZ" b="1" dirty="0">
                <a:solidFill>
                  <a:srgbClr val="C00000"/>
                </a:solidFill>
              </a:rPr>
              <a:t>2.4 Hledisko novosti inovace</a:t>
            </a:r>
          </a:p>
          <a:p>
            <a:pPr marL="0" indent="0" algn="just" eaLnBrk="1" hangingPunct="1">
              <a:buNone/>
            </a:pPr>
            <a:r>
              <a:rPr lang="cs-CZ" altLang="cs-CZ" sz="2400" b="1" dirty="0">
                <a:solidFill>
                  <a:schemeClr val="tx1"/>
                </a:solidFill>
              </a:rPr>
              <a:t>Absolutní inovace </a:t>
            </a:r>
            <a:r>
              <a:rPr lang="cs-CZ" altLang="cs-CZ" sz="2400" dirty="0"/>
              <a:t>– světové prvotní novinky. </a:t>
            </a:r>
          </a:p>
          <a:p>
            <a:pPr marL="0" indent="0" algn="just" eaLnBrk="1" hangingPunct="1">
              <a:buNone/>
            </a:pPr>
            <a:r>
              <a:rPr lang="cs-CZ" altLang="cs-CZ" sz="2400" b="1" dirty="0">
                <a:solidFill>
                  <a:schemeClr val="tx1"/>
                </a:solidFill>
              </a:rPr>
              <a:t>Relativní inovace </a:t>
            </a:r>
            <a:r>
              <a:rPr lang="cs-CZ" altLang="cs-CZ" sz="2400" dirty="0"/>
              <a:t>– všechny změny z hlediska novosti pro podnik.</a:t>
            </a:r>
          </a:p>
          <a:p>
            <a:pPr marL="0" indent="0" algn="just" eaLnBrk="1" hangingPunct="1">
              <a:buNone/>
            </a:pPr>
            <a:endParaRPr lang="cs-CZ" altLang="cs-CZ" sz="1800" dirty="0"/>
          </a:p>
          <a:p>
            <a:pPr marL="0" indent="0">
              <a:buNone/>
            </a:pPr>
            <a:r>
              <a:rPr lang="cs-CZ" altLang="cs-CZ" b="1" dirty="0">
                <a:solidFill>
                  <a:srgbClr val="C00000"/>
                </a:solidFill>
              </a:rPr>
              <a:t>2.5 Hledisko inovačních řádů</a:t>
            </a:r>
          </a:p>
          <a:p>
            <a:pPr marL="0" indent="0" algn="just" eaLnBrk="1" hangingPunct="1">
              <a:buNone/>
            </a:pPr>
            <a:r>
              <a:rPr lang="cs-CZ" altLang="cs-CZ" sz="2400" b="1" dirty="0">
                <a:solidFill>
                  <a:srgbClr val="C00000"/>
                </a:solidFill>
              </a:rPr>
              <a:t>Řád inovace </a:t>
            </a:r>
            <a:r>
              <a:rPr lang="cs-CZ" altLang="cs-CZ" sz="2400" dirty="0"/>
              <a:t>– vzdálenost o kterou se nový výrobek nebo jiné faktory výroby nebo jiné činnosti vzdalují od původního stavu před inovací.</a:t>
            </a:r>
          </a:p>
          <a:p>
            <a:pPr marL="0" indent="0" algn="just" eaLnBrk="1" hangingPunct="1">
              <a:buNone/>
            </a:pPr>
            <a:r>
              <a:rPr lang="cs-CZ" altLang="cs-CZ" sz="2400" dirty="0"/>
              <a:t>Klasifikuje 9 inovačních řádů, které rozděluje do 3 inovačních skupin: racionalizace, kvalitativní inovace, technologický převrat.</a:t>
            </a:r>
          </a:p>
          <a:p>
            <a:pPr marL="0" indent="0" eaLnBrk="1" hangingPunct="1">
              <a:buNone/>
            </a:pPr>
            <a:endParaRPr lang="cs-CZ" altLang="cs-CZ" dirty="0">
              <a:solidFill>
                <a:schemeClr val="bg1"/>
              </a:solidFill>
            </a:endParaRPr>
          </a:p>
          <a:p>
            <a:pPr marL="0" indent="0" eaLnBrk="1" hangingPunct="1">
              <a:buNone/>
            </a:pPr>
            <a:endParaRPr lang="cs-CZ" altLang="cs-CZ" dirty="0"/>
          </a:p>
          <a:p>
            <a:pPr eaLnBrk="1" hangingPunct="1"/>
            <a:endParaRPr lang="cs-CZ" altLang="cs-CZ" dirty="0"/>
          </a:p>
          <a:p>
            <a:pPr eaLnBrk="1" hangingPunct="1"/>
            <a:endParaRPr lang="cs-CZ" altLang="cs-CZ" dirty="0"/>
          </a:p>
          <a:p>
            <a:pPr eaLnBrk="1" hangingPunct="1"/>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3" cstate="print"/>
          <a:srcRect/>
          <a:stretch>
            <a:fillRect/>
          </a:stretch>
        </p:blipFill>
        <p:spPr bwMode="auto">
          <a:xfrm>
            <a:off x="979885" y="1083469"/>
            <a:ext cx="5829300" cy="3806429"/>
          </a:xfrm>
          <a:prstGeom prst="rect">
            <a:avLst/>
          </a:prstGeom>
          <a:noFill/>
          <a:ln w="9525">
            <a:noFill/>
            <a:miter lim="800000"/>
            <a:headEnd/>
            <a:tailEnd/>
          </a:ln>
        </p:spPr>
      </p:pic>
      <p:sp>
        <p:nvSpPr>
          <p:cNvPr id="50179" name="TextovéPole 2"/>
          <p:cNvSpPr txBox="1">
            <a:spLocks noChangeArrowheads="1"/>
          </p:cNvSpPr>
          <p:nvPr/>
        </p:nvSpPr>
        <p:spPr bwMode="auto">
          <a:xfrm>
            <a:off x="1126332" y="5138737"/>
            <a:ext cx="3556397" cy="300082"/>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Valenta (2001)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Zástupný symbol pro obsah 2"/>
          <p:cNvSpPr>
            <a:spLocks noGrp="1"/>
          </p:cNvSpPr>
          <p:nvPr>
            <p:ph idx="1"/>
          </p:nvPr>
        </p:nvSpPr>
        <p:spPr>
          <a:xfrm>
            <a:off x="767953" y="1283494"/>
            <a:ext cx="7290197" cy="4305300"/>
          </a:xfrm>
          <a:ln>
            <a:solidFill>
              <a:schemeClr val="tx1"/>
            </a:solidFill>
          </a:ln>
        </p:spPr>
        <p:txBody>
          <a:bodyPr/>
          <a:lstStyle/>
          <a:p>
            <a:pPr marL="0" indent="0" eaLnBrk="1" hangingPunct="1">
              <a:buNone/>
            </a:pPr>
            <a:r>
              <a:rPr lang="cs-CZ" altLang="cs-CZ" b="1" dirty="0">
                <a:solidFill>
                  <a:srgbClr val="C00000"/>
                </a:solidFill>
              </a:rPr>
              <a:t>2.6 Hledisko účasti subjektu na tvorbě inovace</a:t>
            </a:r>
          </a:p>
          <a:p>
            <a:pPr marL="0" indent="0" eaLnBrk="1" hangingPunct="1">
              <a:buNone/>
            </a:pPr>
            <a:r>
              <a:rPr lang="cs-CZ" altLang="cs-CZ" b="1" dirty="0">
                <a:solidFill>
                  <a:srgbClr val="C00000"/>
                </a:solidFill>
              </a:rPr>
              <a:t>Uzavřený model inovací </a:t>
            </a:r>
            <a:r>
              <a:rPr lang="cs-CZ" altLang="cs-CZ" dirty="0"/>
              <a:t>– je založen na vlastním firemním výzkumu a vývoji. Úspěšné inovace vyžadují celkovou kontrolu inovačního procesu firem.</a:t>
            </a:r>
          </a:p>
          <a:p>
            <a:pPr eaLnBrk="1" hangingPunct="1"/>
            <a:endParaRPr lang="cs-CZ" altLang="cs-CZ" dirty="0"/>
          </a:p>
          <a:p>
            <a:pPr eaLnBrk="1" hangingPunct="1"/>
            <a:endParaRPr lang="cs-CZ" altLang="cs-CZ" dirty="0"/>
          </a:p>
          <a:p>
            <a:pPr eaLnBrk="1" hangingPunct="1"/>
            <a:endParaRPr lang="cs-CZ" altLang="cs-CZ" dirty="0"/>
          </a:p>
        </p:txBody>
      </p:sp>
      <p:pic>
        <p:nvPicPr>
          <p:cNvPr id="52227" name="Picture 2"/>
          <p:cNvPicPr>
            <a:picLocks noChangeAspect="1" noChangeArrowheads="1"/>
          </p:cNvPicPr>
          <p:nvPr/>
        </p:nvPicPr>
        <p:blipFill>
          <a:blip r:embed="rId3" cstate="print"/>
          <a:srcRect/>
          <a:stretch>
            <a:fillRect/>
          </a:stretch>
        </p:blipFill>
        <p:spPr bwMode="auto">
          <a:xfrm>
            <a:off x="767953" y="2675379"/>
            <a:ext cx="6614701" cy="3175005"/>
          </a:xfrm>
          <a:prstGeom prst="rect">
            <a:avLst/>
          </a:prstGeom>
          <a:noFill/>
          <a:ln w="9525">
            <a:noFill/>
            <a:miter lim="800000"/>
            <a:headEnd/>
            <a:tailEnd/>
          </a:ln>
        </p:spPr>
      </p:pic>
      <p:sp>
        <p:nvSpPr>
          <p:cNvPr id="52228" name="TextovéPole 5"/>
          <p:cNvSpPr txBox="1">
            <a:spLocks noChangeArrowheads="1"/>
          </p:cNvSpPr>
          <p:nvPr/>
        </p:nvSpPr>
        <p:spPr bwMode="auto">
          <a:xfrm>
            <a:off x="925116" y="5345906"/>
            <a:ext cx="1912144" cy="300082"/>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Herzog (2011)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Zástupný symbol pro obsah 2"/>
          <p:cNvSpPr>
            <a:spLocks noGrp="1"/>
          </p:cNvSpPr>
          <p:nvPr>
            <p:ph idx="1"/>
          </p:nvPr>
        </p:nvSpPr>
        <p:spPr>
          <a:xfrm>
            <a:off x="767953" y="1189435"/>
            <a:ext cx="7290197" cy="5033812"/>
          </a:xfrm>
          <a:ln>
            <a:solidFill>
              <a:schemeClr val="tx1"/>
            </a:solidFill>
          </a:ln>
        </p:spPr>
        <p:txBody>
          <a:bodyPr/>
          <a:lstStyle/>
          <a:p>
            <a:pPr marL="0" indent="0" algn="just" eaLnBrk="1" hangingPunct="1">
              <a:buNone/>
            </a:pPr>
            <a:r>
              <a:rPr lang="cs-CZ" altLang="cs-CZ" b="1" dirty="0">
                <a:solidFill>
                  <a:srgbClr val="C00000"/>
                </a:solidFill>
              </a:rPr>
              <a:t>Otevřený inovační model </a:t>
            </a:r>
            <a:r>
              <a:rPr lang="cs-CZ" altLang="cs-CZ" dirty="0"/>
              <a:t>– firma neklade důraz na vlastní celkovou kontrolu inovačního procesu. Používá externí nápady a technologie, ale i vnější cesty na trh s cílem realizace svých inovačních projektů.</a:t>
            </a:r>
          </a:p>
          <a:p>
            <a:pPr eaLnBrk="1" hangingPunct="1"/>
            <a:endParaRPr lang="cs-CZ" altLang="cs-CZ" dirty="0"/>
          </a:p>
          <a:p>
            <a:pPr eaLnBrk="1" hangingPunct="1"/>
            <a:endParaRPr lang="cs-CZ" altLang="cs-CZ" dirty="0"/>
          </a:p>
        </p:txBody>
      </p:sp>
      <p:pic>
        <p:nvPicPr>
          <p:cNvPr id="54275" name="Picture 2"/>
          <p:cNvPicPr>
            <a:picLocks noChangeAspect="1" noChangeArrowheads="1"/>
          </p:cNvPicPr>
          <p:nvPr/>
        </p:nvPicPr>
        <p:blipFill>
          <a:blip r:embed="rId3" cstate="print"/>
          <a:srcRect/>
          <a:stretch>
            <a:fillRect/>
          </a:stretch>
        </p:blipFill>
        <p:spPr bwMode="auto">
          <a:xfrm>
            <a:off x="834398" y="2481112"/>
            <a:ext cx="4794045" cy="3780152"/>
          </a:xfrm>
          <a:prstGeom prst="rect">
            <a:avLst/>
          </a:prstGeom>
          <a:noFill/>
          <a:ln w="9525">
            <a:noFill/>
            <a:miter lim="800000"/>
            <a:headEnd/>
            <a:tailEnd/>
          </a:ln>
        </p:spPr>
      </p:pic>
      <p:sp>
        <p:nvSpPr>
          <p:cNvPr id="54276" name="TextovéPole 4"/>
          <p:cNvSpPr txBox="1">
            <a:spLocks noChangeArrowheads="1"/>
          </p:cNvSpPr>
          <p:nvPr/>
        </p:nvSpPr>
        <p:spPr bwMode="auto">
          <a:xfrm>
            <a:off x="5840016" y="5367337"/>
            <a:ext cx="1756172" cy="300082"/>
          </a:xfrm>
          <a:prstGeom prst="rect">
            <a:avLst/>
          </a:prstGeom>
          <a:noFill/>
          <a:ln w="9525">
            <a:noFill/>
            <a:miter lim="800000"/>
            <a:headEnd/>
            <a:tailEnd/>
          </a:ln>
        </p:spPr>
        <p:txBody>
          <a:bodyPr>
            <a:spAutoFit/>
          </a:bodyPr>
          <a:lstStyle/>
          <a:p>
            <a:pPr eaLnBrk="1" hangingPunct="1"/>
            <a:r>
              <a:rPr lang="cs-CZ" altLang="cs-CZ" sz="1350">
                <a:latin typeface="Tw Cen MT" pitchFamily="34" charset="-18"/>
              </a:rPr>
              <a:t>Zdroj: Herzog (2011)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Zástupný symbol pro obsah 2"/>
          <p:cNvSpPr>
            <a:spLocks noGrp="1"/>
          </p:cNvSpPr>
          <p:nvPr>
            <p:ph idx="1"/>
          </p:nvPr>
        </p:nvSpPr>
        <p:spPr>
          <a:xfrm>
            <a:off x="767953" y="1325166"/>
            <a:ext cx="7290197" cy="4263628"/>
          </a:xfrm>
          <a:ln>
            <a:solidFill>
              <a:schemeClr val="tx1"/>
            </a:solidFill>
          </a:ln>
        </p:spPr>
        <p:txBody>
          <a:bodyPr>
            <a:normAutofit lnSpcReduction="10000"/>
          </a:bodyPr>
          <a:lstStyle/>
          <a:p>
            <a:pPr marL="0" indent="0" eaLnBrk="1" hangingPunct="1">
              <a:buNone/>
            </a:pPr>
            <a:r>
              <a:rPr lang="cs-CZ" altLang="cs-CZ" b="1" dirty="0">
                <a:solidFill>
                  <a:srgbClr val="C00000"/>
                </a:solidFill>
              </a:rPr>
              <a:t>2.7 Hledisko přínosů realizovaných změn pro firmu a společnost</a:t>
            </a:r>
          </a:p>
          <a:p>
            <a:pPr algn="just" eaLnBrk="1" hangingPunct="1">
              <a:buFont typeface="Wingdings" panose="05000000000000000000" pitchFamily="2" charset="2"/>
              <a:buChar char="Ø"/>
            </a:pPr>
            <a:r>
              <a:rPr lang="cs-CZ" altLang="cs-CZ" sz="2400" b="1" dirty="0">
                <a:solidFill>
                  <a:srgbClr val="C00000"/>
                </a:solidFill>
              </a:rPr>
              <a:t>Inkrementální (přírůstkové inovace) </a:t>
            </a:r>
            <a:r>
              <a:rPr lang="cs-CZ" altLang="cs-CZ" sz="2400" dirty="0"/>
              <a:t>– vycházejí ze stávající znalostní báze a poskytují malé zlepšení ve stávající produktové řadě. Trhy pro přírůstkové inovace jsou dobře definované, vlastnosti produktu jsou dobře známy, výrobní technologie jsou efektivní a konkurence je založena na nízké ceně.</a:t>
            </a:r>
          </a:p>
          <a:p>
            <a:pPr algn="just" eaLnBrk="1" hangingPunct="1">
              <a:buFont typeface="Wingdings" panose="05000000000000000000" pitchFamily="2" charset="2"/>
              <a:buChar char="Ø"/>
            </a:pPr>
            <a:r>
              <a:rPr lang="cs-CZ" altLang="cs-CZ" sz="2400" b="1" dirty="0">
                <a:solidFill>
                  <a:srgbClr val="C00000"/>
                </a:solidFill>
              </a:rPr>
              <a:t>Radikální inovace </a:t>
            </a:r>
            <a:r>
              <a:rPr lang="cs-CZ" altLang="cs-CZ" sz="2400" dirty="0"/>
              <a:t>– poskytují významné technologické objevy a vytvářejí nové poznatky. Využívají nové technologie a obsluhují nové trhy. Vytvářejí nové funkce pro uživatele, mají silný potenciál vést k výraznému růstu tržeb a zisků.</a:t>
            </a:r>
          </a:p>
          <a:p>
            <a:pPr eaLnBrk="1" hangingPunct="1"/>
            <a:endParaRPr lang="cs-CZ" altLang="cs-CZ" sz="1800" dirty="0">
              <a:solidFill>
                <a:schemeClr val="bg1"/>
              </a:solidFill>
            </a:endParaRPr>
          </a:p>
          <a:p>
            <a:pPr eaLnBrk="1" hangingPunct="1"/>
            <a:endParaRPr lang="cs-CZ" alt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8777D1-7A32-45D0-A4B9-2A76F48C0E51}"/>
              </a:ext>
            </a:extLst>
          </p:cNvPr>
          <p:cNvSpPr>
            <a:spLocks noGrp="1"/>
          </p:cNvSpPr>
          <p:nvPr>
            <p:ph type="title"/>
          </p:nvPr>
        </p:nvSpPr>
        <p:spPr>
          <a:xfrm>
            <a:off x="736997" y="1026319"/>
            <a:ext cx="7290197" cy="589360"/>
          </a:xfrm>
          <a:ln>
            <a:solidFill>
              <a:schemeClr val="tx1"/>
            </a:solidFill>
          </a:ln>
        </p:spPr>
        <p:txBody>
          <a:bodyPr>
            <a:normAutofit/>
          </a:bodyPr>
          <a:lstStyle/>
          <a:p>
            <a:pPr>
              <a:defRPr/>
            </a:pPr>
            <a:r>
              <a:rPr lang="cs-CZ" sz="3600" dirty="0">
                <a:solidFill>
                  <a:srgbClr val="C00000"/>
                </a:solidFill>
              </a:rPr>
              <a:t>OBSAH</a:t>
            </a:r>
          </a:p>
        </p:txBody>
      </p:sp>
      <p:sp>
        <p:nvSpPr>
          <p:cNvPr id="17411" name="Zástupný symbol pro obsah 2"/>
          <p:cNvSpPr>
            <a:spLocks noGrp="1"/>
          </p:cNvSpPr>
          <p:nvPr>
            <p:ph idx="1"/>
          </p:nvPr>
        </p:nvSpPr>
        <p:spPr>
          <a:xfrm>
            <a:off x="767953" y="1668066"/>
            <a:ext cx="7290197" cy="4151709"/>
          </a:xfrm>
          <a:ln>
            <a:solidFill>
              <a:schemeClr val="tx1"/>
            </a:solidFill>
          </a:ln>
        </p:spPr>
        <p:txBody>
          <a:bodyPr/>
          <a:lstStyle/>
          <a:p>
            <a:pPr marL="514350" indent="-514350">
              <a:buFont typeface="+mj-lt"/>
              <a:buAutoNum type="arabicPeriod"/>
            </a:pPr>
            <a:r>
              <a:rPr lang="cs-CZ" altLang="cs-CZ" sz="2800" b="1" cap="all" dirty="0">
                <a:solidFill>
                  <a:schemeClr val="tx1"/>
                </a:solidFill>
              </a:rPr>
              <a:t>Vymezení pojmu inovace</a:t>
            </a:r>
          </a:p>
          <a:p>
            <a:pPr marL="514350" indent="-514350">
              <a:buFont typeface="+mj-lt"/>
              <a:buAutoNum type="arabicPeriod"/>
            </a:pPr>
            <a:r>
              <a:rPr lang="cs-CZ" altLang="cs-CZ" sz="2800" b="1" cap="all" dirty="0">
                <a:solidFill>
                  <a:schemeClr val="tx1"/>
                </a:solidFill>
              </a:rPr>
              <a:t>Přístupy k pojetí inovace dle vybraných autorů</a:t>
            </a:r>
          </a:p>
          <a:p>
            <a:pPr marL="514350" indent="-514350">
              <a:buFont typeface="+mj-lt"/>
              <a:buAutoNum type="arabicPeriod" startAt="3"/>
            </a:pPr>
            <a:r>
              <a:rPr lang="cs-CZ" altLang="cs-CZ" sz="2800" b="1" cap="all" dirty="0">
                <a:solidFill>
                  <a:schemeClr val="tx1"/>
                </a:solidFill>
              </a:rPr>
              <a:t>Typy inovací dle zvolených hledisek pohledu</a:t>
            </a:r>
          </a:p>
          <a:p>
            <a:pPr marL="514350" indent="-514350">
              <a:buFont typeface="+mj-lt"/>
              <a:buAutoNum type="arabicPeriod" startAt="3"/>
            </a:pPr>
            <a:r>
              <a:rPr lang="cs-CZ" altLang="cs-CZ" sz="2800" b="1" cap="all" dirty="0">
                <a:solidFill>
                  <a:schemeClr val="tx1"/>
                </a:solidFill>
              </a:rPr>
              <a:t>Příklady inovací výrobků z firemní praxe</a:t>
            </a:r>
          </a:p>
          <a:p>
            <a:pPr marL="0" indent="0" eaLnBrk="1" hangingPunct="1">
              <a:buNone/>
            </a:pPr>
            <a:endParaRPr lang="cs-CZ" altLang="cs-CZ" sz="1800" b="1" dirty="0">
              <a:solidFill>
                <a:srgbClr val="008080"/>
              </a:solidFill>
            </a:endParaRPr>
          </a:p>
          <a:p>
            <a:pPr eaLnBrk="1" hangingPunct="1"/>
            <a:endParaRPr lang="cs-CZ" altLang="cs-CZ" sz="1500" b="1"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sz="1800" dirty="0">
              <a:solidFill>
                <a:schemeClr val="bg1"/>
              </a:solidFill>
            </a:endParaRPr>
          </a:p>
          <a:p>
            <a:pPr eaLnBrk="1" hangingPunct="1"/>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Nadpis 1">
            <a:extLst>
              <a:ext uri="{FF2B5EF4-FFF2-40B4-BE49-F238E27FC236}">
                <a16:creationId xmlns:a16="http://schemas.microsoft.com/office/drawing/2014/main" id="{A6641166-F2A0-469C-9948-2A19F5BBBF8F}"/>
              </a:ext>
            </a:extLst>
          </p:cNvPr>
          <p:cNvSpPr>
            <a:spLocks noGrp="1"/>
          </p:cNvSpPr>
          <p:nvPr>
            <p:ph type="title"/>
          </p:nvPr>
        </p:nvSpPr>
        <p:spPr>
          <a:xfrm>
            <a:off x="887767" y="532341"/>
            <a:ext cx="7359587" cy="825942"/>
          </a:xfrm>
          <a:ln>
            <a:solidFill>
              <a:schemeClr val="tx1"/>
            </a:solidFill>
          </a:ln>
        </p:spPr>
        <p:txBody>
          <a:bodyPr>
            <a:normAutofit/>
          </a:bodyPr>
          <a:lstStyle/>
          <a:p>
            <a:pPr eaLnBrk="1" hangingPunct="1">
              <a:defRPr/>
            </a:pPr>
            <a:r>
              <a:rPr lang="cs-CZ" altLang="cs-CZ" sz="2400" b="1" dirty="0">
                <a:solidFill>
                  <a:srgbClr val="C00000"/>
                </a:solidFill>
              </a:rPr>
              <a:t>Otázky  k zamyšlení</a:t>
            </a:r>
          </a:p>
        </p:txBody>
      </p:sp>
      <p:sp>
        <p:nvSpPr>
          <p:cNvPr id="10243" name="Zástupný symbol pro obsah 2">
            <a:extLst>
              <a:ext uri="{FF2B5EF4-FFF2-40B4-BE49-F238E27FC236}">
                <a16:creationId xmlns:a16="http://schemas.microsoft.com/office/drawing/2014/main" id="{8C8BBF89-D56D-42BC-9DFD-38815824D94A}"/>
              </a:ext>
            </a:extLst>
          </p:cNvPr>
          <p:cNvSpPr>
            <a:spLocks noGrp="1"/>
          </p:cNvSpPr>
          <p:nvPr>
            <p:ph sz="quarter" idx="1"/>
          </p:nvPr>
        </p:nvSpPr>
        <p:spPr>
          <a:xfrm>
            <a:off x="887767" y="1466480"/>
            <a:ext cx="7359587" cy="3735835"/>
          </a:xfrm>
          <a:ln>
            <a:solidFill>
              <a:schemeClr val="tx1"/>
            </a:solidFill>
          </a:ln>
        </p:spPr>
        <p:txBody>
          <a:bodyPr rtlCol="0">
            <a:normAutofit/>
          </a:bodyPr>
          <a:lstStyle/>
          <a:p>
            <a:pPr marL="457200" indent="-457200" algn="just">
              <a:buClr>
                <a:schemeClr val="tx1"/>
              </a:buClr>
              <a:buFont typeface="+mj-lt"/>
              <a:buAutoNum type="arabicPeriod"/>
              <a:defRPr/>
            </a:pPr>
            <a:r>
              <a:rPr lang="cs-CZ" sz="2400" dirty="0"/>
              <a:t>Co je inovace?</a:t>
            </a:r>
          </a:p>
          <a:p>
            <a:pPr marL="457200" indent="-457200" algn="just">
              <a:buClr>
                <a:schemeClr val="tx1"/>
              </a:buClr>
              <a:buFont typeface="+mj-lt"/>
              <a:buAutoNum type="arabicPeriod"/>
              <a:defRPr/>
            </a:pPr>
            <a:r>
              <a:rPr lang="cs-CZ" sz="2400" dirty="0"/>
              <a:t>Jaké přístupy k vymezení inovací znáte? Vyberte pět z nich a podrobně je popište.</a:t>
            </a:r>
          </a:p>
          <a:p>
            <a:pPr marL="457200" indent="-457200" algn="just">
              <a:buClr>
                <a:schemeClr val="tx1"/>
              </a:buClr>
              <a:buFont typeface="+mj-lt"/>
              <a:buAutoNum type="arabicPeriod"/>
              <a:defRPr/>
            </a:pPr>
            <a:r>
              <a:rPr lang="cs-CZ" sz="2400" dirty="0"/>
              <a:t>Jaký je rozdíl mezi inovací a invencí?</a:t>
            </a:r>
          </a:p>
          <a:p>
            <a:pPr marL="457200" indent="-457200" algn="just">
              <a:buClr>
                <a:schemeClr val="tx1"/>
              </a:buClr>
              <a:buFont typeface="+mj-lt"/>
              <a:buAutoNum type="arabicPeriod"/>
              <a:defRPr/>
            </a:pPr>
            <a:r>
              <a:rPr lang="cs-CZ" sz="2400" dirty="0"/>
              <a:t>Jaká tři kritéria lze vymezit při zjišťování úspěšností inovací? Stručně je popište.</a:t>
            </a:r>
          </a:p>
          <a:p>
            <a:pPr marL="0" indent="0" algn="just">
              <a:buClr>
                <a:schemeClr val="tx1"/>
              </a:buClr>
              <a:buNone/>
              <a:defRPr/>
            </a:pPr>
            <a:endParaRPr lang="cs-CZ"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a:extLst>
              <a:ext uri="{FF2B5EF4-FFF2-40B4-BE49-F238E27FC236}">
                <a16:creationId xmlns:a16="http://schemas.microsoft.com/office/drawing/2014/main" id="{758E56EB-2843-4525-99B1-ED647E925228}"/>
              </a:ext>
            </a:extLst>
          </p:cNvPr>
          <p:cNvSpPr>
            <a:spLocks noGrp="1"/>
          </p:cNvSpPr>
          <p:nvPr>
            <p:ph type="title"/>
          </p:nvPr>
        </p:nvSpPr>
        <p:spPr/>
        <p:txBody>
          <a:bodyPr/>
          <a:lstStyle/>
          <a:p>
            <a:pPr eaLnBrk="1" hangingPunct="1">
              <a:defRPr/>
            </a:pPr>
            <a:r>
              <a:rPr lang="cs-CZ" altLang="cs-CZ" b="1">
                <a:solidFill>
                  <a:srgbClr val="009999"/>
                </a:solidFill>
              </a:rPr>
              <a:t> </a:t>
            </a:r>
          </a:p>
        </p:txBody>
      </p:sp>
      <p:sp>
        <p:nvSpPr>
          <p:cNvPr id="34819" name="Zástupný symbol pro obsah 2"/>
          <p:cNvSpPr>
            <a:spLocks noGrp="1"/>
          </p:cNvSpPr>
          <p:nvPr>
            <p:ph sz="quarter" idx="1"/>
          </p:nvPr>
        </p:nvSpPr>
        <p:spPr>
          <a:xfrm>
            <a:off x="816745" y="1296140"/>
            <a:ext cx="7341833" cy="4190260"/>
          </a:xfrm>
          <a:ln>
            <a:solidFill>
              <a:schemeClr val="tx1"/>
            </a:solidFill>
          </a:ln>
        </p:spPr>
        <p:txBody>
          <a:bodyPr>
            <a:normAutofit/>
          </a:bodyPr>
          <a:lstStyle/>
          <a:p>
            <a:pPr marL="385763" indent="-385763" algn="just">
              <a:buClr>
                <a:schemeClr val="tx1"/>
              </a:buClr>
              <a:buFont typeface="Tw Cen MT Condensed" pitchFamily="34" charset="-18"/>
              <a:buAutoNum type="arabicPeriod" startAt="8"/>
            </a:pPr>
            <a:endParaRPr lang="cs-CZ" altLang="cs-CZ" dirty="0"/>
          </a:p>
          <a:p>
            <a:pPr marL="457200" indent="-457200" algn="just">
              <a:buClr>
                <a:schemeClr val="tx1"/>
              </a:buClr>
              <a:buFont typeface="+mj-lt"/>
              <a:buAutoNum type="arabicPeriod" startAt="6"/>
            </a:pPr>
            <a:r>
              <a:rPr lang="cs-CZ" altLang="cs-CZ" sz="2400" dirty="0"/>
              <a:t>Jaký je rozdíl mezi životním a inovačním cyklem inovace?</a:t>
            </a:r>
          </a:p>
          <a:p>
            <a:pPr marL="457200" indent="-457200" algn="just">
              <a:buClr>
                <a:schemeClr val="tx1"/>
              </a:buClr>
              <a:buFont typeface="+mj-lt"/>
              <a:buAutoNum type="arabicPeriod" startAt="6"/>
            </a:pPr>
            <a:r>
              <a:rPr lang="cs-CZ" altLang="cs-CZ" sz="2400" dirty="0"/>
              <a:t>V rámci životního cyklu inovace lze vymezit pět fází. Stručně je charakterizujte.</a:t>
            </a:r>
          </a:p>
          <a:p>
            <a:pPr marL="385763" indent="-385763" algn="just">
              <a:buFont typeface="Calibri" pitchFamily="34" charset="0"/>
              <a:buAutoNum type="arabicPeriod" startAt="6"/>
            </a:pPr>
            <a:endParaRPr lang="cs-CZ" altLang="cs-CZ"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BA0596-9A5F-4BD1-BFCA-750429A45197}"/>
              </a:ext>
            </a:extLst>
          </p:cNvPr>
          <p:cNvSpPr>
            <a:spLocks noGrp="1"/>
          </p:cNvSpPr>
          <p:nvPr>
            <p:ph type="title"/>
          </p:nvPr>
        </p:nvSpPr>
        <p:spPr>
          <a:xfrm>
            <a:off x="767953" y="1296591"/>
            <a:ext cx="7290197" cy="893071"/>
          </a:xfrm>
          <a:ln>
            <a:solidFill>
              <a:schemeClr val="tx1"/>
            </a:solidFill>
          </a:ln>
        </p:spPr>
        <p:txBody>
          <a:bodyPr/>
          <a:lstStyle/>
          <a:p>
            <a:pPr>
              <a:defRPr/>
            </a:pPr>
            <a:r>
              <a:rPr lang="cs-CZ" sz="2400" b="1" dirty="0">
                <a:solidFill>
                  <a:srgbClr val="C00000"/>
                </a:solidFill>
              </a:rPr>
              <a:t>Literatura</a:t>
            </a:r>
          </a:p>
        </p:txBody>
      </p:sp>
      <p:sp>
        <p:nvSpPr>
          <p:cNvPr id="35843" name="Zástupný symbol pro obsah 2"/>
          <p:cNvSpPr>
            <a:spLocks noGrp="1"/>
          </p:cNvSpPr>
          <p:nvPr>
            <p:ph idx="1"/>
          </p:nvPr>
        </p:nvSpPr>
        <p:spPr>
          <a:xfrm>
            <a:off x="767953" y="2317025"/>
            <a:ext cx="7290197" cy="3271769"/>
          </a:xfrm>
          <a:ln>
            <a:solidFill>
              <a:schemeClr val="tx1"/>
            </a:solidFill>
          </a:ln>
        </p:spPr>
        <p:txBody>
          <a:bodyPr/>
          <a:lstStyle/>
          <a:p>
            <a:pPr eaLnBrk="1" hangingPunct="1"/>
            <a:r>
              <a:rPr lang="cs-CZ" altLang="cs-CZ" dirty="0"/>
              <a:t>PETERKOVÁ, J., LUDVÍK, L. (2015). </a:t>
            </a:r>
            <a:r>
              <a:rPr lang="cs-CZ" altLang="cs-CZ" i="1" dirty="0"/>
              <a:t>Řízení inovací v průmyslovém podniku</a:t>
            </a:r>
            <a:r>
              <a:rPr lang="cs-CZ" altLang="cs-CZ" dirty="0"/>
              <a:t>. SAEI, vol. 42. Ostrava: VŠB-TUO. </a:t>
            </a:r>
            <a:r>
              <a:rPr lang="cs-CZ" altLang="cs-CZ" dirty="0">
                <a:solidFill>
                  <a:srgbClr val="008080"/>
                </a:solidFill>
              </a:rPr>
              <a:t>(Doporučené kapitoly ke studiu: 2 kapitola, str. 3 – 26, 3. kapitola, str. 27-32)</a:t>
            </a:r>
          </a:p>
          <a:p>
            <a:pPr eaLnBrk="1" hangingPunct="1"/>
            <a:r>
              <a:rPr lang="cs-CZ" dirty="0"/>
              <a:t>ZELENÝ, M. (2011). </a:t>
            </a:r>
            <a:r>
              <a:rPr lang="cs-CZ" i="1" dirty="0"/>
              <a:t>Všechno bude jinak.</a:t>
            </a:r>
            <a:r>
              <a:rPr lang="cs-CZ" dirty="0"/>
              <a:t> Bratislava: Karmelitánské </a:t>
            </a:r>
            <a:r>
              <a:rPr lang="cs-CZ" dirty="0" err="1"/>
              <a:t>nakladatelstvo</a:t>
            </a:r>
            <a:r>
              <a:rPr lang="cs-CZ" dirty="0"/>
              <a:t>.</a:t>
            </a:r>
          </a:p>
          <a:p>
            <a:pPr eaLnBrk="1" hangingPunct="1"/>
            <a:r>
              <a:rPr lang="cs-CZ" dirty="0"/>
              <a:t>KURATKO, D. F. (2015). </a:t>
            </a:r>
            <a:r>
              <a:rPr lang="cs-CZ" i="1" dirty="0" err="1"/>
              <a:t>Introduction</a:t>
            </a:r>
            <a:r>
              <a:rPr lang="cs-CZ" i="1" dirty="0"/>
              <a:t> to </a:t>
            </a:r>
            <a:r>
              <a:rPr lang="cs-CZ" i="1" dirty="0" err="1"/>
              <a:t>Entrepreneurship</a:t>
            </a:r>
            <a:r>
              <a:rPr lang="cs-CZ" dirty="0"/>
              <a:t>. </a:t>
            </a:r>
            <a:r>
              <a:rPr lang="cs-CZ" dirty="0" err="1"/>
              <a:t>Mason</a:t>
            </a:r>
            <a:r>
              <a:rPr lang="cs-CZ" dirty="0"/>
              <a:t>: </a:t>
            </a:r>
            <a:r>
              <a:rPr lang="cs-CZ" dirty="0" err="1"/>
              <a:t>South</a:t>
            </a:r>
            <a:r>
              <a:rPr lang="cs-CZ" dirty="0"/>
              <a:t>-Western </a:t>
            </a:r>
            <a:r>
              <a:rPr lang="cs-CZ" dirty="0" err="1"/>
              <a:t>Cengage</a:t>
            </a:r>
            <a:r>
              <a:rPr lang="cs-CZ"/>
              <a:t> Learning.</a:t>
            </a:r>
          </a:p>
          <a:p>
            <a:pPr eaLnBrk="1" hangingPunct="1"/>
            <a:endParaRPr lang="cs-CZ" altLang="cs-CZ" dirty="0">
              <a:solidFill>
                <a:srgbClr val="008080"/>
              </a:solidFill>
            </a:endParaRPr>
          </a:p>
          <a:p>
            <a:pPr eaLnBrk="1" hangingPunct="1"/>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6737" y="836549"/>
            <a:ext cx="7290197" cy="884906"/>
          </a:xfrm>
          <a:ln>
            <a:solidFill>
              <a:schemeClr val="tx1"/>
            </a:solidFill>
          </a:ln>
        </p:spPr>
        <p:txBody>
          <a:bodyPr>
            <a:normAutofit/>
          </a:bodyPr>
          <a:lstStyle/>
          <a:p>
            <a:r>
              <a:rPr lang="cs-CZ" altLang="cs-CZ" sz="2800" b="1" cap="all" dirty="0">
                <a:solidFill>
                  <a:srgbClr val="C00000"/>
                </a:solidFill>
              </a:rPr>
              <a:t>1.  Vymezení pojmu inovace</a:t>
            </a:r>
            <a:br>
              <a:rPr lang="cs-CZ" altLang="cs-CZ" sz="2400" b="1" cap="all" dirty="0">
                <a:solidFill>
                  <a:schemeClr val="tx1"/>
                </a:solidFill>
              </a:rPr>
            </a:br>
            <a:endParaRPr lang="cs-CZ" sz="2400" b="1" dirty="0"/>
          </a:p>
        </p:txBody>
      </p:sp>
      <p:sp>
        <p:nvSpPr>
          <p:cNvPr id="3" name="Zástupný symbol pro obsah 2"/>
          <p:cNvSpPr>
            <a:spLocks noGrp="1"/>
          </p:cNvSpPr>
          <p:nvPr>
            <p:ph idx="1"/>
          </p:nvPr>
        </p:nvSpPr>
        <p:spPr>
          <a:xfrm>
            <a:off x="826737" y="1802167"/>
            <a:ext cx="7290197" cy="4219284"/>
          </a:xfrm>
          <a:ln>
            <a:solidFill>
              <a:schemeClr val="tx1"/>
            </a:solidFill>
          </a:ln>
        </p:spPr>
        <p:txBody>
          <a:bodyPr>
            <a:normAutofit/>
          </a:bodyPr>
          <a:lstStyle/>
          <a:p>
            <a:pPr algn="just">
              <a:buClr>
                <a:srgbClr val="C00000"/>
              </a:buClr>
              <a:buFont typeface="Wingdings" panose="05000000000000000000" pitchFamily="2" charset="2"/>
              <a:buChar char="Ø"/>
              <a:defRPr/>
            </a:pPr>
            <a:r>
              <a:rPr lang="cs-CZ" sz="2400" b="1" dirty="0">
                <a:solidFill>
                  <a:srgbClr val="C00000"/>
                </a:solidFill>
              </a:rPr>
              <a:t>Inovace</a:t>
            </a:r>
            <a:r>
              <a:rPr lang="cs-CZ" sz="2400" dirty="0"/>
              <a:t> je chápána jako změna, kreativní destrukce současného stavu, prostředek ke zvýšení dlouhodobé konkurenceschopnosti nebo tajná přísada pro úspěšné podnikání. </a:t>
            </a:r>
            <a:r>
              <a:rPr lang="cs-CZ" sz="2400" dirty="0">
                <a:solidFill>
                  <a:srgbClr val="FF0000"/>
                </a:solidFill>
              </a:rPr>
              <a:t>Inovace má podobu novinky, resp. změny k něčemu novému. </a:t>
            </a:r>
          </a:p>
          <a:p>
            <a:pPr algn="just">
              <a:buClr>
                <a:srgbClr val="C00000"/>
              </a:buClr>
              <a:buFont typeface="Wingdings" panose="05000000000000000000" pitchFamily="2" charset="2"/>
              <a:buChar char="Ø"/>
              <a:defRPr/>
            </a:pPr>
            <a:r>
              <a:rPr lang="cs-CZ" sz="2400" b="1" dirty="0">
                <a:solidFill>
                  <a:srgbClr val="C00000"/>
                </a:solidFill>
              </a:rPr>
              <a:t>Široké chápání pojmu inovace </a:t>
            </a:r>
            <a:r>
              <a:rPr lang="cs-CZ" sz="2400" dirty="0"/>
              <a:t>– změny v jakékoliv oblasti společenského života. Úzké vymezení – inovace v průmyslové a obchodní praxi – nejen změny výrobků a služeb, ale také změny v okolnostech a způsobech, jakými se dostávají na trhy.</a:t>
            </a:r>
          </a:p>
          <a:p>
            <a:pPr marL="0" indent="0" algn="just">
              <a:buClr>
                <a:srgbClr val="008080"/>
              </a:buClr>
              <a:buNone/>
              <a:defRPr/>
            </a:pPr>
            <a:endParaRPr lang="cs-CZ" sz="1500" dirty="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EA83E56-EF15-4396-A774-06BC25D0F6B1}"/>
              </a:ext>
            </a:extLst>
          </p:cNvPr>
          <p:cNvSpPr>
            <a:spLocks noGrp="1"/>
          </p:cNvSpPr>
          <p:nvPr>
            <p:ph idx="1"/>
          </p:nvPr>
        </p:nvSpPr>
        <p:spPr>
          <a:xfrm>
            <a:off x="540000" y="798990"/>
            <a:ext cx="8064000" cy="5107839"/>
          </a:xfrm>
          <a:ln>
            <a:solidFill>
              <a:schemeClr val="tx1"/>
            </a:solidFill>
          </a:ln>
        </p:spPr>
        <p:txBody>
          <a:bodyPr/>
          <a:lstStyle/>
          <a:p>
            <a:pPr algn="just">
              <a:buClr>
                <a:srgbClr val="C00000"/>
              </a:buClr>
              <a:buFont typeface="Wingdings" panose="05000000000000000000" pitchFamily="2" charset="2"/>
              <a:buChar char="Ø"/>
              <a:defRPr/>
            </a:pPr>
            <a:r>
              <a:rPr lang="cs-CZ" sz="2800" dirty="0"/>
              <a:t>Inovace může být výsledkem výzkumné činnosti, výsledkem nákupu know-how nebo licence, výsledkem podnikatelské aktivity nebo jiných opatření či činností. Inovace se může týkat výrobků, služeb, výrobního závodu, technologie, materiálu, kvalifikace inženýrů, dělníků, manažerů, organizace podniku, vztahu mezi podniky, trhu atd.</a:t>
            </a:r>
          </a:p>
          <a:p>
            <a:pPr algn="just">
              <a:buClr>
                <a:srgbClr val="C00000"/>
              </a:buClr>
              <a:buFont typeface="Wingdings" panose="05000000000000000000" pitchFamily="2" charset="2"/>
              <a:buChar char="Ø"/>
              <a:defRPr/>
            </a:pPr>
            <a:r>
              <a:rPr lang="cs-CZ" altLang="cs-CZ" sz="2800" dirty="0"/>
              <a:t>U inovace můžeme vymezit životní a inovační cyklus viz obrázek 1.</a:t>
            </a:r>
          </a:p>
          <a:p>
            <a:pPr marL="0" indent="0">
              <a:buNone/>
            </a:pPr>
            <a:endParaRPr lang="cs-CZ" dirty="0"/>
          </a:p>
        </p:txBody>
      </p:sp>
    </p:spTree>
    <p:extLst>
      <p:ext uri="{BB962C8B-B14F-4D97-AF65-F5344CB8AC3E}">
        <p14:creationId xmlns:p14="http://schemas.microsoft.com/office/powerpoint/2010/main" val="387078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9CBD67C-F20E-4B66-B7E1-BA907A572032}"/>
              </a:ext>
            </a:extLst>
          </p:cNvPr>
          <p:cNvSpPr>
            <a:spLocks noGrp="1"/>
          </p:cNvSpPr>
          <p:nvPr>
            <p:ph idx="1"/>
          </p:nvPr>
        </p:nvSpPr>
        <p:spPr>
          <a:xfrm>
            <a:off x="540000" y="701336"/>
            <a:ext cx="8064000" cy="5205493"/>
          </a:xfrm>
          <a:ln>
            <a:solidFill>
              <a:schemeClr val="tx1"/>
            </a:solidFill>
          </a:ln>
        </p:spPr>
        <p:txBody>
          <a:bodyPr>
            <a:normAutofit lnSpcReduction="10000"/>
          </a:bodyPr>
          <a:lstStyle/>
          <a:p>
            <a:pPr algn="just">
              <a:buFont typeface="Wingdings" panose="05000000000000000000" pitchFamily="2" charset="2"/>
              <a:buChar char="Ø"/>
            </a:pPr>
            <a:r>
              <a:rPr lang="cs-CZ" sz="2800" b="1" dirty="0">
                <a:solidFill>
                  <a:srgbClr val="C00000"/>
                </a:solidFill>
              </a:rPr>
              <a:t>Životní cyklus inovace </a:t>
            </a:r>
            <a:r>
              <a:rPr lang="cs-CZ" sz="2800" dirty="0"/>
              <a:t>- umožňuje zachytit změnu společenské spotřeby a tomu odpovídající míru uspokojení. Životní cyklus produktu představuje dobu, po kterou produkt setrvává ve výrobním programu podniku. Inovace od svého vzniku v průběhu životního cyklu prochází fázemi: přípravy, pronikání, rozšíření, nasycení, ústupu. Po skončení životního cyklu lze výrobek nadále vyrábět, ale z hlediska inovačního procesu přestává být významný. </a:t>
            </a:r>
          </a:p>
          <a:p>
            <a:pPr algn="just">
              <a:buFont typeface="Wingdings" panose="05000000000000000000" pitchFamily="2" charset="2"/>
              <a:buChar char="Ø"/>
            </a:pPr>
            <a:r>
              <a:rPr lang="cs-CZ" sz="2800" b="1" dirty="0">
                <a:solidFill>
                  <a:srgbClr val="C00000"/>
                </a:solidFill>
              </a:rPr>
              <a:t>Inovační cyklus inovace </a:t>
            </a:r>
            <a:r>
              <a:rPr lang="cs-CZ" sz="2800" dirty="0"/>
              <a:t>– je dán časem, který trvá mezi vznikem jedné a vznikem následující inovace. Inovační cyklus charakterizuje rychlost obměny výrobního programu. </a:t>
            </a:r>
          </a:p>
        </p:txBody>
      </p:sp>
    </p:spTree>
    <p:extLst>
      <p:ext uri="{BB962C8B-B14F-4D97-AF65-F5344CB8AC3E}">
        <p14:creationId xmlns:p14="http://schemas.microsoft.com/office/powerpoint/2010/main" val="287012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3666" name="Picture 2"/>
          <p:cNvPicPr>
            <a:picLocks noChangeAspect="1" noChangeArrowheads="1"/>
          </p:cNvPicPr>
          <p:nvPr/>
        </p:nvPicPr>
        <p:blipFill>
          <a:blip r:embed="rId2" cstate="print"/>
          <a:srcRect/>
          <a:stretch>
            <a:fillRect/>
          </a:stretch>
        </p:blipFill>
        <p:spPr bwMode="auto">
          <a:xfrm>
            <a:off x="1058807" y="2228850"/>
            <a:ext cx="5924210" cy="2948940"/>
          </a:xfrm>
          <a:prstGeom prst="rect">
            <a:avLst/>
          </a:prstGeom>
          <a:noFill/>
          <a:ln w="9525">
            <a:noFill/>
            <a:miter lim="800000"/>
            <a:headEnd/>
            <a:tailEnd/>
          </a:ln>
        </p:spPr>
      </p:pic>
      <p:sp>
        <p:nvSpPr>
          <p:cNvPr id="5" name="TextovéPole 4"/>
          <p:cNvSpPr txBox="1"/>
          <p:nvPr/>
        </p:nvSpPr>
        <p:spPr>
          <a:xfrm>
            <a:off x="1107077" y="1778182"/>
            <a:ext cx="4477295" cy="300082"/>
          </a:xfrm>
          <a:prstGeom prst="rect">
            <a:avLst/>
          </a:prstGeom>
          <a:noFill/>
        </p:spPr>
        <p:txBody>
          <a:bodyPr wrap="square" rtlCol="0">
            <a:spAutoFit/>
          </a:bodyPr>
          <a:lstStyle/>
          <a:p>
            <a:r>
              <a:rPr lang="cs-CZ" sz="1350" dirty="0"/>
              <a:t>Obrázek 1 Životní a inovační cyklus inovace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67952" y="667345"/>
            <a:ext cx="7290197" cy="970359"/>
          </a:xfrm>
          <a:ln>
            <a:solidFill>
              <a:schemeClr val="tx1"/>
            </a:solidFill>
          </a:ln>
        </p:spPr>
        <p:txBody>
          <a:bodyPr>
            <a:normAutofit fontScale="90000"/>
          </a:bodyPr>
          <a:lstStyle/>
          <a:p>
            <a:r>
              <a:rPr lang="cs-CZ" altLang="cs-CZ" sz="2400" b="1" cap="all" dirty="0">
                <a:solidFill>
                  <a:srgbClr val="C00000"/>
                </a:solidFill>
              </a:rPr>
              <a:t>2. Přístupy k pojetí inovace dle vybraných autorů</a:t>
            </a:r>
            <a:br>
              <a:rPr lang="cs-CZ" altLang="cs-CZ" sz="2400" b="1" cap="all" dirty="0">
                <a:solidFill>
                  <a:srgbClr val="C00000"/>
                </a:solidFill>
              </a:rPr>
            </a:br>
            <a:endParaRPr lang="cs-CZ" sz="2400" b="1" dirty="0">
              <a:solidFill>
                <a:srgbClr val="008080"/>
              </a:solidFill>
            </a:endParaRPr>
          </a:p>
        </p:txBody>
      </p:sp>
      <p:sp>
        <p:nvSpPr>
          <p:cNvPr id="3" name="Zástupný symbol pro obsah 2"/>
          <p:cNvSpPr>
            <a:spLocks noGrp="1"/>
          </p:cNvSpPr>
          <p:nvPr>
            <p:ph idx="1"/>
          </p:nvPr>
        </p:nvSpPr>
        <p:spPr>
          <a:xfrm>
            <a:off x="767953" y="1740024"/>
            <a:ext cx="7290197" cy="3965452"/>
          </a:xfrm>
          <a:ln>
            <a:solidFill>
              <a:schemeClr val="tx1"/>
            </a:solidFill>
          </a:ln>
        </p:spPr>
        <p:txBody>
          <a:bodyPr>
            <a:noAutofit/>
          </a:bodyPr>
          <a:lstStyle/>
          <a:p>
            <a:pPr algn="just">
              <a:buClr>
                <a:srgbClr val="C00000"/>
              </a:buClr>
              <a:buFont typeface="Wingdings" panose="05000000000000000000" pitchFamily="2" charset="2"/>
              <a:buChar char="Ø"/>
              <a:defRPr/>
            </a:pPr>
            <a:r>
              <a:rPr lang="cs-CZ" sz="2400" dirty="0"/>
              <a:t>Inovace je kvantitativní skoková pozitivní změna něčeho, co tak vnímá vnější či vnitřní zákazník, společnost a investor. Za efektivní inovaci považuje inovaci, která vyvolává touhu ji mít a nezařadí se pouze do možnosti výběru. (Frolík, 2012)</a:t>
            </a:r>
          </a:p>
          <a:p>
            <a:pPr algn="just">
              <a:buClr>
                <a:srgbClr val="C00000"/>
              </a:buClr>
              <a:buFont typeface="Wingdings" panose="05000000000000000000" pitchFamily="2" charset="2"/>
              <a:buChar char="Ø"/>
              <a:defRPr/>
            </a:pPr>
            <a:r>
              <a:rPr lang="cs-CZ" sz="2400" dirty="0"/>
              <a:t>Podnikání je nepřetržitým řetězem vynálezů, a toto vynalézání je nezbytné při systému volné soutěže. Inovace a vynalézavost jsou základními předpoklady úspěšného podnikání. (Zelený, 2005 – pohled Bati)</a:t>
            </a:r>
          </a:p>
          <a:p>
            <a:pPr algn="just">
              <a:buClr>
                <a:srgbClr val="C00000"/>
              </a:buClr>
              <a:buFont typeface="Wingdings" panose="05000000000000000000" pitchFamily="2" charset="2"/>
              <a:buChar char="Ø"/>
              <a:defRPr/>
            </a:pPr>
            <a:endParaRPr lang="cs-CZ"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DF7BDC82-AB47-4E15-A737-1943B2B12BDD}"/>
              </a:ext>
            </a:extLst>
          </p:cNvPr>
          <p:cNvSpPr>
            <a:spLocks noGrp="1"/>
          </p:cNvSpPr>
          <p:nvPr>
            <p:ph idx="1"/>
          </p:nvPr>
        </p:nvSpPr>
        <p:spPr>
          <a:xfrm>
            <a:off x="540000" y="630315"/>
            <a:ext cx="8064000" cy="5276514"/>
          </a:xfrm>
          <a:ln>
            <a:solidFill>
              <a:schemeClr val="tx1"/>
            </a:solidFill>
          </a:ln>
        </p:spPr>
        <p:txBody>
          <a:bodyPr>
            <a:normAutofit lnSpcReduction="10000"/>
          </a:bodyPr>
          <a:lstStyle/>
          <a:p>
            <a:pPr algn="just">
              <a:buClr>
                <a:srgbClr val="C00000"/>
              </a:buClr>
              <a:buFont typeface="Wingdings" panose="05000000000000000000" pitchFamily="2" charset="2"/>
              <a:buChar char="Ø"/>
              <a:defRPr/>
            </a:pPr>
            <a:r>
              <a:rPr lang="cs-CZ" sz="2800" dirty="0"/>
              <a:t>Inovace vznikají realizováním změn, kterou mohou nabývat těchto dimenzí: inovace produktu, procesní inovace, inovace pozice, inovace paradigmatu. (</a:t>
            </a:r>
            <a:r>
              <a:rPr lang="cs-CZ" sz="2800" dirty="0" err="1"/>
              <a:t>Bessant</a:t>
            </a:r>
            <a:r>
              <a:rPr lang="cs-CZ" sz="2800" dirty="0"/>
              <a:t> a </a:t>
            </a:r>
            <a:r>
              <a:rPr lang="cs-CZ" sz="2800" dirty="0" err="1"/>
              <a:t>Tidd</a:t>
            </a:r>
            <a:r>
              <a:rPr lang="cs-CZ" sz="2800" dirty="0"/>
              <a:t>, 2009)</a:t>
            </a:r>
          </a:p>
          <a:p>
            <a:pPr algn="just">
              <a:buClr>
                <a:srgbClr val="C00000"/>
              </a:buClr>
              <a:buFont typeface="Wingdings" panose="05000000000000000000" pitchFamily="2" charset="2"/>
              <a:buChar char="Ø"/>
              <a:defRPr/>
            </a:pPr>
            <a:r>
              <a:rPr lang="cs-CZ" sz="2800" dirty="0"/>
              <a:t>Inovace je chápána jako změna a lze na ní pohlížet z různých úhlů pohledů a to z hlediska: funkcí, hodnoty, principu, designu, sortimentu, evoluce a uživatele. (</a:t>
            </a:r>
            <a:r>
              <a:rPr lang="cs-CZ" sz="2800" dirty="0" err="1"/>
              <a:t>Košturiak</a:t>
            </a:r>
            <a:r>
              <a:rPr lang="cs-CZ" sz="2800" dirty="0"/>
              <a:t> a </a:t>
            </a:r>
            <a:r>
              <a:rPr lang="cs-CZ" sz="2800" dirty="0" err="1"/>
              <a:t>Chal</a:t>
            </a:r>
            <a:r>
              <a:rPr lang="cs-CZ" sz="2800" dirty="0"/>
              <a:t>´, 2008)</a:t>
            </a:r>
          </a:p>
          <a:p>
            <a:pPr algn="just">
              <a:buClr>
                <a:srgbClr val="C00000"/>
              </a:buClr>
              <a:buFont typeface="Wingdings" panose="05000000000000000000" pitchFamily="2" charset="2"/>
              <a:buChar char="Ø"/>
              <a:defRPr/>
            </a:pPr>
            <a:r>
              <a:rPr lang="cs-CZ" sz="2800" dirty="0"/>
              <a:t>Inovace je specifickým nástrojem podnikatelů, pomocí kterého využívají změny v podobě příležitostí pro podnikání v odlišné oblasti nebo v jiném způsobu poskytování služeb. (</a:t>
            </a:r>
            <a:r>
              <a:rPr lang="cs-CZ" sz="2800" dirty="0" err="1"/>
              <a:t>Drucker</a:t>
            </a:r>
            <a:r>
              <a:rPr lang="cs-CZ" sz="2800" dirty="0"/>
              <a:t>, 1993)</a:t>
            </a:r>
          </a:p>
          <a:p>
            <a:pPr marL="342900" indent="-342900" algn="just">
              <a:buClrTx/>
              <a:buFont typeface="+mj-lt"/>
              <a:buAutoNum type="arabicPeriod"/>
              <a:defRPr/>
            </a:pPr>
            <a:endParaRPr lang="cs-CZ" sz="2800" dirty="0"/>
          </a:p>
        </p:txBody>
      </p:sp>
    </p:spTree>
    <p:extLst>
      <p:ext uri="{BB962C8B-B14F-4D97-AF65-F5344CB8AC3E}">
        <p14:creationId xmlns:p14="http://schemas.microsoft.com/office/powerpoint/2010/main" val="62212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67953" y="488273"/>
            <a:ext cx="7290197" cy="5287144"/>
          </a:xfrm>
          <a:ln>
            <a:solidFill>
              <a:schemeClr val="tx1"/>
            </a:solidFill>
          </a:ln>
        </p:spPr>
        <p:txBody>
          <a:bodyPr>
            <a:normAutofit/>
          </a:bodyPr>
          <a:lstStyle/>
          <a:p>
            <a:pPr algn="just">
              <a:buClr>
                <a:srgbClr val="C00000"/>
              </a:buClr>
              <a:buFont typeface="Wingdings" panose="05000000000000000000" pitchFamily="2" charset="2"/>
              <a:buChar char="Ø"/>
              <a:defRPr/>
            </a:pPr>
            <a:r>
              <a:rPr lang="cs-CZ" sz="2400" dirty="0"/>
              <a:t>Změny vznikají živelně, uvnitř systému a jde o tzv. endogenní faktory. Podnikat znamená inovovat. Podnikatel je inovátor, který uplatňuje nevyužité technické vynálezy a poznatky.  Za skutečné realizátory inovací a hybatele ekonomiky považuje velké společnosti. Mají zdroje a kapitál pro investice na výzkum a vývoj. Uznával pouze absolutní inovace (</a:t>
            </a:r>
            <a:r>
              <a:rPr lang="cs-CZ" sz="2400" dirty="0" err="1"/>
              <a:t>Schumpeter</a:t>
            </a:r>
            <a:r>
              <a:rPr lang="cs-CZ" sz="2400" dirty="0"/>
              <a:t>, 1987)</a:t>
            </a:r>
          </a:p>
          <a:p>
            <a:pPr algn="just">
              <a:buClr>
                <a:srgbClr val="C00000"/>
              </a:buClr>
              <a:buFont typeface="Wingdings" panose="05000000000000000000" pitchFamily="2" charset="2"/>
              <a:buChar char="Ø"/>
              <a:defRPr/>
            </a:pPr>
            <a:r>
              <a:rPr lang="cs-CZ" sz="2400" dirty="0"/>
              <a:t>Zavádí a charakterizuje inovační řády a inovační skupiny – věnuje pozornost stupňům složitosti inovací. Jedná se o systémové pojetí inovace.  Za inovaci považuje každou změnu, která je pro podnik novinkou, tzv. Relativní inovace (Valenta, 2001)</a:t>
            </a:r>
          </a:p>
          <a:p>
            <a:pPr marL="342900" indent="-342900" algn="just">
              <a:buClrTx/>
              <a:buFont typeface="+mj-lt"/>
              <a:buAutoNum type="arabicPeriod" startAt="5"/>
              <a:defRPr/>
            </a:pPr>
            <a:endParaRPr lang="cs-CZ" sz="1500" dirty="0"/>
          </a:p>
          <a:p>
            <a:pPr marL="0" indent="0" algn="just">
              <a:buClrTx/>
              <a:defRPr/>
            </a:pPr>
            <a:endParaRPr lang="cs-CZ" dirty="0"/>
          </a:p>
        </p:txBody>
      </p:sp>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Sablona PPT_základní_CZ</Template>
  <TotalTime>0</TotalTime>
  <Words>1801</Words>
  <Application>Microsoft Office PowerPoint</Application>
  <PresentationFormat>Předvádění na obrazovce (4:3)</PresentationFormat>
  <Paragraphs>122</Paragraphs>
  <Slides>22</Slides>
  <Notes>12</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22</vt:i4>
      </vt:variant>
    </vt:vector>
  </HeadingPairs>
  <TitlesOfParts>
    <vt:vector size="30" baseType="lpstr">
      <vt:lpstr>Arial</vt:lpstr>
      <vt:lpstr>Calibri</vt:lpstr>
      <vt:lpstr>Calibri Light</vt:lpstr>
      <vt:lpstr>Courier New</vt:lpstr>
      <vt:lpstr>Tw Cen MT</vt:lpstr>
      <vt:lpstr>Tw Cen MT Condensed</vt:lpstr>
      <vt:lpstr>Wingdings</vt:lpstr>
      <vt:lpstr>Motiv Office</vt:lpstr>
      <vt:lpstr>Management inovací  T2. Vymezení a typologie inovací</vt:lpstr>
      <vt:lpstr>OBSAH</vt:lpstr>
      <vt:lpstr>1.  Vymezení pojmu inovace </vt:lpstr>
      <vt:lpstr>Prezentace aplikace PowerPoint</vt:lpstr>
      <vt:lpstr>Prezentace aplikace PowerPoint</vt:lpstr>
      <vt:lpstr>Prezentace aplikace PowerPoint</vt:lpstr>
      <vt:lpstr>2. Přístupy k pojetí inovace dle vybraných autorů </vt:lpstr>
      <vt:lpstr>Prezentace aplikace PowerPoint</vt:lpstr>
      <vt:lpstr>Prezentace aplikace PowerPoint</vt:lpstr>
      <vt:lpstr>Prezentace aplikace PowerPoint</vt:lpstr>
      <vt:lpstr>3. Typy inovací dle zvolených hledisek pohledu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Otázky  k zamyšlení</vt:lpstr>
      <vt:lpstr> </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2023-03-02T03:50:40Z</dcterms:created>
  <dcterms:modified xsi:type="dcterms:W3CDTF">2024-02-20T10:07:09Z</dcterms:modified>
</cp:coreProperties>
</file>