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257" r:id="rId3"/>
    <p:sldId id="413" r:id="rId4"/>
    <p:sldId id="414" r:id="rId5"/>
    <p:sldId id="415" r:id="rId6"/>
    <p:sldId id="416" r:id="rId7"/>
    <p:sldId id="417" r:id="rId8"/>
    <p:sldId id="418" r:id="rId9"/>
    <p:sldId id="419" r:id="rId10"/>
    <p:sldId id="420" r:id="rId11"/>
    <p:sldId id="421" r:id="rId12"/>
    <p:sldId id="422" r:id="rId13"/>
    <p:sldId id="424" r:id="rId14"/>
    <p:sldId id="425" r:id="rId15"/>
    <p:sldId id="426" r:id="rId16"/>
    <p:sldId id="427" r:id="rId17"/>
    <p:sldId id="428" r:id="rId18"/>
    <p:sldId id="429" r:id="rId19"/>
    <p:sldId id="430" r:id="rId20"/>
    <p:sldId id="431" r:id="rId21"/>
    <p:sldId id="432" r:id="rId22"/>
    <p:sldId id="433" r:id="rId23"/>
    <p:sldId id="434" r:id="rId24"/>
    <p:sldId id="435" r:id="rId25"/>
    <p:sldId id="406" r:id="rId26"/>
    <p:sldId id="407" r:id="rId27"/>
    <p:sldId id="411" r:id="rId28"/>
    <p:sldId id="412" r:id="rId29"/>
    <p:sldId id="361"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Styl s motivem 2 – zvýraznění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02" autoAdjust="0"/>
  </p:normalViewPr>
  <p:slideViewPr>
    <p:cSldViewPr snapToGrid="0">
      <p:cViewPr varScale="1">
        <p:scale>
          <a:sx n="61" d="100"/>
          <a:sy n="61" d="100"/>
        </p:scale>
        <p:origin x="144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8367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244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292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5965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5131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03553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1690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21653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6347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273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90463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382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51337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8588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992505" y="3228896"/>
            <a:ext cx="7940040" cy="305895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3262313" y="509588"/>
            <a:ext cx="3400425"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2918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9386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5428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2222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8814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4098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8762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4664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12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06774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49372270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789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0574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768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2358071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719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3" name="Obrázek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303213"/>
            <a:ext cx="9556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Přímá spojnice 3"/>
          <p:cNvCxnSpPr/>
          <p:nvPr userDrawn="1"/>
        </p:nvCxnSpPr>
        <p:spPr>
          <a:xfrm>
            <a:off x="250825" y="933450"/>
            <a:ext cx="74168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5" name="Přímá spojnice 4"/>
          <p:cNvCxnSpPr/>
          <p:nvPr userDrawn="1"/>
        </p:nvCxnSpPr>
        <p:spPr>
          <a:xfrm>
            <a:off x="250825" y="6308725"/>
            <a:ext cx="86614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r>
              <a:rPr lang="cs-CZ" dirty="0"/>
              <a:t>Název listu</a:t>
            </a:r>
          </a:p>
        </p:txBody>
      </p:sp>
      <p:sp>
        <p:nvSpPr>
          <p:cNvPr id="6" name="Zástupný symbol pro zápatí 18"/>
          <p:cNvSpPr>
            <a:spLocks noGrp="1"/>
          </p:cNvSpPr>
          <p:nvPr>
            <p:ph type="ftr" sz="quarter" idx="10"/>
          </p:nvPr>
        </p:nvSpPr>
        <p:spPr>
          <a:xfrm>
            <a:off x="236538" y="6308725"/>
            <a:ext cx="2895600" cy="365125"/>
          </a:xfrm>
        </p:spPr>
        <p:txBody>
          <a:bodyPr/>
          <a:lstStyle>
            <a:lvl1pPr algn="l">
              <a:defRPr sz="800" smtClean="0">
                <a:solidFill>
                  <a:srgbClr val="307871"/>
                </a:solidFill>
                <a:cs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800" b="0" i="0" u="none" strike="noStrike" kern="1200" cap="none" spc="0" normalizeH="0" baseline="0" noProof="0">
                <a:ln>
                  <a:noFill/>
                </a:ln>
                <a:solidFill>
                  <a:srgbClr val="307871"/>
                </a:solidFill>
                <a:effectLst/>
                <a:uLnTx/>
                <a:uFillTx/>
                <a:latin typeface="Times New Roman" panose="02020603050405020304" pitchFamily="18" charset="0"/>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p:txBody>
      </p:sp>
      <p:sp>
        <p:nvSpPr>
          <p:cNvPr id="8" name="Zástupný symbol pro číslo snímku 19"/>
          <p:cNvSpPr>
            <a:spLocks noGrp="1"/>
          </p:cNvSpPr>
          <p:nvPr>
            <p:ph type="sldNum" sz="quarter" idx="11"/>
          </p:nvPr>
        </p:nvSpPr>
        <p:spPr>
          <a:xfrm>
            <a:off x="7812088" y="6308725"/>
            <a:ext cx="1081087" cy="365125"/>
          </a:xfrm>
        </p:spPr>
        <p:txBody>
          <a:bodyPr/>
          <a:lstStyle>
            <a:lvl1pPr algn="r">
              <a:defRPr smtClean="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1937C5C-364C-408F-B0EB-BA493B53AFF1}" type="slidenum">
              <a:rPr kumimoji="0" 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cs-CZ" sz="1200" b="0" i="0" u="none" strike="noStrike" kern="1200" cap="none" spc="0" normalizeH="0" baseline="0" noProof="0" dirty="0">
              <a:ln>
                <a:noFill/>
              </a:ln>
              <a:solidFill>
                <a:srgbClr val="898989"/>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91094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90326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2">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61" r:id="rId11"/>
    <p:sldLayoutId id="2147483663" r:id="rId12"/>
    <p:sldLayoutId id="2147483668" r:id="rId13"/>
    <p:sldLayoutId id="2147483665" r:id="rId14"/>
    <p:sldLayoutId id="2147483667" r:id="rId15"/>
    <p:sldLayoutId id="2147483670" r:id="rId16"/>
    <p:sldLayoutId id="2147483671" r:id="rId17"/>
    <p:sldLayoutId id="2147483672" r:id="rId18"/>
    <p:sldLayoutId id="2147483685" r:id="rId19"/>
    <p:sldLayoutId id="2147483686" r:id="rId20"/>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a:solidFill>
                  <a:srgbClr val="D10202"/>
                </a:solidFill>
              </a:rPr>
              <a:t>Měnový kurz, mezinárodní obchod</a:t>
            </a:r>
            <a:br>
              <a:rPr lang="cs-CZ" b="1" dirty="0">
                <a:solidFill>
                  <a:srgbClr val="D10202"/>
                </a:solidFill>
              </a:rPr>
            </a:br>
            <a:r>
              <a:rPr lang="cs-CZ" b="1" dirty="0">
                <a:solidFill>
                  <a:srgbClr val="D10202"/>
                </a:solidFill>
              </a:rPr>
              <a:t> a směna</a:t>
            </a:r>
            <a:br>
              <a:rPr lang="cs-CZ" b="1" i="1" dirty="0">
                <a:solidFill>
                  <a:srgbClr val="D10202"/>
                </a:solidFill>
              </a:rPr>
            </a:br>
            <a:r>
              <a:rPr lang="cs-CZ" b="1" dirty="0">
                <a:solidFill>
                  <a:srgbClr val="D10202"/>
                </a:solidFill>
              </a:rPr>
              <a:t>XMAK</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a:solidFill>
                  <a:schemeClr val="dk1"/>
                </a:solidFill>
                <a:latin typeface="Calibri"/>
                <a:ea typeface="Calibri"/>
                <a:cs typeface="Calibri"/>
                <a:sym typeface="Calibri"/>
              </a:rPr>
              <a:t>Autor: Ing. Jaroslav Škrabal</a:t>
            </a:r>
            <a:endParaRPr/>
          </a:p>
          <a:p>
            <a:pPr marL="0" marR="0" lvl="0" indent="0" algn="l" rtl="0">
              <a:spcBef>
                <a:spcPts val="0"/>
              </a:spcBef>
              <a:spcAft>
                <a:spcPts val="0"/>
              </a:spcAft>
              <a:buClr>
                <a:schemeClr val="dk1"/>
              </a:buClr>
              <a:buSzPts val="1600"/>
              <a:buFont typeface="Calibri"/>
              <a:buNone/>
            </a:pPr>
            <a:endParaRPr sz="1600" b="0" i="0" u="none" strike="noStrike" cap="none">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24. 04. 2023</a:t>
            </a:r>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efektivní kurz koruny (REER)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jedním z indikátorů vývoje mezinárodní konkurenceschopnosti země a obecně se jím rozumí různé míry relativních cen nebo nákladů vyjádřené v určité měně. </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tohoto pohledu index REER nad 100 signalizuje tendenci ke snižování konkurenceschopnosti země proti základnímu období, pokles indexu REER pod 100 znamená zvyšování konkurenceschopnosti země proti základnímu období.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7014012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se v praxi setkávají s nominálním měnovým kurzem;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Měnová parita (úředně stanovený kurz) vs. měnový kurz;</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existují trhy s měnami, potom platí, že měnový kurz je výsledkem střetávání nabídky a poptávky na tzv. devizovém trhu;</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Apreciace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domácí měny vůči zahraniční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domácí měny vůči zahraniční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Revalvace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měny (centrální banka oficiálně zvýší měnovou paritu vůči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měny (centrální banky oficiálně sníží měnovou paritu vůči jiné měně).</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6734932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Devizový trh</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Jsou na něm směňovány peníze za peníze (domácí za zahraniční a naopak);</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jedné měny je zároveň i prodejem jiné měny;</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Rovnovážný měnový kurz – analogie s rovnovážnou cenou;</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zrcadlové trhy – trh českých korun a eur;</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Klesající poptávková křivka - pokud musíme vynaložit více korun za euro, potom na trhu eur budeme menší poptávka po eurech (preference domácích výrobků).</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9089441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Line 3"/>
          <p:cNvSpPr>
            <a:spLocks noChangeShapeType="1"/>
          </p:cNvSpPr>
          <p:nvPr/>
        </p:nvSpPr>
        <p:spPr bwMode="auto">
          <a:xfrm>
            <a:off x="685800" y="3429000"/>
            <a:ext cx="0" cy="259080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8" name="Line 4"/>
          <p:cNvSpPr>
            <a:spLocks noChangeShapeType="1"/>
          </p:cNvSpPr>
          <p:nvPr/>
        </p:nvSpPr>
        <p:spPr bwMode="auto">
          <a:xfrm>
            <a:off x="685800" y="6019800"/>
            <a:ext cx="3124200" cy="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9" name="Line 5"/>
          <p:cNvSpPr>
            <a:spLocks noChangeShapeType="1"/>
          </p:cNvSpPr>
          <p:nvPr/>
        </p:nvSpPr>
        <p:spPr bwMode="auto">
          <a:xfrm>
            <a:off x="4800600" y="3429000"/>
            <a:ext cx="0" cy="259080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0" name="Line 6"/>
          <p:cNvSpPr>
            <a:spLocks noChangeShapeType="1"/>
          </p:cNvSpPr>
          <p:nvPr/>
        </p:nvSpPr>
        <p:spPr bwMode="auto">
          <a:xfrm>
            <a:off x="4800600" y="6019800"/>
            <a:ext cx="3657600" cy="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14" name="Text Box 7"/>
          <p:cNvSpPr txBox="1">
            <a:spLocks noChangeArrowheads="1"/>
          </p:cNvSpPr>
          <p:nvPr/>
        </p:nvSpPr>
        <p:spPr bwMode="auto">
          <a:xfrm>
            <a:off x="0" y="2971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2" name="Text Box 8"/>
          <p:cNvSpPr txBox="1">
            <a:spLocks noChangeArrowheads="1"/>
          </p:cNvSpPr>
          <p:nvPr/>
        </p:nvSpPr>
        <p:spPr bwMode="auto">
          <a:xfrm>
            <a:off x="0" y="2924175"/>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?Kč/EUR</a:t>
            </a:r>
          </a:p>
        </p:txBody>
      </p:sp>
      <p:sp>
        <p:nvSpPr>
          <p:cNvPr id="21513" name="Text Box 9"/>
          <p:cNvSpPr txBox="1">
            <a:spLocks noChangeArrowheads="1"/>
          </p:cNvSpPr>
          <p:nvPr/>
        </p:nvSpPr>
        <p:spPr bwMode="auto">
          <a:xfrm>
            <a:off x="2484438" y="6021388"/>
            <a:ext cx="21510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EUR</a:t>
            </a:r>
          </a:p>
        </p:txBody>
      </p:sp>
      <p:sp>
        <p:nvSpPr>
          <p:cNvPr id="21515" name="Text Box 11"/>
          <p:cNvSpPr txBox="1">
            <a:spLocks noChangeArrowheads="1"/>
          </p:cNvSpPr>
          <p:nvPr/>
        </p:nvSpPr>
        <p:spPr bwMode="auto">
          <a:xfrm>
            <a:off x="6948488" y="6019800"/>
            <a:ext cx="1890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korun</a:t>
            </a:r>
          </a:p>
        </p:txBody>
      </p:sp>
      <p:sp>
        <p:nvSpPr>
          <p:cNvPr id="21516" name="Line 12"/>
          <p:cNvSpPr>
            <a:spLocks noChangeShapeType="1"/>
          </p:cNvSpPr>
          <p:nvPr/>
        </p:nvSpPr>
        <p:spPr bwMode="auto">
          <a:xfrm flipV="1">
            <a:off x="1547813" y="3716338"/>
            <a:ext cx="1800225" cy="1944687"/>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7" name="Text Box 13"/>
          <p:cNvSpPr txBox="1">
            <a:spLocks noChangeArrowheads="1"/>
          </p:cNvSpPr>
          <p:nvPr/>
        </p:nvSpPr>
        <p:spPr bwMode="auto">
          <a:xfrm>
            <a:off x="2987675" y="32131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19" name="Line 15"/>
          <p:cNvSpPr>
            <a:spLocks noChangeShapeType="1"/>
          </p:cNvSpPr>
          <p:nvPr/>
        </p:nvSpPr>
        <p:spPr bwMode="auto">
          <a:xfrm>
            <a:off x="1219200" y="4114800"/>
            <a:ext cx="1828800" cy="1295400"/>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2" name="Text Box 18"/>
          <p:cNvSpPr txBox="1">
            <a:spLocks noChangeArrowheads="1"/>
          </p:cNvSpPr>
          <p:nvPr/>
        </p:nvSpPr>
        <p:spPr bwMode="auto">
          <a:xfrm>
            <a:off x="2971800" y="51816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25" name="Line 21"/>
          <p:cNvSpPr>
            <a:spLocks noChangeShapeType="1"/>
          </p:cNvSpPr>
          <p:nvPr/>
        </p:nvSpPr>
        <p:spPr bwMode="auto">
          <a:xfrm flipH="1">
            <a:off x="684213" y="4868863"/>
            <a:ext cx="1584325"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9" name="Text Box 25"/>
          <p:cNvSpPr txBox="1">
            <a:spLocks noChangeArrowheads="1"/>
          </p:cNvSpPr>
          <p:nvPr/>
        </p:nvSpPr>
        <p:spPr bwMode="auto">
          <a:xfrm>
            <a:off x="233363" y="4670425"/>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27</a:t>
            </a:r>
          </a:p>
        </p:txBody>
      </p:sp>
      <p:sp>
        <p:nvSpPr>
          <p:cNvPr id="21530" name="Line 26"/>
          <p:cNvSpPr>
            <a:spLocks noChangeShapeType="1"/>
          </p:cNvSpPr>
          <p:nvPr/>
        </p:nvSpPr>
        <p:spPr bwMode="auto">
          <a:xfrm flipV="1">
            <a:off x="5795963" y="3573463"/>
            <a:ext cx="1871662" cy="2160587"/>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3" name="Text Box 29"/>
          <p:cNvSpPr txBox="1">
            <a:spLocks noChangeArrowheads="1"/>
          </p:cNvSpPr>
          <p:nvPr/>
        </p:nvSpPr>
        <p:spPr bwMode="auto">
          <a:xfrm>
            <a:off x="7380288" y="3141663"/>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21536" name="Line 32"/>
          <p:cNvSpPr>
            <a:spLocks noChangeShapeType="1"/>
          </p:cNvSpPr>
          <p:nvPr/>
        </p:nvSpPr>
        <p:spPr bwMode="auto">
          <a:xfrm>
            <a:off x="5181600" y="4419600"/>
            <a:ext cx="1676400" cy="1143000"/>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7" name="Text Box 33"/>
          <p:cNvSpPr txBox="1">
            <a:spLocks noChangeArrowheads="1"/>
          </p:cNvSpPr>
          <p:nvPr/>
        </p:nvSpPr>
        <p:spPr bwMode="auto">
          <a:xfrm>
            <a:off x="6781800" y="5410200"/>
            <a:ext cx="1066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17428" name="Text Box 39"/>
          <p:cNvSpPr txBox="1">
            <a:spLocks noChangeArrowheads="1"/>
          </p:cNvSpPr>
          <p:nvPr/>
        </p:nvSpPr>
        <p:spPr bwMode="auto">
          <a:xfrm>
            <a:off x="39528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mn-cs"/>
              </a:rPr>
              <a:t>TRH EUR</a:t>
            </a:r>
          </a:p>
        </p:txBody>
      </p:sp>
      <p:sp>
        <p:nvSpPr>
          <p:cNvPr id="21544" name="Text Box 40"/>
          <p:cNvSpPr txBox="1">
            <a:spLocks noChangeArrowheads="1"/>
          </p:cNvSpPr>
          <p:nvPr/>
        </p:nvSpPr>
        <p:spPr bwMode="auto">
          <a:xfrm>
            <a:off x="464343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1" i="0" u="none" strike="noStrike" kern="1200" cap="none" spc="0" normalizeH="0" baseline="0" noProof="0">
                <a:ln>
                  <a:noFill/>
                </a:ln>
                <a:solidFill>
                  <a:srgbClr val="000099"/>
                </a:solidFill>
                <a:effectLst/>
                <a:uLnTx/>
                <a:uFillTx/>
                <a:latin typeface="Times New Roman" panose="02020603050405020304" pitchFamily="18" charset="0"/>
                <a:ea typeface="+mn-ea"/>
                <a:cs typeface="+mn-cs"/>
              </a:rPr>
              <a:t>TRH KORUN</a:t>
            </a:r>
          </a:p>
        </p:txBody>
      </p:sp>
      <p:sp>
        <p:nvSpPr>
          <p:cNvPr id="21552" name="Text Box 48"/>
          <p:cNvSpPr txBox="1">
            <a:spLocks noChangeArrowheads="1"/>
          </p:cNvSpPr>
          <p:nvPr/>
        </p:nvSpPr>
        <p:spPr bwMode="auto">
          <a:xfrm>
            <a:off x="3995738" y="3068638"/>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?EUR/Kč</a:t>
            </a:r>
          </a:p>
        </p:txBody>
      </p:sp>
      <p:sp>
        <p:nvSpPr>
          <p:cNvPr id="21553" name="Line 49"/>
          <p:cNvSpPr>
            <a:spLocks noChangeShapeType="1"/>
          </p:cNvSpPr>
          <p:nvPr/>
        </p:nvSpPr>
        <p:spPr bwMode="auto">
          <a:xfrm flipH="1">
            <a:off x="4787900" y="5157788"/>
            <a:ext cx="1512888"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4" name="Text Box 50"/>
          <p:cNvSpPr txBox="1">
            <a:spLocks noChangeArrowheads="1"/>
          </p:cNvSpPr>
          <p:nvPr/>
        </p:nvSpPr>
        <p:spPr bwMode="auto">
          <a:xfrm>
            <a:off x="3851275" y="5013325"/>
            <a:ext cx="109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0,0363</a:t>
            </a:r>
          </a:p>
        </p:txBody>
      </p:sp>
      <p:sp>
        <p:nvSpPr>
          <p:cNvPr id="21556" name="Line 52"/>
          <p:cNvSpPr>
            <a:spLocks noChangeShapeType="1"/>
          </p:cNvSpPr>
          <p:nvPr/>
        </p:nvSpPr>
        <p:spPr bwMode="auto">
          <a:xfrm>
            <a:off x="2268538" y="4868863"/>
            <a:ext cx="0" cy="1152525"/>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9" name="Line 55"/>
          <p:cNvSpPr>
            <a:spLocks noChangeShapeType="1"/>
          </p:cNvSpPr>
          <p:nvPr/>
        </p:nvSpPr>
        <p:spPr bwMode="auto">
          <a:xfrm>
            <a:off x="6300788" y="5157788"/>
            <a:ext cx="0" cy="86360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5" name="Rectangle 2"/>
          <p:cNvSpPr>
            <a:spLocks noGrp="1" noChangeArrowheads="1"/>
          </p:cNvSpPr>
          <p:nvPr>
            <p:ph type="title"/>
          </p:nvPr>
        </p:nvSpPr>
        <p:spPr>
          <a:xfrm>
            <a:off x="0" y="307976"/>
            <a:ext cx="9144000" cy="1143000"/>
          </a:xfrm>
          <a:noFill/>
        </p:spPr>
        <p:txBody>
          <a:bodyPr>
            <a:normAutofit/>
          </a:bodyPr>
          <a:lstStyle/>
          <a:p>
            <a:pPr eaLnBrk="1" hangingPunct="1"/>
            <a:r>
              <a:rPr lang="cs-CZ" altLang="cs-CZ" sz="4000" b="1">
                <a:latin typeface="Calibri" panose="020F0502020204030204" pitchFamily="34" charset="0"/>
                <a:ea typeface="Consolas" panose="020B0609020204030204" pitchFamily="49" charset="0"/>
                <a:cs typeface="Calibri" panose="020F0502020204030204" pitchFamily="34" charset="0"/>
              </a:rPr>
              <a:t>Devizový trh</a:t>
            </a:r>
          </a:p>
        </p:txBody>
      </p:sp>
      <p:sp>
        <p:nvSpPr>
          <p:cNvPr id="44" name="Line 21"/>
          <p:cNvSpPr>
            <a:spLocks noChangeShapeType="1"/>
          </p:cNvSpPr>
          <p:nvPr/>
        </p:nvSpPr>
        <p:spPr bwMode="auto">
          <a:xfrm flipH="1">
            <a:off x="684213" y="4508500"/>
            <a:ext cx="1116012"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 name="Line 52"/>
          <p:cNvSpPr>
            <a:spLocks noChangeShapeType="1"/>
          </p:cNvSpPr>
          <p:nvPr/>
        </p:nvSpPr>
        <p:spPr bwMode="auto">
          <a:xfrm>
            <a:off x="1765300" y="4508500"/>
            <a:ext cx="15875" cy="151130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7" name="Text Box 25"/>
          <p:cNvSpPr txBox="1">
            <a:spLocks noChangeArrowheads="1"/>
          </p:cNvSpPr>
          <p:nvPr/>
        </p:nvSpPr>
        <p:spPr bwMode="auto">
          <a:xfrm>
            <a:off x="241300" y="42465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30</a:t>
            </a:r>
          </a:p>
        </p:txBody>
      </p:sp>
      <p:sp>
        <p:nvSpPr>
          <p:cNvPr id="48" name="Line 49"/>
          <p:cNvSpPr>
            <a:spLocks noChangeShapeType="1"/>
          </p:cNvSpPr>
          <p:nvPr/>
        </p:nvSpPr>
        <p:spPr bwMode="auto">
          <a:xfrm flipH="1" flipV="1">
            <a:off x="4787900" y="4852988"/>
            <a:ext cx="1008063" cy="15875"/>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9" name="Line 55"/>
          <p:cNvSpPr>
            <a:spLocks noChangeShapeType="1"/>
          </p:cNvSpPr>
          <p:nvPr/>
        </p:nvSpPr>
        <p:spPr bwMode="auto">
          <a:xfrm flipH="1">
            <a:off x="5791200" y="4978400"/>
            <a:ext cx="6350" cy="1039813"/>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50" name="Text Box 50"/>
          <p:cNvSpPr txBox="1">
            <a:spLocks noChangeArrowheads="1"/>
          </p:cNvSpPr>
          <p:nvPr/>
        </p:nvSpPr>
        <p:spPr bwMode="auto">
          <a:xfrm>
            <a:off x="3854450" y="4546600"/>
            <a:ext cx="1096963"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0,0400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2714503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fltVal val="0"/>
                                          </p:val>
                                        </p:tav>
                                        <p:tav tm="100000">
                                          <p:val>
                                            <p:strVal val="#ppt_w"/>
                                          </p:val>
                                        </p:tav>
                                      </p:tavLst>
                                    </p:anim>
                                    <p:anim calcmode="lin" valueType="num">
                                      <p:cBhvr>
                                        <p:cTn id="8" dur="1000" fill="hold"/>
                                        <p:tgtEl>
                                          <p:spTgt spid="21507"/>
                                        </p:tgtEl>
                                        <p:attrNameLst>
                                          <p:attrName>ppt_h</p:attrName>
                                        </p:attrNameLst>
                                      </p:cBhvr>
                                      <p:tavLst>
                                        <p:tav tm="0">
                                          <p:val>
                                            <p:fltVal val="0"/>
                                          </p:val>
                                        </p:tav>
                                        <p:tav tm="100000">
                                          <p:val>
                                            <p:strVal val="#ppt_h"/>
                                          </p:val>
                                        </p:tav>
                                      </p:tavLst>
                                    </p:anim>
                                    <p:anim calcmode="lin" valueType="num">
                                      <p:cBhvr>
                                        <p:cTn id="9" dur="1000" fill="hold"/>
                                        <p:tgtEl>
                                          <p:spTgt spid="2150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p:cTn id="13" dur="1000" fill="hold"/>
                                        <p:tgtEl>
                                          <p:spTgt spid="21508"/>
                                        </p:tgtEl>
                                        <p:attrNameLst>
                                          <p:attrName>ppt_w</p:attrName>
                                        </p:attrNameLst>
                                      </p:cBhvr>
                                      <p:tavLst>
                                        <p:tav tm="0">
                                          <p:val>
                                            <p:fltVal val="0"/>
                                          </p:val>
                                        </p:tav>
                                        <p:tav tm="100000">
                                          <p:val>
                                            <p:strVal val="#ppt_w"/>
                                          </p:val>
                                        </p:tav>
                                      </p:tavLst>
                                    </p:anim>
                                    <p:anim calcmode="lin" valueType="num">
                                      <p:cBhvr>
                                        <p:cTn id="14" dur="1000" fill="hold"/>
                                        <p:tgtEl>
                                          <p:spTgt spid="21508"/>
                                        </p:tgtEl>
                                        <p:attrNameLst>
                                          <p:attrName>ppt_h</p:attrName>
                                        </p:attrNameLst>
                                      </p:cBhvr>
                                      <p:tavLst>
                                        <p:tav tm="0">
                                          <p:val>
                                            <p:fltVal val="0"/>
                                          </p:val>
                                        </p:tav>
                                        <p:tav tm="100000">
                                          <p:val>
                                            <p:strVal val="#ppt_h"/>
                                          </p:val>
                                        </p:tav>
                                      </p:tavLst>
                                    </p:anim>
                                    <p:anim calcmode="lin" valueType="num">
                                      <p:cBhvr>
                                        <p:cTn id="15" dur="1000" fill="hold"/>
                                        <p:tgtEl>
                                          <p:spTgt spid="2150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8" presetClass="entr" presetSubtype="0" accel="50000" fill="hold" grpId="0" nodeType="clickEffect">
                                  <p:stCondLst>
                                    <p:cond delay="0"/>
                                  </p:stCondLst>
                                  <p:iterate type="lt">
                                    <p:tmPct val="50000"/>
                                  </p:iterate>
                                  <p:childTnLst>
                                    <p:set>
                                      <p:cBhvr>
                                        <p:cTn id="20" dur="1" fill="hold">
                                          <p:stCondLst>
                                            <p:cond delay="0"/>
                                          </p:stCondLst>
                                        </p:cTn>
                                        <p:tgtEl>
                                          <p:spTgt spid="21512"/>
                                        </p:tgtEl>
                                        <p:attrNameLst>
                                          <p:attrName>style.visibility</p:attrName>
                                        </p:attrNameLst>
                                      </p:cBhvr>
                                      <p:to>
                                        <p:strVal val="visible"/>
                                      </p:to>
                                    </p:set>
                                    <p:set>
                                      <p:cBhvr>
                                        <p:cTn id="21" dur="455" fill="hold">
                                          <p:stCondLst>
                                            <p:cond delay="0"/>
                                          </p:stCondLst>
                                        </p:cTn>
                                        <p:tgtEl>
                                          <p:spTgt spid="21512"/>
                                        </p:tgtEl>
                                        <p:attrNameLst>
                                          <p:attrName>style.rotation</p:attrName>
                                        </p:attrNameLst>
                                      </p:cBhvr>
                                      <p:to>
                                        <p:strVal val="-45.0"/>
                                      </p:to>
                                    </p:set>
                                    <p:anim calcmode="lin" valueType="num">
                                      <p:cBhvr>
                                        <p:cTn id="22" dur="455" fill="hold">
                                          <p:stCondLst>
                                            <p:cond delay="455"/>
                                          </p:stCondLst>
                                        </p:cTn>
                                        <p:tgtEl>
                                          <p:spTgt spid="21512"/>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1512"/>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1512"/>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1512"/>
                                        </p:tgtEl>
                                        <p:attrNameLst>
                                          <p:attrName>ppt_y</p:attrName>
                                        </p:attrNameLst>
                                      </p:cBhvr>
                                      <p:tavLst>
                                        <p:tav tm="0">
                                          <p:val>
                                            <p:strVal val="#ppt_y-(0.354*#ppt_w-0.172*#ppt_h)"/>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8" presetClass="entr" presetSubtype="0" accel="50000" fill="hold" grpId="0" nodeType="clickEffect">
                                  <p:stCondLst>
                                    <p:cond delay="0"/>
                                  </p:stCondLst>
                                  <p:iterate type="lt">
                                    <p:tmPct val="50000"/>
                                  </p:iterate>
                                  <p:childTnLst>
                                    <p:set>
                                      <p:cBhvr>
                                        <p:cTn id="29" dur="1" fill="hold">
                                          <p:stCondLst>
                                            <p:cond delay="0"/>
                                          </p:stCondLst>
                                        </p:cTn>
                                        <p:tgtEl>
                                          <p:spTgt spid="21513"/>
                                        </p:tgtEl>
                                        <p:attrNameLst>
                                          <p:attrName>style.visibility</p:attrName>
                                        </p:attrNameLst>
                                      </p:cBhvr>
                                      <p:to>
                                        <p:strVal val="visible"/>
                                      </p:to>
                                    </p:set>
                                    <p:set>
                                      <p:cBhvr>
                                        <p:cTn id="30" dur="455" fill="hold">
                                          <p:stCondLst>
                                            <p:cond delay="0"/>
                                          </p:stCondLst>
                                        </p:cTn>
                                        <p:tgtEl>
                                          <p:spTgt spid="21513"/>
                                        </p:tgtEl>
                                        <p:attrNameLst>
                                          <p:attrName>style.rotation</p:attrName>
                                        </p:attrNameLst>
                                      </p:cBhvr>
                                      <p:to>
                                        <p:strVal val="-45.0"/>
                                      </p:to>
                                    </p:set>
                                    <p:anim calcmode="lin" valueType="num">
                                      <p:cBhvr>
                                        <p:cTn id="31" dur="455" fill="hold">
                                          <p:stCondLst>
                                            <p:cond delay="455"/>
                                          </p:stCondLst>
                                        </p:cTn>
                                        <p:tgtEl>
                                          <p:spTgt spid="21513"/>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21513"/>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21513"/>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21513"/>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21516"/>
                                        </p:tgtEl>
                                        <p:attrNameLst>
                                          <p:attrName>style.visibility</p:attrName>
                                        </p:attrNameLst>
                                      </p:cBhvr>
                                      <p:to>
                                        <p:strVal val="visible"/>
                                      </p:to>
                                    </p:set>
                                    <p:animEffect transition="in" filter="wipe(down)">
                                      <p:cBhvr>
                                        <p:cTn id="39" dur="500"/>
                                        <p:tgtEl>
                                          <p:spTgt spid="21516"/>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1517"/>
                                        </p:tgtEl>
                                        <p:attrNameLst>
                                          <p:attrName>style.visibility</p:attrName>
                                        </p:attrNameLst>
                                      </p:cBhvr>
                                      <p:to>
                                        <p:strVal val="visible"/>
                                      </p:to>
                                    </p:set>
                                    <p:animEffect transition="in" filter="wipe(down)">
                                      <p:cBhvr>
                                        <p:cTn id="42" dur="500"/>
                                        <p:tgtEl>
                                          <p:spTgt spid="215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1519"/>
                                        </p:tgtEl>
                                        <p:attrNameLst>
                                          <p:attrName>style.visibility</p:attrName>
                                        </p:attrNameLst>
                                      </p:cBhvr>
                                      <p:to>
                                        <p:strVal val="visible"/>
                                      </p:to>
                                    </p:set>
                                    <p:animEffect transition="in" filter="wipe(down)">
                                      <p:cBhvr>
                                        <p:cTn id="47" dur="500"/>
                                        <p:tgtEl>
                                          <p:spTgt spid="21519"/>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1522"/>
                                        </p:tgtEl>
                                        <p:attrNameLst>
                                          <p:attrName>style.visibility</p:attrName>
                                        </p:attrNameLst>
                                      </p:cBhvr>
                                      <p:to>
                                        <p:strVal val="visible"/>
                                      </p:to>
                                    </p:set>
                                    <p:animEffect transition="in" filter="wipe(down)">
                                      <p:cBhvr>
                                        <p:cTn id="50" dur="500"/>
                                        <p:tgtEl>
                                          <p:spTgt spid="215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2" fill="hold" nodeType="clickEffect">
                                  <p:stCondLst>
                                    <p:cond delay="0"/>
                                  </p:stCondLst>
                                  <p:childTnLst>
                                    <p:set>
                                      <p:cBhvr>
                                        <p:cTn id="54" dur="1" fill="hold">
                                          <p:stCondLst>
                                            <p:cond delay="0"/>
                                          </p:stCondLst>
                                        </p:cTn>
                                        <p:tgtEl>
                                          <p:spTgt spid="21525"/>
                                        </p:tgtEl>
                                        <p:attrNameLst>
                                          <p:attrName>style.visibility</p:attrName>
                                        </p:attrNameLst>
                                      </p:cBhvr>
                                      <p:to>
                                        <p:strVal val="visible"/>
                                      </p:to>
                                    </p:set>
                                    <p:animEffect transition="in" filter="wipe(right)">
                                      <p:cBhvr>
                                        <p:cTn id="55" dur="500"/>
                                        <p:tgtEl>
                                          <p:spTgt spid="2152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1529"/>
                                        </p:tgtEl>
                                        <p:attrNameLst>
                                          <p:attrName>style.visibility</p:attrName>
                                        </p:attrNameLst>
                                      </p:cBhvr>
                                      <p:to>
                                        <p:strVal val="visible"/>
                                      </p:to>
                                    </p:set>
                                    <p:set>
                                      <p:cBhvr>
                                        <p:cTn id="60" dur="455" fill="hold">
                                          <p:stCondLst>
                                            <p:cond delay="0"/>
                                          </p:stCondLst>
                                        </p:cTn>
                                        <p:tgtEl>
                                          <p:spTgt spid="21529"/>
                                        </p:tgtEl>
                                        <p:attrNameLst>
                                          <p:attrName>style.rotation</p:attrName>
                                        </p:attrNameLst>
                                      </p:cBhvr>
                                      <p:to>
                                        <p:strVal val="-45.0"/>
                                      </p:to>
                                    </p:set>
                                    <p:anim calcmode="lin" valueType="num">
                                      <p:cBhvr>
                                        <p:cTn id="61" dur="455" fill="hold">
                                          <p:stCondLst>
                                            <p:cond delay="455"/>
                                          </p:stCondLst>
                                        </p:cTn>
                                        <p:tgtEl>
                                          <p:spTgt spid="21529"/>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1529"/>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1529"/>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1529"/>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nodeType="clickEffect">
                                  <p:stCondLst>
                                    <p:cond delay="0"/>
                                  </p:stCondLst>
                                  <p:childTnLst>
                                    <p:set>
                                      <p:cBhvr>
                                        <p:cTn id="68" dur="1" fill="hold">
                                          <p:stCondLst>
                                            <p:cond delay="0"/>
                                          </p:stCondLst>
                                        </p:cTn>
                                        <p:tgtEl>
                                          <p:spTgt spid="21556"/>
                                        </p:tgtEl>
                                        <p:attrNameLst>
                                          <p:attrName>style.visibility</p:attrName>
                                        </p:attrNameLst>
                                      </p:cBhvr>
                                      <p:to>
                                        <p:strVal val="visible"/>
                                      </p:to>
                                    </p:set>
                                    <p:animEffect transition="in" filter="wipe(up)">
                                      <p:cBhvr>
                                        <p:cTn id="69" dur="500"/>
                                        <p:tgtEl>
                                          <p:spTgt spid="2155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1" presetClass="entr" presetSubtype="0" fill="hold" grpId="0" nodeType="clickEffect">
                                  <p:stCondLst>
                                    <p:cond delay="0"/>
                                  </p:stCondLst>
                                  <p:childTnLst>
                                    <p:set>
                                      <p:cBhvr>
                                        <p:cTn id="73" dur="1" fill="hold">
                                          <p:stCondLst>
                                            <p:cond delay="0"/>
                                          </p:stCondLst>
                                        </p:cTn>
                                        <p:tgtEl>
                                          <p:spTgt spid="21544"/>
                                        </p:tgtEl>
                                        <p:attrNameLst>
                                          <p:attrName>style.visibility</p:attrName>
                                        </p:attrNameLst>
                                      </p:cBhvr>
                                      <p:to>
                                        <p:strVal val="visible"/>
                                      </p:to>
                                    </p:set>
                                    <p:animEffect transition="in" filter="fade">
                                      <p:cBhvr>
                                        <p:cTn id="74" dur="770" decel="100000"/>
                                        <p:tgtEl>
                                          <p:spTgt spid="21544"/>
                                        </p:tgtEl>
                                      </p:cBhvr>
                                    </p:animEffect>
                                    <p:animScale>
                                      <p:cBhvr>
                                        <p:cTn id="75" dur="770" decel="100000"/>
                                        <p:tgtEl>
                                          <p:spTgt spid="21544"/>
                                        </p:tgtEl>
                                      </p:cBhvr>
                                      <p:from x="10000" y="10000"/>
                                      <p:to x="200000" y="450000"/>
                                    </p:animScale>
                                    <p:animScale>
                                      <p:cBhvr>
                                        <p:cTn id="76" dur="1230" accel="100000" fill="hold">
                                          <p:stCondLst>
                                            <p:cond delay="770"/>
                                          </p:stCondLst>
                                        </p:cTn>
                                        <p:tgtEl>
                                          <p:spTgt spid="21544"/>
                                        </p:tgtEl>
                                      </p:cBhvr>
                                      <p:from x="200000" y="450000"/>
                                      <p:to x="100000" y="100000"/>
                                    </p:animScale>
                                    <p:set>
                                      <p:cBhvr>
                                        <p:cTn id="77" dur="770" fill="hold"/>
                                        <p:tgtEl>
                                          <p:spTgt spid="21544"/>
                                        </p:tgtEl>
                                        <p:attrNameLst>
                                          <p:attrName>ppt_x</p:attrName>
                                        </p:attrNameLst>
                                      </p:cBhvr>
                                      <p:to>
                                        <p:strVal val="(0.5)"/>
                                      </p:to>
                                    </p:set>
                                    <p:anim from="(0.5)" to="(#ppt_x)" calcmode="lin" valueType="num">
                                      <p:cBhvr>
                                        <p:cTn id="78" dur="1230" accel="100000" fill="hold">
                                          <p:stCondLst>
                                            <p:cond delay="770"/>
                                          </p:stCondLst>
                                        </p:cTn>
                                        <p:tgtEl>
                                          <p:spTgt spid="21544"/>
                                        </p:tgtEl>
                                        <p:attrNameLst>
                                          <p:attrName>ppt_x</p:attrName>
                                        </p:attrNameLst>
                                      </p:cBhvr>
                                    </p:anim>
                                    <p:set>
                                      <p:cBhvr>
                                        <p:cTn id="79" dur="770" fill="hold"/>
                                        <p:tgtEl>
                                          <p:spTgt spid="21544"/>
                                        </p:tgtEl>
                                        <p:attrNameLst>
                                          <p:attrName>ppt_y</p:attrName>
                                        </p:attrNameLst>
                                      </p:cBhvr>
                                      <p:to>
                                        <p:strVal val="(#ppt_y+0.4)"/>
                                      </p:to>
                                    </p:set>
                                    <p:anim from="(#ppt_y+0.4)" to="(#ppt_y)" calcmode="lin" valueType="num">
                                      <p:cBhvr>
                                        <p:cTn id="80" dur="1230" accel="100000" fill="hold">
                                          <p:stCondLst>
                                            <p:cond delay="770"/>
                                          </p:stCondLst>
                                        </p:cTn>
                                        <p:tgtEl>
                                          <p:spTgt spid="21544"/>
                                        </p:tgtEl>
                                        <p:attrNameLst>
                                          <p:attrName>ppt_y</p:attrName>
                                        </p:attrNameLst>
                                      </p:cBhvr>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31" presetClass="entr" presetSubtype="0" fill="hold" nodeType="clickEffect">
                                  <p:stCondLst>
                                    <p:cond delay="0"/>
                                  </p:stCondLst>
                                  <p:iterate type="lt">
                                    <p:tmPct val="5000"/>
                                  </p:iterate>
                                  <p:childTnLst>
                                    <p:set>
                                      <p:cBhvr>
                                        <p:cTn id="84" dur="1" fill="hold">
                                          <p:stCondLst>
                                            <p:cond delay="0"/>
                                          </p:stCondLst>
                                        </p:cTn>
                                        <p:tgtEl>
                                          <p:spTgt spid="21509"/>
                                        </p:tgtEl>
                                        <p:attrNameLst>
                                          <p:attrName>style.visibility</p:attrName>
                                        </p:attrNameLst>
                                      </p:cBhvr>
                                      <p:to>
                                        <p:strVal val="visible"/>
                                      </p:to>
                                    </p:set>
                                    <p:anim calcmode="lin" valueType="num">
                                      <p:cBhvr>
                                        <p:cTn id="85" dur="1000" fill="hold"/>
                                        <p:tgtEl>
                                          <p:spTgt spid="21509"/>
                                        </p:tgtEl>
                                        <p:attrNameLst>
                                          <p:attrName>ppt_w</p:attrName>
                                        </p:attrNameLst>
                                      </p:cBhvr>
                                      <p:tavLst>
                                        <p:tav tm="0">
                                          <p:val>
                                            <p:fltVal val="0"/>
                                          </p:val>
                                        </p:tav>
                                        <p:tav tm="100000">
                                          <p:val>
                                            <p:strVal val="#ppt_w"/>
                                          </p:val>
                                        </p:tav>
                                      </p:tavLst>
                                    </p:anim>
                                    <p:anim calcmode="lin" valueType="num">
                                      <p:cBhvr>
                                        <p:cTn id="86" dur="1000" fill="hold"/>
                                        <p:tgtEl>
                                          <p:spTgt spid="21509"/>
                                        </p:tgtEl>
                                        <p:attrNameLst>
                                          <p:attrName>ppt_h</p:attrName>
                                        </p:attrNameLst>
                                      </p:cBhvr>
                                      <p:tavLst>
                                        <p:tav tm="0">
                                          <p:val>
                                            <p:fltVal val="0"/>
                                          </p:val>
                                        </p:tav>
                                        <p:tav tm="100000">
                                          <p:val>
                                            <p:strVal val="#ppt_h"/>
                                          </p:val>
                                        </p:tav>
                                      </p:tavLst>
                                    </p:anim>
                                    <p:anim calcmode="lin" valueType="num">
                                      <p:cBhvr>
                                        <p:cTn id="87" dur="1000" fill="hold"/>
                                        <p:tgtEl>
                                          <p:spTgt spid="21509"/>
                                        </p:tgtEl>
                                        <p:attrNameLst>
                                          <p:attrName>style.rotation</p:attrName>
                                        </p:attrNameLst>
                                      </p:cBhvr>
                                      <p:tavLst>
                                        <p:tav tm="0">
                                          <p:val>
                                            <p:fltVal val="90"/>
                                          </p:val>
                                        </p:tav>
                                        <p:tav tm="100000">
                                          <p:val>
                                            <p:fltVal val="0"/>
                                          </p:val>
                                        </p:tav>
                                      </p:tavLst>
                                    </p:anim>
                                    <p:animEffect transition="in" filter="fade">
                                      <p:cBhvr>
                                        <p:cTn id="88" dur="1000"/>
                                        <p:tgtEl>
                                          <p:spTgt spid="21509"/>
                                        </p:tgtEl>
                                      </p:cBhvr>
                                    </p:animEffect>
                                  </p:childTnLst>
                                </p:cTn>
                              </p:par>
                              <p:par>
                                <p:cTn id="89" presetID="31" presetClass="entr" presetSubtype="0" fill="hold" nodeType="withEffect">
                                  <p:stCondLst>
                                    <p:cond delay="0"/>
                                  </p:stCondLst>
                                  <p:iterate type="lt">
                                    <p:tmPct val="5000"/>
                                  </p:iterate>
                                  <p:childTnLst>
                                    <p:set>
                                      <p:cBhvr>
                                        <p:cTn id="90" dur="1" fill="hold">
                                          <p:stCondLst>
                                            <p:cond delay="0"/>
                                          </p:stCondLst>
                                        </p:cTn>
                                        <p:tgtEl>
                                          <p:spTgt spid="21510"/>
                                        </p:tgtEl>
                                        <p:attrNameLst>
                                          <p:attrName>style.visibility</p:attrName>
                                        </p:attrNameLst>
                                      </p:cBhvr>
                                      <p:to>
                                        <p:strVal val="visible"/>
                                      </p:to>
                                    </p:set>
                                    <p:anim calcmode="lin" valueType="num">
                                      <p:cBhvr>
                                        <p:cTn id="91" dur="1000" fill="hold"/>
                                        <p:tgtEl>
                                          <p:spTgt spid="21510"/>
                                        </p:tgtEl>
                                        <p:attrNameLst>
                                          <p:attrName>ppt_w</p:attrName>
                                        </p:attrNameLst>
                                      </p:cBhvr>
                                      <p:tavLst>
                                        <p:tav tm="0">
                                          <p:val>
                                            <p:fltVal val="0"/>
                                          </p:val>
                                        </p:tav>
                                        <p:tav tm="100000">
                                          <p:val>
                                            <p:strVal val="#ppt_w"/>
                                          </p:val>
                                        </p:tav>
                                      </p:tavLst>
                                    </p:anim>
                                    <p:anim calcmode="lin" valueType="num">
                                      <p:cBhvr>
                                        <p:cTn id="92" dur="1000" fill="hold"/>
                                        <p:tgtEl>
                                          <p:spTgt spid="21510"/>
                                        </p:tgtEl>
                                        <p:attrNameLst>
                                          <p:attrName>ppt_h</p:attrName>
                                        </p:attrNameLst>
                                      </p:cBhvr>
                                      <p:tavLst>
                                        <p:tav tm="0">
                                          <p:val>
                                            <p:fltVal val="0"/>
                                          </p:val>
                                        </p:tav>
                                        <p:tav tm="100000">
                                          <p:val>
                                            <p:strVal val="#ppt_h"/>
                                          </p:val>
                                        </p:tav>
                                      </p:tavLst>
                                    </p:anim>
                                    <p:anim calcmode="lin" valueType="num">
                                      <p:cBhvr>
                                        <p:cTn id="93" dur="1000" fill="hold"/>
                                        <p:tgtEl>
                                          <p:spTgt spid="21510"/>
                                        </p:tgtEl>
                                        <p:attrNameLst>
                                          <p:attrName>style.rotation</p:attrName>
                                        </p:attrNameLst>
                                      </p:cBhvr>
                                      <p:tavLst>
                                        <p:tav tm="0">
                                          <p:val>
                                            <p:fltVal val="90"/>
                                          </p:val>
                                        </p:tav>
                                        <p:tav tm="100000">
                                          <p:val>
                                            <p:fltVal val="0"/>
                                          </p:val>
                                        </p:tav>
                                      </p:tavLst>
                                    </p:anim>
                                    <p:animEffect transition="in" filter="fade">
                                      <p:cBhvr>
                                        <p:cTn id="94" dur="1000"/>
                                        <p:tgtEl>
                                          <p:spTgt spid="2151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38" presetClass="entr" presetSubtype="0" accel="50000" fill="hold" grpId="0" nodeType="clickEffect">
                                  <p:stCondLst>
                                    <p:cond delay="0"/>
                                  </p:stCondLst>
                                  <p:iterate type="lt">
                                    <p:tmPct val="50000"/>
                                  </p:iterate>
                                  <p:childTnLst>
                                    <p:set>
                                      <p:cBhvr>
                                        <p:cTn id="98" dur="1" fill="hold">
                                          <p:stCondLst>
                                            <p:cond delay="0"/>
                                          </p:stCondLst>
                                        </p:cTn>
                                        <p:tgtEl>
                                          <p:spTgt spid="21515"/>
                                        </p:tgtEl>
                                        <p:attrNameLst>
                                          <p:attrName>style.visibility</p:attrName>
                                        </p:attrNameLst>
                                      </p:cBhvr>
                                      <p:to>
                                        <p:strVal val="visible"/>
                                      </p:to>
                                    </p:set>
                                    <p:set>
                                      <p:cBhvr>
                                        <p:cTn id="99" dur="455" fill="hold">
                                          <p:stCondLst>
                                            <p:cond delay="0"/>
                                          </p:stCondLst>
                                        </p:cTn>
                                        <p:tgtEl>
                                          <p:spTgt spid="21515"/>
                                        </p:tgtEl>
                                        <p:attrNameLst>
                                          <p:attrName>style.rotation</p:attrName>
                                        </p:attrNameLst>
                                      </p:cBhvr>
                                      <p:to>
                                        <p:strVal val="-45.0"/>
                                      </p:to>
                                    </p:set>
                                    <p:anim calcmode="lin" valueType="num">
                                      <p:cBhvr>
                                        <p:cTn id="100" dur="455" fill="hold">
                                          <p:stCondLst>
                                            <p:cond delay="455"/>
                                          </p:stCondLst>
                                        </p:cTn>
                                        <p:tgtEl>
                                          <p:spTgt spid="21515"/>
                                        </p:tgtEl>
                                        <p:attrNameLst>
                                          <p:attrName>style.rotation</p:attrName>
                                        </p:attrNameLst>
                                      </p:cBhvr>
                                      <p:tavLst>
                                        <p:tav tm="0">
                                          <p:val>
                                            <p:fltVal val="-45"/>
                                          </p:val>
                                        </p:tav>
                                        <p:tav tm="69900">
                                          <p:val>
                                            <p:fltVal val="45"/>
                                          </p:val>
                                        </p:tav>
                                        <p:tav tm="100000">
                                          <p:val>
                                            <p:fltVal val="0"/>
                                          </p:val>
                                        </p:tav>
                                      </p:tavLst>
                                    </p:anim>
                                    <p:anim calcmode="lin" valueType="num">
                                      <p:cBhvr>
                                        <p:cTn id="101" dur="455" fill="hold">
                                          <p:stCondLst>
                                            <p:cond delay="0"/>
                                          </p:stCondLst>
                                        </p:cTn>
                                        <p:tgtEl>
                                          <p:spTgt spid="21515"/>
                                        </p:tgtEl>
                                        <p:attrNameLst>
                                          <p:attrName>ppt_y</p:attrName>
                                        </p:attrNameLst>
                                      </p:cBhvr>
                                      <p:tavLst>
                                        <p:tav tm="0">
                                          <p:val>
                                            <p:strVal val="#ppt_y-1"/>
                                          </p:val>
                                        </p:tav>
                                        <p:tav tm="100000">
                                          <p:val>
                                            <p:strVal val="#ppt_y-(0.354*#ppt_w-0.172*#ppt_h)"/>
                                          </p:val>
                                        </p:tav>
                                      </p:tavLst>
                                    </p:anim>
                                    <p:anim calcmode="lin" valueType="num">
                                      <p:cBhvr>
                                        <p:cTn id="102" dur="156" decel="50000" autoRev="1" fill="hold">
                                          <p:stCondLst>
                                            <p:cond delay="455"/>
                                          </p:stCondLst>
                                        </p:cTn>
                                        <p:tgtEl>
                                          <p:spTgt spid="21515"/>
                                        </p:tgtEl>
                                        <p:attrNameLst>
                                          <p:attrName>ppt_y</p:attrName>
                                        </p:attrNameLst>
                                      </p:cBhvr>
                                      <p:tavLst>
                                        <p:tav tm="0">
                                          <p:val>
                                            <p:strVal val="#ppt_y-(0.354*#ppt_w-0.172*#ppt_h)"/>
                                          </p:val>
                                        </p:tav>
                                        <p:tav tm="100000">
                                          <p:val>
                                            <p:strVal val="#ppt_y-(0.354*#ppt_w-0.172*#ppt_h)-#ppt_h/2"/>
                                          </p:val>
                                        </p:tav>
                                      </p:tavLst>
                                    </p:anim>
                                    <p:anim calcmode="lin" valueType="num">
                                      <p:cBhvr>
                                        <p:cTn id="103" dur="136" fill="hold">
                                          <p:stCondLst>
                                            <p:cond delay="864"/>
                                          </p:stCondLst>
                                        </p:cTn>
                                        <p:tgtEl>
                                          <p:spTgt spid="21515"/>
                                        </p:tgtEl>
                                        <p:attrNameLst>
                                          <p:attrName>ppt_y</p:attrName>
                                        </p:attrNameLst>
                                      </p:cBhvr>
                                      <p:tavLst>
                                        <p:tav tm="0">
                                          <p:val>
                                            <p:strVal val="#ppt_y-(0.354*#ppt_w-0.172*#ppt_h)"/>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21552"/>
                                        </p:tgtEl>
                                        <p:attrNameLst>
                                          <p:attrName>style.visibility</p:attrName>
                                        </p:attrNameLst>
                                      </p:cBhvr>
                                      <p:to>
                                        <p:strVal val="visible"/>
                                      </p:to>
                                    </p:set>
                                    <p:set>
                                      <p:cBhvr>
                                        <p:cTn id="108" dur="455" fill="hold">
                                          <p:stCondLst>
                                            <p:cond delay="0"/>
                                          </p:stCondLst>
                                        </p:cTn>
                                        <p:tgtEl>
                                          <p:spTgt spid="21552"/>
                                        </p:tgtEl>
                                        <p:attrNameLst>
                                          <p:attrName>style.rotation</p:attrName>
                                        </p:attrNameLst>
                                      </p:cBhvr>
                                      <p:to>
                                        <p:strVal val="-45.0"/>
                                      </p:to>
                                    </p:set>
                                    <p:anim calcmode="lin" valueType="num">
                                      <p:cBhvr>
                                        <p:cTn id="109" dur="455" fill="hold">
                                          <p:stCondLst>
                                            <p:cond delay="455"/>
                                          </p:stCondLst>
                                        </p:cTn>
                                        <p:tgtEl>
                                          <p:spTgt spid="21552"/>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21552"/>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21552"/>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21552"/>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nodeType="clickEffect">
                                  <p:stCondLst>
                                    <p:cond delay="0"/>
                                  </p:stCondLst>
                                  <p:childTnLst>
                                    <p:set>
                                      <p:cBhvr>
                                        <p:cTn id="116" dur="1" fill="hold">
                                          <p:stCondLst>
                                            <p:cond delay="0"/>
                                          </p:stCondLst>
                                        </p:cTn>
                                        <p:tgtEl>
                                          <p:spTgt spid="21530"/>
                                        </p:tgtEl>
                                        <p:attrNameLst>
                                          <p:attrName>style.visibility</p:attrName>
                                        </p:attrNameLst>
                                      </p:cBhvr>
                                      <p:to>
                                        <p:strVal val="visible"/>
                                      </p:to>
                                    </p:set>
                                    <p:animEffect transition="in" filter="wipe(down)">
                                      <p:cBhvr>
                                        <p:cTn id="117" dur="500"/>
                                        <p:tgtEl>
                                          <p:spTgt spid="21530"/>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21533"/>
                                        </p:tgtEl>
                                        <p:attrNameLst>
                                          <p:attrName>style.visibility</p:attrName>
                                        </p:attrNameLst>
                                      </p:cBhvr>
                                      <p:to>
                                        <p:strVal val="visible"/>
                                      </p:to>
                                    </p:set>
                                    <p:animEffect transition="in" filter="wipe(down)">
                                      <p:cBhvr>
                                        <p:cTn id="120" dur="500"/>
                                        <p:tgtEl>
                                          <p:spTgt spid="21533"/>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2" fill="hold" nodeType="clickEffect">
                                  <p:stCondLst>
                                    <p:cond delay="0"/>
                                  </p:stCondLst>
                                  <p:childTnLst>
                                    <p:set>
                                      <p:cBhvr>
                                        <p:cTn id="124" dur="1" fill="hold">
                                          <p:stCondLst>
                                            <p:cond delay="0"/>
                                          </p:stCondLst>
                                        </p:cTn>
                                        <p:tgtEl>
                                          <p:spTgt spid="21536"/>
                                        </p:tgtEl>
                                        <p:attrNameLst>
                                          <p:attrName>style.visibility</p:attrName>
                                        </p:attrNameLst>
                                      </p:cBhvr>
                                      <p:to>
                                        <p:strVal val="visible"/>
                                      </p:to>
                                    </p:set>
                                    <p:animEffect transition="in" filter="wipe(right)">
                                      <p:cBhvr>
                                        <p:cTn id="125" dur="500"/>
                                        <p:tgtEl>
                                          <p:spTgt spid="2153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21537"/>
                                        </p:tgtEl>
                                        <p:attrNameLst>
                                          <p:attrName>style.visibility</p:attrName>
                                        </p:attrNameLst>
                                      </p:cBhvr>
                                      <p:to>
                                        <p:strVal val="visible"/>
                                      </p:to>
                                    </p:set>
                                    <p:animEffect transition="in" filter="wipe(right)">
                                      <p:cBhvr>
                                        <p:cTn id="128" dur="500"/>
                                        <p:tgtEl>
                                          <p:spTgt spid="21537"/>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2" fill="hold" nodeType="clickEffect">
                                  <p:stCondLst>
                                    <p:cond delay="0"/>
                                  </p:stCondLst>
                                  <p:childTnLst>
                                    <p:set>
                                      <p:cBhvr>
                                        <p:cTn id="132" dur="1" fill="hold">
                                          <p:stCondLst>
                                            <p:cond delay="0"/>
                                          </p:stCondLst>
                                        </p:cTn>
                                        <p:tgtEl>
                                          <p:spTgt spid="21553"/>
                                        </p:tgtEl>
                                        <p:attrNameLst>
                                          <p:attrName>style.visibility</p:attrName>
                                        </p:attrNameLst>
                                      </p:cBhvr>
                                      <p:to>
                                        <p:strVal val="visible"/>
                                      </p:to>
                                    </p:set>
                                    <p:animEffect transition="in" filter="wipe(right)">
                                      <p:cBhvr>
                                        <p:cTn id="133" dur="500"/>
                                        <p:tgtEl>
                                          <p:spTgt spid="21553"/>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38" presetClass="entr" presetSubtype="0" accel="50000" fill="hold" grpId="0" nodeType="clickEffect">
                                  <p:stCondLst>
                                    <p:cond delay="0"/>
                                  </p:stCondLst>
                                  <p:iterate type="lt">
                                    <p:tmPct val="50000"/>
                                  </p:iterate>
                                  <p:childTnLst>
                                    <p:set>
                                      <p:cBhvr>
                                        <p:cTn id="137" dur="1" fill="hold">
                                          <p:stCondLst>
                                            <p:cond delay="0"/>
                                          </p:stCondLst>
                                        </p:cTn>
                                        <p:tgtEl>
                                          <p:spTgt spid="21554"/>
                                        </p:tgtEl>
                                        <p:attrNameLst>
                                          <p:attrName>style.visibility</p:attrName>
                                        </p:attrNameLst>
                                      </p:cBhvr>
                                      <p:to>
                                        <p:strVal val="visible"/>
                                      </p:to>
                                    </p:set>
                                    <p:set>
                                      <p:cBhvr>
                                        <p:cTn id="138" dur="455" fill="hold">
                                          <p:stCondLst>
                                            <p:cond delay="0"/>
                                          </p:stCondLst>
                                        </p:cTn>
                                        <p:tgtEl>
                                          <p:spTgt spid="21554"/>
                                        </p:tgtEl>
                                        <p:attrNameLst>
                                          <p:attrName>style.rotation</p:attrName>
                                        </p:attrNameLst>
                                      </p:cBhvr>
                                      <p:to>
                                        <p:strVal val="-45.0"/>
                                      </p:to>
                                    </p:set>
                                    <p:anim calcmode="lin" valueType="num">
                                      <p:cBhvr>
                                        <p:cTn id="139" dur="455" fill="hold">
                                          <p:stCondLst>
                                            <p:cond delay="455"/>
                                          </p:stCondLst>
                                        </p:cTn>
                                        <p:tgtEl>
                                          <p:spTgt spid="21554"/>
                                        </p:tgtEl>
                                        <p:attrNameLst>
                                          <p:attrName>style.rotation</p:attrName>
                                        </p:attrNameLst>
                                      </p:cBhvr>
                                      <p:tavLst>
                                        <p:tav tm="0">
                                          <p:val>
                                            <p:fltVal val="-45"/>
                                          </p:val>
                                        </p:tav>
                                        <p:tav tm="69900">
                                          <p:val>
                                            <p:fltVal val="45"/>
                                          </p:val>
                                        </p:tav>
                                        <p:tav tm="100000">
                                          <p:val>
                                            <p:fltVal val="0"/>
                                          </p:val>
                                        </p:tav>
                                      </p:tavLst>
                                    </p:anim>
                                    <p:anim calcmode="lin" valueType="num">
                                      <p:cBhvr>
                                        <p:cTn id="140" dur="455" fill="hold">
                                          <p:stCondLst>
                                            <p:cond delay="0"/>
                                          </p:stCondLst>
                                        </p:cTn>
                                        <p:tgtEl>
                                          <p:spTgt spid="21554"/>
                                        </p:tgtEl>
                                        <p:attrNameLst>
                                          <p:attrName>ppt_y</p:attrName>
                                        </p:attrNameLst>
                                      </p:cBhvr>
                                      <p:tavLst>
                                        <p:tav tm="0">
                                          <p:val>
                                            <p:strVal val="#ppt_y-1"/>
                                          </p:val>
                                        </p:tav>
                                        <p:tav tm="100000">
                                          <p:val>
                                            <p:strVal val="#ppt_y-(0.354*#ppt_w-0.172*#ppt_h)"/>
                                          </p:val>
                                        </p:tav>
                                      </p:tavLst>
                                    </p:anim>
                                    <p:anim calcmode="lin" valueType="num">
                                      <p:cBhvr>
                                        <p:cTn id="141" dur="156" decel="50000" autoRev="1" fill="hold">
                                          <p:stCondLst>
                                            <p:cond delay="455"/>
                                          </p:stCondLst>
                                        </p:cTn>
                                        <p:tgtEl>
                                          <p:spTgt spid="21554"/>
                                        </p:tgtEl>
                                        <p:attrNameLst>
                                          <p:attrName>ppt_y</p:attrName>
                                        </p:attrNameLst>
                                      </p:cBhvr>
                                      <p:tavLst>
                                        <p:tav tm="0">
                                          <p:val>
                                            <p:strVal val="#ppt_y-(0.354*#ppt_w-0.172*#ppt_h)"/>
                                          </p:val>
                                        </p:tav>
                                        <p:tav tm="100000">
                                          <p:val>
                                            <p:strVal val="#ppt_y-(0.354*#ppt_w-0.172*#ppt_h)-#ppt_h/2"/>
                                          </p:val>
                                        </p:tav>
                                      </p:tavLst>
                                    </p:anim>
                                    <p:anim calcmode="lin" valueType="num">
                                      <p:cBhvr>
                                        <p:cTn id="142" dur="136" fill="hold">
                                          <p:stCondLst>
                                            <p:cond delay="864"/>
                                          </p:stCondLst>
                                        </p:cTn>
                                        <p:tgtEl>
                                          <p:spTgt spid="21554"/>
                                        </p:tgtEl>
                                        <p:attrNameLst>
                                          <p:attrName>ppt_y</p:attrName>
                                        </p:attrNameLst>
                                      </p:cBhvr>
                                      <p:tavLst>
                                        <p:tav tm="0">
                                          <p:val>
                                            <p:strVal val="#ppt_y-(0.354*#ppt_w-0.172*#ppt_h)"/>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2" presetClass="entr" presetSubtype="1" fill="hold" nodeType="clickEffect">
                                  <p:stCondLst>
                                    <p:cond delay="0"/>
                                  </p:stCondLst>
                                  <p:childTnLst>
                                    <p:set>
                                      <p:cBhvr>
                                        <p:cTn id="146" dur="1" fill="hold">
                                          <p:stCondLst>
                                            <p:cond delay="0"/>
                                          </p:stCondLst>
                                        </p:cTn>
                                        <p:tgtEl>
                                          <p:spTgt spid="21559"/>
                                        </p:tgtEl>
                                        <p:attrNameLst>
                                          <p:attrName>style.visibility</p:attrName>
                                        </p:attrNameLst>
                                      </p:cBhvr>
                                      <p:to>
                                        <p:strVal val="visible"/>
                                      </p:to>
                                    </p:set>
                                    <p:animEffect transition="in" filter="wipe(up)">
                                      <p:cBhvr>
                                        <p:cTn id="147" dur="500"/>
                                        <p:tgtEl>
                                          <p:spTgt spid="21559"/>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2" fill="hold" nodeType="clickEffect">
                                  <p:stCondLst>
                                    <p:cond delay="0"/>
                                  </p:stCondLst>
                                  <p:childTnLst>
                                    <p:set>
                                      <p:cBhvr>
                                        <p:cTn id="151" dur="1" fill="hold">
                                          <p:stCondLst>
                                            <p:cond delay="0"/>
                                          </p:stCondLst>
                                        </p:cTn>
                                        <p:tgtEl>
                                          <p:spTgt spid="44"/>
                                        </p:tgtEl>
                                        <p:attrNameLst>
                                          <p:attrName>style.visibility</p:attrName>
                                        </p:attrNameLst>
                                      </p:cBhvr>
                                      <p:to>
                                        <p:strVal val="visible"/>
                                      </p:to>
                                    </p:set>
                                    <p:animEffect transition="in" filter="wipe(right)">
                                      <p:cBhvr>
                                        <p:cTn id="152" dur="500"/>
                                        <p:tgtEl>
                                          <p:spTgt spid="44"/>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2" presetClass="entr" presetSubtype="1" fill="hold"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wipe(up)">
                                      <p:cBhvr>
                                        <p:cTn id="157" dur="500"/>
                                        <p:tgtEl>
                                          <p:spTgt spid="46"/>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8" presetClass="entr" presetSubtype="0" accel="50000" fill="hold" grpId="0" nodeType="clickEffect">
                                  <p:stCondLst>
                                    <p:cond delay="0"/>
                                  </p:stCondLst>
                                  <p:iterate type="lt">
                                    <p:tmPct val="50000"/>
                                  </p:iterate>
                                  <p:childTnLst>
                                    <p:set>
                                      <p:cBhvr>
                                        <p:cTn id="161" dur="1" fill="hold">
                                          <p:stCondLst>
                                            <p:cond delay="0"/>
                                          </p:stCondLst>
                                        </p:cTn>
                                        <p:tgtEl>
                                          <p:spTgt spid="47"/>
                                        </p:tgtEl>
                                        <p:attrNameLst>
                                          <p:attrName>style.visibility</p:attrName>
                                        </p:attrNameLst>
                                      </p:cBhvr>
                                      <p:to>
                                        <p:strVal val="visible"/>
                                      </p:to>
                                    </p:set>
                                    <p:set>
                                      <p:cBhvr>
                                        <p:cTn id="162" dur="455" fill="hold">
                                          <p:stCondLst>
                                            <p:cond delay="0"/>
                                          </p:stCondLst>
                                        </p:cTn>
                                        <p:tgtEl>
                                          <p:spTgt spid="47"/>
                                        </p:tgtEl>
                                        <p:attrNameLst>
                                          <p:attrName>style.rotation</p:attrName>
                                        </p:attrNameLst>
                                      </p:cBhvr>
                                      <p:to>
                                        <p:strVal val="-45.0"/>
                                      </p:to>
                                    </p:set>
                                    <p:anim calcmode="lin" valueType="num">
                                      <p:cBhvr>
                                        <p:cTn id="163" dur="455" fill="hold">
                                          <p:stCondLst>
                                            <p:cond delay="455"/>
                                          </p:stCondLst>
                                        </p:cTn>
                                        <p:tgtEl>
                                          <p:spTgt spid="47"/>
                                        </p:tgtEl>
                                        <p:attrNameLst>
                                          <p:attrName>style.rotation</p:attrName>
                                        </p:attrNameLst>
                                      </p:cBhvr>
                                      <p:tavLst>
                                        <p:tav tm="0">
                                          <p:val>
                                            <p:fltVal val="-45"/>
                                          </p:val>
                                        </p:tav>
                                        <p:tav tm="69900">
                                          <p:val>
                                            <p:fltVal val="45"/>
                                          </p:val>
                                        </p:tav>
                                        <p:tav tm="100000">
                                          <p:val>
                                            <p:fltVal val="0"/>
                                          </p:val>
                                        </p:tav>
                                      </p:tavLst>
                                    </p:anim>
                                    <p:anim calcmode="lin" valueType="num">
                                      <p:cBhvr>
                                        <p:cTn id="164" dur="455" fill="hold">
                                          <p:stCondLst>
                                            <p:cond delay="0"/>
                                          </p:stCondLst>
                                        </p:cTn>
                                        <p:tgtEl>
                                          <p:spTgt spid="47"/>
                                        </p:tgtEl>
                                        <p:attrNameLst>
                                          <p:attrName>ppt_y</p:attrName>
                                        </p:attrNameLst>
                                      </p:cBhvr>
                                      <p:tavLst>
                                        <p:tav tm="0">
                                          <p:val>
                                            <p:strVal val="#ppt_y-1"/>
                                          </p:val>
                                        </p:tav>
                                        <p:tav tm="100000">
                                          <p:val>
                                            <p:strVal val="#ppt_y-(0.354*#ppt_w-0.172*#ppt_h)"/>
                                          </p:val>
                                        </p:tav>
                                      </p:tavLst>
                                    </p:anim>
                                    <p:anim calcmode="lin" valueType="num">
                                      <p:cBhvr>
                                        <p:cTn id="165" dur="156" decel="50000" autoRev="1" fill="hold">
                                          <p:stCondLst>
                                            <p:cond delay="455"/>
                                          </p:stCondLst>
                                        </p:cTn>
                                        <p:tgtEl>
                                          <p:spTgt spid="47"/>
                                        </p:tgtEl>
                                        <p:attrNameLst>
                                          <p:attrName>ppt_y</p:attrName>
                                        </p:attrNameLst>
                                      </p:cBhvr>
                                      <p:tavLst>
                                        <p:tav tm="0">
                                          <p:val>
                                            <p:strVal val="#ppt_y-(0.354*#ppt_w-0.172*#ppt_h)"/>
                                          </p:val>
                                        </p:tav>
                                        <p:tav tm="100000">
                                          <p:val>
                                            <p:strVal val="#ppt_y-(0.354*#ppt_w-0.172*#ppt_h)-#ppt_h/2"/>
                                          </p:val>
                                        </p:tav>
                                      </p:tavLst>
                                    </p:anim>
                                    <p:anim calcmode="lin" valueType="num">
                                      <p:cBhvr>
                                        <p:cTn id="166" dur="136" fill="hold">
                                          <p:stCondLst>
                                            <p:cond delay="864"/>
                                          </p:stCondLst>
                                        </p:cTn>
                                        <p:tgtEl>
                                          <p:spTgt spid="47"/>
                                        </p:tgtEl>
                                        <p:attrNameLst>
                                          <p:attrName>ppt_y</p:attrName>
                                        </p:attrNameLst>
                                      </p:cBhvr>
                                      <p:tavLst>
                                        <p:tav tm="0">
                                          <p:val>
                                            <p:strVal val="#ppt_y-(0.354*#ppt_w-0.172*#ppt_h)"/>
                                          </p:val>
                                        </p:tav>
                                        <p:tav tm="100000">
                                          <p:val>
                                            <p:strVal val="#ppt_y"/>
                                          </p:val>
                                        </p:tav>
                                      </p:tavLst>
                                    </p:anim>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2" presetClass="entr" presetSubtype="2" fill="hold" nodeType="clickEffect">
                                  <p:stCondLst>
                                    <p:cond delay="0"/>
                                  </p:stCondLst>
                                  <p:childTnLst>
                                    <p:set>
                                      <p:cBhvr>
                                        <p:cTn id="170" dur="1" fill="hold">
                                          <p:stCondLst>
                                            <p:cond delay="0"/>
                                          </p:stCondLst>
                                        </p:cTn>
                                        <p:tgtEl>
                                          <p:spTgt spid="48"/>
                                        </p:tgtEl>
                                        <p:attrNameLst>
                                          <p:attrName>style.visibility</p:attrName>
                                        </p:attrNameLst>
                                      </p:cBhvr>
                                      <p:to>
                                        <p:strVal val="visible"/>
                                      </p:to>
                                    </p:set>
                                    <p:animEffect transition="in" filter="wipe(right)">
                                      <p:cBhvr>
                                        <p:cTn id="171" dur="500"/>
                                        <p:tgtEl>
                                          <p:spTgt spid="48"/>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22" presetClass="entr" presetSubtype="1" fill="hold" nodeType="click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wipe(up)">
                                      <p:cBhvr>
                                        <p:cTn id="176" dur="500"/>
                                        <p:tgtEl>
                                          <p:spTgt spid="49"/>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38" presetClass="entr" presetSubtype="0" accel="50000" fill="hold" grpId="0" nodeType="clickEffect">
                                  <p:stCondLst>
                                    <p:cond delay="0"/>
                                  </p:stCondLst>
                                  <p:iterate type="lt">
                                    <p:tmPct val="50000"/>
                                  </p:iterate>
                                  <p:childTnLst>
                                    <p:set>
                                      <p:cBhvr>
                                        <p:cTn id="180" dur="1" fill="hold">
                                          <p:stCondLst>
                                            <p:cond delay="0"/>
                                          </p:stCondLst>
                                        </p:cTn>
                                        <p:tgtEl>
                                          <p:spTgt spid="50"/>
                                        </p:tgtEl>
                                        <p:attrNameLst>
                                          <p:attrName>style.visibility</p:attrName>
                                        </p:attrNameLst>
                                      </p:cBhvr>
                                      <p:to>
                                        <p:strVal val="visible"/>
                                      </p:to>
                                    </p:set>
                                    <p:set>
                                      <p:cBhvr>
                                        <p:cTn id="181" dur="455" fill="hold">
                                          <p:stCondLst>
                                            <p:cond delay="0"/>
                                          </p:stCondLst>
                                        </p:cTn>
                                        <p:tgtEl>
                                          <p:spTgt spid="50"/>
                                        </p:tgtEl>
                                        <p:attrNameLst>
                                          <p:attrName>style.rotation</p:attrName>
                                        </p:attrNameLst>
                                      </p:cBhvr>
                                      <p:to>
                                        <p:strVal val="-45.0"/>
                                      </p:to>
                                    </p:set>
                                    <p:anim calcmode="lin" valueType="num">
                                      <p:cBhvr>
                                        <p:cTn id="182"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83"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84"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5"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P spid="21515" grpId="0"/>
      <p:bldP spid="21517" grpId="0"/>
      <p:bldP spid="21522" grpId="0"/>
      <p:bldP spid="21529" grpId="0"/>
      <p:bldP spid="21533" grpId="0"/>
      <p:bldP spid="21537" grpId="0"/>
      <p:bldP spid="21544" grpId="0"/>
      <p:bldP spid="21552" grpId="0"/>
      <p:bldP spid="21554" grpId="0"/>
      <p:bldP spid="47"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Faktory měnového kurzu </a:t>
            </a:r>
            <a:br>
              <a:rPr lang="cs-CZ" altLang="cs-CZ" sz="3600" b="1" dirty="0"/>
            </a:br>
            <a:r>
              <a:rPr lang="cs-CZ" altLang="cs-CZ" sz="3600" b="1" dirty="0"/>
              <a:t>v dlouhém období</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produktivity ve vztahu k jiným zemím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cenové hladiny proti jiným zemím (parita kupní síly)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nesleduje absolutní hodnotu nominálního kurzu, ale pouze relativní změnu za určité období. Důležitá je teda změna kurzu. % změna kurzu je určeno rozdílem měr inflace v obou zemích za určité období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76123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hodnota nominální kurzu (měnové parity) je dána centrální bankou, která musí provádět oficiální intervence k jeho udržení. Při změně pak hovoříme o devalvaci, resp. revalvaci</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a:p>
            <a:pPr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nominální kurz se pohybuje bez devizových intervencí centrální banky na základě střetávání nabídky a poptávky</a:t>
            </a:r>
          </a:p>
          <a:p>
            <a:pPr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Čistý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bez jakýkoliv zásahů centrální banky</a:t>
            </a:r>
          </a:p>
          <a:p>
            <a:pPr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řízený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centrální banka příležitostně intervenuje v případě přílišně rozkolísaného  kurzu nebo dostává-li se měna pod tlak měnových spekulantů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76498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 – </a:t>
            </a:r>
            <a:br>
              <a:rPr lang="cs-CZ" altLang="cs-CZ" sz="3600" b="1" dirty="0"/>
            </a:br>
            <a:r>
              <a:rPr lang="cs-CZ" altLang="cs-CZ" sz="3600" b="1" dirty="0"/>
              <a:t>výhody a nevýhody</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0" indent="0"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Snižuje rizika spojená s mezinárodním obchodem (nižší výkyvy)</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Podpora mezinárodní kooperace (společná opatření u fixovaných měn)</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Vyžaduje disciplinovanou hospodářskou politiku, což často problém (krátkodobé vs. dlouhodobé cíle nebo politické faktory)</a:t>
            </a:r>
          </a:p>
          <a:p>
            <a:pPr marL="0" indent="0"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Monetární politika a fiskální mohou být nezávislé bez ohledu na vývoj mezinárodních trhů</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Centrální banky nemusí disponovat tak velkými devizovými rezervami</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Možné rychlé přizpůsobení ekonomiky v případě externích šoků</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Nižší riziko podhodnocení či nadhodnocení domácí 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1710639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0" indent="0" eaLnBrk="1" hangingPunct="1">
              <a:spcBef>
                <a:spcPts val="1200"/>
              </a:spcBef>
              <a:buClr>
                <a:srgbClr val="C00000"/>
              </a:buClr>
              <a:buFont typeface="Arial" panose="020B0604020202020204" pitchFamily="34" charset="0"/>
              <a:buNone/>
            </a:pPr>
            <a:r>
              <a:rPr lang="cs-CZ" b="1" dirty="0"/>
              <a:t>Vzájemný obchod</a:t>
            </a:r>
            <a:r>
              <a:rPr lang="cs-CZ" dirty="0"/>
              <a:t>, kdy vyměňujeme něco, čeho máme nadbytek, za něco, co nemáme nebo to neumíme vyrobit, případně bychom to sice vyrobili, ale s vysokými náklady, je proces typický pro lidstvo již od jeho samotného počátku.</a:t>
            </a:r>
          </a:p>
          <a:p>
            <a:pPr marL="0" indent="0" eaLnBrk="1" hangingPunct="1">
              <a:spcBef>
                <a:spcPts val="1200"/>
              </a:spcBef>
              <a:buClr>
                <a:srgbClr val="C00000"/>
              </a:buClr>
              <a:buFont typeface="Arial" panose="020B0604020202020204" pitchFamily="34" charset="0"/>
              <a:buNone/>
            </a:pPr>
            <a:r>
              <a:rPr lang="cs-CZ" dirty="0"/>
              <a:t>Ekonomové se zabývají </a:t>
            </a:r>
            <a:r>
              <a:rPr lang="cs-CZ" b="1" dirty="0"/>
              <a:t>příčinami mezinárodního obchodu</a:t>
            </a:r>
            <a:r>
              <a:rPr lang="cs-CZ" dirty="0"/>
              <a:t> již několik staletí a mezi hlavní důvody mezinárodního obchodu, tedy obchodní výměny mezi zeměmi </a:t>
            </a:r>
            <a:r>
              <a:rPr lang="cs-CZ" b="1" dirty="0"/>
              <a:t>řadíme</a:t>
            </a:r>
            <a:r>
              <a:rPr lang="cs-CZ" dirty="0"/>
              <a:t>:</a:t>
            </a:r>
          </a:p>
          <a:p>
            <a:pPr marL="0" indent="0" eaLnBrk="1" hangingPunct="1">
              <a:spcBef>
                <a:spcPts val="1200"/>
              </a:spcBef>
              <a:buClr>
                <a:srgbClr val="C00000"/>
              </a:buClr>
              <a:buFont typeface="Arial" panose="020B0604020202020204" pitchFamily="34" charset="0"/>
              <a:buNone/>
            </a:pPr>
            <a:r>
              <a:rPr lang="cs-CZ" b="1" dirty="0"/>
              <a:t> - rozdíly ve vybavenosti jednotlivých zemí výrobními faktory;</a:t>
            </a:r>
          </a:p>
          <a:p>
            <a:pPr marL="0" indent="0" eaLnBrk="1" hangingPunct="1">
              <a:spcBef>
                <a:spcPts val="1200"/>
              </a:spcBef>
              <a:buClr>
                <a:srgbClr val="C00000"/>
              </a:buClr>
              <a:buFont typeface="Arial" panose="020B0604020202020204" pitchFamily="34" charset="0"/>
              <a:buNone/>
            </a:pPr>
            <a:r>
              <a:rPr lang="cs-CZ" b="1" dirty="0"/>
              <a:t> - klimatické podmínky.</a:t>
            </a: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24000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0" indent="0" eaLnBrk="1" hangingPunct="1">
              <a:spcBef>
                <a:spcPts val="1200"/>
              </a:spcBef>
              <a:buClr>
                <a:srgbClr val="C00000"/>
              </a:buClr>
              <a:buFont typeface="Arial" panose="020B0604020202020204" pitchFamily="34" charset="0"/>
              <a:buNone/>
            </a:pPr>
            <a:r>
              <a:rPr lang="cs-CZ" b="1" dirty="0"/>
              <a:t>- rozdíly ve vybavenosti jednotlivých zemí výrobními faktory</a:t>
            </a:r>
          </a:p>
          <a:p>
            <a:pPr marL="0" indent="0" eaLnBrk="1" hangingPunct="1">
              <a:spcBef>
                <a:spcPts val="1200"/>
              </a:spcBef>
              <a:buClr>
                <a:srgbClr val="C00000"/>
              </a:buClr>
              <a:buFont typeface="Arial" panose="020B0604020202020204" pitchFamily="34" charset="0"/>
              <a:buNone/>
            </a:pPr>
            <a:r>
              <a:rPr lang="cs-CZ" dirty="0"/>
              <a:t>tj. půdou, prací a kapitálem včetně technologií (např. země, které nedisponují ropou, ji budou v rámci mezinárodního obchodu dovážet, naopak země, které ji mají nadbytek, ji budou exportovat).</a:t>
            </a:r>
            <a:endParaRPr lang="cs-CZ" b="1" dirty="0"/>
          </a:p>
          <a:p>
            <a:pPr marL="0" indent="0" eaLnBrk="1" hangingPunct="1">
              <a:spcBef>
                <a:spcPts val="1200"/>
              </a:spcBef>
              <a:buClr>
                <a:srgbClr val="C00000"/>
              </a:buClr>
              <a:buFont typeface="Arial" panose="020B0604020202020204" pitchFamily="34" charset="0"/>
              <a:buNone/>
            </a:pPr>
            <a:r>
              <a:rPr lang="cs-CZ" b="1" dirty="0"/>
              <a:t> - klimatické podmínky</a:t>
            </a:r>
          </a:p>
          <a:p>
            <a:pPr marL="0" indent="0" eaLnBrk="1" hangingPunct="1">
              <a:spcBef>
                <a:spcPts val="1200"/>
              </a:spcBef>
              <a:buClr>
                <a:srgbClr val="C00000"/>
              </a:buClr>
              <a:buFont typeface="Arial" panose="020B0604020202020204" pitchFamily="34" charset="0"/>
              <a:buNone/>
            </a:pPr>
            <a:r>
              <a:rPr lang="cs-CZ" dirty="0"/>
              <a:t>tento faktor je např. klíčový v zemědělství (např. v České republice nejsme schopni vypěstovat tropické plodiny, a pokud ano, tak za vysokých nákladů a s výslednou nevalnou chutí, proto tyto plodiny dovážíme ze zahraničí).</a:t>
            </a: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821421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a:bodyPr>
          <a:lstStyle/>
          <a:p>
            <a:pPr marL="0" indent="0" eaLnBrk="1" hangingPunct="1">
              <a:spcBef>
                <a:spcPts val="1200"/>
              </a:spcBef>
              <a:buClr>
                <a:srgbClr val="C00000"/>
              </a:buClr>
              <a:buFont typeface="Arial" panose="020B0604020202020204" pitchFamily="34" charset="0"/>
              <a:buNone/>
            </a:pPr>
            <a:r>
              <a:rPr lang="cs-CZ" sz="2800" dirty="0"/>
              <a:t>Pokud se podíváme do historie a na teorie, které se snažily osvětlit příčiny a důsledky mezinárodního obchodu, musíme v této souvislosti zmínit </a:t>
            </a:r>
            <a:r>
              <a:rPr lang="cs-CZ" sz="2800" b="1" dirty="0"/>
              <a:t>dvě základní teorie</a:t>
            </a:r>
            <a:r>
              <a:rPr lang="cs-CZ" sz="2800" dirty="0"/>
              <a:t>: </a:t>
            </a:r>
          </a:p>
          <a:p>
            <a:pPr indent="-457200">
              <a:spcBef>
                <a:spcPts val="1200"/>
              </a:spcBef>
              <a:buClr>
                <a:srgbClr val="C00000"/>
              </a:buClr>
            </a:pPr>
            <a:r>
              <a:rPr lang="cs-CZ" sz="2800" dirty="0"/>
              <a:t>Teorie absolutních výhod;</a:t>
            </a:r>
          </a:p>
          <a:p>
            <a:pPr indent="-457200">
              <a:spcBef>
                <a:spcPts val="1200"/>
              </a:spcBef>
              <a:buClr>
                <a:srgbClr val="C00000"/>
              </a:buClr>
            </a:pPr>
            <a:r>
              <a:rPr lang="cs-CZ" sz="2800" dirty="0"/>
              <a:t>Teorie komparativních výhod.</a:t>
            </a:r>
          </a:p>
          <a:p>
            <a:pPr marL="0" indent="0" eaLnBrk="1" hangingPunct="1">
              <a:spcBef>
                <a:spcPts val="1200"/>
              </a:spcBef>
              <a:buClr>
                <a:srgbClr val="C00000"/>
              </a:buClr>
              <a:buFont typeface="Arial" panose="020B0604020202020204" pitchFamily="34" charset="0"/>
              <a:buNone/>
            </a:pPr>
            <a:endParaRPr lang="cs-CZ" altLang="cs-CZ" sz="20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490001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Základní východiska</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dané ekonomiky se obchoduje v domácí měně;</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zahraničního obchodu či cestovního ruchu je ovšem nutné disponovat zahraniční měnou (dolar či euro) =&gt; existuje poptávka a nabídka po dané měně;</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cizí měny je zároveň prodejem domácí měny;</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typy měnových trhů:</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valut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s papírovými bankovkami a mincemi (hlavně domácnosti a směnárny, případně banky);</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deviz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bezhotovostních forem peněz (hlavně banky a firmy).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2/29</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absolutních výhod </a:t>
            </a:r>
            <a:r>
              <a:rPr lang="cs-CZ" sz="2800" dirty="0"/>
              <a:t>– tato teorie „otce“ moderní ekonomie Adama Smithe říká, že pokud daná ekonomika je schopna produkovat daný výrobek (např. počítač) oproti jiným zemím s nejnižšími výrobními náklady, potom má tzv. absolutní výhodu. </a:t>
            </a:r>
          </a:p>
          <a:p>
            <a:pPr lvl="1" indent="-457200">
              <a:spcBef>
                <a:spcPts val="1200"/>
              </a:spcBef>
              <a:buClr>
                <a:srgbClr val="C00000"/>
              </a:buClr>
            </a:pPr>
            <a:r>
              <a:rPr lang="cs-CZ" sz="2400" dirty="0"/>
              <a:t>Pak má smysl se specializovat na výrobu tohoto statku a ostatní statky, kde tuto absolutní výhodu daná země nemá, dovážet ze zahraničí. </a:t>
            </a:r>
          </a:p>
          <a:p>
            <a:pPr lvl="1" indent="-457200">
              <a:spcBef>
                <a:spcPts val="1200"/>
              </a:spcBef>
              <a:buClr>
                <a:srgbClr val="C00000"/>
              </a:buClr>
            </a:pPr>
            <a:r>
              <a:rPr lang="cs-CZ" sz="2400" dirty="0"/>
              <a:t>Je tedy pro všechny zúčastněné země výhodnější, aby se soustředily na výrobu těch statků, kde mají tuto absolutní výhodu - jinými slovy řečeno, touto specializací, kdy nevyrábějí dané země všechny výrobky samy, dosahují vyšší úrovně blahobytu, než pokud by se snažily vyrobit všechny výrobky ve vlastní režii. </a:t>
            </a:r>
            <a:endParaRPr lang="cs-CZ" altLang="cs-CZ" sz="16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9871565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komparativních výhod </a:t>
            </a:r>
            <a:r>
              <a:rPr lang="cs-CZ" sz="2800" dirty="0"/>
              <a:t>– předchozí teorie předpokládala, že každá země má alespoň jednu absolutní výhodu při výrobě určitého statku. </a:t>
            </a:r>
          </a:p>
          <a:p>
            <a:pPr lvl="1" indent="-457200">
              <a:spcBef>
                <a:spcPts val="1200"/>
              </a:spcBef>
              <a:buClr>
                <a:srgbClr val="C00000"/>
              </a:buClr>
            </a:pPr>
            <a:r>
              <a:rPr lang="cs-CZ" sz="2400" dirty="0"/>
              <a:t>V reálné ekonomice jsou však situace, kdy některé země mají absolutní výhodu při výrobě u všech statků (země A) a země, které mají naopak absolutní nevýhodu při výrobě všech statků, neboli vyrábějí všechny statky méně efektivně (země B). </a:t>
            </a:r>
          </a:p>
          <a:p>
            <a:pPr lvl="1" indent="-457200">
              <a:spcBef>
                <a:spcPts val="1200"/>
              </a:spcBef>
              <a:buClr>
                <a:srgbClr val="C00000"/>
              </a:buClr>
            </a:pPr>
            <a:r>
              <a:rPr lang="cs-CZ" sz="2400" dirty="0"/>
              <a:t>Pokud bychom se řídili teorií absolutních výhod, k mezinárodnímu obchodu by vlastně ani nedošlo, protože země s absolutní nevýhodou by neměla na co se specializovat. </a:t>
            </a:r>
          </a:p>
          <a:p>
            <a:pPr lvl="1" indent="-457200">
              <a:spcBef>
                <a:spcPts val="1200"/>
              </a:spcBef>
              <a:buClr>
                <a:srgbClr val="C00000"/>
              </a:buClr>
            </a:pPr>
            <a:r>
              <a:rPr lang="cs-CZ" sz="2400" dirty="0"/>
              <a:t>I za této situace je tady však možnost, aby země mezi sebou obchodovaly a měly z mezinárodního obchodu užitek.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319932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200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komparativních výhod</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Bude však zapotřebí se podívat na to, kde má země B relativně nejmenší nevýhodu, resp. při výrobě jakého statku je rozdíl v nákladech oproti zemi A nejnižší. </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Naopak u země A se musíme podívat, ve které výrobě je absolutní výhoda ve srovnání se zemí B nejnižší. </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Na tuto otázku pak odpovídá teorie komparativních výhod, která říká, že mezinárodní obchod bude výhodný pro obě země tehdy, pokud se země A bude specializovat na výrobu toho statku, kde má největší absolutní výhodu (přesune tam výrobní faktory i z ostatních výrob, kde </a:t>
            </a:r>
            <a:r>
              <a:rPr lang="cs-CZ" sz="2400" dirty="0"/>
              <a:t>je absolutní výhoda nižší). </a:t>
            </a:r>
          </a:p>
          <a:p>
            <a:pPr marL="342900">
              <a:spcBef>
                <a:spcPts val="1200"/>
              </a:spcBef>
              <a:buClr>
                <a:srgbClr val="C00000"/>
              </a:buClr>
            </a:pPr>
            <a:r>
              <a:rPr lang="cs-CZ" sz="2400" dirty="0"/>
              <a:t>Naopak země B by se měla specializovat na výrobu statku, kde má relativně nejnižší nevýhodu a i sem přesunout výrobní faktory, tak aby došlo k dalšímu zefektivňování výroby. </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924249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dirty="0"/>
              <a:t>V praxi však realizace mezinárodního obchodu není jednoduchá a státy dost často tíhnou spíše omezování mezinárodního obchodu, obzvlášť tehdy, pokud by měla konkurence ze zahraničí ohrožovat výrobu a zaměstnanost v národní ekonomice. </a:t>
            </a:r>
          </a:p>
          <a:p>
            <a:pPr marL="0" indent="0" eaLnBrk="1" hangingPunct="1">
              <a:spcBef>
                <a:spcPts val="1200"/>
              </a:spcBef>
              <a:buClr>
                <a:srgbClr val="C00000"/>
              </a:buClr>
              <a:buFont typeface="Arial" panose="020B0604020202020204" pitchFamily="34" charset="0"/>
              <a:buNone/>
            </a:pPr>
            <a:r>
              <a:rPr lang="cs-CZ" sz="2800" dirty="0"/>
              <a:t>Mezi základní faktory útlumu mezinárodního obchodu tedy patří: </a:t>
            </a:r>
          </a:p>
          <a:p>
            <a:pPr indent="-457200">
              <a:spcBef>
                <a:spcPts val="1200"/>
              </a:spcBef>
              <a:buClr>
                <a:srgbClr val="C00000"/>
              </a:buClr>
            </a:pPr>
            <a:r>
              <a:rPr lang="cs-CZ" sz="2800" dirty="0"/>
              <a:t>protekcionistická (ochranářská opatření) opatření v podobě cel či dovozních kvót (viz dále), </a:t>
            </a:r>
          </a:p>
          <a:p>
            <a:pPr indent="-457200">
              <a:spcBef>
                <a:spcPts val="1200"/>
              </a:spcBef>
              <a:buClr>
                <a:srgbClr val="C00000"/>
              </a:buClr>
            </a:pPr>
            <a:r>
              <a:rPr lang="cs-CZ" sz="2800" dirty="0"/>
              <a:t>dopravní náklady,</a:t>
            </a:r>
          </a:p>
          <a:p>
            <a:pPr indent="-457200">
              <a:spcBef>
                <a:spcPts val="1200"/>
              </a:spcBef>
              <a:buClr>
                <a:srgbClr val="C00000"/>
              </a:buClr>
            </a:pPr>
            <a:r>
              <a:rPr lang="cs-CZ" sz="2800" dirty="0"/>
              <a:t>deformace cen v podobě např. subvencí (dotací) vývozcům.</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829376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Mezinárodní měnové instituce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70000" lnSpcReduction="20000"/>
          </a:bodyPr>
          <a:lstStyle/>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Jednotlivé státy se snaží redukovat negativní dopady světového trhu na národní ekonomiku a vytvářejí proto různé formy spolupráce a kooperace.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Jednou z forem mezinárodní spolupráce je koordinace hospodářských politik zemí, vznikající na základě dohod mezi zeměmi a je zaměřena na dílčí otázky hospodářské politiky.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Státy si ponechávají pravomoc k regulaci chodu svých ekonomik a při mezinárodních jednáních musí dojít ke shodě mezi zeměmi.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Mezinárodní instituce může mít podobu stabilní instituce s permanentní činností analytickou, konzultační, publikační případně jinou činností, například </a:t>
            </a:r>
          </a:p>
          <a:p>
            <a:pPr marL="800100" lvl="1" algn="just">
              <a:lnSpc>
                <a:spcPct val="115000"/>
              </a:lnSpc>
              <a:buFont typeface="Symbol" panose="05050102010706020507" pitchFamily="18" charset="2"/>
              <a:buChar char=""/>
            </a:pPr>
            <a:r>
              <a:rPr lang="cs-CZ" b="1" dirty="0">
                <a:latin typeface="Times New Roman" panose="02020603050405020304" pitchFamily="18" charset="0"/>
                <a:ea typeface="Calibri" panose="020F0502020204030204" pitchFamily="34" charset="0"/>
              </a:rPr>
              <a:t>OECD </a:t>
            </a:r>
            <a:r>
              <a:rPr lang="cs-CZ" dirty="0">
                <a:latin typeface="Times New Roman" panose="02020603050405020304" pitchFamily="18" charset="0"/>
                <a:ea typeface="Calibri" panose="020F0502020204030204" pitchFamily="34" charset="0"/>
              </a:rPr>
              <a:t>(</a:t>
            </a:r>
            <a:r>
              <a:rPr lang="cs-CZ" dirty="0"/>
              <a:t>Organizace pro hospodářskou spolupráci a rozvoj)</a:t>
            </a:r>
            <a:r>
              <a:rPr lang="cs-CZ" dirty="0">
                <a:latin typeface="Times New Roman" panose="02020603050405020304" pitchFamily="18" charset="0"/>
                <a:ea typeface="Calibri" panose="020F0502020204030204" pitchFamily="34" charset="0"/>
              </a:rPr>
              <a:t>, </a:t>
            </a:r>
            <a:r>
              <a:rPr lang="cs-CZ" b="1" dirty="0">
                <a:latin typeface="Times New Roman" panose="02020603050405020304" pitchFamily="18" charset="0"/>
                <a:ea typeface="Calibri" panose="020F0502020204030204" pitchFamily="34" charset="0"/>
              </a:rPr>
              <a:t>MMF </a:t>
            </a:r>
            <a:r>
              <a:rPr lang="cs-CZ" dirty="0">
                <a:latin typeface="Times New Roman" panose="02020603050405020304" pitchFamily="18" charset="0"/>
                <a:ea typeface="Calibri" panose="020F0502020204030204" pitchFamily="34" charset="0"/>
              </a:rPr>
              <a:t>(</a:t>
            </a:r>
            <a:r>
              <a:rPr lang="cs-CZ" dirty="0"/>
              <a:t>Mezinárodní měnový fond)</a:t>
            </a:r>
            <a:r>
              <a:rPr lang="cs-CZ" dirty="0">
                <a:latin typeface="Times New Roman" panose="02020603050405020304" pitchFamily="18" charset="0"/>
                <a:ea typeface="Calibri" panose="020F0502020204030204" pitchFamily="34" charset="0"/>
              </a:rPr>
              <a:t>,</a:t>
            </a:r>
            <a:r>
              <a:rPr lang="cs-CZ" b="1" dirty="0">
                <a:latin typeface="Times New Roman" panose="02020603050405020304" pitchFamily="18" charset="0"/>
                <a:ea typeface="Calibri" panose="020F0502020204030204" pitchFamily="34" charset="0"/>
              </a:rPr>
              <a:t> WTO </a:t>
            </a:r>
            <a:r>
              <a:rPr lang="cs-CZ" dirty="0">
                <a:latin typeface="Times New Roman" panose="02020603050405020304" pitchFamily="18" charset="0"/>
                <a:ea typeface="Calibri" panose="020F0502020204030204" pitchFamily="34" charset="0"/>
              </a:rPr>
              <a:t>(</a:t>
            </a:r>
            <a:r>
              <a:rPr lang="cs-CZ" dirty="0"/>
              <a:t>Světová obchodní organizace)</a:t>
            </a:r>
            <a:r>
              <a:rPr lang="cs-CZ" dirty="0">
                <a:latin typeface="Times New Roman" panose="02020603050405020304" pitchFamily="18" charset="0"/>
                <a:ea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523826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4000" b="1" dirty="0">
                <a:solidFill>
                  <a:srgbClr val="C00000"/>
                </a:solidFill>
              </a:rPr>
              <a:t>Příklady k procvičení</a:t>
            </a:r>
          </a:p>
        </p:txBody>
      </p:sp>
      <p:sp>
        <p:nvSpPr>
          <p:cNvPr id="3" name="Obdélník 2"/>
          <p:cNvSpPr/>
          <p:nvPr/>
        </p:nvSpPr>
        <p:spPr>
          <a:xfrm>
            <a:off x="457199" y="1509824"/>
            <a:ext cx="85725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Wingdings" pitchFamily="2" charset="2"/>
              <a:buNone/>
              <a:tabLst/>
              <a:defRPr/>
            </a:pPr>
            <a:endParaRPr kumimoji="0" lang="cs-CZ" altLang="cs-CZ" sz="2800" b="1" i="0" u="none" strike="noStrike" kern="0" cap="none" spc="0" normalizeH="0" baseline="0" noProof="0" dirty="0">
              <a:ln>
                <a:noFill/>
              </a:ln>
              <a:solidFill>
                <a:srgbClr val="1F497D"/>
              </a:solidFill>
              <a:effectLst/>
              <a:uLnTx/>
              <a:uFillTx/>
              <a:latin typeface="Arial"/>
              <a:cs typeface="Arial"/>
              <a:sym typeface="Arial"/>
            </a:endParaRPr>
          </a:p>
        </p:txBody>
      </p:sp>
    </p:spTree>
    <p:extLst>
      <p:ext uri="{BB962C8B-B14F-4D97-AF65-F5344CB8AC3E}">
        <p14:creationId xmlns:p14="http://schemas.microsoft.com/office/powerpoint/2010/main" val="1848675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Příklad č. 1</a:t>
            </a:r>
            <a:endParaRPr lang="en-GB"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15230"/>
          </a:xfrm>
        </p:spPr>
        <p:txBody>
          <a:bodyPr>
            <a:normAutofit/>
          </a:bodyPr>
          <a:lstStyle/>
          <a:p>
            <a:r>
              <a:rPr lang="cs-CZ" sz="2800" b="1" dirty="0"/>
              <a:t>V polské části Těšína se prodává chleba za 3,5 zloté, kurz je 5, 872 CZK/PLN. Kolik bude stát chleba v Českém Těšíně, pomineme – </a:t>
            </a:r>
            <a:r>
              <a:rPr lang="cs-CZ" sz="2800" b="1" dirty="0" err="1"/>
              <a:t>li</a:t>
            </a:r>
            <a:r>
              <a:rPr lang="cs-CZ" sz="2800" b="1" dirty="0"/>
              <a:t> transakční náklady.</a:t>
            </a:r>
          </a:p>
          <a:p>
            <a:pPr eaLnBrk="1" hangingPunct="1"/>
            <a:endParaRPr lang="en-GB" altLang="cs-CZ" dirty="0">
              <a:latin typeface="Calibri" panose="020F0502020204030204" pitchFamily="34" charset="0"/>
              <a:ea typeface="Consolas" panose="020B0609020204030204" pitchFamily="49" charset="0"/>
              <a:cs typeface="Calibri" panose="020F0502020204030204" pitchFamily="34" charset="0"/>
            </a:endParaRPr>
          </a:p>
        </p:txBody>
      </p:sp>
      <p:sp>
        <p:nvSpPr>
          <p:cNvPr id="7"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26/29</a:t>
            </a:r>
            <a:endParaRPr sz="1200" b="1" dirty="0">
              <a:solidFill>
                <a:srgbClr val="FF0000"/>
              </a:solidFill>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5" name="Obdélník 4"/>
              <p:cNvSpPr/>
              <p:nvPr/>
            </p:nvSpPr>
            <p:spPr>
              <a:xfrm>
                <a:off x="376117" y="2983068"/>
                <a:ext cx="1274067" cy="89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𝒅</m:t>
                              </m:r>
                            </m:sub>
                          </m:sSub>
                        </m:num>
                        <m:den>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𝒇</m:t>
                              </m:r>
                            </m:sub>
                          </m:sSub>
                        </m:den>
                      </m:f>
                    </m:oMath>
                  </m:oMathPara>
                </a14:m>
                <a:endParaRPr lang="cs-CZ" sz="2400" dirty="0"/>
              </a:p>
            </p:txBody>
          </p:sp>
        </mc:Choice>
        <mc:Fallback xmlns="">
          <p:sp>
            <p:nvSpPr>
              <p:cNvPr id="5" name="Obdélník 4"/>
              <p:cNvSpPr>
                <a:spLocks noRot="1" noChangeAspect="1" noMove="1" noResize="1" noEditPoints="1" noAdjustHandles="1" noChangeArrowheads="1" noChangeShapeType="1" noTextEdit="1"/>
              </p:cNvSpPr>
              <p:nvPr/>
            </p:nvSpPr>
            <p:spPr>
              <a:xfrm>
                <a:off x="376117" y="2983068"/>
                <a:ext cx="1274067" cy="893258"/>
              </a:xfrm>
              <a:prstGeom prst="rect">
                <a:avLst/>
              </a:prstGeom>
              <a:blipFill>
                <a:blip r:embed="rId2"/>
                <a:stretch>
                  <a:fillRect/>
                </a:stretch>
              </a:blipFill>
            </p:spPr>
            <p:txBody>
              <a:bodyPr/>
              <a:lstStyle/>
              <a:p>
                <a:r>
                  <a:rPr lang="cs-CZ">
                    <a:noFill/>
                  </a:rPr>
                  <a:t> </a:t>
                </a:r>
              </a:p>
            </p:txBody>
          </p:sp>
        </mc:Fallback>
      </mc:AlternateContent>
      <p:sp>
        <p:nvSpPr>
          <p:cNvPr id="2" name="Obdélník 1"/>
          <p:cNvSpPr/>
          <p:nvPr/>
        </p:nvSpPr>
        <p:spPr>
          <a:xfrm>
            <a:off x="376117" y="4033111"/>
            <a:ext cx="4572000" cy="1405513"/>
          </a:xfrm>
          <a:prstGeom prst="rect">
            <a:avLst/>
          </a:prstGeom>
        </p:spPr>
        <p:txBody>
          <a:bodyPr>
            <a:spAutoFit/>
          </a:bodyPr>
          <a:lstStyle/>
          <a:p>
            <a:pPr>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e = 5,872</a:t>
            </a:r>
          </a:p>
          <a:p>
            <a:pPr>
              <a:spcAft>
                <a:spcPts val="800"/>
              </a:spcAft>
            </a:pPr>
            <a:r>
              <a:rPr lang="cs-CZ" sz="2400" dirty="0">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a:latin typeface="Calibri" panose="020F0502020204030204" pitchFamily="34" charset="0"/>
                <a:ea typeface="Calibri" panose="020F0502020204030204" pitchFamily="34" charset="0"/>
                <a:cs typeface="Times New Roman" panose="02020603050405020304" pitchFamily="18" charset="0"/>
              </a:rPr>
              <a:t>f</a:t>
            </a:r>
            <a:r>
              <a:rPr lang="cs-CZ" sz="2400" dirty="0">
                <a:latin typeface="Calibri" panose="020F0502020204030204" pitchFamily="34" charset="0"/>
                <a:ea typeface="Calibri" panose="020F0502020204030204" pitchFamily="34" charset="0"/>
                <a:cs typeface="Times New Roman" panose="02020603050405020304" pitchFamily="18" charset="0"/>
              </a:rPr>
              <a:t> = 3,5</a:t>
            </a:r>
          </a:p>
          <a:p>
            <a:pPr>
              <a:spcAft>
                <a:spcPts val="800"/>
              </a:spcAft>
            </a:pPr>
            <a:r>
              <a:rPr lang="cs-CZ" sz="2400" dirty="0" err="1">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dirty="0">
                <a:latin typeface="Calibri" panose="020F0502020204030204" pitchFamily="34" charset="0"/>
                <a:ea typeface="Calibri" panose="020F0502020204030204" pitchFamily="34" charset="0"/>
                <a:cs typeface="Times New Roman" panose="02020603050405020304" pitchFamily="18" charset="0"/>
              </a:rPr>
              <a:t> = ?</a:t>
            </a:r>
          </a:p>
        </p:txBody>
      </p:sp>
      <p:sp>
        <p:nvSpPr>
          <p:cNvPr id="3" name="Obdélník 2"/>
          <p:cNvSpPr/>
          <p:nvPr/>
        </p:nvSpPr>
        <p:spPr>
          <a:xfrm>
            <a:off x="2286000" y="2628781"/>
            <a:ext cx="6400800" cy="1938992"/>
          </a:xfrm>
          <a:prstGeom prst="rect">
            <a:avLst/>
          </a:prstGeom>
        </p:spPr>
        <p:txBody>
          <a:bodyPr wrap="square">
            <a:spAutoFit/>
          </a:bodyPr>
          <a:lstStyle/>
          <a:p>
            <a:pPr marL="285750" indent="-285750">
              <a:buFont typeface="Arial" panose="020B0604020202020204" pitchFamily="34" charset="0"/>
              <a:buChar char="•"/>
            </a:pPr>
            <a:r>
              <a:rPr lang="cs-CZ" sz="2000" i="1" dirty="0">
                <a:latin typeface="Calibri" panose="020F0502020204030204" pitchFamily="34" charset="0"/>
                <a:cs typeface="Calibri" panose="020F0502020204030204" pitchFamily="34" charset="0"/>
              </a:rPr>
              <a:t>Nominální měnový kurz (e) vyjadřuje počet jednotek domácí měny, za které lze nakoupit jednotku měny zahraniční. </a:t>
            </a:r>
          </a:p>
          <a:p>
            <a:pPr marL="285750" indent="-285750">
              <a:buFont typeface="Arial" panose="020B0604020202020204" pitchFamily="34" charset="0"/>
              <a:buChar char="•"/>
            </a:pPr>
            <a:r>
              <a:rPr lang="cs-CZ" sz="2000" b="1" i="1" dirty="0" err="1">
                <a:latin typeface="Calibri" panose="020F0502020204030204" pitchFamily="34" charset="0"/>
                <a:cs typeface="Calibri" panose="020F0502020204030204" pitchFamily="34" charset="0"/>
              </a:rPr>
              <a:t>Pd</a:t>
            </a:r>
            <a:r>
              <a:rPr lang="cs-CZ" sz="2000" i="1" dirty="0">
                <a:latin typeface="Calibri" panose="020F0502020204030204" pitchFamily="34" charset="0"/>
                <a:cs typeface="Calibri" panose="020F0502020204030204" pitchFamily="34" charset="0"/>
              </a:rPr>
              <a:t> je tuzemská cena vybraného referenčního koše zboží. </a:t>
            </a:r>
          </a:p>
          <a:p>
            <a:pPr marL="285750" indent="-285750">
              <a:buFont typeface="Arial" panose="020B0604020202020204" pitchFamily="34" charset="0"/>
              <a:buChar char="•"/>
            </a:pPr>
            <a:r>
              <a:rPr lang="cs-CZ" sz="2000" b="1" i="1" dirty="0">
                <a:latin typeface="Calibri" panose="020F0502020204030204" pitchFamily="34" charset="0"/>
                <a:cs typeface="Calibri" panose="020F0502020204030204" pitchFamily="34" charset="0"/>
              </a:rPr>
              <a:t>Pf </a:t>
            </a:r>
            <a:r>
              <a:rPr lang="cs-CZ" sz="2000" i="1" dirty="0">
                <a:latin typeface="Calibri" panose="020F0502020204030204" pitchFamily="34" charset="0"/>
                <a:cs typeface="Calibri" panose="020F0502020204030204" pitchFamily="34" charset="0"/>
              </a:rPr>
              <a:t>je cena stejného koše prodávaného v zahraničí, vyjádřená v příslušné zahraniční měně.</a:t>
            </a:r>
          </a:p>
        </p:txBody>
      </p:sp>
      <p:sp>
        <p:nvSpPr>
          <p:cNvPr id="9" name="Obdélník 8"/>
          <p:cNvSpPr/>
          <p:nvPr/>
        </p:nvSpPr>
        <p:spPr>
          <a:xfrm>
            <a:off x="1821869" y="4724558"/>
            <a:ext cx="4572000" cy="1465529"/>
          </a:xfrm>
          <a:prstGeom prst="rect">
            <a:avLst/>
          </a:prstGeom>
        </p:spPr>
        <p:txBody>
          <a:bodyPr>
            <a:spAutoFit/>
          </a:bodyPr>
          <a:lstStyle/>
          <a:p>
            <a:pPr>
              <a:lnSpc>
                <a:spcPct val="107000"/>
              </a:lnSpc>
              <a:spcAft>
                <a:spcPts val="800"/>
              </a:spcAft>
            </a:pPr>
            <a:r>
              <a:rPr lang="cs-CZ" sz="2400" dirty="0" err="1">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dirty="0">
                <a:latin typeface="Calibri" panose="020F0502020204030204" pitchFamily="34" charset="0"/>
                <a:ea typeface="Calibri" panose="020F0502020204030204" pitchFamily="34" charset="0"/>
                <a:cs typeface="Times New Roman" panose="02020603050405020304" pitchFamily="18" charset="0"/>
              </a:rPr>
              <a:t> = e * P</a:t>
            </a:r>
            <a:r>
              <a:rPr lang="cs-CZ" sz="2400" baseline="30000" dirty="0">
                <a:latin typeface="Calibri" panose="020F0502020204030204" pitchFamily="34" charset="0"/>
                <a:ea typeface="Calibri" panose="020F0502020204030204" pitchFamily="34" charset="0"/>
                <a:cs typeface="Times New Roman" panose="02020603050405020304" pitchFamily="18" charset="0"/>
              </a:rPr>
              <a:t>f</a:t>
            </a: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err="1">
                <a:latin typeface="Calibri" panose="020F0502020204030204" pitchFamily="34" charset="0"/>
                <a:ea typeface="Calibri" panose="020F0502020204030204" pitchFamily="34" charset="0"/>
                <a:cs typeface="Times New Roman" panose="02020603050405020304" pitchFamily="18" charset="0"/>
              </a:rPr>
              <a:t>P</a:t>
            </a:r>
            <a:r>
              <a:rPr lang="cs-CZ" sz="2400"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dirty="0">
                <a:latin typeface="Calibri" panose="020F0502020204030204" pitchFamily="34" charset="0"/>
                <a:ea typeface="Calibri" panose="020F0502020204030204" pitchFamily="34" charset="0"/>
                <a:cs typeface="Times New Roman" panose="02020603050405020304" pitchFamily="18" charset="0"/>
              </a:rPr>
              <a:t> = 5,872 * 3,5</a:t>
            </a:r>
          </a:p>
          <a:p>
            <a:pPr>
              <a:lnSpc>
                <a:spcPct val="107000"/>
              </a:lnSpc>
              <a:spcAft>
                <a:spcPts val="800"/>
              </a:spcAft>
            </a:pPr>
            <a:r>
              <a:rPr lang="cs-CZ" sz="2400" b="1" dirty="0" err="1">
                <a:latin typeface="Calibri" panose="020F0502020204030204" pitchFamily="34" charset="0"/>
                <a:ea typeface="Calibri" panose="020F0502020204030204" pitchFamily="34" charset="0"/>
                <a:cs typeface="Times New Roman" panose="02020603050405020304" pitchFamily="18" charset="0"/>
              </a:rPr>
              <a:t>P</a:t>
            </a:r>
            <a:r>
              <a:rPr lang="cs-CZ" sz="2400" b="1" baseline="30000" dirty="0" err="1">
                <a:latin typeface="Calibri" panose="020F0502020204030204" pitchFamily="34" charset="0"/>
                <a:ea typeface="Calibri" panose="020F0502020204030204" pitchFamily="34" charset="0"/>
                <a:cs typeface="Times New Roman" panose="02020603050405020304" pitchFamily="18" charset="0"/>
              </a:rPr>
              <a:t>d</a:t>
            </a:r>
            <a:r>
              <a:rPr lang="cs-CZ" sz="2400" b="1" dirty="0">
                <a:latin typeface="Calibri" panose="020F0502020204030204" pitchFamily="34" charset="0"/>
                <a:ea typeface="Calibri" panose="020F0502020204030204" pitchFamily="34" charset="0"/>
                <a:cs typeface="Times New Roman" panose="02020603050405020304" pitchFamily="18" charset="0"/>
              </a:rPr>
              <a:t> = 20, 552 CZK</a:t>
            </a:r>
          </a:p>
        </p:txBody>
      </p:sp>
      <p:sp>
        <p:nvSpPr>
          <p:cNvPr id="6" name="Obdélník 5"/>
          <p:cNvSpPr/>
          <p:nvPr/>
        </p:nvSpPr>
        <p:spPr>
          <a:xfrm>
            <a:off x="4368240" y="4975648"/>
            <a:ext cx="4645824" cy="369332"/>
          </a:xfrm>
          <a:prstGeom prst="rect">
            <a:avLst/>
          </a:prstGeom>
        </p:spPr>
        <p:txBody>
          <a:bodyPr wrap="none">
            <a:spAutoFit/>
          </a:bodyPr>
          <a:lstStyle/>
          <a:p>
            <a:r>
              <a:rPr lang="cs-CZ" sz="1800" b="1" dirty="0">
                <a:latin typeface="Calibri" panose="020F0502020204030204" pitchFamily="34" charset="0"/>
                <a:cs typeface="Calibri" panose="020F0502020204030204" pitchFamily="34" charset="0"/>
              </a:rPr>
              <a:t>V Českém Těšíně bude chleba stát 20,552 CZK. </a:t>
            </a:r>
          </a:p>
        </p:txBody>
      </p:sp>
    </p:spTree>
    <p:extLst>
      <p:ext uri="{BB962C8B-B14F-4D97-AF65-F5344CB8AC3E}">
        <p14:creationId xmlns:p14="http://schemas.microsoft.com/office/powerpoint/2010/main" val="33045717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ppt_x"/>
                                          </p:val>
                                        </p:tav>
                                        <p:tav tm="100000">
                                          <p:val>
                                            <p:strVal val="#ppt_x"/>
                                          </p:val>
                                        </p:tav>
                                      </p:tavLst>
                                    </p:anim>
                                    <p:anim calcmode="lin" valueType="num">
                                      <p:cBhvr additive="base">
                                        <p:cTn id="8" dur="1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500"/>
                                        <p:tgtEl>
                                          <p:spTgt spid="3">
                                            <p:txEl>
                                              <p:pRg st="0" end="0"/>
                                            </p:txEl>
                                          </p:spTgt>
                                        </p:tgtEl>
                                      </p:cBhvr>
                                    </p:animEffect>
                                    <p:anim calcmode="lin" valueType="num">
                                      <p:cBhvr>
                                        <p:cTn id="14"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5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500"/>
                                        <p:tgtEl>
                                          <p:spTgt spid="3">
                                            <p:txEl>
                                              <p:pRg st="1" end="1"/>
                                            </p:txEl>
                                          </p:spTgt>
                                        </p:tgtEl>
                                      </p:cBhvr>
                                    </p:animEffect>
                                    <p:anim calcmode="lin" valueType="num">
                                      <p:cBhvr>
                                        <p:cTn id="19"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5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500"/>
                                        <p:tgtEl>
                                          <p:spTgt spid="3">
                                            <p:txEl>
                                              <p:pRg st="2" end="2"/>
                                            </p:txEl>
                                          </p:spTgt>
                                        </p:tgtEl>
                                      </p:cBhvr>
                                    </p:animEffect>
                                    <p:anim calcmode="lin" valueType="num">
                                      <p:cBhvr>
                                        <p:cTn id="24"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 calcmode="lin" valueType="num">
                                      <p:cBhvr additive="base">
                                        <p:cTn id="30"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1" dur="1500" fill="hold"/>
                                        <p:tgtEl>
                                          <p:spTgt spid="2">
                                            <p:txEl>
                                              <p:pRg st="0" end="0"/>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
                                            <p:txEl>
                                              <p:pRg st="1" end="1"/>
                                            </p:txEl>
                                          </p:spTgt>
                                        </p:tgtEl>
                                        <p:attrNameLst>
                                          <p:attrName>style.visibility</p:attrName>
                                        </p:attrNameLst>
                                      </p:cBhvr>
                                      <p:to>
                                        <p:strVal val="visible"/>
                                      </p:to>
                                    </p:set>
                                    <p:anim calcmode="lin" valueType="num">
                                      <p:cBhvr additive="base">
                                        <p:cTn id="34" dur="1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5" dur="1500" fill="hold"/>
                                        <p:tgtEl>
                                          <p:spTgt spid="2">
                                            <p:txEl>
                                              <p:pRg st="1" end="1"/>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
                                            <p:txEl>
                                              <p:pRg st="2" end="2"/>
                                            </p:txEl>
                                          </p:spTgt>
                                        </p:tgtEl>
                                        <p:attrNameLst>
                                          <p:attrName>style.visibility</p:attrName>
                                        </p:attrNameLst>
                                      </p:cBhvr>
                                      <p:to>
                                        <p:strVal val="visible"/>
                                      </p:to>
                                    </p:set>
                                    <p:anim calcmode="lin" valueType="num">
                                      <p:cBhvr additive="base">
                                        <p:cTn id="38" dur="1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9" dur="1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Effect transition="in" filter="fade">
                                      <p:cBhvr>
                                        <p:cTn id="44" dur="1500"/>
                                        <p:tgtEl>
                                          <p:spTgt spid="9">
                                            <p:txEl>
                                              <p:pRg st="0" end="0"/>
                                            </p:txEl>
                                          </p:spTgt>
                                        </p:tgtEl>
                                      </p:cBhvr>
                                    </p:animEffect>
                                    <p:anim calcmode="lin" valueType="num">
                                      <p:cBhvr>
                                        <p:cTn id="45" dur="1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6" dur="1500" fill="hold"/>
                                        <p:tgtEl>
                                          <p:spTgt spid="9">
                                            <p:txEl>
                                              <p:pRg st="0" end="0"/>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9">
                                            <p:txEl>
                                              <p:pRg st="1" end="1"/>
                                            </p:txEl>
                                          </p:spTgt>
                                        </p:tgtEl>
                                        <p:attrNameLst>
                                          <p:attrName>style.visibility</p:attrName>
                                        </p:attrNameLst>
                                      </p:cBhvr>
                                      <p:to>
                                        <p:strVal val="visible"/>
                                      </p:to>
                                    </p:set>
                                    <p:animEffect transition="in" filter="fade">
                                      <p:cBhvr>
                                        <p:cTn id="49" dur="1500"/>
                                        <p:tgtEl>
                                          <p:spTgt spid="9">
                                            <p:txEl>
                                              <p:pRg st="1" end="1"/>
                                            </p:txEl>
                                          </p:spTgt>
                                        </p:tgtEl>
                                      </p:cBhvr>
                                    </p:animEffect>
                                    <p:anim calcmode="lin" valueType="num">
                                      <p:cBhvr>
                                        <p:cTn id="50" dur="15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51" dur="1500" fill="hold"/>
                                        <p:tgtEl>
                                          <p:spTgt spid="9">
                                            <p:txEl>
                                              <p:pRg st="1" end="1"/>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9">
                                            <p:txEl>
                                              <p:pRg st="2" end="2"/>
                                            </p:txEl>
                                          </p:spTgt>
                                        </p:tgtEl>
                                        <p:attrNameLst>
                                          <p:attrName>style.visibility</p:attrName>
                                        </p:attrNameLst>
                                      </p:cBhvr>
                                      <p:to>
                                        <p:strVal val="visible"/>
                                      </p:to>
                                    </p:set>
                                    <p:animEffect transition="in" filter="fade">
                                      <p:cBhvr>
                                        <p:cTn id="54" dur="1500"/>
                                        <p:tgtEl>
                                          <p:spTgt spid="9">
                                            <p:txEl>
                                              <p:pRg st="2" end="2"/>
                                            </p:txEl>
                                          </p:spTgt>
                                        </p:tgtEl>
                                      </p:cBhvr>
                                    </p:animEffect>
                                    <p:anim calcmode="lin" valueType="num">
                                      <p:cBhvr>
                                        <p:cTn id="55" dur="1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56" dur="1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Effect transition="in" filter="barn(inVertical)">
                                      <p:cBhvr>
                                        <p:cTn id="61" dur="1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Příklad č. 2</a:t>
            </a:r>
            <a:endParaRPr lang="en-GB"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38090"/>
          </a:xfrm>
        </p:spPr>
        <p:txBody>
          <a:bodyPr>
            <a:normAutofit/>
          </a:bodyPr>
          <a:lstStyle/>
          <a:p>
            <a:r>
              <a:rPr lang="cs-CZ" sz="2800" b="1" dirty="0">
                <a:latin typeface="Calibri" panose="020F0502020204030204" pitchFamily="34" charset="0"/>
                <a:ea typeface="Times New Roman" panose="02020603050405020304" pitchFamily="18" charset="0"/>
                <a:cs typeface="Calibri" panose="020F0502020204030204" pitchFamily="34" charset="0"/>
              </a:rPr>
              <a:t>V Olomouci se prodává televize za 15 600, zatímco v Bratislavě za 570 €. Jaký by měl být devizový kurz dle zákona jedné ceny.</a:t>
            </a:r>
          </a:p>
          <a:p>
            <a:pPr lvl="1"/>
            <a:r>
              <a:rPr lang="cs-CZ" sz="2400" b="1" dirty="0"/>
              <a:t>Zákon jedné ceny </a:t>
            </a:r>
            <a:r>
              <a:rPr lang="cs-CZ" sz="2400" dirty="0"/>
              <a:t>= Identická zboží prodávaná v rozdílných zemích musí být na konkurenčních trzích prodávána za stejnou cenu, pokud je jejich cena vyjádřena v jedné měně.</a:t>
            </a:r>
          </a:p>
          <a:p>
            <a:endParaRPr lang="cs-CZ" sz="2800" dirty="0">
              <a:latin typeface="Calibri" panose="020F0502020204030204" pitchFamily="34" charset="0"/>
              <a:ea typeface="Times New Roman" panose="02020603050405020304" pitchFamily="18" charset="0"/>
              <a:cs typeface="Calibri" panose="020F0502020204030204" pitchFamily="34" charset="0"/>
            </a:endParaRPr>
          </a:p>
          <a:p>
            <a:pPr lvl="1"/>
            <a:endParaRPr lang="en-GB" altLang="cs-CZ" sz="2000" dirty="0">
              <a:latin typeface="Calibri" panose="020F0502020204030204" pitchFamily="34" charset="0"/>
              <a:ea typeface="Consolas" panose="020B0609020204030204" pitchFamily="49" charset="0"/>
              <a:cs typeface="Calibri" panose="020F0502020204030204" pitchFamily="34" charset="0"/>
            </a:endParaRPr>
          </a:p>
          <a:p>
            <a:pPr eaLnBrk="1" hangingPunct="1"/>
            <a:endParaRPr lang="en-GB" altLang="cs-CZ" dirty="0">
              <a:latin typeface="Calibri" panose="020F0502020204030204" pitchFamily="34" charset="0"/>
              <a:ea typeface="Consolas" panose="020B0609020204030204" pitchFamily="49" charset="0"/>
              <a:cs typeface="Calibri" panose="020F0502020204030204" pitchFamily="34" charset="0"/>
            </a:endParaRPr>
          </a:p>
        </p:txBody>
      </p:sp>
      <p:sp>
        <p:nvSpPr>
          <p:cNvPr id="10"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27/29</a:t>
            </a:r>
            <a:endParaRPr sz="1200" b="1" dirty="0">
              <a:solidFill>
                <a:srgbClr val="FF0000"/>
              </a:solidFill>
              <a:latin typeface="Calibri"/>
              <a:ea typeface="Calibri"/>
              <a:cs typeface="Calibri"/>
              <a:sym typeface="Calibri"/>
            </a:endParaRPr>
          </a:p>
        </p:txBody>
      </p:sp>
      <p:sp>
        <p:nvSpPr>
          <p:cNvPr id="2" name="Obdélník 1"/>
          <p:cNvSpPr/>
          <p:nvPr/>
        </p:nvSpPr>
        <p:spPr>
          <a:xfrm>
            <a:off x="546100" y="3808968"/>
            <a:ext cx="4572000" cy="1200329"/>
          </a:xfrm>
          <a:prstGeom prst="rect">
            <a:avLst/>
          </a:prstGeom>
        </p:spPr>
        <p:txBody>
          <a:bodyPr>
            <a:spAutoFit/>
          </a:bodyPr>
          <a:lstStyle/>
          <a:p>
            <a:pPr>
              <a:buNone/>
            </a:pPr>
            <a:r>
              <a:rPr lang="cs-CZ" sz="2400" dirty="0" err="1">
                <a:latin typeface="Calibri" panose="020F0502020204030204" pitchFamily="34" charset="0"/>
                <a:cs typeface="Calibri" panose="020F0502020204030204" pitchFamily="34" charset="0"/>
              </a:rPr>
              <a:t>P</a:t>
            </a:r>
            <a:r>
              <a:rPr lang="cs-CZ" sz="2400" baseline="30000" dirty="0" err="1">
                <a:latin typeface="Calibri" panose="020F0502020204030204" pitchFamily="34" charset="0"/>
                <a:cs typeface="Calibri" panose="020F0502020204030204" pitchFamily="34" charset="0"/>
              </a:rPr>
              <a:t>d</a:t>
            </a:r>
            <a:r>
              <a:rPr lang="cs-CZ" sz="2400" dirty="0">
                <a:latin typeface="Calibri" panose="020F0502020204030204" pitchFamily="34" charset="0"/>
                <a:cs typeface="Calibri" panose="020F0502020204030204" pitchFamily="34" charset="0"/>
              </a:rPr>
              <a:t>  = 15 600</a:t>
            </a:r>
          </a:p>
          <a:p>
            <a:pPr>
              <a:buNone/>
            </a:pPr>
            <a:r>
              <a:rPr lang="cs-CZ" sz="2400" dirty="0">
                <a:latin typeface="Calibri" panose="020F0502020204030204" pitchFamily="34" charset="0"/>
                <a:cs typeface="Calibri" panose="020F0502020204030204" pitchFamily="34" charset="0"/>
              </a:rPr>
              <a:t>P</a:t>
            </a:r>
            <a:r>
              <a:rPr lang="cs-CZ" sz="2400" baseline="-25000" dirty="0">
                <a:latin typeface="Calibri" panose="020F0502020204030204" pitchFamily="34" charset="0"/>
                <a:cs typeface="Calibri" panose="020F0502020204030204" pitchFamily="34" charset="0"/>
              </a:rPr>
              <a:t>f </a:t>
            </a:r>
            <a:r>
              <a:rPr lang="cs-CZ" sz="2400" dirty="0">
                <a:latin typeface="Calibri" panose="020F0502020204030204" pitchFamily="34" charset="0"/>
                <a:cs typeface="Calibri" panose="020F0502020204030204" pitchFamily="34" charset="0"/>
              </a:rPr>
              <a:t>= 570 €</a:t>
            </a:r>
          </a:p>
          <a:p>
            <a:pPr>
              <a:buNone/>
            </a:pPr>
            <a:r>
              <a:rPr lang="cs-CZ" sz="2400" dirty="0">
                <a:latin typeface="Calibri" panose="020F0502020204030204" pitchFamily="34" charset="0"/>
                <a:cs typeface="Calibri" panose="020F0502020204030204" pitchFamily="34" charset="0"/>
              </a:rPr>
              <a:t>e = ? (nominální kurz)</a:t>
            </a:r>
          </a:p>
        </p:txBody>
      </p:sp>
      <mc:AlternateContent xmlns:mc="http://schemas.openxmlformats.org/markup-compatibility/2006" xmlns:a14="http://schemas.microsoft.com/office/drawing/2010/main">
        <mc:Choice Requires="a14">
          <p:sp>
            <p:nvSpPr>
              <p:cNvPr id="6" name="Obdélník 5"/>
              <p:cNvSpPr/>
              <p:nvPr/>
            </p:nvSpPr>
            <p:spPr>
              <a:xfrm>
                <a:off x="546100" y="5215065"/>
                <a:ext cx="1274067" cy="89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𝒅</m:t>
                              </m:r>
                            </m:sub>
                          </m:sSub>
                        </m:num>
                        <m:den>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𝒇</m:t>
                              </m:r>
                            </m:sub>
                          </m:sSub>
                        </m:den>
                      </m:f>
                    </m:oMath>
                  </m:oMathPara>
                </a14:m>
                <a:endParaRPr lang="cs-CZ" sz="2400" dirty="0"/>
              </a:p>
            </p:txBody>
          </p:sp>
        </mc:Choice>
        <mc:Fallback xmlns="">
          <p:sp>
            <p:nvSpPr>
              <p:cNvPr id="6" name="Obdélník 5"/>
              <p:cNvSpPr>
                <a:spLocks noRot="1" noChangeAspect="1" noMove="1" noResize="1" noEditPoints="1" noAdjustHandles="1" noChangeArrowheads="1" noChangeShapeType="1" noTextEdit="1"/>
              </p:cNvSpPr>
              <p:nvPr/>
            </p:nvSpPr>
            <p:spPr>
              <a:xfrm>
                <a:off x="546100" y="5215065"/>
                <a:ext cx="1274067" cy="89325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 name="Obdélník 2"/>
              <p:cNvSpPr/>
              <p:nvPr/>
            </p:nvSpPr>
            <p:spPr>
              <a:xfrm>
                <a:off x="3932776" y="4054591"/>
                <a:ext cx="1894493"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𝟏𝟓</m:t>
                          </m:r>
                          <m:r>
                            <a:rPr lang="cs-CZ" sz="2400" b="1" i="1">
                              <a:latin typeface="Cambria Math" panose="02040503050406030204" pitchFamily="18" charset="0"/>
                            </a:rPr>
                            <m:t> </m:t>
                          </m:r>
                          <m:r>
                            <a:rPr lang="cs-CZ" sz="2400" b="1" i="1">
                              <a:latin typeface="Cambria Math" panose="02040503050406030204" pitchFamily="18" charset="0"/>
                            </a:rPr>
                            <m:t>𝟔𝟎𝟎</m:t>
                          </m:r>
                        </m:num>
                        <m:den>
                          <m:r>
                            <a:rPr lang="cs-CZ" sz="2400" b="1" i="1">
                              <a:latin typeface="Cambria Math" panose="02040503050406030204" pitchFamily="18" charset="0"/>
                            </a:rPr>
                            <m:t>𝟓𝟕𝟎</m:t>
                          </m:r>
                        </m:den>
                      </m:f>
                    </m:oMath>
                  </m:oMathPara>
                </a14:m>
                <a:endParaRPr lang="cs-CZ" sz="2400" dirty="0"/>
              </a:p>
            </p:txBody>
          </p:sp>
        </mc:Choice>
        <mc:Fallback xmlns="">
          <p:sp>
            <p:nvSpPr>
              <p:cNvPr id="3" name="Obdélník 2"/>
              <p:cNvSpPr>
                <a:spLocks noRot="1" noChangeAspect="1" noMove="1" noResize="1" noEditPoints="1" noAdjustHandles="1" noChangeArrowheads="1" noChangeShapeType="1" noTextEdit="1"/>
              </p:cNvSpPr>
              <p:nvPr/>
            </p:nvSpPr>
            <p:spPr>
              <a:xfrm>
                <a:off x="3932776" y="4054591"/>
                <a:ext cx="1894493" cy="793679"/>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 name="Obdélník 3"/>
              <p:cNvSpPr/>
              <p:nvPr/>
            </p:nvSpPr>
            <p:spPr>
              <a:xfrm>
                <a:off x="4045563" y="5291373"/>
                <a:ext cx="272324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𝒆</m:t>
                      </m:r>
                      <m:r>
                        <a:rPr lang="cs-CZ" sz="2400" b="1" i="1">
                          <a:latin typeface="Cambria Math" panose="02040503050406030204" pitchFamily="18" charset="0"/>
                        </a:rPr>
                        <m:t>=</m:t>
                      </m:r>
                      <m:r>
                        <a:rPr lang="cs-CZ" sz="2400" b="1" i="1">
                          <a:latin typeface="Cambria Math" panose="02040503050406030204" pitchFamily="18" charset="0"/>
                        </a:rPr>
                        <m:t>𝟐𝟕</m:t>
                      </m:r>
                      <m:r>
                        <a:rPr lang="cs-CZ" sz="2400" b="1" i="1">
                          <a:latin typeface="Cambria Math" panose="02040503050406030204" pitchFamily="18" charset="0"/>
                        </a:rPr>
                        <m:t>,</m:t>
                      </m:r>
                      <m:r>
                        <a:rPr lang="cs-CZ" sz="2400" b="1" i="1">
                          <a:latin typeface="Cambria Math" panose="02040503050406030204" pitchFamily="18" charset="0"/>
                        </a:rPr>
                        <m:t>𝟑𝟔</m:t>
                      </m:r>
                      <m:r>
                        <a:rPr lang="cs-CZ" sz="2400" b="1" i="1">
                          <a:latin typeface="Cambria Math" panose="02040503050406030204" pitchFamily="18" charset="0"/>
                        </a:rPr>
                        <m:t> </m:t>
                      </m:r>
                      <m:r>
                        <a:rPr lang="cs-CZ" sz="2400" b="1" i="1">
                          <a:latin typeface="Cambria Math" panose="02040503050406030204" pitchFamily="18" charset="0"/>
                        </a:rPr>
                        <m:t>𝑪𝒁𝑲</m:t>
                      </m:r>
                      <m:r>
                        <a:rPr lang="cs-CZ" sz="2400" b="1" i="1">
                          <a:latin typeface="Cambria Math" panose="02040503050406030204" pitchFamily="18" charset="0"/>
                        </a:rPr>
                        <m:t>/€</m:t>
                      </m:r>
                    </m:oMath>
                  </m:oMathPara>
                </a14:m>
                <a:endParaRPr lang="cs-CZ" sz="2400" dirty="0"/>
              </a:p>
            </p:txBody>
          </p:sp>
        </mc:Choice>
        <mc:Fallback xmlns="">
          <p:sp>
            <p:nvSpPr>
              <p:cNvPr id="4" name="Obdélník 3"/>
              <p:cNvSpPr>
                <a:spLocks noRot="1" noChangeAspect="1" noMove="1" noResize="1" noEditPoints="1" noAdjustHandles="1" noChangeArrowheads="1" noChangeShapeType="1" noTextEdit="1"/>
              </p:cNvSpPr>
              <p:nvPr/>
            </p:nvSpPr>
            <p:spPr>
              <a:xfrm>
                <a:off x="4045563" y="5291373"/>
                <a:ext cx="2723246" cy="461665"/>
              </a:xfrm>
              <a:prstGeom prst="rect">
                <a:avLst/>
              </a:prstGeom>
              <a:blipFill>
                <a:blip r:embed="rId4"/>
                <a:stretch>
                  <a:fillRect b="-19737"/>
                </a:stretch>
              </a:blipFill>
            </p:spPr>
            <p:txBody>
              <a:bodyPr/>
              <a:lstStyle/>
              <a:p>
                <a:r>
                  <a:rPr lang="cs-CZ">
                    <a:noFill/>
                  </a:rPr>
                  <a:t> </a:t>
                </a:r>
              </a:p>
            </p:txBody>
          </p:sp>
        </mc:Fallback>
      </mc:AlternateContent>
    </p:spTree>
    <p:extLst>
      <p:ext uri="{BB962C8B-B14F-4D97-AF65-F5344CB8AC3E}">
        <p14:creationId xmlns:p14="http://schemas.microsoft.com/office/powerpoint/2010/main" val="27641128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barn(inVertical)">
                                      <p:cBhvr>
                                        <p:cTn id="7" dur="1500"/>
                                        <p:tgtEl>
                                          <p:spTgt spid="41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2">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1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7" dur="1500" fill="hold"/>
                                        <p:tgtEl>
                                          <p:spTgt spid="2">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1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1" dur="1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 calcmode="lin" valueType="num">
                                      <p:cBhvr additive="base">
                                        <p:cTn id="26" dur="1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7" dur="1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 calcmode="lin" valueType="num">
                                      <p:cBhvr additive="base">
                                        <p:cTn id="32"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3" dur="1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 calcmode="lin" valueType="num">
                                      <p:cBhvr additive="base">
                                        <p:cTn id="38" dur="1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9" dur="1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Příklad č. 3</a:t>
            </a:r>
            <a:endParaRPr lang="en-GB"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16500"/>
          </a:xfrm>
        </p:spPr>
        <p:txBody>
          <a:bodyPr>
            <a:normAutofit/>
          </a:bodyPr>
          <a:lstStyle/>
          <a:p>
            <a:pPr marL="0" indent="0" algn="just">
              <a:buNone/>
            </a:pPr>
            <a:r>
              <a:rPr lang="cs-CZ" sz="2400" b="1" dirty="0"/>
              <a:t>Předpokládejme, že měnový kurz koruna/ švýcarský frank (CZK/CHF) je 21 korun za jeden švýcarský frank. Jestliže cenová hladina ve Švýcarsku je 150 a cenová hladina v České republice je 100, určete reálný měnový kurz mezi korunou a švýcarským frankem.</a:t>
            </a:r>
            <a:endParaRPr lang="cs-CZ"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28/29</a:t>
            </a:r>
            <a:endParaRPr sz="1200" b="1" dirty="0">
              <a:solidFill>
                <a:srgbClr val="FF0000"/>
              </a:solidFill>
              <a:latin typeface="Calibri"/>
              <a:ea typeface="Calibri"/>
              <a:cs typeface="Calibri"/>
              <a:sym typeface="Calibri"/>
            </a:endParaRPr>
          </a:p>
        </p:txBody>
      </p:sp>
      <p:sp>
        <p:nvSpPr>
          <p:cNvPr id="2" name="Obdélník 1"/>
          <p:cNvSpPr/>
          <p:nvPr/>
        </p:nvSpPr>
        <p:spPr>
          <a:xfrm>
            <a:off x="575806" y="3368873"/>
            <a:ext cx="1648208" cy="461665"/>
          </a:xfrm>
          <a:prstGeom prst="rect">
            <a:avLst/>
          </a:prstGeom>
        </p:spPr>
        <p:txBody>
          <a:bodyPr wrap="none">
            <a:spAutoFit/>
          </a:bodyPr>
          <a:lstStyle/>
          <a:p>
            <a:pPr>
              <a:buNone/>
            </a:pPr>
            <a:r>
              <a:rPr lang="cs-CZ" sz="2400" dirty="0">
                <a:latin typeface="Calibri" panose="020F0502020204030204" pitchFamily="34" charset="0"/>
                <a:cs typeface="Calibri" panose="020F0502020204030204" pitchFamily="34" charset="0"/>
              </a:rPr>
              <a:t>21 CZK/CHF</a:t>
            </a:r>
          </a:p>
        </p:txBody>
      </p:sp>
      <mc:AlternateContent xmlns:mc="http://schemas.openxmlformats.org/markup-compatibility/2006" xmlns:a14="http://schemas.microsoft.com/office/drawing/2010/main">
        <mc:Choice Requires="a14">
          <p:sp>
            <p:nvSpPr>
              <p:cNvPr id="3" name="Obdélník 2"/>
              <p:cNvSpPr/>
              <p:nvPr/>
            </p:nvSpPr>
            <p:spPr>
              <a:xfrm>
                <a:off x="575806" y="4168545"/>
                <a:ext cx="1842107" cy="89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𝑹</m:t>
                      </m:r>
                      <m:r>
                        <a:rPr lang="cs-CZ" sz="2400" b="1" i="1">
                          <a:latin typeface="Cambria Math" panose="02040503050406030204" pitchFamily="18" charset="0"/>
                        </a:rPr>
                        <m:t>= </m:t>
                      </m:r>
                      <m:r>
                        <a:rPr lang="cs-CZ" sz="2400" b="1" i="1">
                          <a:latin typeface="Cambria Math" panose="02040503050406030204" pitchFamily="18" charset="0"/>
                        </a:rPr>
                        <m:t>𝒆</m:t>
                      </m:r>
                      <m:r>
                        <a:rPr lang="cs-CZ" sz="2400" b="1" i="1">
                          <a:latin typeface="Cambria Math" panose="02040503050406030204" pitchFamily="18" charset="0"/>
                        </a:rPr>
                        <m:t>∗ </m:t>
                      </m:r>
                      <m:f>
                        <m:fPr>
                          <m:ctrlPr>
                            <a:rPr lang="cs-CZ" sz="2400" b="1" i="1">
                              <a:latin typeface="Cambria Math" panose="02040503050406030204" pitchFamily="18" charset="0"/>
                            </a:rPr>
                          </m:ctrlPr>
                        </m:fPr>
                        <m:num>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𝒅</m:t>
                              </m:r>
                            </m:sub>
                          </m:sSub>
                        </m:num>
                        <m:den>
                          <m:sSub>
                            <m:sSubPr>
                              <m:ctrlPr>
                                <a:rPr lang="cs-CZ" sz="2400" b="1" i="1">
                                  <a:latin typeface="Cambria Math" panose="02040503050406030204" pitchFamily="18" charset="0"/>
                                </a:rPr>
                              </m:ctrlPr>
                            </m:sSubPr>
                            <m:e>
                              <m:r>
                                <a:rPr lang="cs-CZ" sz="2400" b="1" i="1">
                                  <a:latin typeface="Cambria Math" panose="02040503050406030204" pitchFamily="18" charset="0"/>
                                </a:rPr>
                                <m:t>𝑷</m:t>
                              </m:r>
                            </m:e>
                            <m:sub>
                              <m:r>
                                <a:rPr lang="cs-CZ" sz="2400" b="1" i="1">
                                  <a:latin typeface="Cambria Math" panose="02040503050406030204" pitchFamily="18" charset="0"/>
                                </a:rPr>
                                <m:t>𝒇</m:t>
                              </m:r>
                            </m:sub>
                          </m:sSub>
                        </m:den>
                      </m:f>
                    </m:oMath>
                  </m:oMathPara>
                </a14:m>
                <a:endParaRPr lang="cs-CZ" sz="2400" dirty="0"/>
              </a:p>
            </p:txBody>
          </p:sp>
        </mc:Choice>
        <mc:Fallback xmlns="">
          <p:sp>
            <p:nvSpPr>
              <p:cNvPr id="3" name="Obdélník 2"/>
              <p:cNvSpPr>
                <a:spLocks noRot="1" noChangeAspect="1" noMove="1" noResize="1" noEditPoints="1" noAdjustHandles="1" noChangeArrowheads="1" noChangeShapeType="1" noTextEdit="1"/>
              </p:cNvSpPr>
              <p:nvPr/>
            </p:nvSpPr>
            <p:spPr>
              <a:xfrm>
                <a:off x="575806" y="4168545"/>
                <a:ext cx="1842107" cy="893258"/>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 name="Obdélník 3"/>
              <p:cNvSpPr/>
              <p:nvPr/>
            </p:nvSpPr>
            <p:spPr>
              <a:xfrm>
                <a:off x="3903387" y="3178291"/>
                <a:ext cx="2159566"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0" i="1">
                          <a:latin typeface="Cambria Math" panose="02040503050406030204" pitchFamily="18" charset="0"/>
                        </a:rPr>
                        <m:t>𝑅</m:t>
                      </m:r>
                      <m:r>
                        <a:rPr lang="cs-CZ" sz="2400" b="0" i="1">
                          <a:latin typeface="Cambria Math" panose="02040503050406030204" pitchFamily="18" charset="0"/>
                        </a:rPr>
                        <m:t>=21∗ </m:t>
                      </m:r>
                      <m:f>
                        <m:fPr>
                          <m:ctrlPr>
                            <a:rPr lang="cs-CZ" sz="2400" i="1">
                              <a:latin typeface="Cambria Math" panose="02040503050406030204" pitchFamily="18" charset="0"/>
                            </a:rPr>
                          </m:ctrlPr>
                        </m:fPr>
                        <m:num>
                          <m:r>
                            <a:rPr lang="cs-CZ" sz="2400" b="0" i="1">
                              <a:latin typeface="Cambria Math" panose="02040503050406030204" pitchFamily="18" charset="0"/>
                            </a:rPr>
                            <m:t>150</m:t>
                          </m:r>
                        </m:num>
                        <m:den>
                          <m:r>
                            <a:rPr lang="cs-CZ" sz="2400" b="0" i="1">
                              <a:latin typeface="Cambria Math" panose="02040503050406030204" pitchFamily="18" charset="0"/>
                            </a:rPr>
                            <m:t>100</m:t>
                          </m:r>
                        </m:den>
                      </m:f>
                    </m:oMath>
                  </m:oMathPara>
                </a14:m>
                <a:endParaRPr lang="cs-CZ" sz="2400" dirty="0"/>
              </a:p>
            </p:txBody>
          </p:sp>
        </mc:Choice>
        <mc:Fallback xmlns="">
          <p:sp>
            <p:nvSpPr>
              <p:cNvPr id="4" name="Obdélník 3"/>
              <p:cNvSpPr>
                <a:spLocks noRot="1" noChangeAspect="1" noMove="1" noResize="1" noEditPoints="1" noAdjustHandles="1" noChangeArrowheads="1" noChangeShapeType="1" noTextEdit="1"/>
              </p:cNvSpPr>
              <p:nvPr/>
            </p:nvSpPr>
            <p:spPr>
              <a:xfrm>
                <a:off x="3903387" y="3178291"/>
                <a:ext cx="2159566" cy="793679"/>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 name="Obdélník 4"/>
              <p:cNvSpPr/>
              <p:nvPr/>
            </p:nvSpPr>
            <p:spPr>
              <a:xfrm>
                <a:off x="3903387" y="4307397"/>
                <a:ext cx="302300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𝑹</m:t>
                      </m:r>
                      <m:r>
                        <a:rPr lang="cs-CZ" sz="2400" b="1" i="1">
                          <a:latin typeface="Cambria Math" panose="02040503050406030204" pitchFamily="18" charset="0"/>
                        </a:rPr>
                        <m:t>=</m:t>
                      </m:r>
                      <m:r>
                        <a:rPr lang="cs-CZ" sz="2400" b="1" i="1">
                          <a:latin typeface="Cambria Math" panose="02040503050406030204" pitchFamily="18" charset="0"/>
                        </a:rPr>
                        <m:t>𝟑𝟏</m:t>
                      </m:r>
                      <m:r>
                        <a:rPr lang="cs-CZ" sz="2400" b="1" i="1">
                          <a:latin typeface="Cambria Math" panose="02040503050406030204" pitchFamily="18" charset="0"/>
                        </a:rPr>
                        <m:t>,</m:t>
                      </m:r>
                      <m:r>
                        <a:rPr lang="cs-CZ" sz="2400" b="1" i="1">
                          <a:latin typeface="Cambria Math" panose="02040503050406030204" pitchFamily="18" charset="0"/>
                        </a:rPr>
                        <m:t>𝟓</m:t>
                      </m:r>
                      <m:r>
                        <a:rPr lang="cs-CZ" sz="2400" b="1" i="1">
                          <a:latin typeface="Cambria Math" panose="02040503050406030204" pitchFamily="18" charset="0"/>
                        </a:rPr>
                        <m:t> </m:t>
                      </m:r>
                      <m:r>
                        <a:rPr lang="cs-CZ" sz="2400" b="1" i="1">
                          <a:latin typeface="Cambria Math" panose="02040503050406030204" pitchFamily="18" charset="0"/>
                        </a:rPr>
                        <m:t>𝑪𝒁𝑲</m:t>
                      </m:r>
                      <m:r>
                        <a:rPr lang="cs-CZ" sz="2400" b="1" i="1">
                          <a:latin typeface="Cambria Math" panose="02040503050406030204" pitchFamily="18" charset="0"/>
                        </a:rPr>
                        <m:t>/</m:t>
                      </m:r>
                      <m:r>
                        <a:rPr lang="cs-CZ" sz="2400" b="1" i="1">
                          <a:latin typeface="Cambria Math" panose="02040503050406030204" pitchFamily="18" charset="0"/>
                        </a:rPr>
                        <m:t>𝑪𝑯𝑭</m:t>
                      </m:r>
                    </m:oMath>
                  </m:oMathPara>
                </a14:m>
                <a:endParaRPr lang="cs-CZ" sz="2400" dirty="0"/>
              </a:p>
            </p:txBody>
          </p:sp>
        </mc:Choice>
        <mc:Fallback xmlns="">
          <p:sp>
            <p:nvSpPr>
              <p:cNvPr id="5" name="Obdélník 4"/>
              <p:cNvSpPr>
                <a:spLocks noRot="1" noChangeAspect="1" noMove="1" noResize="1" noEditPoints="1" noAdjustHandles="1" noChangeArrowheads="1" noChangeShapeType="1" noTextEdit="1"/>
              </p:cNvSpPr>
              <p:nvPr/>
            </p:nvSpPr>
            <p:spPr>
              <a:xfrm>
                <a:off x="3903387" y="4307397"/>
                <a:ext cx="3023007" cy="461665"/>
              </a:xfrm>
              <a:prstGeom prst="rect">
                <a:avLst/>
              </a:prstGeom>
              <a:blipFill>
                <a:blip r:embed="rId4"/>
                <a:stretch>
                  <a:fillRect b="-21333"/>
                </a:stretch>
              </a:blipFill>
            </p:spPr>
            <p:txBody>
              <a:bodyPr/>
              <a:lstStyle/>
              <a:p>
                <a:r>
                  <a:rPr lang="cs-CZ">
                    <a:noFill/>
                  </a:rPr>
                  <a:t> </a:t>
                </a:r>
              </a:p>
            </p:txBody>
          </p:sp>
        </mc:Fallback>
      </mc:AlternateContent>
    </p:spTree>
    <p:extLst>
      <p:ext uri="{BB962C8B-B14F-4D97-AF65-F5344CB8AC3E}">
        <p14:creationId xmlns:p14="http://schemas.microsoft.com/office/powerpoint/2010/main" val="21304653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500"/>
                                        <p:tgtEl>
                                          <p:spTgt spid="2">
                                            <p:txEl>
                                              <p:pRg st="0" end="0"/>
                                            </p:txEl>
                                          </p:spTgt>
                                        </p:tgtEl>
                                      </p:cBhvr>
                                    </p:animEffect>
                                    <p:anim calcmode="lin" valueType="num">
                                      <p:cBhvr>
                                        <p:cTn id="8"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500"/>
                                        <p:tgtEl>
                                          <p:spTgt spid="3">
                                            <p:txEl>
                                              <p:pRg st="0" end="0"/>
                                            </p:txEl>
                                          </p:spTgt>
                                        </p:tgtEl>
                                      </p:cBhvr>
                                    </p:animEffect>
                                    <p:anim calcmode="lin" valueType="num">
                                      <p:cBhvr>
                                        <p:cTn id="15"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500"/>
                                        <p:tgtEl>
                                          <p:spTgt spid="4">
                                            <p:txEl>
                                              <p:pRg st="0" end="0"/>
                                            </p:txEl>
                                          </p:spTgt>
                                        </p:tgtEl>
                                      </p:cBhvr>
                                    </p:animEffect>
                                    <p:anim calcmode="lin" valueType="num">
                                      <p:cBhvr>
                                        <p:cTn id="22" dur="1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500"/>
                                        <p:tgtEl>
                                          <p:spTgt spid="5">
                                            <p:txEl>
                                              <p:pRg st="0" end="0"/>
                                            </p:txEl>
                                          </p:spTgt>
                                        </p:tgtEl>
                                      </p:cBhvr>
                                    </p:animEffect>
                                    <p:anim calcmode="lin" valueType="num">
                                      <p:cBhvr>
                                        <p:cTn id="29" dur="1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5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směnný poměr dvou měn (cena jedné měny vyjádřená v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cena jedné měny vyjádřená v jednotkách jiné měny, viz kurzovní lístek ve směnárnách či bankách</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možné jej vyjádřit přímým kótováním (kolik jednotek domácí měny musíme vydat na nákup nebo prodej zahraniční měny – 27 CZK/1 EUR) nebo nepřímým kótováním (kolik jednotek zahraniční měny je zapotřebí na nákup jedné jednotky domácí měny – 0,037 EUR/ 1 CZK)</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mezi nákupem a prodejem zahraniční měny (tzv. kurzové rozpětí).</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11714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4/29</a:t>
            </a:r>
            <a:endParaRPr sz="1200" b="1" dirty="0">
              <a:solidFill>
                <a:srgbClr val="FF0000"/>
              </a:solidFill>
              <a:latin typeface="Calibri"/>
              <a:ea typeface="Calibri"/>
              <a:cs typeface="Calibri"/>
              <a:sym typeface="Calibri"/>
            </a:endParaRPr>
          </a:p>
        </p:txBody>
      </p:sp>
      <p:pic>
        <p:nvPicPr>
          <p:cNvPr id="8194" name="Picture 2" descr="Graf 1 – Reálný kurz CZK/EUR a jeho složk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636" y="1592236"/>
            <a:ext cx="8374164" cy="4272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7555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5/29</a:t>
            </a:r>
            <a:endParaRPr sz="1200" b="1" dirty="0">
              <a:solidFill>
                <a:srgbClr val="FF0000"/>
              </a:solidFill>
              <a:latin typeface="Calibri"/>
              <a:ea typeface="Calibri"/>
              <a:cs typeface="Calibri"/>
              <a:sym typeface="Calibri"/>
            </a:endParaRPr>
          </a:p>
        </p:txBody>
      </p:sp>
      <p:pic>
        <p:nvPicPr>
          <p:cNvPr id="3" name="Obrázek 2"/>
          <p:cNvPicPr>
            <a:picLocks noChangeAspect="1"/>
          </p:cNvPicPr>
          <p:nvPr/>
        </p:nvPicPr>
        <p:blipFill rotWithShape="1">
          <a:blip r:embed="rId3"/>
          <a:srcRect l="3936" t="13262" r="4787" b="6170"/>
          <a:stretch/>
        </p:blipFill>
        <p:spPr>
          <a:xfrm>
            <a:off x="295058" y="1623581"/>
            <a:ext cx="8479453" cy="4210078"/>
          </a:xfrm>
          <a:prstGeom prst="rect">
            <a:avLst/>
          </a:prstGeom>
        </p:spPr>
      </p:pic>
    </p:spTree>
    <p:extLst>
      <p:ext uri="{BB962C8B-B14F-4D97-AF65-F5344CB8AC3E}">
        <p14:creationId xmlns:p14="http://schemas.microsoft.com/office/powerpoint/2010/main" val="149050428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6/29</a:t>
            </a:r>
            <a:endParaRPr sz="1200" b="1" dirty="0">
              <a:solidFill>
                <a:srgbClr val="FF0000"/>
              </a:solidFill>
              <a:latin typeface="Calibri"/>
              <a:ea typeface="Calibri"/>
              <a:cs typeface="Calibri"/>
              <a:sym typeface="Calibri"/>
            </a:endParaRPr>
          </a:p>
        </p:txBody>
      </p:sp>
      <p:pic>
        <p:nvPicPr>
          <p:cNvPr id="4" name="Obrázek 3"/>
          <p:cNvPicPr>
            <a:picLocks noChangeAspect="1"/>
          </p:cNvPicPr>
          <p:nvPr/>
        </p:nvPicPr>
        <p:blipFill rotWithShape="1">
          <a:blip r:embed="rId3"/>
          <a:srcRect l="5958" t="13262" r="7553" b="19598"/>
          <a:stretch/>
        </p:blipFill>
        <p:spPr>
          <a:xfrm>
            <a:off x="457200" y="1616045"/>
            <a:ext cx="8364722" cy="3652493"/>
          </a:xfrm>
          <a:prstGeom prst="rect">
            <a:avLst/>
          </a:prstGeom>
        </p:spPr>
      </p:pic>
    </p:spTree>
    <p:extLst>
      <p:ext uri="{BB962C8B-B14F-4D97-AF65-F5344CB8AC3E}">
        <p14:creationId xmlns:p14="http://schemas.microsoft.com/office/powerpoint/2010/main" val="83800120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měnový kurz (RER)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poměr, v jakém se směňují statky jedné země za statky druhé země; neříká, kolik korun získáme výměnou za eura, ale kolik zboží si za koruny koupíme v porovnání s množstvím zboží kupeným za eura;</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měnový kurz zohledňuje rozdílnou cenovou hladinu doma a v zahraničí, udává kupní sílu domácí produkce v relaci k zahraniční produkci;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Jinými slovy udává míru konkurenceschopnosti země v mezinárodním obchodě.</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658401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Bilaterální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dvojstranný měnový kurz (CZK vůči USD, CZK vůči EUR)</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měna se však může vyvíjet vůči světovým měnám různě a pro zjištění celkového vývoje se používá:</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Efektivní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udává hodnotu domácí měny (CZK) vůči určitému koši měn (zpravidla dle hlavních obchodních partnerů)</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166110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efektivní kurz (NEER)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vyjadřuje se pomocí indexu a uvádí nominální zhodnocení (hodnota indexu na 100) nebo nominální znehodnocení (hodnota indexu pod 100) národní měny vůči koši vybraných měn za určité období oproti základnímu období, ve kterém byla stanovena výchozí hodnota indexu 100.</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597838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1028</TotalTime>
  <Words>2116</Words>
  <Application>Microsoft Office PowerPoint</Application>
  <PresentationFormat>Předvádění na obrazovce (4:3)</PresentationFormat>
  <Paragraphs>185</Paragraphs>
  <Slides>29</Slides>
  <Notes>25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Cambria Math</vt:lpstr>
      <vt:lpstr>Symbol</vt:lpstr>
      <vt:lpstr>Times New Roman</vt:lpstr>
      <vt:lpstr>Wingdings</vt:lpstr>
      <vt:lpstr>Office Theme</vt:lpstr>
      <vt:lpstr>Makroekonomie Měnový kurz, mezinárodní obchod  a směna XMAK</vt:lpstr>
      <vt:lpstr>Základní východiska</vt:lpstr>
      <vt:lpstr>Měnový kurz</vt:lpstr>
      <vt:lpstr>Měnový kurz</vt:lpstr>
      <vt:lpstr>Měnový kurz</vt:lpstr>
      <vt:lpstr>Měnový kurz</vt:lpstr>
      <vt:lpstr>Měnový kurz</vt:lpstr>
      <vt:lpstr>Bilaterální vs. efektivní měnový kurz</vt:lpstr>
      <vt:lpstr>Bilaterální vs. efektivní měnový kurz</vt:lpstr>
      <vt:lpstr>Bilaterální vs. efektivní měnový kurz</vt:lpstr>
      <vt:lpstr>Měnový kurz</vt:lpstr>
      <vt:lpstr>Devizový trh</vt:lpstr>
      <vt:lpstr>Devizový trh</vt:lpstr>
      <vt:lpstr>Faktory měnového kurzu  v dlouhém období</vt:lpstr>
      <vt:lpstr>Režimy měnového kurzu</vt:lpstr>
      <vt:lpstr>Režimy měnového kurzu –  výhody a nevýhody</vt:lpstr>
      <vt:lpstr>Mezinárodní obchod</vt:lpstr>
      <vt:lpstr>Mezinárodní obchod</vt:lpstr>
      <vt:lpstr>Mezinárodní obchod</vt:lpstr>
      <vt:lpstr>Mezinárodní obchod</vt:lpstr>
      <vt:lpstr>Mezinárodní obchod</vt:lpstr>
      <vt:lpstr>Mezinárodní obchod</vt:lpstr>
      <vt:lpstr>Mezinárodní obchod</vt:lpstr>
      <vt:lpstr>Mezinárodní měnové instituce</vt:lpstr>
      <vt:lpstr>Příklady k procvičení</vt:lpstr>
      <vt:lpstr>Příklad č. 1</vt:lpstr>
      <vt:lpstr>Příklad č. 2</vt:lpstr>
      <vt:lpstr>Příklad č. 3</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Talandová Adéla</cp:lastModifiedBy>
  <cp:revision>92</cp:revision>
  <dcterms:modified xsi:type="dcterms:W3CDTF">2023-04-17T09:37:33Z</dcterms:modified>
</cp:coreProperties>
</file>