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4"/>
  </p:notesMasterIdLst>
  <p:sldIdLst>
    <p:sldId id="256" r:id="rId2"/>
    <p:sldId id="257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9" r:id="rId20"/>
    <p:sldId id="378" r:id="rId21"/>
    <p:sldId id="409" r:id="rId22"/>
    <p:sldId id="410" r:id="rId23"/>
    <p:sldId id="380" r:id="rId24"/>
    <p:sldId id="381" r:id="rId25"/>
    <p:sldId id="382" r:id="rId26"/>
    <p:sldId id="399" r:id="rId27"/>
    <p:sldId id="400" r:id="rId28"/>
    <p:sldId id="401" r:id="rId29"/>
    <p:sldId id="402" r:id="rId30"/>
    <p:sldId id="403" r:id="rId31"/>
    <p:sldId id="404" r:id="rId32"/>
    <p:sldId id="405" r:id="rId33"/>
    <p:sldId id="383" r:id="rId34"/>
    <p:sldId id="384" r:id="rId35"/>
    <p:sldId id="386" r:id="rId36"/>
    <p:sldId id="387" r:id="rId37"/>
    <p:sldId id="388" r:id="rId38"/>
    <p:sldId id="389" r:id="rId39"/>
    <p:sldId id="390" r:id="rId40"/>
    <p:sldId id="392" r:id="rId41"/>
    <p:sldId id="408" r:id="rId42"/>
    <p:sldId id="393" r:id="rId43"/>
    <p:sldId id="394" r:id="rId44"/>
    <p:sldId id="395" r:id="rId45"/>
    <p:sldId id="396" r:id="rId46"/>
    <p:sldId id="397" r:id="rId47"/>
    <p:sldId id="398" r:id="rId48"/>
    <p:sldId id="406" r:id="rId49"/>
    <p:sldId id="407" r:id="rId50"/>
    <p:sldId id="411" r:id="rId51"/>
    <p:sldId id="412" r:id="rId52"/>
    <p:sldId id="361" r:id="rId5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27" autoAdjust="0"/>
  </p:normalViewPr>
  <p:slideViewPr>
    <p:cSldViewPr snapToGrid="0">
      <p:cViewPr varScale="1">
        <p:scale>
          <a:sx n="56" d="100"/>
          <a:sy n="56" d="100"/>
        </p:scale>
        <p:origin x="150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6784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6986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2107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4809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7146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0113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7881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1984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69012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1743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77187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7069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35346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45708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86481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23556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32482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04549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1001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2362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0271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23095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22753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82837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45546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1433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76212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94132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81592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47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09790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2918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73169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8864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572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4374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2825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4695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1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67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372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27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05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76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580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7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B2D37-276F-49AF-85AF-E3C3E74BE6EC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783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61" r:id="rId11"/>
    <p:sldLayoutId id="2147483663" r:id="rId12"/>
    <p:sldLayoutId id="2147483668" r:id="rId13"/>
    <p:sldLayoutId id="2147483665" r:id="rId14"/>
    <p:sldLayoutId id="2147483667" r:id="rId15"/>
    <p:sldLayoutId id="2147483670" r:id="rId16"/>
    <p:sldLayoutId id="2147483671" r:id="rId17"/>
    <p:sldLayoutId id="2147483672" r:id="rId18"/>
    <p:sldLayoutId id="2147483687" r:id="rId1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1703718"/>
            <a:ext cx="8704800" cy="3901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rgbClr val="D10202"/>
              </a:buClr>
              <a:buSzPts val="4400"/>
            </a:pPr>
            <a:r>
              <a:rPr lang="cs-CZ" b="1" dirty="0">
                <a:solidFill>
                  <a:srgbClr val="D10202"/>
                </a:solidFill>
              </a:rPr>
              <a:t>Makroekonomie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Poruchy makroekonomické rovnováhy - inflace</a:t>
            </a:r>
            <a:r>
              <a:rPr lang="cs-CZ" b="1" i="1" dirty="0">
                <a:solidFill>
                  <a:srgbClr val="D10202"/>
                </a:solidFill>
              </a:rPr>
              <a:t/>
            </a:r>
            <a:br>
              <a:rPr lang="cs-CZ" b="1" i="1" dirty="0">
                <a:solidFill>
                  <a:srgbClr val="D10202"/>
                </a:solidFill>
              </a:rPr>
            </a:br>
            <a:r>
              <a:rPr lang="cs-CZ" b="1" dirty="0" smtClean="0">
                <a:solidFill>
                  <a:srgbClr val="D10202"/>
                </a:solidFill>
              </a:rPr>
              <a:t>X</a:t>
            </a:r>
            <a:r>
              <a:rPr lang="cs-CZ" b="1" dirty="0" smtClean="0">
                <a:solidFill>
                  <a:srgbClr val="D10202"/>
                </a:solidFill>
              </a:rPr>
              <a:t>MAK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17. </a:t>
            </a:r>
            <a:r>
              <a:rPr lang="cs-CZ" sz="1800" b="1" u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04. 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Index spotřebitelských cen </a:t>
            </a:r>
            <a:br>
              <a:rPr lang="cs-CZ" altLang="cs-CZ" sz="3600" b="1" dirty="0"/>
            </a:br>
            <a:r>
              <a:rPr lang="cs-CZ" altLang="cs-CZ" sz="3600" b="1" dirty="0"/>
              <a:t>(CPI - </a:t>
            </a:r>
            <a:r>
              <a:rPr lang="cs-CZ" altLang="cs-CZ" sz="3600" b="1" dirty="0" err="1"/>
              <a:t>Consumer</a:t>
            </a:r>
            <a:r>
              <a:rPr lang="cs-CZ" altLang="cs-CZ" sz="3600" b="1" dirty="0"/>
              <a:t> </a:t>
            </a:r>
            <a:r>
              <a:rPr lang="cs-CZ" altLang="cs-CZ" sz="3600" b="1" dirty="0" err="1"/>
              <a:t>Price</a:t>
            </a:r>
            <a:r>
              <a:rPr lang="cs-CZ" altLang="cs-CZ" sz="3600" b="1" dirty="0"/>
              <a:t> Index)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Index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spotřebitelských cen se zjišťuje prostřednictvím spotřebního koše vybraného zboží a služeb na základě reprezentativního šetření mezi domácnostmi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ČR zahrnuje 729 položek agregovaných do 12 skupin (např. potraviny, odívání, bydlení, zdravotnictví, vzdělávání aj.)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534" y="4427190"/>
            <a:ext cx="9238534" cy="72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Index spotřebitelských cen a tzv</a:t>
            </a:r>
            <a:r>
              <a:rPr lang="cs-CZ" altLang="cs-CZ" sz="3600" b="1" dirty="0"/>
              <a:t>. </a:t>
            </a:r>
            <a:r>
              <a:rPr lang="cs-CZ" altLang="cs-CZ" sz="3600" b="1" dirty="0" err="1"/>
              <a:t>Laspeyresův</a:t>
            </a:r>
            <a:r>
              <a:rPr lang="cs-CZ" altLang="cs-CZ" sz="3600" b="1" dirty="0"/>
              <a:t> index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Index spotřebitelských cen se dá vypočítat na základě tzv. </a:t>
            </a:r>
            <a:r>
              <a:rPr lang="cs-CZ" altLang="cs-CZ" sz="28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Laspeyrova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indexu;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kde Q0=spotřební koš základního období; P0 ceny statků spotřebního koše v základním období; P1 ceny statků v běžném roce – v tomto měříme vývoj cenové hladiny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781300"/>
            <a:ext cx="3154362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92573"/>
              </p:ext>
            </p:extLst>
          </p:nvPr>
        </p:nvGraphicFramePr>
        <p:xfrm>
          <a:off x="1600200" y="5358918"/>
          <a:ext cx="6565900" cy="783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r:id="rId5" imgW="4619048" imgH="419048" progId="PBrush">
                  <p:embed/>
                </p:oleObj>
              </mc:Choice>
              <mc:Fallback>
                <p:oleObj r:id="rId5" imgW="4619048" imgH="419048" progId="PBrush">
                  <p:embed/>
                  <p:pic>
                    <p:nvPicPr>
                      <p:cNvPr id="1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358918"/>
                        <a:ext cx="6565900" cy="783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858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Index cen výrobců</a:t>
            </a:r>
            <a:r>
              <a:rPr lang="cs-CZ" altLang="cs-CZ" sz="3600" b="1" dirty="0"/>
              <a:t/>
            </a:r>
            <a:br>
              <a:rPr lang="cs-CZ" altLang="cs-CZ" sz="3600" b="1" dirty="0"/>
            </a:br>
            <a:r>
              <a:rPr lang="cs-CZ" altLang="cs-CZ" sz="3600" b="1" dirty="0"/>
              <a:t>(PPI – </a:t>
            </a:r>
            <a:r>
              <a:rPr lang="cs-CZ" altLang="cs-CZ" sz="3600" b="1" dirty="0" err="1"/>
              <a:t>Producer</a:t>
            </a:r>
            <a:r>
              <a:rPr lang="cs-CZ" altLang="cs-CZ" sz="3600" b="1" dirty="0"/>
              <a:t> </a:t>
            </a:r>
            <a:r>
              <a:rPr lang="cs-CZ" altLang="cs-CZ" sz="3600" b="1" dirty="0" err="1"/>
              <a:t>Price</a:t>
            </a:r>
            <a:r>
              <a:rPr lang="cs-CZ" altLang="cs-CZ" sz="3600" b="1" dirty="0"/>
              <a:t> Index)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Index cen výrobců (PPI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</a:t>
            </a:r>
            <a:r>
              <a:rPr lang="cs-CZ" altLang="cs-CZ" sz="28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Producer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Price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Index) se sleduje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 různá odvětví a obory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(např. index cen zemědělských výrobců, index cen průmyslových výrobců, index cen stavebních prací atd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.);</a:t>
            </a: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Změny PPI se s určitým časovým zpožděním promítají do CPI a naznačují tak budoucí vývoj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CPI.</a:t>
            </a: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25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Index cen průmyslových výrobců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zjišťovány měsíčně na základě údajů z vybraných organizací (cca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1 100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) za vybrané reprezentanty (cca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4 600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). 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Vykazované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ceny jsou ceny sjednané mezi dodavatelem a odběratelem v tuzemsku bez DPH a spotřební daně (bez nákladů na dopravu k zákazníkovi a nákladů s ní spojených) fakturované za významnější obchodní případy.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(pokles) cen průmyslových výrobců udává o kolik % se v daném měsíci zvýšila (snížila) průměrná cenová hladina těchto cen v porovnání s průměrnou cenovou hladinou ve stejném období předchozího roku.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619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Deflátor HDP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deflátoru jsou zahrnuty všechny statky a služby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vyprodukované v dané ekonomice za 1 rok, tzn. celý HDP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581" y="1814452"/>
            <a:ext cx="6603488" cy="108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Rozdíl mezi CPI a deflátorem HDP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CPI zahrnuje jen vybraný  spotřební koš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ale včetně dovážených výrobků,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deflátor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zahrnuje všechny vyráběné statky v zemi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Koš statků v CPI je stejný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(aktualizace jen občas), v deflátoru HDP se každý rok mění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732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Příčiny inflace – poptávková 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Příčinou je pozitivní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poptávkový šok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(např. expanzivní fiskální politika vlády, expanzivní monetární politika centrální banky, růst investic firem, růst spotřeby domácností, masivní příliv zahraničních investic atd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.).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Křivka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 se posouvá vpravo nahoru, roste produkt Y, ale současně roste i průměrná cenová hladina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P.</a:t>
            </a: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500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1507" name="Group 22"/>
          <p:cNvGrpSpPr>
            <a:grpSpLocks/>
          </p:cNvGrpSpPr>
          <p:nvPr/>
        </p:nvGrpSpPr>
        <p:grpSpPr bwMode="auto">
          <a:xfrm>
            <a:off x="685800" y="2362200"/>
            <a:ext cx="5562600" cy="4329113"/>
            <a:chOff x="432" y="1488"/>
            <a:chExt cx="3504" cy="2727"/>
          </a:xfrm>
        </p:grpSpPr>
        <p:sp>
          <p:nvSpPr>
            <p:cNvPr id="21532" name="Text Box 4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21533" name="Text Box 5"/>
            <p:cNvSpPr txBox="1">
              <a:spLocks noChangeArrowheads="1"/>
            </p:cNvSpPr>
            <p:nvPr/>
          </p:nvSpPr>
          <p:spPr bwMode="auto">
            <a:xfrm>
              <a:off x="3552" y="38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21534" name="Group 7"/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21535" name="Line 8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1536" name="Freeform 9"/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96" name="Group 24"/>
          <p:cNvGrpSpPr>
            <a:grpSpLocks/>
          </p:cNvGrpSpPr>
          <p:nvPr/>
        </p:nvGrpSpPr>
        <p:grpSpPr bwMode="auto">
          <a:xfrm>
            <a:off x="1905000" y="2667000"/>
            <a:ext cx="4419600" cy="2652713"/>
            <a:chOff x="1200" y="1680"/>
            <a:chExt cx="2784" cy="1671"/>
          </a:xfrm>
        </p:grpSpPr>
        <p:sp>
          <p:nvSpPr>
            <p:cNvPr id="21530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5089 w 1632"/>
                <a:gd name="T3" fmla="*/ 263 h 1776"/>
                <a:gd name="T4" fmla="*/ 21609 w 1632"/>
                <a:gd name="T5" fmla="*/ 36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1531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8695" name="Group 23"/>
          <p:cNvGrpSpPr>
            <a:grpSpLocks/>
          </p:cNvGrpSpPr>
          <p:nvPr/>
        </p:nvGrpSpPr>
        <p:grpSpPr bwMode="auto">
          <a:xfrm>
            <a:off x="1295400" y="2971800"/>
            <a:ext cx="4933950" cy="2741613"/>
            <a:chOff x="1200" y="1632"/>
            <a:chExt cx="2357" cy="1920"/>
          </a:xfrm>
        </p:grpSpPr>
        <p:sp>
          <p:nvSpPr>
            <p:cNvPr id="21528" name="Text Box 6"/>
            <p:cNvSpPr txBox="1">
              <a:spLocks noChangeArrowheads="1"/>
            </p:cNvSpPr>
            <p:nvPr/>
          </p:nvSpPr>
          <p:spPr bwMode="auto">
            <a:xfrm>
              <a:off x="2693" y="1825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endPara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1529" name="Freeform 13"/>
            <p:cNvSpPr>
              <a:spLocks/>
            </p:cNvSpPr>
            <p:nvPr/>
          </p:nvSpPr>
          <p:spPr bwMode="auto">
            <a:xfrm>
              <a:off x="1200" y="1632"/>
              <a:ext cx="1488" cy="1920"/>
            </a:xfrm>
            <a:custGeom>
              <a:avLst/>
              <a:gdLst>
                <a:gd name="T0" fmla="*/ 0 w 1680"/>
                <a:gd name="T1" fmla="*/ 3206 h 1824"/>
                <a:gd name="T2" fmla="*/ 316 w 1680"/>
                <a:gd name="T3" fmla="*/ 2361 h 1824"/>
                <a:gd name="T4" fmla="*/ 442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87" name="Line 15"/>
          <p:cNvSpPr>
            <a:spLocks noChangeShapeType="1"/>
          </p:cNvSpPr>
          <p:nvPr/>
        </p:nvSpPr>
        <p:spPr bwMode="auto">
          <a:xfrm flipH="1" flipV="1">
            <a:off x="1128713" y="4860925"/>
            <a:ext cx="2473325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19113" y="4392613"/>
            <a:ext cx="6096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3470275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</a:t>
            </a:r>
            <a:endParaRPr kumimoji="0" lang="cs-CZ" altLang="cs-CZ" sz="2800" b="1" i="0" u="none" strike="noStrike" kern="1200" cap="none" spc="0" normalizeH="0" baseline="-2500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97" name="Group 25"/>
          <p:cNvGrpSpPr>
            <a:grpSpLocks/>
          </p:cNvGrpSpPr>
          <p:nvPr/>
        </p:nvGrpSpPr>
        <p:grpSpPr bwMode="auto">
          <a:xfrm>
            <a:off x="2881313" y="2147888"/>
            <a:ext cx="1371600" cy="4024312"/>
            <a:chOff x="1802" y="1353"/>
            <a:chExt cx="864" cy="2535"/>
          </a:xfrm>
        </p:grpSpPr>
        <p:sp>
          <p:nvSpPr>
            <p:cNvPr id="21526" name="Line 18"/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1527" name="Text Box 19"/>
            <p:cNvSpPr txBox="1">
              <a:spLocks noChangeArrowheads="1"/>
            </p:cNvSpPr>
            <p:nvPr/>
          </p:nvSpPr>
          <p:spPr bwMode="auto">
            <a:xfrm>
              <a:off x="1802" y="1353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3013075" y="423703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1515" name="Text Box 2"/>
          <p:cNvSpPr txBox="1">
            <a:spLocks noChangeArrowheads="1"/>
          </p:cNvSpPr>
          <p:nvPr/>
        </p:nvSpPr>
        <p:spPr bwMode="auto">
          <a:xfrm>
            <a:off x="0" y="583406"/>
            <a:ext cx="9144000" cy="1062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Inflace tažená poptávkou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4152900" y="616585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grpSp>
        <p:nvGrpSpPr>
          <p:cNvPr id="26" name="Group 24"/>
          <p:cNvGrpSpPr>
            <a:grpSpLocks/>
          </p:cNvGrpSpPr>
          <p:nvPr/>
        </p:nvGrpSpPr>
        <p:grpSpPr bwMode="auto">
          <a:xfrm>
            <a:off x="2725738" y="2057400"/>
            <a:ext cx="4419600" cy="2652713"/>
            <a:chOff x="1200" y="1680"/>
            <a:chExt cx="2784" cy="1671"/>
          </a:xfrm>
        </p:grpSpPr>
        <p:sp>
          <p:nvSpPr>
            <p:cNvPr id="21524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5089 w 1632"/>
                <a:gd name="T3" fmla="*/ 263 h 1776"/>
                <a:gd name="T4" fmla="*/ 21609 w 1632"/>
                <a:gd name="T5" fmla="*/ 36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1525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0" name="Line 15"/>
          <p:cNvSpPr>
            <a:spLocks noChangeShapeType="1"/>
          </p:cNvSpPr>
          <p:nvPr/>
        </p:nvSpPr>
        <p:spPr bwMode="auto">
          <a:xfrm flipH="1" flipV="1">
            <a:off x="1143000" y="4076700"/>
            <a:ext cx="2871788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" name="Line 15"/>
          <p:cNvSpPr>
            <a:spLocks noChangeShapeType="1"/>
          </p:cNvSpPr>
          <p:nvPr/>
        </p:nvSpPr>
        <p:spPr bwMode="auto">
          <a:xfrm flipH="1" flipV="1">
            <a:off x="4100513" y="4076700"/>
            <a:ext cx="1587" cy="2030413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533400" y="3660775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323850" y="3981450"/>
            <a:ext cx="0" cy="1028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3463925" y="6700838"/>
            <a:ext cx="1101725" cy="158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4116388" y="3689350"/>
            <a:ext cx="609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3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956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  <p:bldP spid="28693" grpId="0"/>
      <p:bldP spid="25" grpId="0"/>
      <p:bldP spid="32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Příčiny inflace – nabídková 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Příčinou je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negativní nabídkový šok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(např. růst světových cen ropy, energie, růst mezd apod.). 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Křivka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AS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posunuje vlevo nahoru, klesá produkt Y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ale současně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roste i průměrná cenová hladina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P.</a:t>
            </a: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Bývá spojována i s tzv. inflační spirálou, tj. cenový růst se přenáší z nižšího stupně zpracování na vyšší (zvýšení ceny výrobků vyvolá tlak na růst mezd, což zase zvyšuje náklady a tlačí na růst cen)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136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3555" name="Group 22"/>
          <p:cNvGrpSpPr>
            <a:grpSpLocks/>
          </p:cNvGrpSpPr>
          <p:nvPr/>
        </p:nvGrpSpPr>
        <p:grpSpPr bwMode="auto">
          <a:xfrm>
            <a:off x="685800" y="2362200"/>
            <a:ext cx="5562600" cy="4329113"/>
            <a:chOff x="432" y="1488"/>
            <a:chExt cx="3504" cy="2727"/>
          </a:xfrm>
        </p:grpSpPr>
        <p:sp>
          <p:nvSpPr>
            <p:cNvPr id="23580" name="Text Box 4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23581" name="Text Box 5"/>
            <p:cNvSpPr txBox="1">
              <a:spLocks noChangeArrowheads="1"/>
            </p:cNvSpPr>
            <p:nvPr/>
          </p:nvSpPr>
          <p:spPr bwMode="auto">
            <a:xfrm>
              <a:off x="3552" y="38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23582" name="Group 7"/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23583" name="Line 8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3584" name="Freeform 9"/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96" name="Group 24"/>
          <p:cNvGrpSpPr>
            <a:grpSpLocks/>
          </p:cNvGrpSpPr>
          <p:nvPr/>
        </p:nvGrpSpPr>
        <p:grpSpPr bwMode="auto">
          <a:xfrm>
            <a:off x="1905000" y="2667000"/>
            <a:ext cx="4419600" cy="2652713"/>
            <a:chOff x="1200" y="1680"/>
            <a:chExt cx="2784" cy="1671"/>
          </a:xfrm>
        </p:grpSpPr>
        <p:sp>
          <p:nvSpPr>
            <p:cNvPr id="23578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5089 w 1632"/>
                <a:gd name="T3" fmla="*/ 263 h 1776"/>
                <a:gd name="T4" fmla="*/ 21609 w 1632"/>
                <a:gd name="T5" fmla="*/ 36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79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8695" name="Group 23"/>
          <p:cNvGrpSpPr>
            <a:grpSpLocks/>
          </p:cNvGrpSpPr>
          <p:nvPr/>
        </p:nvGrpSpPr>
        <p:grpSpPr bwMode="auto">
          <a:xfrm>
            <a:off x="1295400" y="2971800"/>
            <a:ext cx="4867275" cy="2741613"/>
            <a:chOff x="1200" y="1632"/>
            <a:chExt cx="2325" cy="1920"/>
          </a:xfrm>
        </p:grpSpPr>
        <p:sp>
          <p:nvSpPr>
            <p:cNvPr id="23576" name="Text Box 6"/>
            <p:cNvSpPr txBox="1">
              <a:spLocks noChangeArrowheads="1"/>
            </p:cNvSpPr>
            <p:nvPr/>
          </p:nvSpPr>
          <p:spPr bwMode="auto">
            <a:xfrm>
              <a:off x="2661" y="1825"/>
              <a:ext cx="86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r>
                <a:rPr kumimoji="0" lang="cs-CZ" altLang="cs-CZ" sz="2800" b="1" i="0" u="none" strike="noStrike" kern="1200" cap="none" spc="0" normalizeH="0" baseline="-2500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3577" name="Freeform 13"/>
            <p:cNvSpPr>
              <a:spLocks/>
            </p:cNvSpPr>
            <p:nvPr/>
          </p:nvSpPr>
          <p:spPr bwMode="auto">
            <a:xfrm>
              <a:off x="1200" y="1632"/>
              <a:ext cx="1488" cy="1920"/>
            </a:xfrm>
            <a:custGeom>
              <a:avLst/>
              <a:gdLst>
                <a:gd name="T0" fmla="*/ 0 w 1680"/>
                <a:gd name="T1" fmla="*/ 3206 h 1824"/>
                <a:gd name="T2" fmla="*/ 316 w 1680"/>
                <a:gd name="T3" fmla="*/ 2361 h 1824"/>
                <a:gd name="T4" fmla="*/ 442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87" name="Line 15"/>
          <p:cNvSpPr>
            <a:spLocks noChangeShapeType="1"/>
          </p:cNvSpPr>
          <p:nvPr/>
        </p:nvSpPr>
        <p:spPr bwMode="auto">
          <a:xfrm flipH="1" flipV="1">
            <a:off x="1128713" y="4860925"/>
            <a:ext cx="2473325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19113" y="4392613"/>
            <a:ext cx="6096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3470275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</a:t>
            </a:r>
            <a:endParaRPr kumimoji="0" lang="cs-CZ" altLang="cs-CZ" sz="2800" b="1" i="0" u="none" strike="noStrike" kern="1200" cap="none" spc="0" normalizeH="0" baseline="-2500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97" name="Group 25"/>
          <p:cNvGrpSpPr>
            <a:grpSpLocks/>
          </p:cNvGrpSpPr>
          <p:nvPr/>
        </p:nvGrpSpPr>
        <p:grpSpPr bwMode="auto">
          <a:xfrm>
            <a:off x="2511425" y="2286000"/>
            <a:ext cx="1371600" cy="3886200"/>
            <a:chOff x="1569" y="1440"/>
            <a:chExt cx="864" cy="2448"/>
          </a:xfrm>
        </p:grpSpPr>
        <p:sp>
          <p:nvSpPr>
            <p:cNvPr id="23574" name="Line 18"/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75" name="Text Box 19"/>
            <p:cNvSpPr txBox="1">
              <a:spLocks noChangeArrowheads="1"/>
            </p:cNvSpPr>
            <p:nvPr/>
          </p:nvSpPr>
          <p:spPr bwMode="auto">
            <a:xfrm>
              <a:off x="1569" y="1440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3013075" y="423703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3563" name="Text Box 2"/>
          <p:cNvSpPr txBox="1">
            <a:spLocks noChangeArrowheads="1"/>
          </p:cNvSpPr>
          <p:nvPr/>
        </p:nvSpPr>
        <p:spPr bwMode="auto">
          <a:xfrm>
            <a:off x="0" y="581585"/>
            <a:ext cx="9144000" cy="1062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Inflace tažená nabídkou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322513" y="6219825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grpSp>
        <p:nvGrpSpPr>
          <p:cNvPr id="26" name="Group 24"/>
          <p:cNvGrpSpPr>
            <a:grpSpLocks/>
          </p:cNvGrpSpPr>
          <p:nvPr/>
        </p:nvGrpSpPr>
        <p:grpSpPr bwMode="auto">
          <a:xfrm rot="-4921681">
            <a:off x="1248569" y="1289844"/>
            <a:ext cx="3819525" cy="3227387"/>
            <a:chOff x="1200" y="1680"/>
            <a:chExt cx="2390" cy="2200"/>
          </a:xfrm>
        </p:grpSpPr>
        <p:sp>
          <p:nvSpPr>
            <p:cNvPr id="23572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5089 w 1632"/>
                <a:gd name="T3" fmla="*/ 263 h 1776"/>
                <a:gd name="T4" fmla="*/ 21609 w 1632"/>
                <a:gd name="T5" fmla="*/ 36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73" name="Text Box 11"/>
            <p:cNvSpPr txBox="1">
              <a:spLocks noChangeArrowheads="1"/>
            </p:cNvSpPr>
            <p:nvPr/>
          </p:nvSpPr>
          <p:spPr bwMode="auto">
            <a:xfrm rot="4921681">
              <a:off x="2944" y="3234"/>
              <a:ext cx="96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r>
                <a:rPr kumimoji="0" lang="cs-CZ" altLang="cs-CZ" sz="2800" b="1" i="0" u="none" strike="noStrike" kern="1200" cap="none" spc="0" normalizeH="0" baseline="-2500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0" name="Line 15"/>
          <p:cNvSpPr>
            <a:spLocks noChangeShapeType="1"/>
          </p:cNvSpPr>
          <p:nvPr/>
        </p:nvSpPr>
        <p:spPr bwMode="auto">
          <a:xfrm flipH="1" flipV="1">
            <a:off x="1076325" y="4341813"/>
            <a:ext cx="1550988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" name="Line 15"/>
          <p:cNvSpPr>
            <a:spLocks noChangeShapeType="1"/>
          </p:cNvSpPr>
          <p:nvPr/>
        </p:nvSpPr>
        <p:spPr bwMode="auto">
          <a:xfrm flipH="1" flipV="1">
            <a:off x="2509838" y="4357688"/>
            <a:ext cx="1587" cy="181610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533400" y="3660775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323850" y="3981450"/>
            <a:ext cx="0" cy="1028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2386013" y="6705600"/>
            <a:ext cx="1339850" cy="222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2322513" y="3676650"/>
            <a:ext cx="609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3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600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  <p:bldP spid="28693" grpId="0"/>
      <p:bldP spid="25" grpId="0"/>
      <p:bldP spid="32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jako porucha rovnováhy (nejzřetelněji se projevuje růstem cen)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Inflace = růst všeobecné (průměrné) cenové hladiny.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důsledku toho dochází k poklesu kupní síly peněžní jednotky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Inflace vs. zdražování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Cenová hladina P představuje průměrnou úroveň cen určitého souboru statků v běžném období (ceny P1) ve srovnání s cenami určitého vybraného základního období (ceny P0)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Nabídková 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4833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sz="2200" b="1" dirty="0"/>
              <a:t>Nabídková inflace</a:t>
            </a:r>
            <a:r>
              <a:rPr lang="cs-CZ" sz="2200" dirty="0"/>
              <a:t> (inflace tažená náklady) = inflace, jež je </a:t>
            </a:r>
            <a:r>
              <a:rPr lang="cs-CZ" sz="2200" b="1" dirty="0"/>
              <a:t>zapříčiněna poklesem agregátní nabídky </a:t>
            </a:r>
            <a:r>
              <a:rPr lang="cs-CZ" sz="2200" dirty="0"/>
              <a:t>vlivem velkého vzestupu nákladů. </a:t>
            </a:r>
            <a:endParaRPr lang="cs-CZ" sz="2200" dirty="0" smtClean="0"/>
          </a:p>
          <a:p>
            <a:r>
              <a:rPr lang="cs-CZ" sz="2200" dirty="0" smtClean="0"/>
              <a:t>Podniky </a:t>
            </a:r>
            <a:r>
              <a:rPr lang="cs-CZ" sz="2200" dirty="0"/>
              <a:t>vzhledem k objemu prostředků, které mají k dispozici na dané období, reagují na vzestup nákladů snížením produkce. </a:t>
            </a:r>
            <a:endParaRPr lang="cs-CZ" sz="2200" dirty="0" smtClean="0"/>
          </a:p>
          <a:p>
            <a:r>
              <a:rPr lang="cs-CZ" sz="2200" dirty="0" smtClean="0"/>
              <a:t>Skutečný </a:t>
            </a:r>
            <a:r>
              <a:rPr lang="cs-CZ" sz="2200" dirty="0"/>
              <a:t>produkt poklesne pod úroveň potenciálního produktu a současně stoupne cenová hladina. </a:t>
            </a:r>
            <a:endParaRPr lang="cs-CZ" sz="2200" dirty="0" smtClean="0"/>
          </a:p>
          <a:p>
            <a:r>
              <a:rPr lang="cs-CZ" sz="2200" dirty="0" smtClean="0"/>
              <a:t>Tím </a:t>
            </a:r>
            <a:r>
              <a:rPr lang="cs-CZ" sz="2200" dirty="0"/>
              <a:t>se otevře</a:t>
            </a:r>
            <a:r>
              <a:rPr lang="cs-CZ" sz="2200" b="1" i="1" dirty="0"/>
              <a:t> recesní produkční mezera, neboli deflační mezera</a:t>
            </a:r>
            <a:r>
              <a:rPr lang="cs-CZ" sz="2200" dirty="0"/>
              <a:t>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Plátno 263">
            <a:extLst>
              <a:ext uri="{FF2B5EF4-FFF2-40B4-BE49-F238E27FC236}">
                <a16:creationId xmlns:a16="http://schemas.microsoft.com/office/drawing/2014/main" id="{DD8D34F7-73EA-43F4-88D8-87F45B2EDAD9}"/>
              </a:ext>
            </a:extLst>
          </p:cNvPr>
          <p:cNvGrpSpPr/>
          <p:nvPr/>
        </p:nvGrpSpPr>
        <p:grpSpPr>
          <a:xfrm>
            <a:off x="616868" y="3787054"/>
            <a:ext cx="3955132" cy="2553361"/>
            <a:chOff x="0" y="0"/>
            <a:chExt cx="3314700" cy="2286000"/>
          </a:xfrm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ACF9E85A-208E-488B-8EC3-983145C607B3}"/>
                </a:ext>
              </a:extLst>
            </p:cNvPr>
            <p:cNvSpPr/>
            <p:nvPr/>
          </p:nvSpPr>
          <p:spPr>
            <a:xfrm>
              <a:off x="0" y="0"/>
              <a:ext cx="3314700" cy="2286000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7" name="Line 50">
              <a:extLst>
                <a:ext uri="{FF2B5EF4-FFF2-40B4-BE49-F238E27FC236}">
                  <a16:creationId xmlns:a16="http://schemas.microsoft.com/office/drawing/2014/main" id="{BDD61B30-858D-488C-80E9-C3688BEA6BF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200" y="1828800"/>
              <a:ext cx="1828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51">
              <a:extLst>
                <a:ext uri="{FF2B5EF4-FFF2-40B4-BE49-F238E27FC236}">
                  <a16:creationId xmlns:a16="http://schemas.microsoft.com/office/drawing/2014/main" id="{3D761BFD-A5A4-4BAD-AAC3-A067C5A541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57200" y="114300"/>
              <a:ext cx="0" cy="1714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Arc 52">
              <a:extLst>
                <a:ext uri="{FF2B5EF4-FFF2-40B4-BE49-F238E27FC236}">
                  <a16:creationId xmlns:a16="http://schemas.microsoft.com/office/drawing/2014/main" id="{D4F57B0F-359A-4FD1-8AC0-90AACE490F62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685800" y="342900"/>
              <a:ext cx="1371600" cy="1371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3200"/>
            </a:p>
          </p:txBody>
        </p:sp>
        <p:sp>
          <p:nvSpPr>
            <p:cNvPr id="10" name="Arc 53">
              <a:extLst>
                <a:ext uri="{FF2B5EF4-FFF2-40B4-BE49-F238E27FC236}">
                  <a16:creationId xmlns:a16="http://schemas.microsoft.com/office/drawing/2014/main" id="{0F462240-0F86-45F0-B484-FE9057CBCE1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85800" y="342900"/>
              <a:ext cx="1371600" cy="1371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3200"/>
            </a:p>
          </p:txBody>
        </p:sp>
        <p:cxnSp>
          <p:nvCxnSpPr>
            <p:cNvPr id="11" name="Line 54">
              <a:extLst>
                <a:ext uri="{FF2B5EF4-FFF2-40B4-BE49-F238E27FC236}">
                  <a16:creationId xmlns:a16="http://schemas.microsoft.com/office/drawing/2014/main" id="{F523AC1B-AF73-4627-951D-0746448B390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371600" y="342900"/>
              <a:ext cx="794" cy="1485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Freeform 55">
              <a:extLst>
                <a:ext uri="{FF2B5EF4-FFF2-40B4-BE49-F238E27FC236}">
                  <a16:creationId xmlns:a16="http://schemas.microsoft.com/office/drawing/2014/main" id="{6661E6BE-BD84-4DD1-B25A-85B2A0E56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3" y="1538288"/>
              <a:ext cx="895350" cy="794"/>
            </a:xfrm>
            <a:custGeom>
              <a:avLst/>
              <a:gdLst>
                <a:gd name="T0" fmla="*/ 1410 w 1410"/>
                <a:gd name="T1" fmla="*/ 0 h 1"/>
                <a:gd name="T2" fmla="*/ 0 w 141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10" h="1">
                  <a:moveTo>
                    <a:pt x="1410" y="0"/>
                  </a:moveTo>
                  <a:cubicBezTo>
                    <a:pt x="940" y="0"/>
                    <a:pt x="470" y="0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3200"/>
            </a:p>
          </p:txBody>
        </p:sp>
        <p:cxnSp>
          <p:nvCxnSpPr>
            <p:cNvPr id="13" name="Line 56">
              <a:extLst>
                <a:ext uri="{FF2B5EF4-FFF2-40B4-BE49-F238E27FC236}">
                  <a16:creationId xmlns:a16="http://schemas.microsoft.com/office/drawing/2014/main" id="{779FDF8A-A567-4EA8-81EF-2DA7C68A7D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1371600"/>
              <a:ext cx="228600" cy="794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 Box 57">
              <a:extLst>
                <a:ext uri="{FF2B5EF4-FFF2-40B4-BE49-F238E27FC236}">
                  <a16:creationId xmlns:a16="http://schemas.microsoft.com/office/drawing/2014/main" id="{2B06D444-68FE-4D90-B95B-4E134B4E10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00" y="2286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LRAS</a:t>
              </a:r>
              <a:endParaRPr lang="cs-CZ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Text Box 58">
              <a:extLst>
                <a:ext uri="{FF2B5EF4-FFF2-40B4-BE49-F238E27FC236}">
                  <a16:creationId xmlns:a16="http://schemas.microsoft.com/office/drawing/2014/main" id="{5B2E2B7F-AD0D-4FFF-AE0F-A30169D0BC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100" y="2286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SRAS</a:t>
              </a:r>
              <a:r>
                <a:rPr lang="cs-CZ" sz="14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cs-CZ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Text Box 59">
              <a:extLst>
                <a:ext uri="{FF2B5EF4-FFF2-40B4-BE49-F238E27FC236}">
                  <a16:creationId xmlns:a16="http://schemas.microsoft.com/office/drawing/2014/main" id="{6F5F2176-E14B-4071-A80C-A2F016A57C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100" y="16002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AD</a:t>
              </a:r>
              <a:endParaRPr lang="cs-CZ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Text Box 60">
              <a:extLst>
                <a:ext uri="{FF2B5EF4-FFF2-40B4-BE49-F238E27FC236}">
                  <a16:creationId xmlns:a16="http://schemas.microsoft.com/office/drawing/2014/main" id="{F6CD3428-B97D-41AC-B2A8-96E90D4590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1828800"/>
              <a:ext cx="4572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Q</a:t>
              </a:r>
              <a:r>
                <a:rPr lang="cs-CZ" sz="14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cs-CZ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Text Box 61">
              <a:extLst>
                <a:ext uri="{FF2B5EF4-FFF2-40B4-BE49-F238E27FC236}">
                  <a16:creationId xmlns:a16="http://schemas.microsoft.com/office/drawing/2014/main" id="{F3C687CC-3F97-4AEB-AF1E-79A70F2F32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1828800"/>
              <a:ext cx="4572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Q</a:t>
              </a:r>
              <a:r>
                <a:rPr lang="cs-CZ" sz="14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cs-CZ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Text Box 62">
              <a:extLst>
                <a:ext uri="{FF2B5EF4-FFF2-40B4-BE49-F238E27FC236}">
                  <a16:creationId xmlns:a16="http://schemas.microsoft.com/office/drawing/2014/main" id="{CF7DBDD4-9479-4A6A-899E-2C29C5602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485900"/>
              <a:ext cx="571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P</a:t>
              </a:r>
              <a:r>
                <a:rPr lang="cs-CZ" sz="14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cs-CZ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Text Box 63">
              <a:extLst>
                <a:ext uri="{FF2B5EF4-FFF2-40B4-BE49-F238E27FC236}">
                  <a16:creationId xmlns:a16="http://schemas.microsoft.com/office/drawing/2014/main" id="{5FF9D9E8-632A-487D-B1AF-5B7ACFA999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257300"/>
              <a:ext cx="571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P</a:t>
              </a:r>
              <a:r>
                <a:rPr lang="cs-CZ" sz="14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cs-CZ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Text Box 64">
              <a:extLst>
                <a:ext uri="{FF2B5EF4-FFF2-40B4-BE49-F238E27FC236}">
                  <a16:creationId xmlns:a16="http://schemas.microsoft.com/office/drawing/2014/main" id="{9F83B066-2CEB-49B3-AF81-109D02A3FE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7300" y="1257300"/>
              <a:ext cx="1714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</a:t>
              </a:r>
              <a:r>
                <a:rPr lang="cs-CZ" sz="1400" b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deflační mezera</a:t>
              </a:r>
              <a:endParaRPr lang="cs-CZ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Arc 65">
              <a:extLst>
                <a:ext uri="{FF2B5EF4-FFF2-40B4-BE49-F238E27FC236}">
                  <a16:creationId xmlns:a16="http://schemas.microsoft.com/office/drawing/2014/main" id="{8AA4D868-1257-4E44-A540-1FD2CC49146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85800" y="342900"/>
              <a:ext cx="1143000" cy="11430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3200"/>
            </a:p>
          </p:txBody>
        </p:sp>
        <p:cxnSp>
          <p:nvCxnSpPr>
            <p:cNvPr id="23" name="Line 66">
              <a:extLst>
                <a:ext uri="{FF2B5EF4-FFF2-40B4-BE49-F238E27FC236}">
                  <a16:creationId xmlns:a16="http://schemas.microsoft.com/office/drawing/2014/main" id="{BFFBEF35-9918-43B1-949C-FDFA172C7B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57200" y="1371600"/>
              <a:ext cx="685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Line 67">
              <a:extLst>
                <a:ext uri="{FF2B5EF4-FFF2-40B4-BE49-F238E27FC236}">
                  <a16:creationId xmlns:a16="http://schemas.microsoft.com/office/drawing/2014/main" id="{D9E3F0EC-9009-48D1-9064-B58830F06B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1371600"/>
              <a:ext cx="0" cy="457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Text Box 68">
              <a:extLst>
                <a:ext uri="{FF2B5EF4-FFF2-40B4-BE49-F238E27FC236}">
                  <a16:creationId xmlns:a16="http://schemas.microsoft.com/office/drawing/2014/main" id="{8038EA76-4779-414E-B100-EE8B253C02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5900" y="1143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SRAS</a:t>
              </a:r>
              <a:r>
                <a:rPr lang="cs-CZ" sz="14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cs-CZ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6" name="Line 69">
              <a:extLst>
                <a:ext uri="{FF2B5EF4-FFF2-40B4-BE49-F238E27FC236}">
                  <a16:creationId xmlns:a16="http://schemas.microsoft.com/office/drawing/2014/main" id="{D77ECBE1-6482-4848-8547-08E781F2483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28700" y="2057400"/>
              <a:ext cx="457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70">
              <a:extLst>
                <a:ext uri="{FF2B5EF4-FFF2-40B4-BE49-F238E27FC236}">
                  <a16:creationId xmlns:a16="http://schemas.microsoft.com/office/drawing/2014/main" id="{AAD597A7-5022-4BEF-82E5-1BFA6D8F5C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14300" y="1257300"/>
              <a:ext cx="0" cy="4572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Text Box 71">
              <a:extLst>
                <a:ext uri="{FF2B5EF4-FFF2-40B4-BE49-F238E27FC236}">
                  <a16:creationId xmlns:a16="http://schemas.microsoft.com/office/drawing/2014/main" id="{DE4FA715-16CA-4075-81DF-04B9377486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100" y="1828800"/>
              <a:ext cx="4572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Q</a:t>
              </a:r>
              <a:endParaRPr lang="cs-CZ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Text Box 72">
              <a:extLst>
                <a:ext uri="{FF2B5EF4-FFF2-40B4-BE49-F238E27FC236}">
                  <a16:creationId xmlns:a16="http://schemas.microsoft.com/office/drawing/2014/main" id="{2208D6FD-B3B5-4C1B-A91A-99802A7E52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14300"/>
              <a:ext cx="571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P</a:t>
              </a:r>
              <a:endPara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261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Inflační očekávání setrvačná inflace 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4833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Nabídkové šoky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očekávání inflace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její prosazení do mezd) jsou doprovázeny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poptávkovými šoky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(monetární politikou) a výsledkem je rostoucí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cenová hladina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(trvalá inflace) při relativně stabilním  reálném produktu na úrovni potenciálního produktu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cenové hladiny je založen na inflačních očekáváních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(prosazovaném do mezd) a inflace se udržuje setrvačností (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setrvačná inflace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). 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Jde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 tzv.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mzdově cenovou spirálu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Inflační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očekávání bude ovlivněno  nejen danou mírou inflace, ale i očekáváním účinků poptávkových a nabídkových šoků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363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Inflační spirála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2898" y="1345523"/>
            <a:ext cx="8644269" cy="4833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sz="2000" dirty="0"/>
              <a:t>Nákladová inflace bývá spojována s </a:t>
            </a:r>
            <a:r>
              <a:rPr lang="cs-CZ" sz="2000" b="1" dirty="0"/>
              <a:t>inflační spirálou</a:t>
            </a:r>
            <a:r>
              <a:rPr lang="cs-CZ" sz="2000" dirty="0"/>
              <a:t>, v níž se cenový růst přenáší z nižšího stupně zpracování na vyšší. </a:t>
            </a:r>
            <a:endParaRPr lang="cs-CZ" sz="2000" dirty="0" smtClean="0"/>
          </a:p>
          <a:p>
            <a:r>
              <a:rPr lang="cs-CZ" sz="2000" dirty="0" smtClean="0"/>
              <a:t>Roztočení </a:t>
            </a:r>
            <a:r>
              <a:rPr lang="cs-CZ" sz="2000" dirty="0"/>
              <a:t>inflační spirály bývá zpravidla iniciováno růstem cen výrobních vstupů. </a:t>
            </a:r>
            <a:endParaRPr lang="cs-CZ" sz="2000" dirty="0" smtClean="0"/>
          </a:p>
          <a:p>
            <a:r>
              <a:rPr lang="cs-CZ" sz="2000" dirty="0" smtClean="0"/>
              <a:t>Tento </a:t>
            </a:r>
            <a:r>
              <a:rPr lang="cs-CZ" sz="2000" dirty="0"/>
              <a:t>růst zvyšuje výrobní náklady a zvýšené výrobní náklady vedou ke zvýšení cen. </a:t>
            </a:r>
            <a:endParaRPr lang="cs-CZ" sz="2000" dirty="0" smtClean="0"/>
          </a:p>
          <a:p>
            <a:r>
              <a:rPr lang="cs-CZ" sz="2000" dirty="0" smtClean="0"/>
              <a:t>Zvýší-li </a:t>
            </a:r>
            <a:r>
              <a:rPr lang="cs-CZ" sz="2000" dirty="0"/>
              <a:t>se ceny spotřebních statků, požadují odbory zvýšení mezd. </a:t>
            </a:r>
            <a:endParaRPr lang="cs-CZ" sz="2000" dirty="0" smtClean="0"/>
          </a:p>
          <a:p>
            <a:r>
              <a:rPr lang="cs-CZ" sz="2000" dirty="0" smtClean="0"/>
              <a:t>Zvýšené </a:t>
            </a:r>
            <a:r>
              <a:rPr lang="cs-CZ" sz="2000" dirty="0"/>
              <a:t>mzdy dále zvyšují výrobní náklady. </a:t>
            </a:r>
            <a:endParaRPr lang="cs-CZ" sz="2000" dirty="0" smtClean="0"/>
          </a:p>
          <a:p>
            <a:r>
              <a:rPr lang="cs-CZ" sz="2000" dirty="0" smtClean="0"/>
              <a:t>Důsledkem </a:t>
            </a:r>
            <a:r>
              <a:rPr lang="cs-CZ" sz="2000" dirty="0"/>
              <a:t>je zvýšení cen, atd. </a:t>
            </a:r>
            <a:endParaRPr lang="cs-CZ" sz="20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Plátno 239">
            <a:extLst>
              <a:ext uri="{FF2B5EF4-FFF2-40B4-BE49-F238E27FC236}">
                <a16:creationId xmlns:a16="http://schemas.microsoft.com/office/drawing/2014/main" id="{B9EC9159-7279-41DB-8504-BAAD89829EDD}"/>
              </a:ext>
            </a:extLst>
          </p:cNvPr>
          <p:cNvGrpSpPr/>
          <p:nvPr/>
        </p:nvGrpSpPr>
        <p:grpSpPr>
          <a:xfrm>
            <a:off x="5219700" y="3762477"/>
            <a:ext cx="3924300" cy="2635083"/>
            <a:chOff x="0" y="0"/>
            <a:chExt cx="3314700" cy="2400300"/>
          </a:xfrm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8C85D553-0F7A-4989-BC92-6C7BC711AB0A}"/>
                </a:ext>
              </a:extLst>
            </p:cNvPr>
            <p:cNvSpPr/>
            <p:nvPr/>
          </p:nvSpPr>
          <p:spPr>
            <a:xfrm>
              <a:off x="0" y="0"/>
              <a:ext cx="3314700" cy="2400300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7" name="Line 22">
              <a:extLst>
                <a:ext uri="{FF2B5EF4-FFF2-40B4-BE49-F238E27FC236}">
                  <a16:creationId xmlns:a16="http://schemas.microsoft.com/office/drawing/2014/main" id="{A2504ABD-9B90-4240-B9A5-CEBE4C90B75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200" y="1828800"/>
              <a:ext cx="1828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23">
              <a:extLst>
                <a:ext uri="{FF2B5EF4-FFF2-40B4-BE49-F238E27FC236}">
                  <a16:creationId xmlns:a16="http://schemas.microsoft.com/office/drawing/2014/main" id="{0C5C5B47-B646-43DD-BF6E-7E1121F440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57200" y="114300"/>
              <a:ext cx="0" cy="1714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Arc 24">
              <a:extLst>
                <a:ext uri="{FF2B5EF4-FFF2-40B4-BE49-F238E27FC236}">
                  <a16:creationId xmlns:a16="http://schemas.microsoft.com/office/drawing/2014/main" id="{AC2279F3-A264-4C4D-AE86-BE9D68C637F9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685800" y="342900"/>
              <a:ext cx="1371600" cy="1371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2800">
                <a:solidFill>
                  <a:schemeClr val="tx1"/>
                </a:solidFill>
              </a:endParaRPr>
            </a:p>
          </p:txBody>
        </p:sp>
        <p:sp>
          <p:nvSpPr>
            <p:cNvPr id="10" name="Arc 25">
              <a:extLst>
                <a:ext uri="{FF2B5EF4-FFF2-40B4-BE49-F238E27FC236}">
                  <a16:creationId xmlns:a16="http://schemas.microsoft.com/office/drawing/2014/main" id="{4BEFC568-BAB6-4B1D-A711-1E87B0FF47E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85800" y="342900"/>
              <a:ext cx="1371600" cy="1371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2800">
                <a:solidFill>
                  <a:schemeClr val="tx1"/>
                </a:solidFill>
              </a:endParaRPr>
            </a:p>
          </p:txBody>
        </p:sp>
        <p:cxnSp>
          <p:nvCxnSpPr>
            <p:cNvPr id="11" name="Line 26">
              <a:extLst>
                <a:ext uri="{FF2B5EF4-FFF2-40B4-BE49-F238E27FC236}">
                  <a16:creationId xmlns:a16="http://schemas.microsoft.com/office/drawing/2014/main" id="{ADF3A2B5-3097-497E-B0B1-C93BAA2F07E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371600" y="342900"/>
              <a:ext cx="794" cy="1485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id="{A377B7FB-02B1-4981-876A-9C20A573A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3" y="1538288"/>
              <a:ext cx="895350" cy="794"/>
            </a:xfrm>
            <a:custGeom>
              <a:avLst/>
              <a:gdLst>
                <a:gd name="T0" fmla="*/ 1410 w 1410"/>
                <a:gd name="T1" fmla="*/ 0 h 1"/>
                <a:gd name="T2" fmla="*/ 0 w 141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10" h="1">
                  <a:moveTo>
                    <a:pt x="1410" y="0"/>
                  </a:moveTo>
                  <a:cubicBezTo>
                    <a:pt x="940" y="0"/>
                    <a:pt x="470" y="0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2800">
                <a:solidFill>
                  <a:schemeClr val="tx1"/>
                </a:solidFill>
              </a:endParaRPr>
            </a:p>
          </p:txBody>
        </p:sp>
        <p:sp>
          <p:nvSpPr>
            <p:cNvPr id="13" name="Text Box 28">
              <a:extLst>
                <a:ext uri="{FF2B5EF4-FFF2-40B4-BE49-F238E27FC236}">
                  <a16:creationId xmlns:a16="http://schemas.microsoft.com/office/drawing/2014/main" id="{77C6D09A-2882-4FE6-8A4E-BEA472A40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8700" y="1143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LRAS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Text Box 29">
              <a:extLst>
                <a:ext uri="{FF2B5EF4-FFF2-40B4-BE49-F238E27FC236}">
                  <a16:creationId xmlns:a16="http://schemas.microsoft.com/office/drawing/2014/main" id="{F538979C-67FC-4CDF-9B83-95FFFC64FA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100" y="2286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SRAS</a:t>
              </a:r>
              <a:r>
                <a:rPr lang="cs-CZ" sz="1200" b="1" baseline="-250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Text Box 30">
              <a:extLst>
                <a:ext uri="{FF2B5EF4-FFF2-40B4-BE49-F238E27FC236}">
                  <a16:creationId xmlns:a16="http://schemas.microsoft.com/office/drawing/2014/main" id="{27CE0AE7-85E0-4C01-B979-CE3FFEC5C7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100" y="16002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AD</a:t>
              </a:r>
              <a:r>
                <a:rPr lang="cs-CZ" sz="1200" b="1" baseline="-250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Text Box 31">
              <a:extLst>
                <a:ext uri="{FF2B5EF4-FFF2-40B4-BE49-F238E27FC236}">
                  <a16:creationId xmlns:a16="http://schemas.microsoft.com/office/drawing/2014/main" id="{37326B9D-AE0A-4697-B9E6-6C1DF24141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1828800"/>
              <a:ext cx="8001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Q</a:t>
              </a:r>
              <a:r>
                <a:rPr lang="cs-CZ" sz="1200" b="1" baseline="-250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=Q</a:t>
              </a:r>
              <a:r>
                <a:rPr lang="cs-CZ" sz="1200" b="1" baseline="-250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Text Box 32">
              <a:extLst>
                <a:ext uri="{FF2B5EF4-FFF2-40B4-BE49-F238E27FC236}">
                  <a16:creationId xmlns:a16="http://schemas.microsoft.com/office/drawing/2014/main" id="{DA668F37-0830-4757-A692-3F1A765921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1828800"/>
              <a:ext cx="4572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Q</a:t>
              </a:r>
              <a:r>
                <a:rPr lang="cs-CZ" sz="1200" b="1" baseline="-250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Text Box 33">
              <a:extLst>
                <a:ext uri="{FF2B5EF4-FFF2-40B4-BE49-F238E27FC236}">
                  <a16:creationId xmlns:a16="http://schemas.microsoft.com/office/drawing/2014/main" id="{3CE593D8-753F-48E6-907C-E94F5EFEAB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485900"/>
              <a:ext cx="571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P</a:t>
              </a:r>
              <a:r>
                <a:rPr lang="cs-CZ" sz="1200" b="1" baseline="-250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Text Box 34">
              <a:extLst>
                <a:ext uri="{FF2B5EF4-FFF2-40B4-BE49-F238E27FC236}">
                  <a16:creationId xmlns:a16="http://schemas.microsoft.com/office/drawing/2014/main" id="{710554E8-92E7-406B-84C8-700D5137C6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257300"/>
              <a:ext cx="571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P</a:t>
              </a:r>
              <a:r>
                <a:rPr lang="cs-CZ" sz="1200" b="1" baseline="-250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Arc 35">
              <a:extLst>
                <a:ext uri="{FF2B5EF4-FFF2-40B4-BE49-F238E27FC236}">
                  <a16:creationId xmlns:a16="http://schemas.microsoft.com/office/drawing/2014/main" id="{48265158-5C92-4F0B-9136-D233E928511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85800" y="342900"/>
              <a:ext cx="1143000" cy="11430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2800">
                <a:solidFill>
                  <a:schemeClr val="tx1"/>
                </a:solidFill>
              </a:endParaRPr>
            </a:p>
          </p:txBody>
        </p:sp>
        <p:cxnSp>
          <p:nvCxnSpPr>
            <p:cNvPr id="21" name="Line 36">
              <a:extLst>
                <a:ext uri="{FF2B5EF4-FFF2-40B4-BE49-F238E27FC236}">
                  <a16:creationId xmlns:a16="http://schemas.microsoft.com/office/drawing/2014/main" id="{BE12B985-E59A-413A-A229-A9270A46413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57200" y="1371600"/>
              <a:ext cx="685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37">
              <a:extLst>
                <a:ext uri="{FF2B5EF4-FFF2-40B4-BE49-F238E27FC236}">
                  <a16:creationId xmlns:a16="http://schemas.microsoft.com/office/drawing/2014/main" id="{61B40073-CA53-4053-891D-8649A8D01D6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1371600"/>
              <a:ext cx="0" cy="457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Text Box 38">
              <a:extLst>
                <a:ext uri="{FF2B5EF4-FFF2-40B4-BE49-F238E27FC236}">
                  <a16:creationId xmlns:a16="http://schemas.microsoft.com/office/drawing/2014/main" id="{F1CC2F61-BED8-4A81-965C-C4DA2809EF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5900" y="1143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SRAS</a:t>
              </a:r>
              <a:r>
                <a:rPr lang="cs-CZ" sz="1200" b="1" baseline="-250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Arc 39">
              <a:extLst>
                <a:ext uri="{FF2B5EF4-FFF2-40B4-BE49-F238E27FC236}">
                  <a16:creationId xmlns:a16="http://schemas.microsoft.com/office/drawing/2014/main" id="{724FB60F-D064-4893-85C4-9A90D3B01DD2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914400" y="342900"/>
              <a:ext cx="1143000" cy="11430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2800">
                <a:solidFill>
                  <a:schemeClr val="tx1"/>
                </a:solidFill>
              </a:endParaRPr>
            </a:p>
          </p:txBody>
        </p:sp>
        <p:sp>
          <p:nvSpPr>
            <p:cNvPr id="25" name="Text Box 40">
              <a:extLst>
                <a:ext uri="{FF2B5EF4-FFF2-40B4-BE49-F238E27FC236}">
                  <a16:creationId xmlns:a16="http://schemas.microsoft.com/office/drawing/2014/main" id="{A51FD43E-F737-4BCB-9DB5-0BE3F5114D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13716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AD</a:t>
              </a:r>
              <a:r>
                <a:rPr lang="cs-CZ" sz="1200" b="1" baseline="-250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6" name="Line 41">
              <a:extLst>
                <a:ext uri="{FF2B5EF4-FFF2-40B4-BE49-F238E27FC236}">
                  <a16:creationId xmlns:a16="http://schemas.microsoft.com/office/drawing/2014/main" id="{FD3EB323-0A9E-4E99-8412-F82E2970C4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57200" y="1257300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Text Box 42">
              <a:extLst>
                <a:ext uri="{FF2B5EF4-FFF2-40B4-BE49-F238E27FC236}">
                  <a16:creationId xmlns:a16="http://schemas.microsoft.com/office/drawing/2014/main" id="{EFDD3556-E2F5-4CB0-A42F-E6C48CA600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" y="1143000"/>
              <a:ext cx="571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P</a:t>
              </a:r>
              <a:r>
                <a:rPr lang="cs-CZ" sz="1200" b="1" baseline="-250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8" name="Line 43">
              <a:extLst>
                <a:ext uri="{FF2B5EF4-FFF2-40B4-BE49-F238E27FC236}">
                  <a16:creationId xmlns:a16="http://schemas.microsoft.com/office/drawing/2014/main" id="{99186384-3F7D-4CFE-AB17-F61EA89AEF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14300" y="1143000"/>
              <a:ext cx="794" cy="571500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Line 44">
              <a:extLst>
                <a:ext uri="{FF2B5EF4-FFF2-40B4-BE49-F238E27FC236}">
                  <a16:creationId xmlns:a16="http://schemas.microsoft.com/office/drawing/2014/main" id="{FB3C83E8-9C14-449C-96B6-B233644672B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28700" y="2057400"/>
              <a:ext cx="457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Line 45">
              <a:extLst>
                <a:ext uri="{FF2B5EF4-FFF2-40B4-BE49-F238E27FC236}">
                  <a16:creationId xmlns:a16="http://schemas.microsoft.com/office/drawing/2014/main" id="{8D518B04-A896-4EA1-B009-2C702FEBCDC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28700" y="2171700"/>
              <a:ext cx="457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Text Box 46">
              <a:extLst>
                <a:ext uri="{FF2B5EF4-FFF2-40B4-BE49-F238E27FC236}">
                  <a16:creationId xmlns:a16="http://schemas.microsoft.com/office/drawing/2014/main" id="{C955FAFE-7173-4B76-84EB-AC6EBB0BE0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100" y="1828800"/>
              <a:ext cx="51435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Q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Text Box 47">
              <a:extLst>
                <a:ext uri="{FF2B5EF4-FFF2-40B4-BE49-F238E27FC236}">
                  <a16:creationId xmlns:a16="http://schemas.microsoft.com/office/drawing/2014/main" id="{86E2463F-4CFB-4FC9-AD56-1A366442AE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" y="114300"/>
              <a:ext cx="571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P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043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Důsledky 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503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Skutečná  míra inflace je většinou vyšší než očekávaná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mezd přichází se zpožděním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mzdy rostou jen u některých pracovníků, tj. v 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průměru; </a:t>
            </a: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Tzv.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taxflace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znamená, že s 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růstem nominálních důchodů se pracovníci dostávají do vyšší důchodové skupiny s vyšší mírou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zdanění;</a:t>
            </a: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Inflace zatěžuje ekonomické subjekty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dodatečnými náklady (náklady spojené s řízením portfolia, náklady na „menu </a:t>
            </a:r>
            <a:r>
              <a:rPr lang="cs-CZ" altLang="cs-CZ" sz="28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costs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“, tj. náklady spojené se změnou ceníků apod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.).</a:t>
            </a: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19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Důsledky 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503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Klesá reálná hodnota aktiv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(hotovosti, vkladů na požádání). 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Důsledkem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snaha o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diverzifikaci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struktury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aktiv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do nemovitostí (pozemky, budovy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apod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.), jejichž cena inflací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roste; </a:t>
            </a: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Vliv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inflace na ekonomickou aktivitu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negativní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protože vytváří nejisté prostředí, ztěžuje kalkulaci, přináší nejistotu pro investování, roste  riziko, narůstá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spekulace;</a:t>
            </a: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Věřitelé inflací ztrácejí, dlužníci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získávají.</a:t>
            </a: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002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Protiinflační politika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503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Monetární a fiskální restrikce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která nestimuluje růst AD popř. snižuje AD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Snižování inflačních očekávání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(důvěryhodná politika vlády a centrální banky)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Cenová a mzdová regulace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(důchodová politika zaměřená na z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mrazení růstu cen a mezd, stanovení limitů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růstu mezd v procentech ve vztahu k inflaci,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dobrovolné omezení růstu mezd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 kolektivním vyjednávání aj.)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85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503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69" y="1551593"/>
            <a:ext cx="7727061" cy="454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6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503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96" name="Picture 4" descr="Není k dispozici žádný popis fotk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20" y="1616045"/>
            <a:ext cx="8376159" cy="380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97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503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346" name="Picture 2" descr="Euro v Česku on Twitter: &quot;Shrnutí #inflace v lednu 2023: 💶 #Eurozóna, kde  je to &quot;drahé&quot; #euro: 8,5 %. 🇭🇷 #Chorvatsko, kde € &quot;přineslo&quot; masivní  zdražování: 13,1 %. 🇸🇰 #Slovensko, které 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17" y="1616045"/>
            <a:ext cx="7836535" cy="440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81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Prognóza ČNB (inflace)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503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7310"/>
              </p:ext>
            </p:extLst>
          </p:nvPr>
        </p:nvGraphicFramePr>
        <p:xfrm>
          <a:off x="627320" y="1987838"/>
          <a:ext cx="8229600" cy="312420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2509580">
                  <a:extLst>
                    <a:ext uri="{9D8B030D-6E8A-4147-A177-3AD203B41FA5}">
                      <a16:colId xmlns:a16="http://schemas.microsoft.com/office/drawing/2014/main" val="3506781319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1908926891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3996528555"/>
                    </a:ext>
                  </a:extLst>
                </a:gridCol>
                <a:gridCol w="1668720">
                  <a:extLst>
                    <a:ext uri="{9D8B030D-6E8A-4147-A177-3AD203B41FA5}">
                      <a16:colId xmlns:a16="http://schemas.microsoft.com/office/drawing/2014/main" val="6207806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800" b="1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effectLst/>
                        </a:rPr>
                        <a:t>2022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effectLst/>
                        </a:rPr>
                        <a:t>2023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effectLst/>
                        </a:rPr>
                        <a:t>2024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866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Celková inflace (%)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15,1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10,8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2,1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0583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800">
                          <a:effectLst/>
                        </a:rPr>
                        <a:t>Měnověpolitická inflace (%)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>
                          <a:effectLst/>
                        </a:rPr>
                        <a:t>14,6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>
                          <a:effectLst/>
                        </a:rPr>
                        <a:t>10,6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>
                          <a:effectLst/>
                        </a:rPr>
                        <a:t>2,1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9342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800">
                          <a:effectLst/>
                        </a:rPr>
                        <a:t>Hrubý domácí produkt (mzr. změny v %)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>
                          <a:effectLst/>
                        </a:rPr>
                        <a:t>2,5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>
                          <a:effectLst/>
                        </a:rPr>
                        <a:t>-0,3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>
                          <a:effectLst/>
                        </a:rPr>
                        <a:t>2,2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2935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800">
                          <a:effectLst/>
                        </a:rPr>
                        <a:t>Úrokové sazby 3M PRIBOR (%)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>
                          <a:effectLst/>
                        </a:rPr>
                        <a:t>6,3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>
                          <a:effectLst/>
                        </a:rPr>
                        <a:t>7,0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>
                          <a:effectLst/>
                        </a:rPr>
                        <a:t>4,8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0972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800">
                          <a:effectLst/>
                        </a:rPr>
                        <a:t>Měnový kurz (CZK/EUR)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>
                          <a:effectLst/>
                        </a:rPr>
                        <a:t>24,6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>
                          <a:effectLst/>
                        </a:rPr>
                        <a:t>24,5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>
                          <a:effectLst/>
                        </a:rPr>
                        <a:t>24,6</a:t>
                      </a:r>
                      <a:endParaRPr lang="cs-CZ" sz="1800" b="0" dirty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998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57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Deflace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pokles cenové hladiny (např. -0,8 %)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Desinflace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snižování míry inflace, tj. zpomalování (např. 8 % pak 6 % a 3,5 %)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Stagflace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stagnace ekonomiky spojená s růstem cenové hladiny (Y stagnuje a růst P)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Slumpflace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pokles reálného produktu spojený s růstem cenové hladiny (pokles Y a růst P)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Otevřená inflace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projevuje se růstem cenové hladiny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Skrytá inflace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neprojevuje se růstem cenové hladiny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782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Prognóza ČNB (inflace)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503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249325"/>
              </p:ext>
            </p:extLst>
          </p:nvPr>
        </p:nvGraphicFramePr>
        <p:xfrm>
          <a:off x="457200" y="2035811"/>
          <a:ext cx="8229600" cy="83058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394520993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424751345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45292017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67062116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227804982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Celková inflace v 1. čtvrtletí 2023 a na horizontu měnové politiky</a:t>
                      </a:r>
                    </a:p>
                  </a:txBody>
                  <a:tcPr marL="63500" marR="63500" marT="31750" marB="3175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2118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leden 2023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únor 2023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březen 2023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1. čtvrtletí 2024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2. čtvrtletí 2024</a:t>
                      </a:r>
                    </a:p>
                  </a:txBody>
                  <a:tcPr marL="63500" marR="63500" marT="31750" marB="31750" anchor="ctr"/>
                </a:tc>
                <a:extLst>
                  <a:ext uri="{0D108BD9-81ED-4DB2-BD59-A6C34878D82A}">
                    <a16:rowId xmlns:a16="http://schemas.microsoft.com/office/drawing/2014/main" val="26043274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17,6 %</a:t>
                      </a:r>
                      <a:endParaRPr lang="cs-CZ" b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16,5 %</a:t>
                      </a:r>
                      <a:endParaRPr lang="cs-CZ" b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14,8 %</a:t>
                      </a:r>
                      <a:endParaRPr lang="cs-CZ" b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2,3 %</a:t>
                      </a:r>
                      <a:endParaRPr lang="cs-CZ" b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2,0 %</a:t>
                      </a:r>
                      <a:endParaRPr lang="cs-CZ" b="0" dirty="0">
                        <a:effectLst/>
                      </a:endParaRPr>
                    </a:p>
                  </a:txBody>
                  <a:tcPr marL="63500" marR="63500" marT="31750" marB="31750" anchor="ctr"/>
                </a:tc>
                <a:extLst>
                  <a:ext uri="{0D108BD9-81ED-4DB2-BD59-A6C34878D82A}">
                    <a16:rowId xmlns:a16="http://schemas.microsoft.com/office/drawing/2014/main" val="3166883417"/>
                  </a:ext>
                </a:extLst>
              </a:tr>
            </a:tbl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34884" t="31343" r="6977" b="12222"/>
          <a:stretch/>
        </p:blipFill>
        <p:spPr>
          <a:xfrm>
            <a:off x="1765004" y="3070783"/>
            <a:ext cx="5613991" cy="306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3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Prognóza ČNB (inflace)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503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851779"/>
              </p:ext>
            </p:extLst>
          </p:nvPr>
        </p:nvGraphicFramePr>
        <p:xfrm>
          <a:off x="419985" y="1911191"/>
          <a:ext cx="8229600" cy="83058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83123386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73792585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358779307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0602669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313866501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cs-CZ" b="1" dirty="0" err="1">
                          <a:effectLst/>
                        </a:rPr>
                        <a:t>Měnověpolitická</a:t>
                      </a:r>
                      <a:r>
                        <a:rPr lang="cs-CZ" b="1" dirty="0">
                          <a:effectLst/>
                        </a:rPr>
                        <a:t> inflace v 1. čtvrtletí 2023 a na horizontu měnové politiky</a:t>
                      </a:r>
                    </a:p>
                  </a:txBody>
                  <a:tcPr marL="63500" marR="63500" marT="31750" marB="3175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283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leden 2023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únor 2023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březen 2023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1. čtvrtletí 2024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2. čtvrtletí 2024</a:t>
                      </a:r>
                    </a:p>
                  </a:txBody>
                  <a:tcPr marL="63500" marR="63500" marT="31750" marB="31750" anchor="ctr"/>
                </a:tc>
                <a:extLst>
                  <a:ext uri="{0D108BD9-81ED-4DB2-BD59-A6C34878D82A}">
                    <a16:rowId xmlns:a16="http://schemas.microsoft.com/office/drawing/2014/main" val="23143519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17,6 %</a:t>
                      </a:r>
                      <a:endParaRPr lang="cs-CZ" b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16,4 %</a:t>
                      </a:r>
                      <a:endParaRPr lang="cs-CZ" b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14,7 %</a:t>
                      </a:r>
                      <a:endParaRPr lang="cs-CZ" b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2,2 %</a:t>
                      </a:r>
                      <a:endParaRPr lang="cs-CZ" b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1,9 %</a:t>
                      </a:r>
                      <a:endParaRPr lang="cs-CZ" b="0" dirty="0">
                        <a:effectLst/>
                      </a:endParaRPr>
                    </a:p>
                  </a:txBody>
                  <a:tcPr marL="63500" marR="63500" marT="31750" marB="31750" anchor="ctr"/>
                </a:tc>
                <a:extLst>
                  <a:ext uri="{0D108BD9-81ED-4DB2-BD59-A6C34878D82A}">
                    <a16:rowId xmlns:a16="http://schemas.microsoft.com/office/drawing/2014/main" val="2455937114"/>
                  </a:ext>
                </a:extLst>
              </a:tr>
            </a:tbl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34931" t="32363" r="7212" b="9542"/>
          <a:stretch/>
        </p:blipFill>
        <p:spPr>
          <a:xfrm>
            <a:off x="1812471" y="2982470"/>
            <a:ext cx="5519057" cy="31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5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Prognóza ČNB (inflace)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503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b="1" dirty="0"/>
              <a:t>Hrubý domácí produkt (</a:t>
            </a:r>
            <a:r>
              <a:rPr lang="cs-CZ" b="1" dirty="0" err="1"/>
              <a:t>mzr</a:t>
            </a:r>
            <a:r>
              <a:rPr lang="cs-CZ" b="1" dirty="0"/>
              <a:t>. změny v %)</a:t>
            </a:r>
          </a:p>
          <a:p>
            <a:pPr lvl="1"/>
            <a:r>
              <a:rPr lang="cs-CZ" dirty="0"/>
              <a:t>Ekonomika bude v nadcházejícím období mírně klesat. </a:t>
            </a:r>
            <a:endParaRPr lang="cs-CZ" dirty="0" smtClean="0"/>
          </a:p>
          <a:p>
            <a:pPr lvl="1"/>
            <a:r>
              <a:rPr lang="cs-CZ" dirty="0" smtClean="0"/>
              <a:t>Ekonomický </a:t>
            </a:r>
            <a:r>
              <a:rPr lang="cs-CZ" dirty="0"/>
              <a:t>růst se v meziročním vyjádření obnoví na konci roku 2023.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600" y="3690012"/>
            <a:ext cx="4572000" cy="252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2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79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err="1"/>
              <a:t>Phillipsova</a:t>
            </a:r>
            <a:r>
              <a:rPr lang="cs-CZ" altLang="cs-CZ" sz="3600" b="1" dirty="0"/>
              <a:t> křivka 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171515"/>
            <a:ext cx="8644269" cy="51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Zachycuje vztah mezi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inflací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nezaměstnaností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Umožňuje zkoumat vli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inflačních očekávání na inflaci a </a:t>
            </a:r>
            <a:r>
              <a:rPr lang="cs-CZ" altLang="cs-CZ" sz="28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nezaměstnanost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Prvotní interpretace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při nízkých mírách nezaměstnanosti vzniká na trhu práce přetlak poptávky po práci, což vyvolává větší růst nominálních mezd a tím pádem míry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inflace;</a:t>
            </a: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Tento vztah byl vnímán jako dlouhodobý =&gt; domněnka, že existuje volba mezi těmito zly, tj. nezaměstnaností a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inflací;</a:t>
            </a: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nominálních mezd by měl odpovídat růstu produktivity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práce.</a:t>
            </a: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835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7944"/>
            <a:ext cx="8229600" cy="1419255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Původní (mzdová) </a:t>
            </a:r>
            <a:br>
              <a:rPr lang="cs-CZ" altLang="cs-CZ" sz="3600" b="1" dirty="0"/>
            </a:br>
            <a:r>
              <a:rPr lang="cs-CZ" altLang="cs-CZ" sz="3600" b="1" dirty="0" err="1"/>
              <a:t>Phillipsova</a:t>
            </a:r>
            <a:r>
              <a:rPr lang="cs-CZ" altLang="cs-CZ" sz="3600" b="1" dirty="0"/>
              <a:t> křivka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562099"/>
            <a:ext cx="8644269" cy="4778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Původní (mzdová) </a:t>
            </a:r>
            <a:r>
              <a:rPr lang="cs-CZ" altLang="cs-CZ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Phillipsova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křivka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zachycuje negativní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vztah mezi mírou nezaměstnanosti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(osa x) a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mírou mzdové inflace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(osa y</a:t>
            </a:r>
            <a:r>
              <a:rPr lang="cs-CZ" altLang="cs-CZ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);</a:t>
            </a:r>
            <a:endParaRPr lang="cs-CZ" altLang="cs-CZ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Čím nižší je míra nezaměstnanosti, tím vyšší je míra mzdové inflace a </a:t>
            </a:r>
            <a:r>
              <a:rPr lang="cs-CZ" altLang="cs-CZ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opačně;</a:t>
            </a:r>
            <a:endParaRPr lang="cs-CZ" altLang="cs-CZ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Nulová míra mzdové inflace je spojena s tzv. přirozenou mírou </a:t>
            </a:r>
            <a:r>
              <a:rPr lang="cs-CZ" altLang="cs-CZ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nezaměstnanosti.</a:t>
            </a:r>
            <a:endParaRPr lang="cs-CZ" altLang="cs-CZ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16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617538"/>
            <a:ext cx="9144000" cy="647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Původní Phillipsova křivka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95" name="Freeform 7"/>
          <p:cNvSpPr>
            <a:spLocks/>
          </p:cNvSpPr>
          <p:nvPr/>
        </p:nvSpPr>
        <p:spPr bwMode="auto">
          <a:xfrm>
            <a:off x="3422650" y="2779713"/>
            <a:ext cx="2438400" cy="2743200"/>
          </a:xfrm>
          <a:custGeom>
            <a:avLst/>
            <a:gdLst>
              <a:gd name="T0" fmla="*/ 0 w 1632"/>
              <a:gd name="T1" fmla="*/ 0 h 1776"/>
              <a:gd name="T2" fmla="*/ 2147483646 w 1632"/>
              <a:gd name="T3" fmla="*/ 2147483646 h 1776"/>
              <a:gd name="T4" fmla="*/ 2147483646 w 1632"/>
              <a:gd name="T5" fmla="*/ 2147483646 h 17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32" h="1776">
                <a:moveTo>
                  <a:pt x="0" y="0"/>
                </a:moveTo>
                <a:cubicBezTo>
                  <a:pt x="56" y="500"/>
                  <a:pt x="112" y="1000"/>
                  <a:pt x="384" y="1296"/>
                </a:cubicBezTo>
                <a:cubicBezTo>
                  <a:pt x="656" y="1592"/>
                  <a:pt x="1144" y="1684"/>
                  <a:pt x="1632" y="1776"/>
                </a:cubicBezTo>
              </a:path>
            </a:pathLst>
          </a:custGeom>
          <a:noFill/>
          <a:ln w="635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676900" y="5522913"/>
            <a:ext cx="1066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PC</a:t>
            </a:r>
            <a:endParaRPr kumimoji="0" lang="cs-CZ" altLang="cs-CZ" sz="2800" b="1" i="0" u="none" strike="noStrike" kern="1200" cap="none" spc="0" normalizeH="0" baseline="-25000" noProof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2305" name="Group 17"/>
          <p:cNvGrpSpPr>
            <a:grpSpLocks/>
          </p:cNvGrpSpPr>
          <p:nvPr/>
        </p:nvGrpSpPr>
        <p:grpSpPr bwMode="auto">
          <a:xfrm>
            <a:off x="323850" y="1341438"/>
            <a:ext cx="8496300" cy="4456112"/>
            <a:chOff x="-492" y="1488"/>
            <a:chExt cx="5352" cy="2807"/>
          </a:xfrm>
        </p:grpSpPr>
        <p:sp>
          <p:nvSpPr>
            <p:cNvPr id="30727" name="Text Box 5"/>
            <p:cNvSpPr txBox="1">
              <a:spLocks noChangeArrowheads="1"/>
            </p:cNvSpPr>
            <p:nvPr/>
          </p:nvSpPr>
          <p:spPr bwMode="auto">
            <a:xfrm>
              <a:off x="-492" y="1488"/>
              <a:ext cx="130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Změna nominální mzdy</a:t>
              </a:r>
            </a:p>
          </p:txBody>
        </p:sp>
        <p:sp>
          <p:nvSpPr>
            <p:cNvPr id="30728" name="Text Box 6"/>
            <p:cNvSpPr txBox="1">
              <a:spLocks noChangeArrowheads="1"/>
            </p:cNvSpPr>
            <p:nvPr/>
          </p:nvSpPr>
          <p:spPr bwMode="auto">
            <a:xfrm>
              <a:off x="3552" y="3888"/>
              <a:ext cx="130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Míra nezaměstnanosti</a:t>
              </a:r>
            </a:p>
          </p:txBody>
        </p:sp>
        <p:grpSp>
          <p:nvGrpSpPr>
            <p:cNvPr id="30729" name="Group 10"/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30730" name="Line 11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731" name="Freeform 12"/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2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088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7944"/>
            <a:ext cx="8229600" cy="1419255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Modifikovaná (cenová</a:t>
            </a:r>
            <a:r>
              <a:rPr lang="cs-CZ" altLang="cs-CZ" sz="3600" b="1" dirty="0"/>
              <a:t>) </a:t>
            </a:r>
            <a:r>
              <a:rPr lang="cs-CZ" altLang="cs-CZ" sz="3600" b="1" dirty="0" err="1"/>
              <a:t>Phillipsova</a:t>
            </a:r>
            <a:r>
              <a:rPr lang="cs-CZ" altLang="cs-CZ" sz="3600" b="1" dirty="0"/>
              <a:t> křivka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422401"/>
            <a:ext cx="8644269" cy="4918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Přirozená míra nezaměstnanosti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spojena se stabilní cenovou hladinou, s nulovou mírou </a:t>
            </a:r>
            <a:r>
              <a:rPr lang="cs-CZ" altLang="cs-CZ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inflace;</a:t>
            </a:r>
            <a:endParaRPr lang="cs-CZ" altLang="cs-CZ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 růstu AD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(graf AD-AS) vzroste zaměstnanost,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klesne „u“ a roste míra inflace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(cenová hladina</a:t>
            </a:r>
            <a:r>
              <a:rPr lang="cs-CZ" altLang="cs-CZ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); </a:t>
            </a:r>
            <a:endParaRPr lang="cs-CZ" altLang="cs-CZ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Rovnováha je pouze krátkodobá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protože působí automatický mechanizmus, který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navrací „u“ na úroveň přirozené míry nezaměstnanosti (Y na úroveň Y*)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míra inflace klesne na </a:t>
            </a:r>
            <a:r>
              <a:rPr lang="cs-CZ" altLang="cs-CZ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nulu.</a:t>
            </a:r>
            <a:endParaRPr lang="cs-CZ" altLang="cs-CZ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006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7944"/>
            <a:ext cx="8229600" cy="1419255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Adaptivní očekávání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384300"/>
            <a:ext cx="8644269" cy="5233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Friedmanova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koncepce adaptivních očekávání předpokládá, že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jakmile zvýšená inflace určitou dobu trvá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ekonomické subjekty ji začnou očekávat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 do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budoucna a začnou jí přizpůsobovat své chování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  <a:endParaRPr lang="cs-CZ" altLang="cs-CZ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Inflační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očekávání se zabudovávají i do dlouhodobých kontraktů, což způsobí, že se očekávaná inflace přeměňuje v inflaci skutečnou.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Adaptivní očekávání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vycházejí pouze z minulé </a:t>
            </a:r>
            <a:r>
              <a:rPr lang="cs-CZ" altLang="cs-CZ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zkušenosti.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Lidé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poučují z minulých chyb a na jejich základě opravují své odhady budoucnosti. </a:t>
            </a:r>
            <a:endParaRPr lang="cs-CZ" altLang="cs-CZ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Slabinou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této koncepce je předpoklad, že lidé nejsou schopni utvářet přesná očekávání. </a:t>
            </a:r>
            <a:endParaRPr lang="cs-CZ" altLang="cs-CZ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Koncepce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adaptivních očekávání tak nevylučuje existenci systematické chyby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44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7944"/>
            <a:ext cx="8229600" cy="1419255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Racionální očekávání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245800"/>
            <a:ext cx="8644269" cy="5233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Tyto nedostatky překonává koncepce </a:t>
            </a:r>
            <a:r>
              <a:rPr lang="cs-CZ" altLang="cs-CZ" sz="3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racionálních očekávání</a:t>
            </a: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  <a:endParaRPr lang="cs-CZ" altLang="cs-CZ" sz="3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Podle </a:t>
            </a: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hypotézy racionálních očekávání berou lidé při svém rozhodování v úvahu všechny dostupné relevantní informace. </a:t>
            </a:r>
            <a:endParaRPr lang="cs-CZ" altLang="cs-CZ" sz="3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Lidé </a:t>
            </a:r>
            <a:r>
              <a:rPr lang="cs-CZ" altLang="cs-CZ" sz="3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netvoří svá očekávání pouze na základě minulých zkušeností, nýbrž sledují i odhady předpokládaného hospodářského vývoje, vývoj na finančních i komoditních trzích </a:t>
            </a: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(např. ropa), výroky politiků bankéřů či ekonomů atd.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Hypotéza racionálních očekávání předpokládá, že </a:t>
            </a:r>
            <a:r>
              <a:rPr lang="cs-CZ" altLang="cs-CZ" sz="3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lidé chovají cílevědomě nejen při maximalizaci užitku, ale i při shromažďování a zpracování informací</a:t>
            </a: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  <a:endParaRPr lang="cs-CZ" altLang="cs-CZ" sz="3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Lidé</a:t>
            </a:r>
            <a:r>
              <a:rPr lang="cs-CZ" altLang="cs-CZ" sz="3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racionální v tom smyslu, že se </a:t>
            </a:r>
            <a:r>
              <a:rPr lang="cs-CZ" altLang="cs-CZ" sz="3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snaží jednat vždy nejlepším možným způsobem</a:t>
            </a: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38/52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940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7944"/>
            <a:ext cx="8229600" cy="1419255"/>
          </a:xfrm>
        </p:spPr>
        <p:txBody>
          <a:bodyPr>
            <a:noAutofit/>
          </a:bodyPr>
          <a:lstStyle/>
          <a:p>
            <a:r>
              <a:rPr lang="cs-CZ" altLang="cs-CZ" sz="3600" b="1" dirty="0" err="1"/>
              <a:t>Friedman-Phelpsova</a:t>
            </a:r>
            <a:r>
              <a:rPr lang="cs-CZ" altLang="cs-CZ" sz="3600" b="1" dirty="0"/>
              <a:t> verze PC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498600"/>
            <a:ext cx="8644269" cy="4980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4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Friedman</a:t>
            </a: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zavedl pojem přirozené míry nezaměstnanosti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Rozšířili </a:t>
            </a:r>
            <a:r>
              <a:rPr lang="cs-CZ" altLang="cs-CZ" sz="34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Phillipsovu</a:t>
            </a: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křivku o další předpoklady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 </a:t>
            </a:r>
            <a:r>
              <a:rPr lang="cs-CZ" altLang="cs-CZ" sz="30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Phillipsovy</a:t>
            </a:r>
            <a:r>
              <a:rPr lang="cs-CZ" altLang="cs-CZ" sz="3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křivky zahrnul adaptivní inflační očekávání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Vychází z toho z toho, že vláda nebo </a:t>
            </a:r>
            <a:r>
              <a:rPr lang="cs-CZ" altLang="cs-CZ" sz="30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CB</a:t>
            </a:r>
            <a:r>
              <a:rPr lang="cs-CZ" altLang="cs-CZ" sz="3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realizují expanzivní HP, protože chtějí pomocí zvýšení </a:t>
            </a:r>
            <a:r>
              <a:rPr lang="cs-CZ" altLang="cs-CZ" sz="30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</a:t>
            </a:r>
            <a:r>
              <a:rPr lang="cs-CZ" altLang="cs-CZ" sz="3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snížit míru nezaměstnanosti</a:t>
            </a:r>
            <a:endParaRPr lang="cs-CZ" altLang="cs-CZ" sz="30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39/52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059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Měření 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Míra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inflace vyjadřuje, jak rychle se </a:t>
            </a:r>
            <a:r>
              <a:rPr lang="cs-CZ" altLang="cs-CZ" sz="28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zvýšovala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cenová hladina, vztahující se k období t, ve srovnání s cenovou hladinou, vztahující se k období t-1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Měří se pomocí tzv. cenových indexů: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Index spotřebitelských cen (CPI)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Index cen výrobců (PPI) – promítá se do CPI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Deflátor HDP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96920"/>
              </p:ext>
            </p:extLst>
          </p:nvPr>
        </p:nvGraphicFramePr>
        <p:xfrm>
          <a:off x="457200" y="1497735"/>
          <a:ext cx="7933104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Rastrový obrázek" r:id="rId4" imgW="3079800" imgH="279360" progId="Paint.Picture">
                  <p:embed/>
                </p:oleObj>
              </mc:Choice>
              <mc:Fallback>
                <p:oleObj name="Rastrový obrázek" r:id="rId4" imgW="3079800" imgH="279360" progId="Paint.Picture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97735"/>
                        <a:ext cx="7933104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358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35843" name="Group 22"/>
          <p:cNvGrpSpPr>
            <a:grpSpLocks/>
          </p:cNvGrpSpPr>
          <p:nvPr/>
        </p:nvGrpSpPr>
        <p:grpSpPr bwMode="auto">
          <a:xfrm>
            <a:off x="685800" y="2362200"/>
            <a:ext cx="5562600" cy="4329113"/>
            <a:chOff x="432" y="1488"/>
            <a:chExt cx="3504" cy="2727"/>
          </a:xfrm>
        </p:grpSpPr>
        <p:sp>
          <p:nvSpPr>
            <p:cNvPr id="35868" name="Text Box 4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35869" name="Text Box 5"/>
            <p:cNvSpPr txBox="1">
              <a:spLocks noChangeArrowheads="1"/>
            </p:cNvSpPr>
            <p:nvPr/>
          </p:nvSpPr>
          <p:spPr bwMode="auto">
            <a:xfrm>
              <a:off x="3552" y="38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35870" name="Group 7"/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35871" name="Line 8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872" name="Freeform 9"/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96" name="Group 24"/>
          <p:cNvGrpSpPr>
            <a:grpSpLocks/>
          </p:cNvGrpSpPr>
          <p:nvPr/>
        </p:nvGrpSpPr>
        <p:grpSpPr bwMode="auto">
          <a:xfrm>
            <a:off x="1905000" y="2667000"/>
            <a:ext cx="4419600" cy="2652713"/>
            <a:chOff x="1200" y="1680"/>
            <a:chExt cx="2784" cy="1671"/>
          </a:xfrm>
        </p:grpSpPr>
        <p:sp>
          <p:nvSpPr>
            <p:cNvPr id="35866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5089 w 1632"/>
                <a:gd name="T3" fmla="*/ 263 h 1776"/>
                <a:gd name="T4" fmla="*/ 21609 w 1632"/>
                <a:gd name="T5" fmla="*/ 36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5867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8695" name="Group 23"/>
          <p:cNvGrpSpPr>
            <a:grpSpLocks/>
          </p:cNvGrpSpPr>
          <p:nvPr/>
        </p:nvGrpSpPr>
        <p:grpSpPr bwMode="auto">
          <a:xfrm>
            <a:off x="1295400" y="2971800"/>
            <a:ext cx="4933950" cy="2741613"/>
            <a:chOff x="1200" y="1632"/>
            <a:chExt cx="2357" cy="1920"/>
          </a:xfrm>
        </p:grpSpPr>
        <p:sp>
          <p:nvSpPr>
            <p:cNvPr id="35864" name="Text Box 6"/>
            <p:cNvSpPr txBox="1">
              <a:spLocks noChangeArrowheads="1"/>
            </p:cNvSpPr>
            <p:nvPr/>
          </p:nvSpPr>
          <p:spPr bwMode="auto">
            <a:xfrm>
              <a:off x="2693" y="1825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endPara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5865" name="Freeform 13"/>
            <p:cNvSpPr>
              <a:spLocks/>
            </p:cNvSpPr>
            <p:nvPr/>
          </p:nvSpPr>
          <p:spPr bwMode="auto">
            <a:xfrm>
              <a:off x="1200" y="1632"/>
              <a:ext cx="1488" cy="1920"/>
            </a:xfrm>
            <a:custGeom>
              <a:avLst/>
              <a:gdLst>
                <a:gd name="T0" fmla="*/ 0 w 1680"/>
                <a:gd name="T1" fmla="*/ 3206 h 1824"/>
                <a:gd name="T2" fmla="*/ 316 w 1680"/>
                <a:gd name="T3" fmla="*/ 2361 h 1824"/>
                <a:gd name="T4" fmla="*/ 442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87" name="Line 15"/>
          <p:cNvSpPr>
            <a:spLocks noChangeShapeType="1"/>
          </p:cNvSpPr>
          <p:nvPr/>
        </p:nvSpPr>
        <p:spPr bwMode="auto">
          <a:xfrm flipH="1" flipV="1">
            <a:off x="1128713" y="4860925"/>
            <a:ext cx="2473325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19113" y="4392613"/>
            <a:ext cx="6096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3470275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</a:t>
            </a:r>
            <a:endParaRPr kumimoji="0" lang="cs-CZ" altLang="cs-CZ" sz="2800" b="1" i="0" u="none" strike="noStrike" kern="1200" cap="none" spc="0" normalizeH="0" baseline="-2500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97" name="Group 25"/>
          <p:cNvGrpSpPr>
            <a:grpSpLocks/>
          </p:cNvGrpSpPr>
          <p:nvPr/>
        </p:nvGrpSpPr>
        <p:grpSpPr bwMode="auto">
          <a:xfrm>
            <a:off x="2881313" y="2147888"/>
            <a:ext cx="1371600" cy="4024312"/>
            <a:chOff x="1802" y="1353"/>
            <a:chExt cx="864" cy="2535"/>
          </a:xfrm>
        </p:grpSpPr>
        <p:sp>
          <p:nvSpPr>
            <p:cNvPr id="35862" name="Line 18"/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5863" name="Text Box 19"/>
            <p:cNvSpPr txBox="1">
              <a:spLocks noChangeArrowheads="1"/>
            </p:cNvSpPr>
            <p:nvPr/>
          </p:nvSpPr>
          <p:spPr bwMode="auto">
            <a:xfrm>
              <a:off x="1802" y="1353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3013075" y="423703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5851" name="Text Box 2"/>
          <p:cNvSpPr txBox="1">
            <a:spLocks noChangeArrowheads="1"/>
          </p:cNvSpPr>
          <p:nvPr/>
        </p:nvSpPr>
        <p:spPr bwMode="auto">
          <a:xfrm>
            <a:off x="0" y="569119"/>
            <a:ext cx="9144000" cy="1062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Inflace tažená poptávkou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4152900" y="616585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grpSp>
        <p:nvGrpSpPr>
          <p:cNvPr id="26" name="Group 24"/>
          <p:cNvGrpSpPr>
            <a:grpSpLocks/>
          </p:cNvGrpSpPr>
          <p:nvPr/>
        </p:nvGrpSpPr>
        <p:grpSpPr bwMode="auto">
          <a:xfrm>
            <a:off x="2725738" y="2057400"/>
            <a:ext cx="4419600" cy="2652713"/>
            <a:chOff x="1200" y="1680"/>
            <a:chExt cx="2784" cy="1671"/>
          </a:xfrm>
        </p:grpSpPr>
        <p:sp>
          <p:nvSpPr>
            <p:cNvPr id="35860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5089 w 1632"/>
                <a:gd name="T3" fmla="*/ 263 h 1776"/>
                <a:gd name="T4" fmla="*/ 21609 w 1632"/>
                <a:gd name="T5" fmla="*/ 36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5861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 smtClean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0" name="Line 15"/>
          <p:cNvSpPr>
            <a:spLocks noChangeShapeType="1"/>
          </p:cNvSpPr>
          <p:nvPr/>
        </p:nvSpPr>
        <p:spPr bwMode="auto">
          <a:xfrm flipH="1" flipV="1">
            <a:off x="1143000" y="4076700"/>
            <a:ext cx="2871788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" name="Line 15"/>
          <p:cNvSpPr>
            <a:spLocks noChangeShapeType="1"/>
          </p:cNvSpPr>
          <p:nvPr/>
        </p:nvSpPr>
        <p:spPr bwMode="auto">
          <a:xfrm flipH="1" flipV="1">
            <a:off x="4100513" y="4076700"/>
            <a:ext cx="1587" cy="2030413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533400" y="3660775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323850" y="3981450"/>
            <a:ext cx="0" cy="1028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3463925" y="6700838"/>
            <a:ext cx="1101725" cy="158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4116388" y="3689350"/>
            <a:ext cx="609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3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949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  <p:bldP spid="28693" grpId="0"/>
      <p:bldP spid="25" grpId="0"/>
      <p:bldP spid="32" grpId="0"/>
      <p:bldP spid="4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7944"/>
            <a:ext cx="8229600" cy="1419255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Poptávková 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231900"/>
            <a:ext cx="8644269" cy="5247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sz="2400" b="1" dirty="0"/>
              <a:t>Poptávková inflace</a:t>
            </a:r>
            <a:r>
              <a:rPr lang="cs-CZ" sz="2400" dirty="0"/>
              <a:t> (inflace tažená poptávkou) = tento typ inflace je </a:t>
            </a:r>
            <a:r>
              <a:rPr lang="cs-CZ" sz="2400" b="1" dirty="0"/>
              <a:t>vyvoláván převahou agregátní poptávky nad agregátní nabídkou</a:t>
            </a:r>
            <a:r>
              <a:rPr lang="cs-CZ" sz="2400" dirty="0"/>
              <a:t>. </a:t>
            </a:r>
            <a:endParaRPr lang="cs-CZ" sz="2400" dirty="0" smtClean="0"/>
          </a:p>
          <a:p>
            <a:r>
              <a:rPr lang="cs-CZ" sz="2400" dirty="0" smtClean="0"/>
              <a:t>Můžeme </a:t>
            </a:r>
            <a:r>
              <a:rPr lang="cs-CZ" sz="2400" dirty="0"/>
              <a:t>ji charakterizovat jako stav, kdy domácnosti, firmy, vláda a zahraniční subjekty chtějí spotřebovávat větší produkt, než jaký při stálých cenách ekonomika vytváří.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41/52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Plátno 286">
            <a:extLst>
              <a:ext uri="{FF2B5EF4-FFF2-40B4-BE49-F238E27FC236}">
                <a16:creationId xmlns:a16="http://schemas.microsoft.com/office/drawing/2014/main" id="{98D01A10-57F6-47B1-81B7-C8EE2C7F2DE7}"/>
              </a:ext>
            </a:extLst>
          </p:cNvPr>
          <p:cNvGrpSpPr/>
          <p:nvPr/>
        </p:nvGrpSpPr>
        <p:grpSpPr>
          <a:xfrm>
            <a:off x="1099964" y="3569900"/>
            <a:ext cx="4551536" cy="2632015"/>
            <a:chOff x="0" y="0"/>
            <a:chExt cx="3314700" cy="2057400"/>
          </a:xfrm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C4B5B740-2E1D-47AE-BF1F-C3BE331086FF}"/>
                </a:ext>
              </a:extLst>
            </p:cNvPr>
            <p:cNvSpPr/>
            <p:nvPr/>
          </p:nvSpPr>
          <p:spPr>
            <a:xfrm>
              <a:off x="0" y="0"/>
              <a:ext cx="3314700" cy="2057400"/>
            </a:xfrm>
            <a:prstGeom prst="rect">
              <a:avLst/>
            </a:prstGeom>
            <a:noFill/>
            <a:ln>
              <a:noFill/>
            </a:ln>
          </p:spPr>
        </p:sp>
        <p:cxnSp>
          <p:nvCxnSpPr>
            <p:cNvPr id="7" name="Line 75">
              <a:extLst>
                <a:ext uri="{FF2B5EF4-FFF2-40B4-BE49-F238E27FC236}">
                  <a16:creationId xmlns:a16="http://schemas.microsoft.com/office/drawing/2014/main" id="{6F37D82C-F2E7-4614-806E-B87DD4BF87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200" y="1828800"/>
              <a:ext cx="1828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76">
              <a:extLst>
                <a:ext uri="{FF2B5EF4-FFF2-40B4-BE49-F238E27FC236}">
                  <a16:creationId xmlns:a16="http://schemas.microsoft.com/office/drawing/2014/main" id="{C4A84EDB-7A7F-454D-8A4C-D35465329FB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57200" y="114300"/>
              <a:ext cx="0" cy="1714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Arc 77">
              <a:extLst>
                <a:ext uri="{FF2B5EF4-FFF2-40B4-BE49-F238E27FC236}">
                  <a16:creationId xmlns:a16="http://schemas.microsoft.com/office/drawing/2014/main" id="{CAEB76F9-6155-4593-B6E4-881D05131A6E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685800" y="342900"/>
              <a:ext cx="1371600" cy="1371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3600"/>
            </a:p>
          </p:txBody>
        </p:sp>
        <p:sp>
          <p:nvSpPr>
            <p:cNvPr id="10" name="Arc 78">
              <a:extLst>
                <a:ext uri="{FF2B5EF4-FFF2-40B4-BE49-F238E27FC236}">
                  <a16:creationId xmlns:a16="http://schemas.microsoft.com/office/drawing/2014/main" id="{7CD1815F-2A7E-452F-88FF-B1BF8E4EAAF5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914400" y="342900"/>
              <a:ext cx="1143000" cy="11430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3600"/>
            </a:p>
          </p:txBody>
        </p:sp>
        <p:sp>
          <p:nvSpPr>
            <p:cNvPr id="11" name="Arc 79">
              <a:extLst>
                <a:ext uri="{FF2B5EF4-FFF2-40B4-BE49-F238E27FC236}">
                  <a16:creationId xmlns:a16="http://schemas.microsoft.com/office/drawing/2014/main" id="{5504A0AC-32A3-4973-82FA-225D7326884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85800" y="342900"/>
              <a:ext cx="1371600" cy="1371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3600"/>
            </a:p>
          </p:txBody>
        </p:sp>
        <p:cxnSp>
          <p:nvCxnSpPr>
            <p:cNvPr id="12" name="Line 80">
              <a:extLst>
                <a:ext uri="{FF2B5EF4-FFF2-40B4-BE49-F238E27FC236}">
                  <a16:creationId xmlns:a16="http://schemas.microsoft.com/office/drawing/2014/main" id="{FE8CA64E-193B-4596-BEFD-7513C9766BF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371600" y="342900"/>
              <a:ext cx="0" cy="1485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Freeform 81">
              <a:extLst>
                <a:ext uri="{FF2B5EF4-FFF2-40B4-BE49-F238E27FC236}">
                  <a16:creationId xmlns:a16="http://schemas.microsoft.com/office/drawing/2014/main" id="{35D39E11-4D6A-4478-837A-38CB9D0D7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3" y="1538288"/>
              <a:ext cx="895350" cy="794"/>
            </a:xfrm>
            <a:custGeom>
              <a:avLst/>
              <a:gdLst>
                <a:gd name="T0" fmla="*/ 1410 w 1410"/>
                <a:gd name="T1" fmla="*/ 0 h 1"/>
                <a:gd name="T2" fmla="*/ 0 w 141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10" h="1">
                  <a:moveTo>
                    <a:pt x="1410" y="0"/>
                  </a:moveTo>
                  <a:cubicBezTo>
                    <a:pt x="940" y="0"/>
                    <a:pt x="470" y="0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3600"/>
            </a:p>
          </p:txBody>
        </p:sp>
        <p:sp>
          <p:nvSpPr>
            <p:cNvPr id="14" name="Freeform 82">
              <a:extLst>
                <a:ext uri="{FF2B5EF4-FFF2-40B4-BE49-F238E27FC236}">
                  <a16:creationId xmlns:a16="http://schemas.microsoft.com/office/drawing/2014/main" id="{89A323AE-1E5A-43C6-AFFB-EDB2F8B69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1385888"/>
              <a:ext cx="1133475" cy="15875"/>
            </a:xfrm>
            <a:custGeom>
              <a:avLst/>
              <a:gdLst>
                <a:gd name="T0" fmla="*/ 1785 w 1785"/>
                <a:gd name="T1" fmla="*/ 0 h 25"/>
                <a:gd name="T2" fmla="*/ 0 w 1785"/>
                <a:gd name="T3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85" h="25">
                  <a:moveTo>
                    <a:pt x="1785" y="0"/>
                  </a:moveTo>
                  <a:cubicBezTo>
                    <a:pt x="800" y="25"/>
                    <a:pt x="1395" y="15"/>
                    <a:pt x="0" y="1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3600"/>
            </a:p>
          </p:txBody>
        </p:sp>
        <p:cxnSp>
          <p:nvCxnSpPr>
            <p:cNvPr id="15" name="Line 83">
              <a:extLst>
                <a:ext uri="{FF2B5EF4-FFF2-40B4-BE49-F238E27FC236}">
                  <a16:creationId xmlns:a16="http://schemas.microsoft.com/office/drawing/2014/main" id="{3F0AC12F-984A-4EDC-8A69-FC7E5D967E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71600" y="1371600"/>
              <a:ext cx="22860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84">
              <a:extLst>
                <a:ext uri="{FF2B5EF4-FFF2-40B4-BE49-F238E27FC236}">
                  <a16:creationId xmlns:a16="http://schemas.microsoft.com/office/drawing/2014/main" id="{80805CCD-95D8-4A3F-B44B-482AE9EFC8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00200" y="1371600"/>
              <a:ext cx="0" cy="457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 Box 85">
              <a:extLst>
                <a:ext uri="{FF2B5EF4-FFF2-40B4-BE49-F238E27FC236}">
                  <a16:creationId xmlns:a16="http://schemas.microsoft.com/office/drawing/2014/main" id="{11BC0330-D695-4DEC-A79B-C7FE369D0A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7300" y="2286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LRAS</a:t>
              </a:r>
              <a:endParaRPr lang="cs-C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Text Box 86">
              <a:extLst>
                <a:ext uri="{FF2B5EF4-FFF2-40B4-BE49-F238E27FC236}">
                  <a16:creationId xmlns:a16="http://schemas.microsoft.com/office/drawing/2014/main" id="{3281F707-FB98-444A-9D4C-E7E7CD748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100" y="3429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SRAS</a:t>
              </a:r>
              <a:endParaRPr lang="cs-C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Text Box 87">
              <a:extLst>
                <a:ext uri="{FF2B5EF4-FFF2-40B4-BE49-F238E27FC236}">
                  <a16:creationId xmlns:a16="http://schemas.microsoft.com/office/drawing/2014/main" id="{DC04CBDA-05C5-4436-B7D0-DCA9459EE7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100" y="13716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AD</a:t>
              </a:r>
              <a:r>
                <a:rPr lang="cs-CZ" sz="16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cs-C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Text Box 88">
              <a:extLst>
                <a:ext uri="{FF2B5EF4-FFF2-40B4-BE49-F238E27FC236}">
                  <a16:creationId xmlns:a16="http://schemas.microsoft.com/office/drawing/2014/main" id="{C1F7297C-A60D-49A0-BC51-C3F22A9016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100" y="16002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AD</a:t>
              </a:r>
              <a:r>
                <a:rPr lang="cs-CZ" sz="16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cs-C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Text Box 89">
              <a:extLst>
                <a:ext uri="{FF2B5EF4-FFF2-40B4-BE49-F238E27FC236}">
                  <a16:creationId xmlns:a16="http://schemas.microsoft.com/office/drawing/2014/main" id="{EB049696-FC8C-4A0B-8EF3-9E7B597A50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1828800"/>
              <a:ext cx="4572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Q</a:t>
              </a:r>
              <a:r>
                <a:rPr lang="cs-CZ" sz="16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cs-C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Text Box 90">
              <a:extLst>
                <a:ext uri="{FF2B5EF4-FFF2-40B4-BE49-F238E27FC236}">
                  <a16:creationId xmlns:a16="http://schemas.microsoft.com/office/drawing/2014/main" id="{F44A5D6D-A57A-4728-B0F4-690367580F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600" y="1828800"/>
              <a:ext cx="4572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Q</a:t>
              </a:r>
              <a:r>
                <a:rPr lang="cs-CZ" sz="16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cs-C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Text Box 91">
              <a:extLst>
                <a:ext uri="{FF2B5EF4-FFF2-40B4-BE49-F238E27FC236}">
                  <a16:creationId xmlns:a16="http://schemas.microsoft.com/office/drawing/2014/main" id="{000C7FF9-37C0-44A6-B8A1-F0423C24E5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485900"/>
              <a:ext cx="571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P</a:t>
              </a:r>
              <a:r>
                <a:rPr lang="cs-CZ" sz="16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cs-C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xt Box 92">
              <a:extLst>
                <a:ext uri="{FF2B5EF4-FFF2-40B4-BE49-F238E27FC236}">
                  <a16:creationId xmlns:a16="http://schemas.microsoft.com/office/drawing/2014/main" id="{D91FE8EF-E4E0-41A2-AB21-A20C014FB6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257300"/>
              <a:ext cx="571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P</a:t>
              </a:r>
              <a:r>
                <a:rPr lang="cs-CZ" sz="16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cs-C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Text Box 93">
              <a:extLst>
                <a:ext uri="{FF2B5EF4-FFF2-40B4-BE49-F238E27FC236}">
                  <a16:creationId xmlns:a16="http://schemas.microsoft.com/office/drawing/2014/main" id="{9B9C0FC2-5CC3-49A4-8563-707CBB2775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200" y="1257300"/>
              <a:ext cx="1714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inflační mezera</a:t>
              </a:r>
              <a:endParaRPr lang="cs-C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6" name="Line 94">
              <a:extLst>
                <a:ext uri="{FF2B5EF4-FFF2-40B4-BE49-F238E27FC236}">
                  <a16:creationId xmlns:a16="http://schemas.microsoft.com/office/drawing/2014/main" id="{F7778693-EA63-413E-98D6-56E7AA5F85E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14300" y="1257300"/>
              <a:ext cx="0" cy="4572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Text Box 95">
              <a:extLst>
                <a:ext uri="{FF2B5EF4-FFF2-40B4-BE49-F238E27FC236}">
                  <a16:creationId xmlns:a16="http://schemas.microsoft.com/office/drawing/2014/main" id="{52425043-BDD9-4CDD-89B3-F52123FD72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14300"/>
              <a:ext cx="571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P</a:t>
              </a:r>
              <a:endPara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" name="Text Box 96">
              <a:extLst>
                <a:ext uri="{FF2B5EF4-FFF2-40B4-BE49-F238E27FC236}">
                  <a16:creationId xmlns:a16="http://schemas.microsoft.com/office/drawing/2014/main" id="{4B22AC68-D40A-42E5-84D8-7AFE7B434D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7400" y="1828800"/>
              <a:ext cx="4572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Q</a:t>
              </a:r>
              <a:endParaRPr lang="cs-C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007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75" name="Line 43"/>
          <p:cNvSpPr>
            <a:spLocks noChangeShapeType="1"/>
          </p:cNvSpPr>
          <p:nvPr/>
        </p:nvSpPr>
        <p:spPr bwMode="auto">
          <a:xfrm>
            <a:off x="6110288" y="3846513"/>
            <a:ext cx="0" cy="928687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6867" name="Rectangle 2"/>
          <p:cNvSpPr>
            <a:spLocks noGrp="1"/>
          </p:cNvSpPr>
          <p:nvPr>
            <p:ph type="title"/>
          </p:nvPr>
        </p:nvSpPr>
        <p:spPr>
          <a:xfrm>
            <a:off x="0" y="29210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4000" b="1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Friedman-Phelpsova verze PC</a:t>
            </a:r>
          </a:p>
        </p:txBody>
      </p:sp>
      <p:sp>
        <p:nvSpPr>
          <p:cNvPr id="197635" name="Rectangle 3"/>
          <p:cNvSpPr>
            <a:spLocks noGrp="1"/>
          </p:cNvSpPr>
          <p:nvPr>
            <p:ph type="body" idx="1"/>
          </p:nvPr>
        </p:nvSpPr>
        <p:spPr>
          <a:xfrm>
            <a:off x="0" y="1289050"/>
            <a:ext cx="5087938" cy="5568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Snížení nezaměstnanosti vyvolá vzestup inflace (na 2%) – z výchozího bodu </a:t>
            </a:r>
            <a:r>
              <a:rPr lang="cs-CZ" altLang="cs-CZ" sz="1800" b="1" smtClean="0"/>
              <a:t>A</a:t>
            </a:r>
            <a:r>
              <a:rPr lang="cs-CZ" altLang="cs-CZ" sz="1800" smtClean="0"/>
              <a:t> se dostáváme do bodu </a:t>
            </a:r>
            <a:r>
              <a:rPr lang="cs-CZ" altLang="cs-CZ" sz="1800" b="1" smtClean="0"/>
              <a:t>B</a:t>
            </a:r>
            <a:endParaRPr lang="cs-CZ" altLang="cs-CZ" sz="1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Podle modelu zaměstnavatelé mají info o vývoji cenové hladiny, ale zaměstnanci ne </a:t>
            </a:r>
            <a:r>
              <a:rPr lang="cs-CZ" altLang="cs-CZ" sz="1800" smtClean="0">
                <a:sym typeface="Symbol" panose="05050102010706020507" pitchFamily="18" charset="2"/>
              </a:rPr>
              <a:t></a:t>
            </a:r>
            <a:r>
              <a:rPr lang="cs-CZ" altLang="cs-CZ" sz="1800" smtClean="0"/>
              <a:t> když vláda zvýší </a:t>
            </a:r>
            <a:r>
              <a:rPr lang="cs-CZ" altLang="cs-CZ" sz="1800" b="1" smtClean="0"/>
              <a:t>AD</a:t>
            </a:r>
            <a:r>
              <a:rPr lang="cs-CZ" altLang="cs-CZ" sz="1800" smtClean="0"/>
              <a:t> tlačí to na růst </a:t>
            </a:r>
            <a:r>
              <a:rPr lang="cs-CZ" altLang="cs-CZ" sz="1800" b="1" smtClean="0"/>
              <a:t>P </a:t>
            </a:r>
            <a:r>
              <a:rPr lang="cs-CZ" altLang="cs-CZ" sz="1800" smtClean="0">
                <a:sym typeface="Symbol" panose="05050102010706020507" pitchFamily="18" charset="2"/>
              </a:rPr>
              <a:t></a:t>
            </a:r>
            <a:r>
              <a:rPr lang="cs-CZ" altLang="cs-CZ" sz="1800" smtClean="0"/>
              <a:t> rostou také nominální mzdy, ale pomaleji než </a:t>
            </a:r>
            <a:r>
              <a:rPr lang="cs-CZ" altLang="cs-CZ" sz="1800" b="1" smtClean="0"/>
              <a:t>P </a:t>
            </a:r>
            <a:r>
              <a:rPr lang="cs-CZ" altLang="cs-CZ" sz="1800" smtClean="0">
                <a:sym typeface="Symbol" panose="05050102010706020507" pitchFamily="18" charset="2"/>
              </a:rPr>
              <a:t></a:t>
            </a:r>
            <a:r>
              <a:rPr lang="cs-CZ" altLang="cs-CZ" sz="1800" smtClean="0"/>
              <a:t> zaměstnanci, kteří o růstu </a:t>
            </a:r>
            <a:r>
              <a:rPr lang="cs-CZ" altLang="cs-CZ" sz="1800" b="1" smtClean="0"/>
              <a:t>P</a:t>
            </a:r>
            <a:r>
              <a:rPr lang="cs-CZ" altLang="cs-CZ" sz="1800" smtClean="0"/>
              <a:t> nevědí a vidí jen své rostoucí mzdy podléhají peněžní iluzi a tak zvyšují nabídku práce </a:t>
            </a:r>
            <a:r>
              <a:rPr lang="cs-CZ" altLang="cs-CZ" sz="1800" smtClean="0">
                <a:sym typeface="Symbol" panose="05050102010706020507" pitchFamily="18" charset="2"/>
              </a:rPr>
              <a:t></a:t>
            </a:r>
            <a:r>
              <a:rPr lang="cs-CZ" altLang="cs-CZ" sz="1800" smtClean="0"/>
              <a:t> takže se snižuje </a:t>
            </a:r>
            <a:r>
              <a:rPr lang="cs-CZ" altLang="cs-CZ" sz="1800" b="1" smtClean="0"/>
              <a:t>u</a:t>
            </a:r>
            <a:r>
              <a:rPr lang="cs-CZ" altLang="cs-CZ" sz="1800" smtClean="0"/>
              <a:t> (posun z bodu </a:t>
            </a:r>
            <a:r>
              <a:rPr lang="cs-CZ" altLang="cs-CZ" sz="1800" b="1" smtClean="0"/>
              <a:t>A</a:t>
            </a:r>
            <a:r>
              <a:rPr lang="cs-CZ" altLang="cs-CZ" sz="1800" smtClean="0"/>
              <a:t> do </a:t>
            </a:r>
            <a:r>
              <a:rPr lang="cs-CZ" altLang="cs-CZ" sz="1800" b="1" smtClean="0"/>
              <a:t>B</a:t>
            </a:r>
            <a:r>
              <a:rPr lang="cs-CZ" altLang="cs-CZ" sz="1800" smtClean="0"/>
              <a:t>) </a:t>
            </a:r>
            <a:r>
              <a:rPr lang="cs-CZ" altLang="cs-CZ" sz="1800" smtClean="0">
                <a:sym typeface="Symbol" panose="05050102010706020507" pitchFamily="18" charset="2"/>
              </a:rPr>
              <a:t></a:t>
            </a:r>
            <a:r>
              <a:rPr lang="cs-CZ" altLang="cs-CZ" sz="1800" smtClean="0"/>
              <a:t> v delším časovém horizontu si to zaměstnanci uvědomí, prohlédnou tu iluzi a chtějí vykompenzovat růst </a:t>
            </a:r>
            <a:r>
              <a:rPr lang="cs-CZ" altLang="cs-CZ" sz="1800" b="1" smtClean="0"/>
              <a:t>P</a:t>
            </a:r>
            <a:r>
              <a:rPr lang="cs-CZ" altLang="cs-CZ" sz="1800" smtClean="0"/>
              <a:t> růstem mezd </a:t>
            </a:r>
            <a:r>
              <a:rPr lang="cs-CZ" altLang="cs-CZ" sz="1800" smtClean="0">
                <a:sym typeface="Symbol" panose="05050102010706020507" pitchFamily="18" charset="2"/>
              </a:rPr>
              <a:t></a:t>
            </a:r>
            <a:r>
              <a:rPr lang="cs-CZ" altLang="cs-CZ" sz="1800" smtClean="0"/>
              <a:t> reálná mzdová úroveň se vrací na svou výchozí hodnotu </a:t>
            </a:r>
            <a:r>
              <a:rPr lang="cs-CZ" altLang="cs-CZ" sz="1800" smtClean="0">
                <a:sym typeface="Symbol" panose="05050102010706020507" pitchFamily="18" charset="2"/>
              </a:rPr>
              <a:t></a:t>
            </a:r>
            <a:r>
              <a:rPr lang="cs-CZ" altLang="cs-CZ" sz="1800" smtClean="0"/>
              <a:t> zaměstnavatelé budou snižovat poptávku po práci na původní úroveň (posun z bodu </a:t>
            </a:r>
            <a:r>
              <a:rPr lang="cs-CZ" altLang="cs-CZ" sz="1800" b="1" smtClean="0"/>
              <a:t>B</a:t>
            </a:r>
            <a:r>
              <a:rPr lang="cs-CZ" altLang="cs-CZ" sz="1800" smtClean="0"/>
              <a:t> do </a:t>
            </a:r>
            <a:r>
              <a:rPr lang="cs-CZ" altLang="cs-CZ" sz="1800" b="1" smtClean="0"/>
              <a:t>C</a:t>
            </a:r>
            <a:r>
              <a:rPr lang="cs-CZ" altLang="cs-CZ" sz="1800" smtClean="0"/>
              <a:t>) nezaměstnanost se bude vracet zpět, ale už </a:t>
            </a:r>
            <a:r>
              <a:rPr lang="cs-CZ" altLang="cs-CZ" sz="1800" b="1" smtClean="0"/>
              <a:t>při zvýšené cenové hladině!!!</a:t>
            </a:r>
            <a:endParaRPr lang="cs-CZ" altLang="cs-CZ" sz="1800" smtClean="0"/>
          </a:p>
        </p:txBody>
      </p:sp>
      <p:sp>
        <p:nvSpPr>
          <p:cNvPr id="197636" name="Rectangle 4"/>
          <p:cNvSpPr>
            <a:spLocks/>
          </p:cNvSpPr>
          <p:nvPr/>
        </p:nvSpPr>
        <p:spPr bwMode="auto">
          <a:xfrm>
            <a:off x="220663" y="1230313"/>
            <a:ext cx="4638675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Blip>
                <a:blip r:embed="rId2"/>
              </a:buBlip>
              <a:tabLst/>
              <a:defRPr/>
            </a:pPr>
            <a:r>
              <a:rPr kumimoji="0" lang="cs-CZ" altLang="cs-CZ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Pokud by znovu chtěla vláda nebo CB stlačit nezaměstnanost, musela by opět vyvolat peněžní iluzi a celé by se to zopakovalo (body </a:t>
            </a: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D</a:t>
            </a:r>
            <a:r>
              <a:rPr kumimoji="0" lang="cs-CZ" altLang="cs-CZ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a </a:t>
            </a: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E</a:t>
            </a:r>
            <a:r>
              <a:rPr kumimoji="0" lang="cs-CZ" altLang="cs-CZ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) – bylo by to vykoupeno ještě </a:t>
            </a: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výraznějším </a:t>
            </a:r>
            <a:r>
              <a:rPr kumimoji="0" lang="cs-CZ" altLang="cs-CZ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(už by to bylo 7%) </a:t>
            </a: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růstem inflace –</a:t>
            </a:r>
            <a:r>
              <a:rPr kumimoji="0" lang="cs-CZ" altLang="cs-CZ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akcelerací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Blip>
                <a:blip r:embed="rId2"/>
              </a:buBlip>
              <a:tabLst/>
              <a:defRPr/>
            </a:pPr>
            <a:r>
              <a:rPr kumimoji="0" lang="cs-CZ" altLang="cs-CZ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Předpoklady tohoto modelu jsou adaptivní očekávání a asymetrické informace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Blip>
                <a:blip r:embed="rId2"/>
              </a:buBlip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původní míře nezaměstnanosti u* odpovídá jakékoliv vysoká míra inflace</a:t>
            </a:r>
            <a:endParaRPr kumimoji="0" lang="cs-CZ" altLang="cs-CZ" sz="20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97637" name="Rectangle 5"/>
          <p:cNvSpPr>
            <a:spLocks/>
          </p:cNvSpPr>
          <p:nvPr/>
        </p:nvSpPr>
        <p:spPr bwMode="auto">
          <a:xfrm>
            <a:off x="0" y="5367338"/>
            <a:ext cx="914400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Blip>
                <a:blip r:embed="rId2"/>
              </a:buBlip>
              <a:tabLst/>
              <a:defRPr/>
            </a:pPr>
            <a:r>
              <a:rPr kumimoji="0" lang="cs-CZ" altLang="cs-CZ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Když spojíme všechny body (</a:t>
            </a: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</a:t>
            </a:r>
            <a:r>
              <a:rPr kumimoji="0" lang="cs-CZ" altLang="cs-CZ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,</a:t>
            </a: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</a:t>
            </a:r>
            <a:r>
              <a:rPr kumimoji="0" lang="cs-CZ" altLang="cs-CZ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,</a:t>
            </a: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E</a:t>
            </a:r>
            <a:r>
              <a:rPr kumimoji="0" lang="cs-CZ" altLang="cs-CZ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), do kterých ekonomika vždy směřuje v delším období, získáme vertikální (červenou) </a:t>
            </a: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dlouhodobou Phillipsovu křivku </a:t>
            </a:r>
            <a:r>
              <a:rPr kumimoji="0" lang="cs-CZ" altLang="cs-CZ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(</a:t>
            </a: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LPC</a:t>
            </a:r>
            <a:r>
              <a:rPr kumimoji="0" lang="cs-CZ" altLang="cs-CZ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), která vyznačuje přirozenou míru nezaměstnanosti odpovídající jakékoliv míře inflace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Blip>
                <a:blip r:embed="rId2"/>
              </a:buBlip>
              <a:tabLst/>
              <a:defRPr/>
            </a:pPr>
            <a:r>
              <a:rPr kumimoji="0" lang="cs-CZ" altLang="cs-CZ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Takovouto míru nezaměstnanosti označujeme jako </a:t>
            </a: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NAIRU</a:t>
            </a:r>
            <a:r>
              <a:rPr kumimoji="0" lang="cs-CZ" altLang="cs-CZ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= míra nezaměstnanosti nezrychlující inflaci (na této úrovni nevznikají tlaky ani na vzestup míry inflace ani na pokles míry inflace)</a:t>
            </a:r>
          </a:p>
        </p:txBody>
      </p:sp>
      <p:sp>
        <p:nvSpPr>
          <p:cNvPr id="197641" name="Freeform 9"/>
          <p:cNvSpPr>
            <a:spLocks/>
          </p:cNvSpPr>
          <p:nvPr/>
        </p:nvSpPr>
        <p:spPr bwMode="auto">
          <a:xfrm>
            <a:off x="5637213" y="2206625"/>
            <a:ext cx="2171700" cy="2565400"/>
          </a:xfrm>
          <a:custGeom>
            <a:avLst/>
            <a:gdLst>
              <a:gd name="T0" fmla="*/ 0 w 1330"/>
              <a:gd name="T1" fmla="*/ 0 h 1174"/>
              <a:gd name="T2" fmla="*/ 2147483646 w 1330"/>
              <a:gd name="T3" fmla="*/ 2147483646 h 1174"/>
              <a:gd name="T4" fmla="*/ 2147483646 w 1330"/>
              <a:gd name="T5" fmla="*/ 2147483646 h 11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30" h="1174">
                <a:moveTo>
                  <a:pt x="0" y="0"/>
                </a:moveTo>
                <a:cubicBezTo>
                  <a:pt x="59" y="136"/>
                  <a:pt x="132" y="622"/>
                  <a:pt x="354" y="818"/>
                </a:cubicBezTo>
                <a:cubicBezTo>
                  <a:pt x="576" y="1014"/>
                  <a:pt x="1127" y="1100"/>
                  <a:pt x="1330" y="1174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97677" name="Group 45"/>
          <p:cNvGrpSpPr>
            <a:grpSpLocks/>
          </p:cNvGrpSpPr>
          <p:nvPr/>
        </p:nvGrpSpPr>
        <p:grpSpPr bwMode="auto">
          <a:xfrm>
            <a:off x="4878388" y="1393825"/>
            <a:ext cx="4265612" cy="3951288"/>
            <a:chOff x="3073" y="878"/>
            <a:chExt cx="2687" cy="2489"/>
          </a:xfrm>
        </p:grpSpPr>
        <p:sp>
          <p:nvSpPr>
            <p:cNvPr id="36895" name="Freeform 7"/>
            <p:cNvSpPr>
              <a:spLocks/>
            </p:cNvSpPr>
            <p:nvPr/>
          </p:nvSpPr>
          <p:spPr bwMode="auto">
            <a:xfrm>
              <a:off x="3447" y="951"/>
              <a:ext cx="7" cy="2064"/>
            </a:xfrm>
            <a:custGeom>
              <a:avLst/>
              <a:gdLst>
                <a:gd name="T0" fmla="*/ 18 w 6"/>
                <a:gd name="T1" fmla="*/ 53174 h 1201"/>
                <a:gd name="T2" fmla="*/ 0 w 6"/>
                <a:gd name="T3" fmla="*/ 0 h 120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201">
                  <a:moveTo>
                    <a:pt x="6" y="1201"/>
                  </a:move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6896" name="Line 8"/>
            <p:cNvSpPr>
              <a:spLocks noChangeShapeType="1"/>
            </p:cNvSpPr>
            <p:nvPr/>
          </p:nvSpPr>
          <p:spPr bwMode="auto">
            <a:xfrm flipV="1">
              <a:off x="3452" y="3015"/>
              <a:ext cx="212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6897" name="Text Box 10"/>
            <p:cNvSpPr txBox="1">
              <a:spLocks noChangeArrowheads="1"/>
            </p:cNvSpPr>
            <p:nvPr/>
          </p:nvSpPr>
          <p:spPr bwMode="auto">
            <a:xfrm>
              <a:off x="3073" y="878"/>
              <a:ext cx="471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6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π </a:t>
              </a:r>
              <a:r>
                <a:rPr kumimoji="0" lang="cs-CZ" altLang="cs-CZ" sz="1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v%</a:t>
              </a:r>
            </a:p>
          </p:txBody>
        </p:sp>
        <p:sp>
          <p:nvSpPr>
            <p:cNvPr id="36898" name="Text Box 11"/>
            <p:cNvSpPr txBox="1">
              <a:spLocks noChangeArrowheads="1"/>
            </p:cNvSpPr>
            <p:nvPr/>
          </p:nvSpPr>
          <p:spPr bwMode="auto">
            <a:xfrm>
              <a:off x="5524" y="3056"/>
              <a:ext cx="236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6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u </a:t>
              </a:r>
              <a:r>
                <a:rPr kumimoji="0" lang="cs-CZ" altLang="cs-CZ" sz="1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v%</a:t>
              </a:r>
            </a:p>
          </p:txBody>
        </p:sp>
      </p:grpSp>
      <p:sp>
        <p:nvSpPr>
          <p:cNvPr id="197646" name="Text Box 14"/>
          <p:cNvSpPr txBox="1">
            <a:spLocks noChangeArrowheads="1"/>
          </p:cNvSpPr>
          <p:nvPr/>
        </p:nvSpPr>
        <p:spPr bwMode="auto">
          <a:xfrm>
            <a:off x="7673975" y="4832350"/>
            <a:ext cx="8826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u*</a:t>
            </a:r>
            <a:r>
              <a:rPr kumimoji="0" lang="cs-CZ" altLang="cs-CZ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5%</a:t>
            </a:r>
          </a:p>
        </p:txBody>
      </p:sp>
      <p:sp>
        <p:nvSpPr>
          <p:cNvPr id="197647" name="Freeform 15"/>
          <p:cNvSpPr>
            <a:spLocks/>
          </p:cNvSpPr>
          <p:nvPr/>
        </p:nvSpPr>
        <p:spPr bwMode="auto">
          <a:xfrm>
            <a:off x="6146800" y="4887913"/>
            <a:ext cx="1466850" cy="42862"/>
          </a:xfrm>
          <a:custGeom>
            <a:avLst/>
            <a:gdLst>
              <a:gd name="T0" fmla="*/ 2147483646 w 960"/>
              <a:gd name="T1" fmla="*/ 0 h 1"/>
              <a:gd name="T2" fmla="*/ 0 w 960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60" h="1">
                <a:moveTo>
                  <a:pt x="960" y="0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arrow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48" name="Freeform 16"/>
          <p:cNvSpPr>
            <a:spLocks/>
          </p:cNvSpPr>
          <p:nvPr/>
        </p:nvSpPr>
        <p:spPr bwMode="auto">
          <a:xfrm>
            <a:off x="5351463" y="3810000"/>
            <a:ext cx="42862" cy="976313"/>
          </a:xfrm>
          <a:custGeom>
            <a:avLst/>
            <a:gdLst>
              <a:gd name="T0" fmla="*/ 0 w 1"/>
              <a:gd name="T1" fmla="*/ 0 h 460"/>
              <a:gd name="T2" fmla="*/ 0 w 1"/>
              <a:gd name="T3" fmla="*/ 2147483646 h 46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460">
                <a:moveTo>
                  <a:pt x="0" y="0"/>
                </a:moveTo>
                <a:lnTo>
                  <a:pt x="0" y="460"/>
                </a:ln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arrow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50" name="Freeform 18"/>
          <p:cNvSpPr>
            <a:spLocks/>
          </p:cNvSpPr>
          <p:nvPr/>
        </p:nvSpPr>
        <p:spPr bwMode="auto">
          <a:xfrm rot="263984">
            <a:off x="5881688" y="1725613"/>
            <a:ext cx="2319337" cy="2189162"/>
          </a:xfrm>
          <a:custGeom>
            <a:avLst/>
            <a:gdLst>
              <a:gd name="T0" fmla="*/ 0 w 1420"/>
              <a:gd name="T1" fmla="*/ 0 h 1002"/>
              <a:gd name="T2" fmla="*/ 2147483646 w 1420"/>
              <a:gd name="T3" fmla="*/ 2147483646 h 1002"/>
              <a:gd name="T4" fmla="*/ 2147483646 w 1420"/>
              <a:gd name="T5" fmla="*/ 2147483646 h 100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20" h="1002">
                <a:moveTo>
                  <a:pt x="0" y="0"/>
                </a:moveTo>
                <a:cubicBezTo>
                  <a:pt x="58" y="117"/>
                  <a:pt x="113" y="523"/>
                  <a:pt x="350" y="690"/>
                </a:cubicBezTo>
                <a:cubicBezTo>
                  <a:pt x="587" y="857"/>
                  <a:pt x="1197" y="937"/>
                  <a:pt x="1420" y="1002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51" name="Freeform 19"/>
          <p:cNvSpPr>
            <a:spLocks/>
          </p:cNvSpPr>
          <p:nvPr/>
        </p:nvSpPr>
        <p:spPr bwMode="auto">
          <a:xfrm>
            <a:off x="6502400" y="1289050"/>
            <a:ext cx="1731963" cy="1333500"/>
          </a:xfrm>
          <a:custGeom>
            <a:avLst/>
            <a:gdLst>
              <a:gd name="T0" fmla="*/ 0 w 1060"/>
              <a:gd name="T1" fmla="*/ 0 h 610"/>
              <a:gd name="T2" fmla="*/ 2147483646 w 1060"/>
              <a:gd name="T3" fmla="*/ 2147483646 h 610"/>
              <a:gd name="T4" fmla="*/ 2147483646 w 1060"/>
              <a:gd name="T5" fmla="*/ 2147483646 h 6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60" h="610">
                <a:moveTo>
                  <a:pt x="0" y="0"/>
                </a:moveTo>
                <a:cubicBezTo>
                  <a:pt x="63" y="67"/>
                  <a:pt x="203" y="298"/>
                  <a:pt x="380" y="400"/>
                </a:cubicBezTo>
                <a:cubicBezTo>
                  <a:pt x="557" y="502"/>
                  <a:pt x="918" y="566"/>
                  <a:pt x="1060" y="610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52" name="Text Box 20"/>
          <p:cNvSpPr txBox="1">
            <a:spLocks noChangeArrowheads="1"/>
          </p:cNvSpPr>
          <p:nvPr/>
        </p:nvSpPr>
        <p:spPr bwMode="auto">
          <a:xfrm>
            <a:off x="5902325" y="4859338"/>
            <a:ext cx="3746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3%</a:t>
            </a:r>
            <a:endParaRPr kumimoji="0" lang="cs-CZ" altLang="cs-CZ" sz="16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7653" name="Text Box 21"/>
          <p:cNvSpPr txBox="1">
            <a:spLocks noChangeArrowheads="1"/>
          </p:cNvSpPr>
          <p:nvPr/>
        </p:nvSpPr>
        <p:spPr bwMode="auto">
          <a:xfrm>
            <a:off x="4984750" y="3651250"/>
            <a:ext cx="3746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2%</a:t>
            </a:r>
            <a:endParaRPr kumimoji="0" lang="cs-CZ" altLang="cs-CZ" sz="16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7655" name="Text Box 23"/>
          <p:cNvSpPr txBox="1">
            <a:spLocks noChangeArrowheads="1"/>
          </p:cNvSpPr>
          <p:nvPr/>
        </p:nvSpPr>
        <p:spPr bwMode="auto">
          <a:xfrm>
            <a:off x="7888288" y="4337050"/>
            <a:ext cx="3730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cs-CZ" altLang="cs-CZ" sz="16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7656" name="Text Box 24"/>
          <p:cNvSpPr txBox="1">
            <a:spLocks noChangeArrowheads="1"/>
          </p:cNvSpPr>
          <p:nvPr/>
        </p:nvSpPr>
        <p:spPr bwMode="auto">
          <a:xfrm>
            <a:off x="6203950" y="3549650"/>
            <a:ext cx="3746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endParaRPr kumimoji="0" lang="cs-CZ" altLang="cs-CZ" sz="16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7659" name="Text Box 27"/>
          <p:cNvSpPr txBox="1">
            <a:spLocks noChangeArrowheads="1"/>
          </p:cNvSpPr>
          <p:nvPr/>
        </p:nvSpPr>
        <p:spPr bwMode="auto">
          <a:xfrm>
            <a:off x="7888288" y="3549650"/>
            <a:ext cx="3730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endParaRPr kumimoji="0" lang="cs-CZ" altLang="cs-CZ" sz="16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7662" name="Text Box 30"/>
          <p:cNvSpPr txBox="1">
            <a:spLocks noChangeArrowheads="1"/>
          </p:cNvSpPr>
          <p:nvPr/>
        </p:nvSpPr>
        <p:spPr bwMode="auto">
          <a:xfrm>
            <a:off x="6203950" y="2078038"/>
            <a:ext cx="3746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endParaRPr kumimoji="0" lang="cs-CZ" altLang="cs-CZ" sz="16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7664" name="Text Box 32"/>
          <p:cNvSpPr txBox="1">
            <a:spLocks noChangeArrowheads="1"/>
          </p:cNvSpPr>
          <p:nvPr/>
        </p:nvSpPr>
        <p:spPr bwMode="auto">
          <a:xfrm>
            <a:off x="7897813" y="2230438"/>
            <a:ext cx="3730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endParaRPr kumimoji="0" lang="cs-CZ" altLang="cs-CZ" sz="16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7666" name="Text Box 34"/>
          <p:cNvSpPr txBox="1">
            <a:spLocks noChangeArrowheads="1"/>
          </p:cNvSpPr>
          <p:nvPr/>
        </p:nvSpPr>
        <p:spPr bwMode="auto">
          <a:xfrm>
            <a:off x="7673975" y="1581150"/>
            <a:ext cx="5873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LPC</a:t>
            </a:r>
            <a:endParaRPr kumimoji="0" lang="cs-CZ" altLang="cs-CZ" sz="16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7668" name="Text Box 36"/>
          <p:cNvSpPr txBox="1">
            <a:spLocks noChangeArrowheads="1"/>
          </p:cNvSpPr>
          <p:nvPr/>
        </p:nvSpPr>
        <p:spPr bwMode="auto">
          <a:xfrm>
            <a:off x="4954588" y="2338388"/>
            <a:ext cx="3746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7%</a:t>
            </a:r>
            <a:endParaRPr kumimoji="0" lang="cs-CZ" altLang="cs-CZ" sz="16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7669" name="Freeform 37"/>
          <p:cNvSpPr>
            <a:spLocks/>
          </p:cNvSpPr>
          <p:nvPr/>
        </p:nvSpPr>
        <p:spPr bwMode="auto">
          <a:xfrm>
            <a:off x="5345113" y="2451100"/>
            <a:ext cx="15875" cy="1311275"/>
          </a:xfrm>
          <a:custGeom>
            <a:avLst/>
            <a:gdLst>
              <a:gd name="T0" fmla="*/ 0 w 10"/>
              <a:gd name="T1" fmla="*/ 0 h 600"/>
              <a:gd name="T2" fmla="*/ 2147483646 w 10"/>
              <a:gd name="T3" fmla="*/ 2147483646 h 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" h="600">
                <a:moveTo>
                  <a:pt x="0" y="0"/>
                </a:moveTo>
                <a:lnTo>
                  <a:pt x="10" y="600"/>
                </a:ln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arrow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72" name="Line 40"/>
          <p:cNvSpPr>
            <a:spLocks noChangeShapeType="1"/>
          </p:cNvSpPr>
          <p:nvPr/>
        </p:nvSpPr>
        <p:spPr bwMode="auto">
          <a:xfrm flipH="1">
            <a:off x="5472113" y="3846513"/>
            <a:ext cx="23082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73" name="Line 41"/>
          <p:cNvSpPr>
            <a:spLocks noChangeShapeType="1"/>
          </p:cNvSpPr>
          <p:nvPr/>
        </p:nvSpPr>
        <p:spPr bwMode="auto">
          <a:xfrm flipH="1">
            <a:off x="5472113" y="2452688"/>
            <a:ext cx="22923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76" name="Line 44"/>
          <p:cNvSpPr>
            <a:spLocks noChangeShapeType="1"/>
          </p:cNvSpPr>
          <p:nvPr/>
        </p:nvSpPr>
        <p:spPr bwMode="auto">
          <a:xfrm flipV="1">
            <a:off x="6110288" y="2438400"/>
            <a:ext cx="0" cy="140811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71" name="Freeform 39"/>
          <p:cNvSpPr>
            <a:spLocks/>
          </p:cNvSpPr>
          <p:nvPr/>
        </p:nvSpPr>
        <p:spPr bwMode="auto">
          <a:xfrm>
            <a:off x="6216650" y="3852863"/>
            <a:ext cx="1466850" cy="42862"/>
          </a:xfrm>
          <a:custGeom>
            <a:avLst/>
            <a:gdLst>
              <a:gd name="T0" fmla="*/ 2147483646 w 960"/>
              <a:gd name="T1" fmla="*/ 0 h 1"/>
              <a:gd name="T2" fmla="*/ 0 w 960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60" h="1">
                <a:moveTo>
                  <a:pt x="960" y="0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70" name="Freeform 38"/>
          <p:cNvSpPr>
            <a:spLocks/>
          </p:cNvSpPr>
          <p:nvPr/>
        </p:nvSpPr>
        <p:spPr bwMode="auto">
          <a:xfrm>
            <a:off x="6181725" y="2454275"/>
            <a:ext cx="1466850" cy="42863"/>
          </a:xfrm>
          <a:custGeom>
            <a:avLst/>
            <a:gdLst>
              <a:gd name="T0" fmla="*/ 2147483646 w 960"/>
              <a:gd name="T1" fmla="*/ 0 h 1"/>
              <a:gd name="T2" fmla="*/ 0 w 960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60" h="1">
                <a:moveTo>
                  <a:pt x="960" y="0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49" name="Freeform 17"/>
          <p:cNvSpPr>
            <a:spLocks/>
          </p:cNvSpPr>
          <p:nvPr/>
        </p:nvSpPr>
        <p:spPr bwMode="auto">
          <a:xfrm>
            <a:off x="7766050" y="1922463"/>
            <a:ext cx="31750" cy="2840037"/>
          </a:xfrm>
          <a:custGeom>
            <a:avLst/>
            <a:gdLst>
              <a:gd name="T0" fmla="*/ 0 w 20"/>
              <a:gd name="T1" fmla="*/ 0 h 1300"/>
              <a:gd name="T2" fmla="*/ 2147483646 w 20"/>
              <a:gd name="T3" fmla="*/ 2147483646 h 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" h="1300">
                <a:moveTo>
                  <a:pt x="0" y="0"/>
                </a:moveTo>
                <a:cubicBezTo>
                  <a:pt x="3" y="217"/>
                  <a:pt x="16" y="1029"/>
                  <a:pt x="20" y="130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74" name="Oval 42"/>
          <p:cNvSpPr>
            <a:spLocks noChangeArrowheads="1"/>
          </p:cNvSpPr>
          <p:nvPr/>
        </p:nvSpPr>
        <p:spPr bwMode="auto">
          <a:xfrm>
            <a:off x="7721600" y="4697413"/>
            <a:ext cx="144463" cy="144462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2334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19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97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9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-0.02848 -0.01457 L -0.07136 -0.03353 L -0.1158 -0.05688 L -0.1507 -0.08647 L -0.17292 -0.10983 L -0.18403 -0.13295 " pathEditMode="relative" ptsTypes="AAAAAAA">
                                      <p:cBhvr>
                                        <p:cTn id="44" dur="3000" fill="hold"/>
                                        <p:tgtEl>
                                          <p:spTgt spid="197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0"/>
                                        <p:tgtEl>
                                          <p:spTgt spid="197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9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9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9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9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03 -0.13611 L -0.0007 -0.13472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7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9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9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1000"/>
                                        <p:tgtEl>
                                          <p:spTgt spid="19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13171 L -0.03611 -0.14838 L -0.07257 -0.16643 L -0.10799 -0.19004 L -0.13299 -0.20949 L -0.14966 -0.23032 L -0.1632 -0.25671 L -0.17361 -0.28865 L -0.17986 -0.3206 L -0.18299 -0.33727 " pathEditMode="relative" ptsTypes="AAAAAAAAAA">
                                      <p:cBhvr>
                                        <p:cTn id="112" dur="3000" fill="hold"/>
                                        <p:tgtEl>
                                          <p:spTgt spid="197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3000"/>
                                        <p:tgtEl>
                                          <p:spTgt spid="19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9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9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19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19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99 -0.33727 L -0.00174 -0.33703 " pathEditMode="relative" ptsTypes="AA">
                                      <p:cBhvr>
                                        <p:cTn id="134" dur="2000" fill="hold"/>
                                        <p:tgtEl>
                                          <p:spTgt spid="197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19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19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19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000"/>
                                        <p:tgtEl>
                                          <p:spTgt spid="19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19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75" grpId="0" animBg="1"/>
      <p:bldP spid="197635" grpId="0" build="p"/>
      <p:bldP spid="197635" grpId="1" build="p"/>
      <p:bldP spid="197636" grpId="0"/>
      <p:bldP spid="197636" grpId="1"/>
      <p:bldP spid="197637" grpId="0"/>
      <p:bldP spid="197641" grpId="0" animBg="1"/>
      <p:bldP spid="197646" grpId="0"/>
      <p:bldP spid="197647" grpId="0" animBg="1"/>
      <p:bldP spid="197647" grpId="1" animBg="1"/>
      <p:bldP spid="197648" grpId="0" animBg="1"/>
      <p:bldP spid="197650" grpId="0" animBg="1"/>
      <p:bldP spid="197651" grpId="0" animBg="1"/>
      <p:bldP spid="197652" grpId="0"/>
      <p:bldP spid="197653" grpId="0"/>
      <p:bldP spid="197655" grpId="0"/>
      <p:bldP spid="197656" grpId="0"/>
      <p:bldP spid="197659" grpId="0"/>
      <p:bldP spid="197662" grpId="0"/>
      <p:bldP spid="197664" grpId="0"/>
      <p:bldP spid="197666" grpId="0"/>
      <p:bldP spid="197668" grpId="0"/>
      <p:bldP spid="197669" grpId="0" animBg="1"/>
      <p:bldP spid="197672" grpId="0" animBg="1"/>
      <p:bldP spid="197673" grpId="0" animBg="1"/>
      <p:bldP spid="197676" grpId="0" animBg="1"/>
      <p:bldP spid="197671" grpId="0" animBg="1"/>
      <p:bldP spid="197670" grpId="0" animBg="1"/>
      <p:bldP spid="197649" grpId="0" animBg="1"/>
      <p:bldP spid="197674" grpId="0" animBg="1"/>
      <p:bldP spid="197674" grpId="1" animBg="1"/>
      <p:bldP spid="197674" grpId="2" animBg="1"/>
      <p:bldP spid="197674" grpId="3" animBg="1"/>
      <p:bldP spid="197674" grpId="4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0" y="452438"/>
            <a:ext cx="9144000" cy="806450"/>
          </a:xfrm>
          <a:noFill/>
        </p:spPr>
        <p:txBody>
          <a:bodyPr/>
          <a:lstStyle/>
          <a:p>
            <a:pPr eaLnBrk="1" hangingPunct="1"/>
            <a:r>
              <a:rPr lang="cs-CZ" altLang="cs-CZ" b="1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Modifikovaná PC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85825" y="1773238"/>
            <a:ext cx="6443663" cy="4338637"/>
            <a:chOff x="558" y="1117"/>
            <a:chExt cx="4059" cy="2733"/>
          </a:xfrm>
        </p:grpSpPr>
        <p:sp>
          <p:nvSpPr>
            <p:cNvPr id="37918" name="Line 4"/>
            <p:cNvSpPr>
              <a:spLocks noChangeShapeType="1"/>
            </p:cNvSpPr>
            <p:nvPr/>
          </p:nvSpPr>
          <p:spPr bwMode="auto">
            <a:xfrm>
              <a:off x="567" y="1117"/>
              <a:ext cx="0" cy="2721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919" name="Freeform 5"/>
            <p:cNvSpPr>
              <a:spLocks/>
            </p:cNvSpPr>
            <p:nvPr/>
          </p:nvSpPr>
          <p:spPr bwMode="auto">
            <a:xfrm>
              <a:off x="558" y="3849"/>
              <a:ext cx="4059" cy="1"/>
            </a:xfrm>
            <a:custGeom>
              <a:avLst/>
              <a:gdLst>
                <a:gd name="T0" fmla="*/ 0 w 4059"/>
                <a:gd name="T1" fmla="*/ 0 h 1"/>
                <a:gd name="T2" fmla="*/ 4059 w 4059"/>
                <a:gd name="T3" fmla="*/ 0 h 1"/>
                <a:gd name="T4" fmla="*/ 0 60000 65536"/>
                <a:gd name="T5" fmla="*/ 0 60000 65536"/>
                <a:gd name="T6" fmla="*/ 0 w 4059"/>
                <a:gd name="T7" fmla="*/ 0 h 1"/>
                <a:gd name="T8" fmla="*/ 4059 w 405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59" h="1">
                  <a:moveTo>
                    <a:pt x="0" y="0"/>
                  </a:moveTo>
                  <a:lnTo>
                    <a:pt x="4059" y="0"/>
                  </a:lnTo>
                </a:path>
              </a:pathLst>
            </a:cu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09538" y="1412875"/>
            <a:ext cx="1438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Míra inflace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011863" y="6230938"/>
            <a:ext cx="3132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Míra nezaměstnanosti</a:t>
            </a:r>
          </a:p>
        </p:txBody>
      </p:sp>
      <p:sp>
        <p:nvSpPr>
          <p:cNvPr id="20490" name="Freeform 10"/>
          <p:cNvSpPr>
            <a:spLocks/>
          </p:cNvSpPr>
          <p:nvPr/>
        </p:nvSpPr>
        <p:spPr bwMode="auto">
          <a:xfrm>
            <a:off x="1979613" y="2060575"/>
            <a:ext cx="3240087" cy="3384550"/>
          </a:xfrm>
          <a:custGeom>
            <a:avLst/>
            <a:gdLst>
              <a:gd name="T0" fmla="*/ 0 w 2041"/>
              <a:gd name="T1" fmla="*/ 0 h 2132"/>
              <a:gd name="T2" fmla="*/ 2147483646 w 2041"/>
              <a:gd name="T3" fmla="*/ 2147483646 h 2132"/>
              <a:gd name="T4" fmla="*/ 2147483646 w 2041"/>
              <a:gd name="T5" fmla="*/ 2147483646 h 2132"/>
              <a:gd name="T6" fmla="*/ 0 60000 65536"/>
              <a:gd name="T7" fmla="*/ 0 60000 65536"/>
              <a:gd name="T8" fmla="*/ 0 60000 65536"/>
              <a:gd name="T9" fmla="*/ 0 w 2041"/>
              <a:gd name="T10" fmla="*/ 0 h 2132"/>
              <a:gd name="T11" fmla="*/ 2041 w 2041"/>
              <a:gd name="T12" fmla="*/ 2132 h 2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1" h="2132">
                <a:moveTo>
                  <a:pt x="0" y="0"/>
                </a:moveTo>
                <a:cubicBezTo>
                  <a:pt x="57" y="593"/>
                  <a:pt x="114" y="1187"/>
                  <a:pt x="454" y="1542"/>
                </a:cubicBezTo>
                <a:cubicBezTo>
                  <a:pt x="794" y="1897"/>
                  <a:pt x="1417" y="2014"/>
                  <a:pt x="2041" y="2132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491" name="Freeform 11"/>
          <p:cNvSpPr>
            <a:spLocks/>
          </p:cNvSpPr>
          <p:nvPr/>
        </p:nvSpPr>
        <p:spPr bwMode="auto">
          <a:xfrm>
            <a:off x="2547938" y="1757363"/>
            <a:ext cx="3311525" cy="3095625"/>
          </a:xfrm>
          <a:custGeom>
            <a:avLst/>
            <a:gdLst>
              <a:gd name="T0" fmla="*/ 0 w 2041"/>
              <a:gd name="T1" fmla="*/ 0 h 2132"/>
              <a:gd name="T2" fmla="*/ 2147483646 w 2041"/>
              <a:gd name="T3" fmla="*/ 2147483646 h 2132"/>
              <a:gd name="T4" fmla="*/ 2147483646 w 2041"/>
              <a:gd name="T5" fmla="*/ 2147483646 h 2132"/>
              <a:gd name="T6" fmla="*/ 0 60000 65536"/>
              <a:gd name="T7" fmla="*/ 0 60000 65536"/>
              <a:gd name="T8" fmla="*/ 0 60000 65536"/>
              <a:gd name="T9" fmla="*/ 0 w 2041"/>
              <a:gd name="T10" fmla="*/ 0 h 2132"/>
              <a:gd name="T11" fmla="*/ 2041 w 2041"/>
              <a:gd name="T12" fmla="*/ 2132 h 2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1" h="2132">
                <a:moveTo>
                  <a:pt x="0" y="0"/>
                </a:moveTo>
                <a:cubicBezTo>
                  <a:pt x="57" y="593"/>
                  <a:pt x="114" y="1187"/>
                  <a:pt x="454" y="1542"/>
                </a:cubicBezTo>
                <a:cubicBezTo>
                  <a:pt x="794" y="1897"/>
                  <a:pt x="1417" y="2014"/>
                  <a:pt x="2041" y="2132"/>
                </a:cubicBezTo>
              </a:path>
            </a:pathLst>
          </a:cu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V="1">
            <a:off x="3348038" y="1916113"/>
            <a:ext cx="0" cy="424973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3419475" y="1628775"/>
            <a:ext cx="1223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LPC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5867400" y="4652963"/>
            <a:ext cx="1223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SPC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5076825" y="5300663"/>
            <a:ext cx="1223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SPC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 flipV="1">
            <a:off x="2547938" y="3106738"/>
            <a:ext cx="0" cy="10969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 flipH="1">
            <a:off x="900113" y="4941888"/>
            <a:ext cx="244792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 flipH="1">
            <a:off x="900113" y="4508500"/>
            <a:ext cx="18669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3073400" y="6110288"/>
            <a:ext cx="647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u*</a:t>
            </a:r>
            <a:endParaRPr kumimoji="0" lang="cs-CZ" altLang="cs-CZ" sz="2800" b="1" i="0" u="none" strike="noStrike" kern="1200" cap="none" spc="0" normalizeH="0" baseline="-2500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2443163" y="6111875"/>
            <a:ext cx="64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0506" name="Line 26"/>
          <p:cNvSpPr>
            <a:spLocks noChangeShapeType="1"/>
          </p:cNvSpPr>
          <p:nvPr/>
        </p:nvSpPr>
        <p:spPr bwMode="auto">
          <a:xfrm flipH="1">
            <a:off x="2503488" y="6684963"/>
            <a:ext cx="844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166688" y="4652963"/>
            <a:ext cx="719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π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20516" name="Text Box 36"/>
          <p:cNvSpPr txBox="1">
            <a:spLocks noChangeArrowheads="1"/>
          </p:cNvSpPr>
          <p:nvPr/>
        </p:nvSpPr>
        <p:spPr bwMode="auto">
          <a:xfrm>
            <a:off x="3348038" y="4635500"/>
            <a:ext cx="373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cs-CZ" altLang="cs-CZ" sz="2000" b="1" i="0" u="none" strike="noStrike" kern="1200" cap="none" spc="0" normalizeH="0" baseline="-2500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2703513" y="4176713"/>
            <a:ext cx="371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endParaRPr kumimoji="0" lang="cs-CZ" altLang="cs-CZ" sz="2000" b="1" i="0" u="none" strike="noStrike" kern="1200" cap="none" spc="0" normalizeH="0" baseline="-2500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Line 20"/>
          <p:cNvSpPr>
            <a:spLocks noChangeShapeType="1"/>
          </p:cNvSpPr>
          <p:nvPr/>
        </p:nvSpPr>
        <p:spPr bwMode="auto">
          <a:xfrm>
            <a:off x="2700338" y="2997200"/>
            <a:ext cx="3175" cy="316865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7" name="Line 20"/>
          <p:cNvSpPr>
            <a:spLocks noChangeShapeType="1"/>
          </p:cNvSpPr>
          <p:nvPr/>
        </p:nvSpPr>
        <p:spPr bwMode="auto">
          <a:xfrm flipH="1">
            <a:off x="971550" y="2973388"/>
            <a:ext cx="1795463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2716213" y="2600325"/>
            <a:ext cx="371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endParaRPr kumimoji="0" lang="cs-CZ" altLang="cs-CZ" sz="2000" b="1" i="0" u="none" strike="noStrike" kern="1200" cap="none" spc="0" normalizeH="0" baseline="-2500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Text Box 36"/>
          <p:cNvSpPr txBox="1">
            <a:spLocks noChangeArrowheads="1"/>
          </p:cNvSpPr>
          <p:nvPr/>
        </p:nvSpPr>
        <p:spPr bwMode="auto">
          <a:xfrm>
            <a:off x="3397250" y="3732213"/>
            <a:ext cx="3714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endParaRPr kumimoji="0" lang="cs-CZ" altLang="cs-CZ" sz="2000" b="1" i="0" u="none" strike="noStrike" kern="1200" cap="none" spc="0" normalizeH="0" baseline="-2500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Line 26"/>
          <p:cNvSpPr>
            <a:spLocks noChangeShapeType="1"/>
          </p:cNvSpPr>
          <p:nvPr/>
        </p:nvSpPr>
        <p:spPr bwMode="auto">
          <a:xfrm>
            <a:off x="2530475" y="6613525"/>
            <a:ext cx="855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2" name="Line 20"/>
          <p:cNvSpPr>
            <a:spLocks noChangeShapeType="1"/>
          </p:cNvSpPr>
          <p:nvPr/>
        </p:nvSpPr>
        <p:spPr bwMode="auto">
          <a:xfrm flipH="1">
            <a:off x="900113" y="4030663"/>
            <a:ext cx="244792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3" name="Text Box 34"/>
          <p:cNvSpPr txBox="1">
            <a:spLocks noChangeArrowheads="1"/>
          </p:cNvSpPr>
          <p:nvPr/>
        </p:nvSpPr>
        <p:spPr bwMode="auto">
          <a:xfrm>
            <a:off x="180975" y="4156075"/>
            <a:ext cx="719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π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4" name="Text Box 34"/>
          <p:cNvSpPr txBox="1">
            <a:spLocks noChangeArrowheads="1"/>
          </p:cNvSpPr>
          <p:nvPr/>
        </p:nvSpPr>
        <p:spPr bwMode="auto">
          <a:xfrm>
            <a:off x="165100" y="2711450"/>
            <a:ext cx="719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π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6" name="Text Box 34"/>
          <p:cNvSpPr txBox="1">
            <a:spLocks noChangeArrowheads="1"/>
          </p:cNvSpPr>
          <p:nvPr/>
        </p:nvSpPr>
        <p:spPr bwMode="auto">
          <a:xfrm>
            <a:off x="165100" y="3632200"/>
            <a:ext cx="719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π</a:t>
            </a:r>
            <a:r>
              <a:rPr kumimoji="0" lang="cs-CZ" altLang="cs-CZ" sz="2800" b="1" i="0" u="none" strike="noStrike" kern="1200" cap="none" spc="0" normalizeH="0" baseline="-2500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32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43/52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332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7" grpId="0"/>
      <p:bldP spid="20495" grpId="0"/>
      <p:bldP spid="20496" grpId="0"/>
      <p:bldP spid="20497" grpId="0"/>
      <p:bldP spid="20504" grpId="0"/>
      <p:bldP spid="20505" grpId="0"/>
      <p:bldP spid="20514" grpId="0"/>
      <p:bldP spid="20516" grpId="0"/>
      <p:bldP spid="35" grpId="0"/>
      <p:bldP spid="38" grpId="0"/>
      <p:bldP spid="40" grpId="0"/>
      <p:bldP spid="43" grpId="0"/>
      <p:bldP spid="44" grpId="0"/>
      <p:bldP spid="4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0" y="49292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Dlouhodobá PC</a:t>
            </a:r>
          </a:p>
        </p:txBody>
      </p:sp>
      <p:grpSp>
        <p:nvGrpSpPr>
          <p:cNvPr id="38915" name="Group 8"/>
          <p:cNvGrpSpPr>
            <a:grpSpLocks/>
          </p:cNvGrpSpPr>
          <p:nvPr/>
        </p:nvGrpSpPr>
        <p:grpSpPr bwMode="auto">
          <a:xfrm>
            <a:off x="885825" y="1773238"/>
            <a:ext cx="6443663" cy="4338637"/>
            <a:chOff x="558" y="1117"/>
            <a:chExt cx="4059" cy="2733"/>
          </a:xfrm>
        </p:grpSpPr>
        <p:sp>
          <p:nvSpPr>
            <p:cNvPr id="38921" name="Line 4"/>
            <p:cNvSpPr>
              <a:spLocks noChangeShapeType="1"/>
            </p:cNvSpPr>
            <p:nvPr/>
          </p:nvSpPr>
          <p:spPr bwMode="auto">
            <a:xfrm>
              <a:off x="567" y="1117"/>
              <a:ext cx="0" cy="2721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922" name="Freeform 5"/>
            <p:cNvSpPr>
              <a:spLocks/>
            </p:cNvSpPr>
            <p:nvPr/>
          </p:nvSpPr>
          <p:spPr bwMode="auto">
            <a:xfrm>
              <a:off x="558" y="3849"/>
              <a:ext cx="4059" cy="1"/>
            </a:xfrm>
            <a:custGeom>
              <a:avLst/>
              <a:gdLst>
                <a:gd name="T0" fmla="*/ 0 w 4059"/>
                <a:gd name="T1" fmla="*/ 0 h 1"/>
                <a:gd name="T2" fmla="*/ 4059 w 4059"/>
                <a:gd name="T3" fmla="*/ 0 h 1"/>
                <a:gd name="T4" fmla="*/ 0 60000 65536"/>
                <a:gd name="T5" fmla="*/ 0 60000 65536"/>
                <a:gd name="T6" fmla="*/ 0 w 4059"/>
                <a:gd name="T7" fmla="*/ 0 h 1"/>
                <a:gd name="T8" fmla="*/ 4059 w 405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59" h="1">
                  <a:moveTo>
                    <a:pt x="0" y="0"/>
                  </a:moveTo>
                  <a:lnTo>
                    <a:pt x="4059" y="0"/>
                  </a:lnTo>
                </a:path>
              </a:pathLst>
            </a:cu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109538" y="1412875"/>
            <a:ext cx="1438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Míra inflace</a:t>
            </a:r>
          </a:p>
        </p:txBody>
      </p:sp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6011863" y="6230938"/>
            <a:ext cx="3132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Míra nezaměstnanosti</a:t>
            </a:r>
          </a:p>
        </p:txBody>
      </p:sp>
      <p:sp>
        <p:nvSpPr>
          <p:cNvPr id="38918" name="Line 12"/>
          <p:cNvSpPr>
            <a:spLocks noChangeShapeType="1"/>
          </p:cNvSpPr>
          <p:nvPr/>
        </p:nvSpPr>
        <p:spPr bwMode="auto">
          <a:xfrm flipV="1">
            <a:off x="3348038" y="1916113"/>
            <a:ext cx="0" cy="424973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919" name="Text Box 15"/>
          <p:cNvSpPr txBox="1">
            <a:spLocks noChangeArrowheads="1"/>
          </p:cNvSpPr>
          <p:nvPr/>
        </p:nvSpPr>
        <p:spPr bwMode="auto">
          <a:xfrm>
            <a:off x="3419475" y="1628775"/>
            <a:ext cx="1223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LPC</a:t>
            </a:r>
          </a:p>
        </p:txBody>
      </p:sp>
      <p:sp>
        <p:nvSpPr>
          <p:cNvPr id="38920" name="Text Box 24"/>
          <p:cNvSpPr txBox="1">
            <a:spLocks noChangeArrowheads="1"/>
          </p:cNvSpPr>
          <p:nvPr/>
        </p:nvSpPr>
        <p:spPr bwMode="auto">
          <a:xfrm>
            <a:off x="3073400" y="6110288"/>
            <a:ext cx="647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u*</a:t>
            </a:r>
            <a:endParaRPr kumimoji="0" lang="cs-CZ" altLang="cs-CZ" sz="2800" b="1" i="0" u="none" strike="noStrike" kern="1200" cap="none" spc="0" normalizeH="0" baseline="-2500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44/52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889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0" y="685799"/>
            <a:ext cx="9144000" cy="835025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4500" b="1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Modifikovaná (cenová) </a:t>
            </a:r>
            <a:r>
              <a:rPr lang="cs-CZ" altLang="cs-CZ" sz="5100" b="1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/>
            </a:r>
            <a:br>
              <a:rPr lang="cs-CZ" altLang="cs-CZ" sz="5100" b="1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</a:br>
            <a:r>
              <a:rPr lang="cs-CZ" altLang="cs-CZ" sz="5100" b="1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Phillipsova křivka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107950" y="1752600"/>
            <a:ext cx="8928100" cy="2133600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b="1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Trvale nižší nezaměstnanost by mohla udržet jen trvalá stimulace AD.</a:t>
            </a:r>
            <a:r>
              <a:rPr lang="cs-CZ" altLang="cs-CZ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b="1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růst P totiž reagují nabídkové šoky </a:t>
            </a:r>
            <a:r>
              <a:rPr lang="cs-CZ" altLang="cs-CZ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(graf AD-AS)</a:t>
            </a:r>
            <a:r>
              <a:rPr lang="cs-CZ" altLang="cs-CZ" b="1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v podobě stejného tempa růstu W</a:t>
            </a:r>
            <a:r>
              <a:rPr lang="cs-CZ" altLang="cs-CZ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aby byl vyrovnán pokles reálných mzdových sazeb, a proto je k nižšímu </a:t>
            </a:r>
            <a:r>
              <a:rPr lang="cs-CZ" altLang="cs-CZ" b="1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„u“</a:t>
            </a:r>
            <a:r>
              <a:rPr lang="cs-CZ" altLang="cs-CZ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než je přirozená míra nezaměstnanosti </a:t>
            </a:r>
            <a:r>
              <a:rPr lang="cs-CZ" altLang="cs-CZ" b="1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nutný další růst AD</a:t>
            </a: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45/52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486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cs-CZ" sz="4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Závěry pro stabilizační politiku vlády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algn="just" eaLnBrk="1" hangingPunct="1">
              <a:buClrTx/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snaha vlády udržet nezaměstnanost pod její přirozenou mírou vyvolá zrychlující se inflaci,</a:t>
            </a:r>
          </a:p>
          <a:p>
            <a:pPr algn="just" eaLnBrk="1" hangingPunct="1">
              <a:buClrTx/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zrychlující se inflace nakonec donutí vládu rezignovat na tento cíl a nezaměstnanost vrátí na přirozenou míru, avšak při vyšší míře inflace,</a:t>
            </a:r>
          </a:p>
          <a:p>
            <a:pPr algn="just" eaLnBrk="1" hangingPunct="1">
              <a:buClrTx/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snížit očekávanou inflaci může vláda zvýšením nezaměstnanosti nad její přirozenou míru.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endParaRPr lang="cs-CZ" altLang="cs-CZ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Nejlepší stabilizační politikou vlády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udržování míry nezaměstnanosti na její přirozené míře při nízké úrovni očekávané inflace.</a:t>
            </a: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46/52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87739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331912"/>
          </a:xfrm>
          <a:noFill/>
        </p:spPr>
        <p:txBody>
          <a:bodyPr/>
          <a:lstStyle/>
          <a:p>
            <a:pPr eaLnBrk="1" hangingPunct="1"/>
            <a:r>
              <a:rPr lang="cs-CZ" altLang="cs-CZ" sz="5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NAIRU</a:t>
            </a:r>
            <a:endParaRPr lang="en-GB" altLang="cs-CZ" sz="5000" b="1" dirty="0" smtClean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179388" y="1154430"/>
            <a:ext cx="8785225" cy="5514658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NAIRU</a:t>
            </a:r>
            <a:r>
              <a:rPr lang="en-GB" altLang="cs-CZ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GB" altLang="cs-CZ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Non-accelerating Inflation Rate of Unemployment)</a:t>
            </a:r>
            <a:r>
              <a:rPr lang="cs-CZ" altLang="cs-CZ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je míra nezaměstnanosti, která neakceleruje inflaci neboli tzv. přirozená míra nezaměstnanosti u*;</a:t>
            </a:r>
          </a:p>
          <a:p>
            <a:pPr marL="114300" indent="0" eaLnBrk="1" hangingPunct="1">
              <a:buNone/>
            </a:pPr>
            <a:endParaRPr lang="cs-CZ" altLang="cs-CZ" dirty="0" smtClean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Vyznačuje se stabilitou nominálních mzdových sazeb, kdy se ekonomika nachází na úrovni potenciálního produktu Y*.</a:t>
            </a:r>
            <a:endParaRPr lang="en-GB" altLang="cs-CZ" dirty="0" smtClean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/>
            <a:endParaRPr lang="en-GB" altLang="cs-CZ" sz="3600" dirty="0" smtClean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47/52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255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Příklady k procvičení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86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331912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cs-CZ" sz="4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Příklad č. 1</a:t>
            </a:r>
            <a:endParaRPr lang="en-GB" altLang="cs-CZ" sz="4000" b="1" dirty="0" smtClean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179388" y="1168400"/>
            <a:ext cx="8785225" cy="5500688"/>
          </a:xfrm>
        </p:spPr>
        <p:txBody>
          <a:bodyPr>
            <a:normAutofit/>
          </a:bodyPr>
          <a:lstStyle/>
          <a:p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Jestliže byl cenový index na konci roku 2018 </a:t>
            </a:r>
            <a:r>
              <a:rPr lang="cs-CZ" b="1" dirty="0">
                <a:solidFill>
                  <a:schemeClr val="accent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108</a:t>
            </a:r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na konci roku 2019 </a:t>
            </a:r>
            <a:r>
              <a:rPr lang="cs-CZ" b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114</a:t>
            </a:r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kolik byla míra inflace v roce 2019?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 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roce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2018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byl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cenový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index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hodnotě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108 a v 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roce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2019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byl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daný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index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hodnotě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114.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Teď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musíme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vypočítat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míru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</a:t>
            </a:r>
            <a:r>
              <a:rPr lang="el-GR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π).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Použijeme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níže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uvedený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vzoreček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budeme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dosahovat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do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daného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vzorečku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Ještě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nesmíme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zapomenout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vynásobit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100,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abychom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měli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výsledek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v %.</a:t>
            </a:r>
          </a:p>
          <a:p>
            <a:pPr eaLnBrk="1" hangingPunct="1"/>
            <a:endParaRPr lang="en-GB" altLang="cs-CZ" dirty="0" smtClean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2A3A327F-ABC8-46D8-BA4D-52EAFFA6A7DF}"/>
                  </a:ext>
                </a:extLst>
              </p:cNvPr>
              <p:cNvSpPr/>
              <p:nvPr/>
            </p:nvSpPr>
            <p:spPr>
              <a:xfrm>
                <a:off x="179388" y="4397736"/>
                <a:ext cx="3745577" cy="848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cs-CZ" sz="24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𝑪𝑷𝑰</m:t>
                              </m:r>
                            </m:e>
                            <m:sub>
                              <m:r>
                                <a:rPr lang="cs-CZ" sz="24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  <m:r>
                            <a:rPr lang="cs-CZ" sz="2400" i="0"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cs-CZ" sz="2400" b="1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𝑪𝑷𝑰</m:t>
                              </m:r>
                            </m:e>
                            <m:sub>
                              <m:r>
                                <a:rPr lang="cs-CZ" sz="2400" b="1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cs-CZ" sz="2400" b="1" i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sz="2400" b="1" i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b="1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𝑪𝑷𝑰</m:t>
                              </m:r>
                            </m:e>
                            <m:sub>
                              <m:r>
                                <a:rPr lang="cs-CZ" sz="2400" b="1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cs-CZ" sz="2400" b="1" i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sz="2400" b="1" i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cs-CZ" sz="2400" i="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2A3A327F-ABC8-46D8-BA4D-52EAFFA6A7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88" y="4397736"/>
                <a:ext cx="3745577" cy="8483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49DEAC38-5B1B-4E11-BD13-2B56B1451551}"/>
                  </a:ext>
                </a:extLst>
              </p:cNvPr>
              <p:cNvSpPr/>
              <p:nvPr/>
            </p:nvSpPr>
            <p:spPr>
              <a:xfrm>
                <a:off x="4161908" y="4386046"/>
                <a:ext cx="3261599" cy="7863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cs-CZ" sz="24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𝟏𝟏𝟒</m:t>
                          </m:r>
                          <m:r>
                            <a:rPr lang="cs-CZ" sz="2400" i="0"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a:rPr lang="cs-CZ" sz="2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𝟏𝟎𝟖</m:t>
                          </m:r>
                        </m:num>
                        <m:den>
                          <m:r>
                            <a:rPr lang="cs-CZ" sz="2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𝟏𝟎𝟖</m:t>
                          </m:r>
                        </m:den>
                      </m:f>
                      <m:r>
                        <a:rPr lang="cs-CZ" sz="2400" i="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49DEAC38-5B1B-4E11-BD13-2B56B14515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908" y="4386046"/>
                <a:ext cx="3261599" cy="7863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3328108" y="5422238"/>
                <a:ext cx="19570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cs-CZ" sz="2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cs-CZ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cs-CZ" sz="2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𝟓𝟔</m:t>
                      </m:r>
                      <m:r>
                        <a:rPr lang="cs-CZ" sz="2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%</m:t>
                      </m:r>
                    </m:oMath>
                  </m:oMathPara>
                </a14:m>
                <a:endParaRPr lang="cs-CZ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108" y="5422238"/>
                <a:ext cx="1957011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49/52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457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Měření 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Cenový index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měří částku (mezi 2 obdobími), kterou je nutno nezbytné vynaložit na nákup určitého koše statků a služeb v běžném období ve srovnání s částkou, kterou bylo nutno vynaložit v období základním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96920"/>
              </p:ext>
            </p:extLst>
          </p:nvPr>
        </p:nvGraphicFramePr>
        <p:xfrm>
          <a:off x="457200" y="1497735"/>
          <a:ext cx="7933104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Rastrový obrázek" r:id="rId4" imgW="3079800" imgH="279360" progId="Paint.Picture">
                  <p:embed/>
                </p:oleObj>
              </mc:Choice>
              <mc:Fallback>
                <p:oleObj name="Rastrový obrázek" r:id="rId4" imgW="3079800" imgH="279360" progId="Paint.Picture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97735"/>
                        <a:ext cx="7933104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2031462" y="4419592"/>
                <a:ext cx="4784580" cy="11006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cs-CZ" sz="32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3200" i="1">
                                  <a:latin typeface="Cambria Math" panose="02040503050406030204" pitchFamily="18" charset="0"/>
                                </a:rPr>
                                <m:t>𝐶𝑃𝐼</m:t>
                              </m:r>
                            </m:e>
                            <m:sub>
                              <m:r>
                                <a:rPr lang="cs-CZ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cs-CZ" sz="3200"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3200" i="1">
                                  <a:latin typeface="Cambria Math" panose="02040503050406030204" pitchFamily="18" charset="0"/>
                                </a:rPr>
                                <m:t>𝐶𝑃𝐼</m:t>
                              </m:r>
                            </m:e>
                            <m:sub>
                              <m:r>
                                <a:rPr lang="cs-CZ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cs-CZ" sz="32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3200" i="1">
                                  <a:latin typeface="Cambria Math" panose="02040503050406030204" pitchFamily="18" charset="0"/>
                                </a:rPr>
                                <m:t>𝐶𝑃𝐼</m:t>
                              </m:r>
                            </m:e>
                            <m:sub>
                              <m:r>
                                <a:rPr lang="cs-CZ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cs-CZ" sz="32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  <m:r>
                        <a:rPr lang="cs-CZ" sz="320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462" y="4419592"/>
                <a:ext cx="4784580" cy="11006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292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331912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cs-CZ" sz="4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Příklad č. 2</a:t>
            </a:r>
            <a:endParaRPr lang="en-GB" altLang="cs-CZ" sz="4000" b="1" dirty="0" smtClean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179388" y="1168400"/>
            <a:ext cx="8785225" cy="5500688"/>
          </a:xfrm>
        </p:spPr>
        <p:txBody>
          <a:bodyPr>
            <a:normAutofit/>
          </a:bodyPr>
          <a:lstStyle/>
          <a:p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Jestliže cenový index byl 120 v roce </a:t>
            </a:r>
            <a:r>
              <a:rPr lang="cs-CZ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2020 </a:t>
            </a:r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136 v roce </a:t>
            </a:r>
            <a:r>
              <a:rPr lang="cs-CZ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2021, </a:t>
            </a:r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kolik činila míra inflace (v %): </a:t>
            </a:r>
          </a:p>
          <a:p>
            <a:pPr lvl="1"/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Budeme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počítat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jako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předešlém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příkladu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Vynásobíme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100,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kdy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dostaneme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míru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inflaci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v 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procentech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(%) a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označíme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správnou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odpověď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</a:p>
          <a:p>
            <a:pPr lvl="1"/>
            <a:endParaRPr lang="en-GB" altLang="cs-CZ" sz="2000" dirty="0" smtClean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/>
            <a:endParaRPr lang="en-GB" altLang="cs-CZ" dirty="0" smtClean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2A3A327F-ABC8-46D8-BA4D-52EAFFA6A7DF}"/>
                  </a:ext>
                </a:extLst>
              </p:cNvPr>
              <p:cNvSpPr/>
              <p:nvPr/>
            </p:nvSpPr>
            <p:spPr>
              <a:xfrm>
                <a:off x="2393883" y="3246390"/>
                <a:ext cx="3633431" cy="848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cs-CZ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𝐶𝑃𝐼</m:t>
                              </m:r>
                            </m:e>
                            <m:sub>
                              <m:r>
                                <a:rPr lang="cs-CZ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cs-CZ" sz="2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cs-CZ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𝐶𝑃𝐼</m:t>
                              </m:r>
                            </m:e>
                            <m:sub>
                              <m:r>
                                <a:rPr lang="cs-CZ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cs-CZ" sz="2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𝐶𝑃𝐼</m:t>
                              </m:r>
                            </m:e>
                            <m:sub>
                              <m:r>
                                <a:rPr lang="cs-CZ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cs-CZ" sz="2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  <m:r>
                        <a:rPr lang="cs-CZ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cs-CZ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2A3A327F-ABC8-46D8-BA4D-52EAFFA6A7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883" y="3246390"/>
                <a:ext cx="3633431" cy="8485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2393883" y="5408345"/>
                <a:ext cx="21413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cs-CZ" sz="2400" b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cs-CZ" sz="2400" b="1" i="1"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cs-CZ" sz="2400" b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2400" b="1" i="1">
                          <a:latin typeface="Cambria Math" panose="02040503050406030204" pitchFamily="18" charset="0"/>
                        </a:rPr>
                        <m:t>𝟑𝟑</m:t>
                      </m:r>
                      <m:r>
                        <a:rPr lang="cs-CZ" sz="2400" b="1">
                          <a:latin typeface="Cambria Math" panose="02040503050406030204" pitchFamily="18" charset="0"/>
                        </a:rPr>
                        <m:t> %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883" y="5408345"/>
                <a:ext cx="2141355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>
            <a:extLst>
              <a:ext uri="{FF2B5EF4-FFF2-40B4-BE49-F238E27FC236}">
                <a16:creationId xmlns:a16="http://schemas.microsoft.com/office/drawing/2014/main" id="{2571EEF7-3D49-4E8B-9836-DFA02F4016EF}"/>
              </a:ext>
            </a:extLst>
          </p:cNvPr>
          <p:cNvSpPr/>
          <p:nvPr/>
        </p:nvSpPr>
        <p:spPr>
          <a:xfrm>
            <a:off x="303674" y="2982784"/>
            <a:ext cx="4572000" cy="25497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11,8,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 13,3,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c) 12,2,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d) 13,8.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2393883" y="4358562"/>
                <a:ext cx="3175036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cs-CZ" sz="24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>
                              <a:latin typeface="Cambria Math" panose="02040503050406030204" pitchFamily="18" charset="0"/>
                            </a:rPr>
                            <m:t>136− 120</m:t>
                          </m:r>
                        </m:num>
                        <m:den>
                          <m:r>
                            <a:rPr lang="cs-CZ" sz="2400">
                              <a:latin typeface="Cambria Math" panose="02040503050406030204" pitchFamily="18" charset="0"/>
                            </a:rPr>
                            <m:t>120</m:t>
                          </m:r>
                        </m:den>
                      </m:f>
                      <m:r>
                        <a:rPr lang="cs-CZ" sz="240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883" y="4358562"/>
                <a:ext cx="3175036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délník 5"/>
          <p:cNvSpPr/>
          <p:nvPr/>
        </p:nvSpPr>
        <p:spPr>
          <a:xfrm>
            <a:off x="4448213" y="523286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800"/>
              </a:spcAft>
            </a:pPr>
            <a:r>
              <a:rPr lang="cs-CZ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Míra inflace vyšla 13,3% a označíme možnost odpovědi za b).</a:t>
            </a:r>
            <a:endParaRPr lang="cs-CZ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50/52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411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331912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cs-CZ" sz="4000" b="1" dirty="0" smtClean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Příklad č. 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3</a:t>
            </a:r>
            <a:endParaRPr lang="en-GB" altLang="cs-CZ" sz="4000" b="1" dirty="0" smtClean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179388" y="1168400"/>
            <a:ext cx="8785225" cy="5016500"/>
          </a:xfrm>
        </p:spPr>
        <p:txBody>
          <a:bodyPr>
            <a:normAutofit/>
          </a:bodyPr>
          <a:lstStyle/>
          <a:p>
            <a:r>
              <a:rPr lang="cs-CZ" b="1" dirty="0"/>
              <a:t>CPI v roce 2018 činil 150, o rok později (2019) byl 145. Určete míru inflace.</a:t>
            </a:r>
            <a:endParaRPr lang="cs-CZ" dirty="0"/>
          </a:p>
          <a:p>
            <a:pPr lvl="1"/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 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posledním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příkladu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máme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dané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údaje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kdy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hodnota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CPI v 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roce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2018 je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hodnotě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150,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tuto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hodnotu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budeme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následně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do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vzorečku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dosazovat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CPIt-1. O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rok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později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(2019),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byla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hodnota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CPI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úrovni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145 a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danou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hodnotu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budeme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vzorečku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dosazovat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CPIt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Dosadíme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do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vzorečku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vynásobíme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100 a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dostaneme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výsledek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v %.</a:t>
            </a:r>
          </a:p>
          <a:p>
            <a:pPr lvl="1"/>
            <a:endParaRPr lang="en-GB" altLang="cs-CZ" sz="2000" dirty="0" smtClean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/>
            <a:endParaRPr lang="en-GB" altLang="cs-CZ" dirty="0" smtClean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2A3A327F-ABC8-46D8-BA4D-52EAFFA6A7DF}"/>
                  </a:ext>
                </a:extLst>
              </p:cNvPr>
              <p:cNvSpPr/>
              <p:nvPr/>
            </p:nvSpPr>
            <p:spPr>
              <a:xfrm>
                <a:off x="306782" y="4029384"/>
                <a:ext cx="3633431" cy="848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cs-CZ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𝐶𝑃𝐼</m:t>
                              </m:r>
                            </m:e>
                            <m:sub>
                              <m:r>
                                <a:rPr lang="cs-CZ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cs-CZ" sz="2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cs-CZ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𝐶𝑃𝐼</m:t>
                              </m:r>
                            </m:e>
                            <m:sub>
                              <m:r>
                                <a:rPr lang="cs-CZ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cs-CZ" sz="2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𝐶𝑃𝐼</m:t>
                              </m:r>
                            </m:e>
                            <m:sub>
                              <m:r>
                                <a:rPr lang="cs-CZ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cs-CZ" sz="2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  <m:r>
                        <a:rPr lang="cs-CZ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cs-CZ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2A3A327F-ABC8-46D8-BA4D-52EAFFA6A7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82" y="4029384"/>
                <a:ext cx="3633431" cy="8485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306782" y="5242615"/>
                <a:ext cx="3175036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cs-CZ" sz="24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>
                              <a:latin typeface="Cambria Math" panose="02040503050406030204" pitchFamily="18" charset="0"/>
                            </a:rPr>
                            <m:t>145− 150</m:t>
                          </m:r>
                        </m:num>
                        <m:den>
                          <m:r>
                            <a:rPr lang="cs-CZ" sz="2400">
                              <a:latin typeface="Cambria Math" panose="02040503050406030204" pitchFamily="18" charset="0"/>
                            </a:rPr>
                            <m:t>150</m:t>
                          </m:r>
                        </m:den>
                      </m:f>
                      <m:r>
                        <a:rPr lang="cs-CZ" sz="240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82" y="5242615"/>
                <a:ext cx="3175036" cy="7936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3831928" y="4877950"/>
                <a:ext cx="21862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cs-CZ" sz="2400" b="1">
                          <a:latin typeface="Cambria Math" panose="02040503050406030204" pitchFamily="18" charset="0"/>
                        </a:rPr>
                        <m:t>= −</m:t>
                      </m:r>
                      <m:r>
                        <a:rPr lang="cs-CZ" sz="2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cs-CZ" sz="2400" b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2400" b="1" i="1">
                          <a:latin typeface="Cambria Math" panose="02040503050406030204" pitchFamily="18" charset="0"/>
                        </a:rPr>
                        <m:t>𝟑𝟑</m:t>
                      </m:r>
                      <m:r>
                        <a:rPr lang="cs-CZ" sz="2400" b="1">
                          <a:latin typeface="Cambria Math" panose="02040503050406030204" pitchFamily="18" charset="0"/>
                        </a:rPr>
                        <m:t> %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928" y="4877950"/>
                <a:ext cx="2186240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bdélník 8"/>
          <p:cNvSpPr/>
          <p:nvPr/>
        </p:nvSpPr>
        <p:spPr>
          <a:xfrm>
            <a:off x="3831928" y="5639454"/>
            <a:ext cx="5006499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Hodnota inflace vyšla v záporné hodnotě (-3,33%).</a:t>
            </a:r>
            <a:endParaRPr lang="cs-CZ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51/52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046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Typy 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Mírná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(plíživá) jednotky %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ročně;</a:t>
            </a: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Rychlá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(pádivá) pohybující se v desítkách %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ročně;</a:t>
            </a: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Hyperinflace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dosahuje stovky a tisíce procent ročně (peníze přestávají fungovat, rozšiřuje se naturální směna, používá se zahraniční měna, je nutná měnová reforma). Jedna z největších inflací postihla Německo, kde během let 1922-1923 vzrost cenový index ze 100 na 10 000 000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000.</a:t>
            </a: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966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Inflace podle způsobu prosazování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Otevřená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(plně se projevuje v růstu cenové hladiny)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Skrytá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(zvyšování cen se nepromítá do cenových indexů, např. z důvodu chybně sestaveného koše)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Potlačená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(růst cen je administrativně </a:t>
            </a:r>
            <a:r>
              <a:rPr lang="cs-CZ" altLang="cs-CZ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bržděn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např. formou zmrazení cen, klesá kvalita výrobků, vzniká černý trh, vytvářejí se fronty, je zaveden přídělový systém)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695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Vývoj 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0" y="1371599"/>
            <a:ext cx="8644269" cy="4206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Zimbabwe</a:t>
            </a:r>
            <a:r>
              <a:rPr lang="cs-CZ" altLang="cs-CZ" sz="2200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- </a:t>
            </a:r>
            <a:r>
              <a:rPr lang="cs-CZ" altLang="cs-CZ" sz="2200" dirty="0"/>
              <a:t>během června roku 2007 pak inflace dosáhla týdenní úrovně až </a:t>
            </a:r>
            <a:r>
              <a:rPr lang="cs-CZ" altLang="cs-CZ" sz="2200" b="1" dirty="0"/>
              <a:t>300 </a:t>
            </a:r>
            <a:r>
              <a:rPr lang="cs-CZ" altLang="cs-CZ" sz="2200" b="1" dirty="0" smtClean="0"/>
              <a:t>procent</a:t>
            </a:r>
            <a:r>
              <a:rPr lang="cs-CZ" altLang="cs-CZ" sz="2200" dirty="0" smtClean="0"/>
              <a:t>;</a:t>
            </a:r>
            <a:endParaRPr lang="cs-CZ" altLang="cs-CZ" sz="2200" b="1" dirty="0"/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roce 2007 varoval MMF, že inflace ke konci tohoto roku může dosáhnout </a:t>
            </a:r>
            <a:r>
              <a:rPr lang="cs-CZ" altLang="cs-CZ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100 tisíc </a:t>
            </a:r>
            <a:r>
              <a:rPr lang="cs-CZ" altLang="cs-CZ" sz="22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procent</a:t>
            </a: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Ještě v polovině července 2008 se držela inflace na </a:t>
            </a:r>
            <a:r>
              <a:rPr lang="cs-CZ" altLang="cs-CZ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2,2 milionech procent</a:t>
            </a: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v polovině srpna 2008 ale již pokořila i největší rekordy a dosáhla nevídaných</a:t>
            </a:r>
            <a:r>
              <a:rPr lang="cs-CZ" altLang="cs-CZ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11,3 milionu procent</a:t>
            </a: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Vláda </a:t>
            </a: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tehdy přistoupila k reformě měny, kdy z deseti miliard zimbabwských dolarů udělá jeden. </a:t>
            </a: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Reforma </a:t>
            </a: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vyvolala chaos a následně </a:t>
            </a: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None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</a:t>
            </a: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ekonomická krize ještě prohloubila. </a:t>
            </a:r>
            <a:endParaRPr lang="cs-CZ" altLang="cs-CZ" sz="22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</a:t>
            </a: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počátku listopadu 2008 </a:t>
            </a: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inflace</a:t>
            </a: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None/>
              <a:defRPr/>
            </a:pPr>
            <a:r>
              <a:rPr lang="cs-CZ" altLang="cs-CZ" sz="2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oficiálně dosáhla </a:t>
            </a:r>
            <a:r>
              <a:rPr lang="cs-CZ" altLang="cs-CZ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230 miliónů procent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 descr="http://upload.wikimedia.org/wikipedia/commons/3/3e/Zimbabwe_$100_trillion_2009_Obver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785" y="3962370"/>
            <a:ext cx="4391025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79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Vývoj inflace v ČSR v roce 1991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Např. v roce 1991 u nás činila míra inflace téměř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60 %,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tzn. že ceny vzrostly v průměru přibližně 1,6 x a celková cenová hladina byla na úrovni 160 % ve srovnání s předcházejícím rokem 1990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 důsledku toho klesla reálná hodnota (kupní síla) např. úspor ve výši 100 000 korun na 62 500 korun (100 000 : 1,6 = 62 500)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 plné míře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dopadla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tato </a:t>
            </a:r>
            <a:r>
              <a:rPr lang="cs-CZ" altLang="cs-CZ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inflace na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úspory v hotovosti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částečně byl tento dopad zmírněn u bankovních úročených vkladů, a to podle výše přijatých úroků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488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</TotalTime>
  <Words>2228</Words>
  <Application>Microsoft Office PowerPoint</Application>
  <PresentationFormat>Předvádění na obrazovce (4:3)</PresentationFormat>
  <Paragraphs>409</Paragraphs>
  <Slides>52</Slides>
  <Notes>40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62" baseType="lpstr">
      <vt:lpstr>Arial</vt:lpstr>
      <vt:lpstr>Calibri</vt:lpstr>
      <vt:lpstr>Cambria Math</vt:lpstr>
      <vt:lpstr>Consolas</vt:lpstr>
      <vt:lpstr>Symbol</vt:lpstr>
      <vt:lpstr>Times New Roman</vt:lpstr>
      <vt:lpstr>Verdana</vt:lpstr>
      <vt:lpstr>Wingdings</vt:lpstr>
      <vt:lpstr>Office Theme</vt:lpstr>
      <vt:lpstr>Rastrový obrázek</vt:lpstr>
      <vt:lpstr>Makroekonomie Poruchy makroekonomické rovnováhy - inflace XMAK</vt:lpstr>
      <vt:lpstr>Inflace</vt:lpstr>
      <vt:lpstr>Inflace</vt:lpstr>
      <vt:lpstr>Měření inflace</vt:lpstr>
      <vt:lpstr>Měření inflace</vt:lpstr>
      <vt:lpstr>Typy inflace</vt:lpstr>
      <vt:lpstr>Inflace podle způsobu prosazování</vt:lpstr>
      <vt:lpstr>Vývoj inflace</vt:lpstr>
      <vt:lpstr>Vývoj inflace v ČSR v roce 1991</vt:lpstr>
      <vt:lpstr>Index spotřebitelských cen  (CPI - Consumer Price Index)</vt:lpstr>
      <vt:lpstr>Index spotřebitelských cen a tzv. Laspeyresův index</vt:lpstr>
      <vt:lpstr>Index cen výrobců (PPI – Producer Price Index)</vt:lpstr>
      <vt:lpstr>Index cen průmyslových výrobců</vt:lpstr>
      <vt:lpstr>Deflátor HDP</vt:lpstr>
      <vt:lpstr>Rozdíl mezi CPI a deflátorem HDP</vt:lpstr>
      <vt:lpstr>Příčiny inflace – poptávková inflace</vt:lpstr>
      <vt:lpstr>Prezentace aplikace PowerPoint</vt:lpstr>
      <vt:lpstr>Příčiny inflace – nabídková inflace</vt:lpstr>
      <vt:lpstr>Prezentace aplikace PowerPoint</vt:lpstr>
      <vt:lpstr>Nabídková inflace</vt:lpstr>
      <vt:lpstr>Inflační očekávání setrvačná inflace </vt:lpstr>
      <vt:lpstr>Inflační spirála</vt:lpstr>
      <vt:lpstr>Důsledky inflace</vt:lpstr>
      <vt:lpstr>Důsledky inflace</vt:lpstr>
      <vt:lpstr>Protiinflační politika</vt:lpstr>
      <vt:lpstr>Inflace</vt:lpstr>
      <vt:lpstr>Inflace</vt:lpstr>
      <vt:lpstr>Inflace</vt:lpstr>
      <vt:lpstr>Prognóza ČNB (inflace)</vt:lpstr>
      <vt:lpstr>Prognóza ČNB (inflace)</vt:lpstr>
      <vt:lpstr>Prognóza ČNB (inflace)</vt:lpstr>
      <vt:lpstr>Prognóza ČNB (inflace)</vt:lpstr>
      <vt:lpstr>Phillipsova křivka </vt:lpstr>
      <vt:lpstr>Původní (mzdová)  Phillipsova křivka</vt:lpstr>
      <vt:lpstr>Prezentace aplikace PowerPoint</vt:lpstr>
      <vt:lpstr>Modifikovaná (cenová) Phillipsova křivka</vt:lpstr>
      <vt:lpstr>Adaptivní očekávání</vt:lpstr>
      <vt:lpstr>Racionální očekávání</vt:lpstr>
      <vt:lpstr>Friedman-Phelpsova verze PC</vt:lpstr>
      <vt:lpstr>Prezentace aplikace PowerPoint</vt:lpstr>
      <vt:lpstr>Poptávková inflace</vt:lpstr>
      <vt:lpstr>Friedman-Phelpsova verze PC</vt:lpstr>
      <vt:lpstr>Modifikovaná PC</vt:lpstr>
      <vt:lpstr>Dlouhodobá PC</vt:lpstr>
      <vt:lpstr>Modifikovaná (cenová)  Phillipsova křivka</vt:lpstr>
      <vt:lpstr>Závěry pro stabilizační politiku vlády</vt:lpstr>
      <vt:lpstr>NAIRU</vt:lpstr>
      <vt:lpstr>Příklady k procvičení</vt:lpstr>
      <vt:lpstr>Příklad č. 1</vt:lpstr>
      <vt:lpstr>Příklad č. 2</vt:lpstr>
      <vt:lpstr>Příklad č. 3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skr0004</cp:lastModifiedBy>
  <cp:revision>82</cp:revision>
  <dcterms:modified xsi:type="dcterms:W3CDTF">2023-04-10T14:28:05Z</dcterms:modified>
</cp:coreProperties>
</file>