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 bookmarkIdSeed="2">
  <p:sldMasterIdLst>
    <p:sldMasterId id="2147483659" r:id="rId1"/>
    <p:sldMasterId id="2147483686" r:id="rId2"/>
  </p:sldMasterIdLst>
  <p:notesMasterIdLst>
    <p:notesMasterId r:id="rId23"/>
  </p:notesMasterIdLst>
  <p:sldIdLst>
    <p:sldId id="256" r:id="rId3"/>
    <p:sldId id="362" r:id="rId4"/>
    <p:sldId id="378" r:id="rId5"/>
    <p:sldId id="257" r:id="rId6"/>
    <p:sldId id="363" r:id="rId7"/>
    <p:sldId id="377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61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>
        <p:scale>
          <a:sx n="70" d="100"/>
          <a:sy n="70" d="100"/>
        </p:scale>
        <p:origin x="1108" y="-5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tur0001\Downloads\ghdp030323_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tur0001\Downloads\ghdp030323_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tur0001\Downloads\ghdp030323_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89676046761565E-2"/>
          <c:y val="0.18910264216972877"/>
          <c:w val="0.91592179111315819"/>
          <c:h val="0.647809483814523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[ghdp030323_1.xlsx]data!$D$4</c:f>
              <c:strCache>
                <c:ptCount val="1"/>
                <c:pt idx="0">
                  <c:v>Hrubý domácí produkt
Gross domestic product 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invertIfNegative val="0"/>
          <c:cat>
            <c:multiLvlStrRef>
              <c:f>[ghdp030323_1.xlsx]data!$B$71:$C$114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[ghdp030323_1.xlsx]data!$D$71:$D$114</c:f>
              <c:numCache>
                <c:formatCode>#\ ##0.0</c:formatCode>
                <c:ptCount val="44"/>
                <c:pt idx="0">
                  <c:v>-0.16967104406575118</c:v>
                </c:pt>
                <c:pt idx="1">
                  <c:v>-0.53612848929962809</c:v>
                </c:pt>
                <c:pt idx="2">
                  <c:v>-0.36106490340024777</c:v>
                </c:pt>
                <c:pt idx="3">
                  <c:v>-0.12245032051121996</c:v>
                </c:pt>
                <c:pt idx="4">
                  <c:v>-0.42482600265117298</c:v>
                </c:pt>
                <c:pt idx="5">
                  <c:v>0.36715515438079649</c:v>
                </c:pt>
                <c:pt idx="6">
                  <c:v>0.42961534188827954</c:v>
                </c:pt>
                <c:pt idx="7">
                  <c:v>1.2077618620167812</c:v>
                </c:pt>
                <c:pt idx="8">
                  <c:v>-0.5477819651163145</c:v>
                </c:pt>
                <c:pt idx="9">
                  <c:v>0.93479105601741708</c:v>
                </c:pt>
                <c:pt idx="10">
                  <c:v>1.1887742298537773</c:v>
                </c:pt>
                <c:pt idx="11">
                  <c:v>1.1466265356773135</c:v>
                </c:pt>
                <c:pt idx="12">
                  <c:v>1.8941765185746391</c:v>
                </c:pt>
                <c:pt idx="13">
                  <c:v>1.3581142081280859</c:v>
                </c:pt>
                <c:pt idx="14">
                  <c:v>1.2103434128072337</c:v>
                </c:pt>
                <c:pt idx="15">
                  <c:v>0.59343042805642199</c:v>
                </c:pt>
                <c:pt idx="16">
                  <c:v>0.15745332359460917</c:v>
                </c:pt>
                <c:pt idx="17">
                  <c:v>0.33140206996473864</c:v>
                </c:pt>
                <c:pt idx="18">
                  <c:v>0.89640327202043579</c:v>
                </c:pt>
                <c:pt idx="19">
                  <c:v>0.77138224836943436</c:v>
                </c:pt>
                <c:pt idx="20">
                  <c:v>1.6501768420245781</c:v>
                </c:pt>
                <c:pt idx="21">
                  <c:v>2.4798258472657153</c:v>
                </c:pt>
                <c:pt idx="22">
                  <c:v>0.83559458693113697</c:v>
                </c:pt>
                <c:pt idx="23">
                  <c:v>0.81343215586227302</c:v>
                </c:pt>
                <c:pt idx="24">
                  <c:v>0.54160105647851253</c:v>
                </c:pt>
                <c:pt idx="25">
                  <c:v>0.60167090858045924</c:v>
                </c:pt>
                <c:pt idx="26">
                  <c:v>0.71259214422481421</c:v>
                </c:pt>
                <c:pt idx="27">
                  <c:v>0.73865794240386151</c:v>
                </c:pt>
                <c:pt idx="28">
                  <c:v>0.91207969856712623</c:v>
                </c:pt>
                <c:pt idx="29">
                  <c:v>0.67331582335634721</c:v>
                </c:pt>
                <c:pt idx="30">
                  <c:v>0.67154597277419725</c:v>
                </c:pt>
                <c:pt idx="31">
                  <c:v>0.4833658554360909</c:v>
                </c:pt>
                <c:pt idx="32">
                  <c:v>-3.2425707440500986</c:v>
                </c:pt>
                <c:pt idx="33">
                  <c:v>-8.8487042688318525</c:v>
                </c:pt>
                <c:pt idx="34">
                  <c:v>6.9532258277307903</c:v>
                </c:pt>
                <c:pt idx="35">
                  <c:v>1.1405152853573952</c:v>
                </c:pt>
                <c:pt idx="36">
                  <c:v>-0.49517222231260405</c:v>
                </c:pt>
                <c:pt idx="37">
                  <c:v>1.3898756783505632</c:v>
                </c:pt>
                <c:pt idx="38">
                  <c:v>1.6977481966623031</c:v>
                </c:pt>
                <c:pt idx="39">
                  <c:v>0.84991835957713135</c:v>
                </c:pt>
                <c:pt idx="40">
                  <c:v>0.6474448352556692</c:v>
                </c:pt>
                <c:pt idx="41">
                  <c:v>0.27532381544612861</c:v>
                </c:pt>
                <c:pt idx="42">
                  <c:v>-0.31771606445079215</c:v>
                </c:pt>
                <c:pt idx="43">
                  <c:v>-0.36354894355976342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F-4E99-B0FB-9E7EC15056B5}"/>
            </c:ext>
          </c:extLst>
        </c:ser>
        <c:ser>
          <c:idx val="1"/>
          <c:order val="1"/>
          <c:tx>
            <c:strRef>
              <c:f>[ghdp030323_1.xlsx]data!$E$4</c:f>
              <c:strCache>
                <c:ptCount val="1"/>
                <c:pt idx="0">
                  <c:v>Hrubá přidaná hodnota 
Gross value added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invertIfNegative val="0"/>
          <c:cat>
            <c:multiLvlStrRef>
              <c:f>[ghdp030323_1.xlsx]data!$B$71:$C$114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[ghdp030323_1.xlsx]data!$E$71:$E$114</c:f>
              <c:numCache>
                <c:formatCode>#\ ##0.0</c:formatCode>
                <c:ptCount val="44"/>
                <c:pt idx="0">
                  <c:v>-0.32923472296903356</c:v>
                </c:pt>
                <c:pt idx="1">
                  <c:v>-0.55661122056498868</c:v>
                </c:pt>
                <c:pt idx="2">
                  <c:v>-0.35149210984320689</c:v>
                </c:pt>
                <c:pt idx="3">
                  <c:v>2.5817726848444522E-2</c:v>
                </c:pt>
                <c:pt idx="4">
                  <c:v>-0.14114175488438718</c:v>
                </c:pt>
                <c:pt idx="5">
                  <c:v>0.28434548085203915</c:v>
                </c:pt>
                <c:pt idx="6">
                  <c:v>0.1071172492551824</c:v>
                </c:pt>
                <c:pt idx="7">
                  <c:v>0.64190693274726129</c:v>
                </c:pt>
                <c:pt idx="8">
                  <c:v>0.84083863100796918</c:v>
                </c:pt>
                <c:pt idx="9">
                  <c:v>0.86140146087738856</c:v>
                </c:pt>
                <c:pt idx="10">
                  <c:v>0.85773047359991494</c:v>
                </c:pt>
                <c:pt idx="11">
                  <c:v>1.2055413555188039</c:v>
                </c:pt>
                <c:pt idx="12">
                  <c:v>1.6560664093334907</c:v>
                </c:pt>
                <c:pt idx="13">
                  <c:v>1.1175724035646226</c:v>
                </c:pt>
                <c:pt idx="14">
                  <c:v>1.258915980596953</c:v>
                </c:pt>
                <c:pt idx="15">
                  <c:v>0.56755416227251487</c:v>
                </c:pt>
                <c:pt idx="16">
                  <c:v>0.24012301912968326</c:v>
                </c:pt>
                <c:pt idx="17">
                  <c:v>0.11926126059719877</c:v>
                </c:pt>
                <c:pt idx="18">
                  <c:v>0.92746849051812319</c:v>
                </c:pt>
                <c:pt idx="19">
                  <c:v>1.0417397306009946</c:v>
                </c:pt>
                <c:pt idx="20">
                  <c:v>1.601296663862442</c:v>
                </c:pt>
                <c:pt idx="21">
                  <c:v>2.3662126716002234</c:v>
                </c:pt>
                <c:pt idx="22">
                  <c:v>0.91946452330404327</c:v>
                </c:pt>
                <c:pt idx="23">
                  <c:v>0.71843455605649353</c:v>
                </c:pt>
                <c:pt idx="24">
                  <c:v>0.71975944420049132</c:v>
                </c:pt>
                <c:pt idx="25">
                  <c:v>0.59069226106420558</c:v>
                </c:pt>
                <c:pt idx="26">
                  <c:v>0.87077785149531906</c:v>
                </c:pt>
                <c:pt idx="27">
                  <c:v>0.69711051044912153</c:v>
                </c:pt>
                <c:pt idx="28">
                  <c:v>0.79297354548135957</c:v>
                </c:pt>
                <c:pt idx="29">
                  <c:v>0.79826324676368188</c:v>
                </c:pt>
                <c:pt idx="30">
                  <c:v>0.5786405536570669</c:v>
                </c:pt>
                <c:pt idx="31">
                  <c:v>0.47403325608581781</c:v>
                </c:pt>
                <c:pt idx="32">
                  <c:v>-2.9045918989798167</c:v>
                </c:pt>
                <c:pt idx="33">
                  <c:v>-9.2474056340599873</c:v>
                </c:pt>
                <c:pt idx="34">
                  <c:v>7.4493194006288661</c:v>
                </c:pt>
                <c:pt idx="35">
                  <c:v>1.1975295601349529</c:v>
                </c:pt>
                <c:pt idx="36">
                  <c:v>-0.50998343751557229</c:v>
                </c:pt>
                <c:pt idx="37">
                  <c:v>1.0924308577026807</c:v>
                </c:pt>
                <c:pt idx="38">
                  <c:v>1.6071748690565499</c:v>
                </c:pt>
                <c:pt idx="39">
                  <c:v>0.81962977508349866</c:v>
                </c:pt>
                <c:pt idx="40">
                  <c:v>0.4703158510878751</c:v>
                </c:pt>
                <c:pt idx="41">
                  <c:v>0.47343406919051745</c:v>
                </c:pt>
                <c:pt idx="42">
                  <c:v>-0.24416894777719733</c:v>
                </c:pt>
                <c:pt idx="43">
                  <c:v>0.2607464641892534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F-4E99-B0FB-9E7EC1505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198551040"/>
        <c:axId val="42913728"/>
      </c:barChart>
      <c:catAx>
        <c:axId val="1985510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Čtvrtletí / </a:t>
                </a:r>
                <a:r>
                  <a:rPr lang="cs-CZ" b="0" i="1"/>
                  <a:t>Quarter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46600594145787488"/>
              <c:y val="0.89917578302712164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42913728"/>
        <c:crossesAt val="0"/>
        <c:auto val="1"/>
        <c:lblAlgn val="ctr"/>
        <c:lblOffset val="100"/>
        <c:noMultiLvlLbl val="0"/>
      </c:catAx>
      <c:valAx>
        <c:axId val="42913728"/>
        <c:scaling>
          <c:orientation val="minMax"/>
          <c:max val="8"/>
          <c:min val="-10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cs-CZ" sz="800"/>
                  <a:t>%</a:t>
                </a:r>
              </a:p>
            </c:rich>
          </c:tx>
          <c:layout>
            <c:manualLayout>
              <c:xMode val="edge"/>
              <c:yMode val="edge"/>
              <c:x val="2.0085991576634318E-2"/>
              <c:y val="0.49679818135182896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198551040"/>
        <c:crosses val="autoZero"/>
        <c:crossBetween val="between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1.6252554477201978E-2"/>
          <c:y val="0.92834751077802025"/>
          <c:w val="0.97045268876274182"/>
          <c:h val="5.7373149641435382E-2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054071888049129E-2"/>
          <c:y val="0.19365481459471542"/>
          <c:w val="0.91732965970245384"/>
          <c:h val="0.635698123997836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[ghdp030323_2.xlsx]data!$D$4</c:f>
              <c:strCache>
                <c:ptCount val="1"/>
                <c:pt idx="0">
                  <c:v>Hrubý domácí produkt
Gross domestic product 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invertIfNegative val="0"/>
          <c:cat>
            <c:multiLvlStrRef>
              <c:f>[ghdp030323_2.xlsx]data!$B$70:$C$113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[ghdp030323_2.xlsx]data!$D$70:$D$113</c:f>
              <c:numCache>
                <c:formatCode>#\ ##0.0</c:formatCode>
                <c:ptCount val="44"/>
                <c:pt idx="0">
                  <c:v>6.6243139699878384E-2</c:v>
                </c:pt>
                <c:pt idx="1">
                  <c:v>-0.78647287950704481</c:v>
                </c:pt>
                <c:pt idx="2">
                  <c:v>-0.96109836919625025</c:v>
                </c:pt>
                <c:pt idx="3">
                  <c:v>-1.1845578439607323</c:v>
                </c:pt>
                <c:pt idx="4">
                  <c:v>-1.4371188673953412</c:v>
                </c:pt>
                <c:pt idx="5">
                  <c:v>-0.54201759043044717</c:v>
                </c:pt>
                <c:pt idx="6">
                  <c:v>0.24722671302646404</c:v>
                </c:pt>
                <c:pt idx="7">
                  <c:v>1.5823624133539056</c:v>
                </c:pt>
                <c:pt idx="8">
                  <c:v>1.4569279637957351</c:v>
                </c:pt>
                <c:pt idx="9">
                  <c:v>2.0307271782242822</c:v>
                </c:pt>
                <c:pt idx="10">
                  <c:v>2.8019890527146316</c:v>
                </c:pt>
                <c:pt idx="11">
                  <c:v>2.7398907211888996</c:v>
                </c:pt>
                <c:pt idx="12">
                  <c:v>5.2625750083517033</c:v>
                </c:pt>
                <c:pt idx="13">
                  <c:v>5.7040489994861048</c:v>
                </c:pt>
                <c:pt idx="14">
                  <c:v>5.7265806487638855</c:v>
                </c:pt>
                <c:pt idx="15">
                  <c:v>5.1483356307124382</c:v>
                </c:pt>
                <c:pt idx="16">
                  <c:v>3.3561473070734138</c:v>
                </c:pt>
                <c:pt idx="17">
                  <c:v>2.3091959917000082</c:v>
                </c:pt>
                <c:pt idx="18">
                  <c:v>1.9918473659531628</c:v>
                </c:pt>
                <c:pt idx="19">
                  <c:v>2.1722730142149658</c:v>
                </c:pt>
                <c:pt idx="20">
                  <c:v>3.695024939296502</c:v>
                </c:pt>
                <c:pt idx="21">
                  <c:v>5.9154748938585584</c:v>
                </c:pt>
                <c:pt idx="22">
                  <c:v>5.8516412927584582</c:v>
                </c:pt>
                <c:pt idx="23">
                  <c:v>5.8958110920111153</c:v>
                </c:pt>
                <c:pt idx="24">
                  <c:v>4.7409332982438741</c:v>
                </c:pt>
                <c:pt idx="25">
                  <c:v>2.821338885097731</c:v>
                </c:pt>
                <c:pt idx="26">
                  <c:v>2.6959141687858903</c:v>
                </c:pt>
                <c:pt idx="27">
                  <c:v>2.6197437017841025</c:v>
                </c:pt>
                <c:pt idx="28">
                  <c:v>2.9978799448777949</c:v>
                </c:pt>
                <c:pt idx="29">
                  <c:v>3.0712313540949907</c:v>
                </c:pt>
                <c:pt idx="30">
                  <c:v>3.0292239015638387</c:v>
                </c:pt>
                <c:pt idx="31">
                  <c:v>2.7681270582493624</c:v>
                </c:pt>
                <c:pt idx="32">
                  <c:v>-1.4629386956710846</c:v>
                </c:pt>
                <c:pt idx="33">
                  <c:v>-10.78290466571336</c:v>
                </c:pt>
                <c:pt idx="34">
                  <c:v>-5.2159569739525011</c:v>
                </c:pt>
                <c:pt idx="35">
                  <c:v>-4.5960804470275178</c:v>
                </c:pt>
                <c:pt idx="36">
                  <c:v>-1.8871144320826687</c:v>
                </c:pt>
                <c:pt idx="37">
                  <c:v>9.1334269072149539</c:v>
                </c:pt>
                <c:pt idx="38">
                  <c:v>3.7708183512418287</c:v>
                </c:pt>
                <c:pt idx="39">
                  <c:v>3.4726640387638668</c:v>
                </c:pt>
                <c:pt idx="40">
                  <c:v>4.6608438845384939</c:v>
                </c:pt>
                <c:pt idx="41">
                  <c:v>3.510335140502491</c:v>
                </c:pt>
                <c:pt idx="42">
                  <c:v>1.4589487053958976</c:v>
                </c:pt>
                <c:pt idx="43">
                  <c:v>0.2381533010240986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E3-4FCD-9E2B-71B36C638BF2}"/>
            </c:ext>
          </c:extLst>
        </c:ser>
        <c:ser>
          <c:idx val="1"/>
          <c:order val="1"/>
          <c:tx>
            <c:strRef>
              <c:f>[ghdp030323_2.xlsx]data!$E$4</c:f>
              <c:strCache>
                <c:ptCount val="1"/>
                <c:pt idx="0">
                  <c:v>Hrubá přidaná hodnota 
Gross value added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invertIfNegative val="0"/>
          <c:cat>
            <c:multiLvlStrRef>
              <c:f>[ghdp030323_2.xlsx]data!$B$70:$C$113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[ghdp030323_2.xlsx]data!$E$70:$E$113</c:f>
              <c:numCache>
                <c:formatCode>#\ ##0.0</c:formatCode>
                <c:ptCount val="44"/>
                <c:pt idx="0">
                  <c:v>0.2002908347834591</c:v>
                </c:pt>
                <c:pt idx="1">
                  <c:v>-0.84077602631352022</c:v>
                </c:pt>
                <c:pt idx="2">
                  <c:v>-1.2013504805525486</c:v>
                </c:pt>
                <c:pt idx="3">
                  <c:v>-1.2068987090326573</c:v>
                </c:pt>
                <c:pt idx="4">
                  <c:v>-1.0204620182291251</c:v>
                </c:pt>
                <c:pt idx="5">
                  <c:v>-0.18342793491213172</c:v>
                </c:pt>
                <c:pt idx="6">
                  <c:v>0.27595490093152364</c:v>
                </c:pt>
                <c:pt idx="7">
                  <c:v>0.89358477719375173</c:v>
                </c:pt>
                <c:pt idx="8">
                  <c:v>1.8857403360964469</c:v>
                </c:pt>
                <c:pt idx="9">
                  <c:v>2.4720110591923401</c:v>
                </c:pt>
                <c:pt idx="10">
                  <c:v>3.2403564949590589</c:v>
                </c:pt>
                <c:pt idx="11">
                  <c:v>3.8185432614185686</c:v>
                </c:pt>
                <c:pt idx="12">
                  <c:v>4.6578437027972228</c:v>
                </c:pt>
                <c:pt idx="13">
                  <c:v>4.92365696825496</c:v>
                </c:pt>
                <c:pt idx="14">
                  <c:v>5.3410156607332908</c:v>
                </c:pt>
                <c:pt idx="15">
                  <c:v>4.6769589498559867</c:v>
                </c:pt>
                <c:pt idx="16">
                  <c:v>3.2189382594343385</c:v>
                </c:pt>
                <c:pt idx="17">
                  <c:v>2.1998808020578196</c:v>
                </c:pt>
                <c:pt idx="18">
                  <c:v>1.8653532826768497</c:v>
                </c:pt>
                <c:pt idx="19">
                  <c:v>2.3456580971042342</c:v>
                </c:pt>
                <c:pt idx="20">
                  <c:v>3.7354230760241478</c:v>
                </c:pt>
                <c:pt idx="21">
                  <c:v>6.0635310975662833</c:v>
                </c:pt>
                <c:pt idx="22">
                  <c:v>6.0551198192670057</c:v>
                </c:pt>
                <c:pt idx="23">
                  <c:v>5.7157732371918399</c:v>
                </c:pt>
                <c:pt idx="24">
                  <c:v>4.7985370219666663</c:v>
                </c:pt>
                <c:pt idx="25">
                  <c:v>2.9808284575817794</c:v>
                </c:pt>
                <c:pt idx="26">
                  <c:v>2.9311473200391873</c:v>
                </c:pt>
                <c:pt idx="27">
                  <c:v>2.9093548002334018</c:v>
                </c:pt>
                <c:pt idx="28">
                  <c:v>2.9841605381210883</c:v>
                </c:pt>
                <c:pt idx="29">
                  <c:v>3.1966704953928087</c:v>
                </c:pt>
                <c:pt idx="30">
                  <c:v>2.8977970544760154</c:v>
                </c:pt>
                <c:pt idx="31">
                  <c:v>2.6698445548403669</c:v>
                </c:pt>
                <c:pt idx="32">
                  <c:v>-1.0965734409822829</c:v>
                </c:pt>
                <c:pt idx="33">
                  <c:v>-10.953400755143932</c:v>
                </c:pt>
                <c:pt idx="34">
                  <c:v>-4.8704930676014726</c:v>
                </c:pt>
                <c:pt idx="35">
                  <c:v>-4.1854817821862156</c:v>
                </c:pt>
                <c:pt idx="36">
                  <c:v>-1.822463174583433</c:v>
                </c:pt>
                <c:pt idx="37">
                  <c:v>9.3633291989710301</c:v>
                </c:pt>
                <c:pt idx="38">
                  <c:v>3.4171177273832853</c:v>
                </c:pt>
                <c:pt idx="39">
                  <c:v>3.0309293813862013</c:v>
                </c:pt>
                <c:pt idx="40">
                  <c:v>4.0461181437008236</c:v>
                </c:pt>
                <c:pt idx="41">
                  <c:v>3.4090356990343054</c:v>
                </c:pt>
                <c:pt idx="42">
                  <c:v>1.5248608945200601</c:v>
                </c:pt>
                <c:pt idx="43">
                  <c:v>0.96206820701081597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7E3-4FCD-9E2B-71B36C638B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200844800"/>
        <c:axId val="44289984"/>
      </c:barChart>
      <c:catAx>
        <c:axId val="2008448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Čtvrtletí / </a:t>
                </a:r>
                <a:r>
                  <a:rPr lang="cs-CZ" b="0" i="1"/>
                  <a:t>Quarter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46581439417937176"/>
              <c:y val="0.89513038510210696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44289984"/>
        <c:crossesAt val="0"/>
        <c:auto val="1"/>
        <c:lblAlgn val="ctr"/>
        <c:lblOffset val="100"/>
        <c:noMultiLvlLbl val="0"/>
      </c:catAx>
      <c:valAx>
        <c:axId val="44289984"/>
        <c:scaling>
          <c:orientation val="minMax"/>
          <c:max val="10"/>
          <c:min val="-1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cs-CZ" sz="800"/>
                  <a:t>%</a:t>
                </a:r>
                <a:endParaRPr lang="cs-CZ" sz="800" b="0" i="1"/>
              </a:p>
            </c:rich>
          </c:tx>
          <c:layout>
            <c:manualLayout>
              <c:xMode val="edge"/>
              <c:yMode val="edge"/>
              <c:x val="2.5448818897637795E-2"/>
              <c:y val="0.5004291531831612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200844800"/>
        <c:crosses val="autoZero"/>
        <c:crossBetween val="between"/>
        <c:majorUnit val="2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4523152047854484E-2"/>
          <c:y val="0.93581594245109945"/>
          <c:w val="0.97431405725447107"/>
          <c:h val="5.0203403289448258E-2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584003053582658E-2"/>
          <c:y val="0.19223300725947293"/>
          <c:w val="0.91801813894484463"/>
          <c:h val="0.644413505027476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[ghdp030323_3.xlsx]data!$D$4</c:f>
              <c:strCache>
                <c:ptCount val="1"/>
                <c:pt idx="0">
                  <c:v>Česká republika
Czech Republic</c:v>
                </c:pt>
              </c:strCache>
            </c:strRef>
          </c:tx>
          <c:spPr>
            <a:solidFill>
              <a:srgbClr val="BD1B21"/>
            </a:solidFill>
            <a:ln>
              <a:noFill/>
            </a:ln>
          </c:spPr>
          <c:invertIfNegative val="0"/>
          <c:cat>
            <c:multiLvlStrRef>
              <c:f>[ghdp030323_3.xlsx]data!$B$70:$C$113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[ghdp030323_3.xlsx]data!$D$70:$D$113</c:f>
              <c:numCache>
                <c:formatCode>#\ ##0.0</c:formatCode>
                <c:ptCount val="44"/>
                <c:pt idx="0">
                  <c:v>-0.16965826110914861</c:v>
                </c:pt>
                <c:pt idx="1">
                  <c:v>-0.53614212906494174</c:v>
                </c:pt>
                <c:pt idx="2">
                  <c:v>-0.36099973742086888</c:v>
                </c:pt>
                <c:pt idx="3">
                  <c:v>-0.12251363209465183</c:v>
                </c:pt>
                <c:pt idx="4">
                  <c:v>-0.42478578258827326</c:v>
                </c:pt>
                <c:pt idx="5">
                  <c:v>0.36711850965107828</c:v>
                </c:pt>
                <c:pt idx="6">
                  <c:v>0.42962492779510342</c:v>
                </c:pt>
                <c:pt idx="7">
                  <c:v>1.2076664211870565</c:v>
                </c:pt>
                <c:pt idx="8">
                  <c:v>-0.54767266748642385</c:v>
                </c:pt>
                <c:pt idx="9">
                  <c:v>0.93476293808041078</c:v>
                </c:pt>
                <c:pt idx="10">
                  <c:v>1.1888070821924828</c:v>
                </c:pt>
                <c:pt idx="11">
                  <c:v>1.1464578867379771</c:v>
                </c:pt>
                <c:pt idx="12">
                  <c:v>1.8943350148956029</c:v>
                </c:pt>
                <c:pt idx="13">
                  <c:v>1.3580441348946408</c:v>
                </c:pt>
                <c:pt idx="14">
                  <c:v>1.2103340636599285</c:v>
                </c:pt>
                <c:pt idx="15">
                  <c:v>0.59351303970447589</c:v>
                </c:pt>
                <c:pt idx="16">
                  <c:v>0.15739317343346215</c:v>
                </c:pt>
                <c:pt idx="17">
                  <c:v>0.33140235207989122</c:v>
                </c:pt>
                <c:pt idx="18">
                  <c:v>0.89640403258786705</c:v>
                </c:pt>
                <c:pt idx="19">
                  <c:v>0.77138289704608098</c:v>
                </c:pt>
                <c:pt idx="20">
                  <c:v>1.6502049508652021</c:v>
                </c:pt>
                <c:pt idx="21">
                  <c:v>2.4798232673377072</c:v>
                </c:pt>
                <c:pt idx="22">
                  <c:v>0.8356043892661944</c:v>
                </c:pt>
                <c:pt idx="23">
                  <c:v>0.81326777618096457</c:v>
                </c:pt>
                <c:pt idx="24">
                  <c:v>0.54169234333554073</c:v>
                </c:pt>
                <c:pt idx="25">
                  <c:v>0.60171178655966173</c:v>
                </c:pt>
                <c:pt idx="26">
                  <c:v>0.71256224012242342</c:v>
                </c:pt>
                <c:pt idx="27">
                  <c:v>0.73877354308828558</c:v>
                </c:pt>
                <c:pt idx="28">
                  <c:v>0.91197197429337962</c:v>
                </c:pt>
                <c:pt idx="29">
                  <c:v>0.67330792194559308</c:v>
                </c:pt>
                <c:pt idx="30">
                  <c:v>0.67160157132846621</c:v>
                </c:pt>
                <c:pt idx="31">
                  <c:v>0.48339067246716638</c:v>
                </c:pt>
                <c:pt idx="32">
                  <c:v>-3.2425949726514602</c:v>
                </c:pt>
                <c:pt idx="33">
                  <c:v>-8.8487394633500287</c:v>
                </c:pt>
                <c:pt idx="34">
                  <c:v>6.9532086648863327</c:v>
                </c:pt>
                <c:pt idx="35">
                  <c:v>1.1405503761566536</c:v>
                </c:pt>
                <c:pt idx="36">
                  <c:v>-0.49515535675543276</c:v>
                </c:pt>
                <c:pt idx="37">
                  <c:v>1.3898235977988946</c:v>
                </c:pt>
                <c:pt idx="38">
                  <c:v>1.6977640038940933</c:v>
                </c:pt>
                <c:pt idx="39">
                  <c:v>0.84993988434894163</c:v>
                </c:pt>
                <c:pt idx="40">
                  <c:v>0.64741062243918179</c:v>
                </c:pt>
                <c:pt idx="41">
                  <c:v>0.27533312977283231</c:v>
                </c:pt>
                <c:pt idx="42">
                  <c:v>-0.31770246219407738</c:v>
                </c:pt>
                <c:pt idx="43">
                  <c:v>-0.36348260121421561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9E-4B96-9FF7-65A6629C85E2}"/>
            </c:ext>
          </c:extLst>
        </c:ser>
        <c:ser>
          <c:idx val="1"/>
          <c:order val="1"/>
          <c:tx>
            <c:strRef>
              <c:f>[ghdp030323_3.xlsx]data!$E$4</c:f>
              <c:strCache>
                <c:ptCount val="1"/>
                <c:pt idx="0">
                  <c:v>Evropská unie
European Union</c:v>
                </c:pt>
              </c:strCache>
            </c:strRef>
          </c:tx>
          <c:spPr>
            <a:solidFill>
              <a:srgbClr val="0071BC"/>
            </a:solidFill>
            <a:ln>
              <a:noFill/>
            </a:ln>
          </c:spPr>
          <c:invertIfNegative val="0"/>
          <c:cat>
            <c:multiLvlStrRef>
              <c:f>[ghdp030323_3.xlsx]data!$B$70:$C$113</c:f>
              <c:multiLvlStrCache>
                <c:ptCount val="44"/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1</c:v>
                  </c:pt>
                  <c:pt idx="5">
                    <c:v>2</c:v>
                  </c:pt>
                  <c:pt idx="6">
                    <c:v>3</c:v>
                  </c:pt>
                  <c:pt idx="7">
                    <c:v>4</c:v>
                  </c:pt>
                  <c:pt idx="8">
                    <c:v>1</c:v>
                  </c:pt>
                  <c:pt idx="9">
                    <c:v>2</c:v>
                  </c:pt>
                  <c:pt idx="10">
                    <c:v>3</c:v>
                  </c:pt>
                  <c:pt idx="11">
                    <c:v>4</c:v>
                  </c:pt>
                  <c:pt idx="12">
                    <c:v>1</c:v>
                  </c:pt>
                  <c:pt idx="13">
                    <c:v>2</c:v>
                  </c:pt>
                  <c:pt idx="14">
                    <c:v>3</c:v>
                  </c:pt>
                  <c:pt idx="15">
                    <c:v>4</c:v>
                  </c:pt>
                  <c:pt idx="16">
                    <c:v>1</c:v>
                  </c:pt>
                  <c:pt idx="17">
                    <c:v>2</c:v>
                  </c:pt>
                  <c:pt idx="18">
                    <c:v>3</c:v>
                  </c:pt>
                  <c:pt idx="19">
                    <c:v>4</c:v>
                  </c:pt>
                  <c:pt idx="20">
                    <c:v>1</c:v>
                  </c:pt>
                  <c:pt idx="21">
                    <c:v>2</c:v>
                  </c:pt>
                  <c:pt idx="22">
                    <c:v>3</c:v>
                  </c:pt>
                  <c:pt idx="23">
                    <c:v>4</c:v>
                  </c:pt>
                  <c:pt idx="24">
                    <c:v>1</c:v>
                  </c:pt>
                  <c:pt idx="25">
                    <c:v>2</c:v>
                  </c:pt>
                  <c:pt idx="26">
                    <c:v>3</c:v>
                  </c:pt>
                  <c:pt idx="27">
                    <c:v>4</c:v>
                  </c:pt>
                  <c:pt idx="28">
                    <c:v>1</c:v>
                  </c:pt>
                  <c:pt idx="29">
                    <c:v>2</c:v>
                  </c:pt>
                  <c:pt idx="30">
                    <c:v>3</c:v>
                  </c:pt>
                  <c:pt idx="31">
                    <c:v>4</c:v>
                  </c:pt>
                  <c:pt idx="32">
                    <c:v>1</c:v>
                  </c:pt>
                  <c:pt idx="33">
                    <c:v>2</c:v>
                  </c:pt>
                  <c:pt idx="34">
                    <c:v>3</c:v>
                  </c:pt>
                  <c:pt idx="35">
                    <c:v>4</c:v>
                  </c:pt>
                  <c:pt idx="36">
                    <c:v>1</c:v>
                  </c:pt>
                  <c:pt idx="37">
                    <c:v>2</c:v>
                  </c:pt>
                  <c:pt idx="38">
                    <c:v>3</c:v>
                  </c:pt>
                  <c:pt idx="39">
                    <c:v>4</c:v>
                  </c:pt>
                  <c:pt idx="40">
                    <c:v>1</c:v>
                  </c:pt>
                  <c:pt idx="41">
                    <c:v>2</c:v>
                  </c:pt>
                  <c:pt idx="42">
                    <c:v>3</c:v>
                  </c:pt>
                  <c:pt idx="43">
                    <c:v>4</c:v>
                  </c:pt>
                </c:lvl>
                <c:lvl>
                  <c:pt idx="0">
                    <c:v>2012</c:v>
                  </c:pt>
                  <c:pt idx="4">
                    <c:v>2013</c:v>
                  </c:pt>
                  <c:pt idx="8">
                    <c:v>2014</c:v>
                  </c:pt>
                  <c:pt idx="12">
                    <c:v>2015</c:v>
                  </c:pt>
                  <c:pt idx="16">
                    <c:v>2016</c:v>
                  </c:pt>
                  <c:pt idx="20">
                    <c:v>2017</c:v>
                  </c:pt>
                  <c:pt idx="24">
                    <c:v>2018</c:v>
                  </c:pt>
                  <c:pt idx="28">
                    <c:v>2019</c:v>
                  </c:pt>
                  <c:pt idx="32">
                    <c:v>2020</c:v>
                  </c:pt>
                  <c:pt idx="36">
                    <c:v>2021</c:v>
                  </c:pt>
                  <c:pt idx="40">
                    <c:v>2022</c:v>
                  </c:pt>
                </c:lvl>
              </c:multiLvlStrCache>
            </c:multiLvlStrRef>
          </c:cat>
          <c:val>
            <c:numRef>
              <c:f>[ghdp030323_3.xlsx]data!$E$70:$E$113</c:f>
              <c:numCache>
                <c:formatCode>#\ ##0.0</c:formatCode>
                <c:ptCount val="44"/>
                <c:pt idx="0">
                  <c:v>-9.9999999999994316E-2</c:v>
                </c:pt>
                <c:pt idx="1">
                  <c:v>-0.20000000000000284</c:v>
                </c:pt>
                <c:pt idx="2">
                  <c:v>9.9999999999994316E-2</c:v>
                </c:pt>
                <c:pt idx="3">
                  <c:v>-0.40000000000000568</c:v>
                </c:pt>
                <c:pt idx="4">
                  <c:v>-9.9999999999994316E-2</c:v>
                </c:pt>
                <c:pt idx="5">
                  <c:v>0.40000000000000568</c:v>
                </c:pt>
                <c:pt idx="6">
                  <c:v>0.5</c:v>
                </c:pt>
                <c:pt idx="7">
                  <c:v>0.29999999999999716</c:v>
                </c:pt>
                <c:pt idx="8">
                  <c:v>0.40000000000000568</c:v>
                </c:pt>
                <c:pt idx="9">
                  <c:v>0.3</c:v>
                </c:pt>
                <c:pt idx="10">
                  <c:v>0.5</c:v>
                </c:pt>
                <c:pt idx="11">
                  <c:v>0.6</c:v>
                </c:pt>
                <c:pt idx="12">
                  <c:v>0.7</c:v>
                </c:pt>
                <c:pt idx="13">
                  <c:v>0.40000000000000568</c:v>
                </c:pt>
                <c:pt idx="14">
                  <c:v>0.5</c:v>
                </c:pt>
                <c:pt idx="15">
                  <c:v>0.6</c:v>
                </c:pt>
                <c:pt idx="16">
                  <c:v>0.6</c:v>
                </c:pt>
                <c:pt idx="17">
                  <c:v>0.3</c:v>
                </c:pt>
                <c:pt idx="18">
                  <c:v>0.4</c:v>
                </c:pt>
                <c:pt idx="19">
                  <c:v>0.8</c:v>
                </c:pt>
                <c:pt idx="20">
                  <c:v>0.7</c:v>
                </c:pt>
                <c:pt idx="21">
                  <c:v>0.7</c:v>
                </c:pt>
                <c:pt idx="22">
                  <c:v>0.7</c:v>
                </c:pt>
                <c:pt idx="23">
                  <c:v>0.8</c:v>
                </c:pt>
                <c:pt idx="24">
                  <c:v>0.3</c:v>
                </c:pt>
                <c:pt idx="25">
                  <c:v>0.5</c:v>
                </c:pt>
                <c:pt idx="26">
                  <c:v>0.2</c:v>
                </c:pt>
                <c:pt idx="27">
                  <c:v>0.6</c:v>
                </c:pt>
                <c:pt idx="28">
                  <c:v>0.8</c:v>
                </c:pt>
                <c:pt idx="29">
                  <c:v>0.2</c:v>
                </c:pt>
                <c:pt idx="30">
                  <c:v>0.3</c:v>
                </c:pt>
                <c:pt idx="31">
                  <c:v>0.1</c:v>
                </c:pt>
                <c:pt idx="32">
                  <c:v>-2.9</c:v>
                </c:pt>
                <c:pt idx="33">
                  <c:v>-11.1</c:v>
                </c:pt>
                <c:pt idx="34">
                  <c:v>11.5</c:v>
                </c:pt>
                <c:pt idx="35">
                  <c:v>-0.1</c:v>
                </c:pt>
                <c:pt idx="36">
                  <c:v>0.2</c:v>
                </c:pt>
                <c:pt idx="37">
                  <c:v>1.9</c:v>
                </c:pt>
                <c:pt idx="38">
                  <c:v>2.2000000000000002</c:v>
                </c:pt>
                <c:pt idx="39">
                  <c:v>0.7</c:v>
                </c:pt>
                <c:pt idx="40">
                  <c:v>0.8</c:v>
                </c:pt>
                <c:pt idx="41">
                  <c:v>0.7</c:v>
                </c:pt>
                <c:pt idx="42">
                  <c:v>0.3</c:v>
                </c:pt>
                <c:pt idx="4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9E-4B96-9FF7-65A6629C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25089280"/>
        <c:axId val="274973824"/>
      </c:barChart>
      <c:catAx>
        <c:axId val="3250892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/>
                  <a:t>Čtvrtletí</a:t>
                </a:r>
                <a:r>
                  <a:rPr lang="cs-CZ" baseline="0"/>
                  <a:t> / </a:t>
                </a:r>
                <a:r>
                  <a:rPr lang="cs-CZ" b="0" i="1" baseline="0"/>
                  <a:t>Quarter</a:t>
                </a:r>
                <a:endParaRPr lang="cs-CZ"/>
              </a:p>
            </c:rich>
          </c:tx>
          <c:layout>
            <c:manualLayout>
              <c:xMode val="edge"/>
              <c:yMode val="edge"/>
              <c:x val="0.46603967997907009"/>
              <c:y val="0.8989857312261329"/>
            </c:manualLayout>
          </c:layout>
          <c:overlay val="0"/>
        </c:title>
        <c:numFmt formatCode="General" sourceLinked="0"/>
        <c:majorTickMark val="out"/>
        <c:minorTickMark val="none"/>
        <c:tickLblPos val="low"/>
        <c:spPr>
          <a:ln>
            <a:solidFill>
              <a:schemeClr val="bg1">
                <a:lumMod val="50000"/>
              </a:schemeClr>
            </a:solidFill>
          </a:ln>
        </c:spPr>
        <c:txPr>
          <a:bodyPr/>
          <a:lstStyle/>
          <a:p>
            <a:pPr>
              <a:defRPr sz="800"/>
            </a:pPr>
            <a:endParaRPr lang="cs-CZ"/>
          </a:p>
        </c:txPr>
        <c:crossAx val="274973824"/>
        <c:crossesAt val="0"/>
        <c:auto val="1"/>
        <c:lblAlgn val="ctr"/>
        <c:lblOffset val="100"/>
        <c:noMultiLvlLbl val="0"/>
      </c:catAx>
      <c:valAx>
        <c:axId val="274973824"/>
        <c:scaling>
          <c:orientation val="minMax"/>
          <c:max val="12"/>
          <c:min val="-12"/>
        </c:scaling>
        <c:delete val="0"/>
        <c:axPos val="l"/>
        <c:majorGridlines>
          <c:spPr>
            <a:ln>
              <a:solidFill>
                <a:schemeClr val="bg1">
                  <a:lumMod val="75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cs-CZ" sz="800"/>
                  <a:t>%</a:t>
                </a:r>
                <a:endParaRPr lang="cs-CZ" sz="800" b="0" i="1"/>
              </a:p>
            </c:rich>
          </c:tx>
          <c:layout>
            <c:manualLayout>
              <c:xMode val="edge"/>
              <c:yMode val="edge"/>
              <c:x val="2.876777147042666E-2"/>
              <c:y val="0.50001061112340872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cs-CZ"/>
          </a:p>
        </c:txPr>
        <c:crossAx val="325089280"/>
        <c:crosses val="autoZero"/>
        <c:crossBetween val="between"/>
        <c:majorUnit val="2"/>
      </c:valAx>
      <c:spPr>
        <a:ln>
          <a:solidFill>
            <a:schemeClr val="bg1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1.7177513275956784E-2"/>
          <c:y val="0.93568731619390955"/>
          <c:w val="0.97041938594884947"/>
          <c:h val="5.3773238184584356E-2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0.02538</cdr:x>
      <cdr:y>0.01111</cdr:y>
    </cdr:from>
    <cdr:to>
      <cdr:x>0.19313</cdr:x>
      <cdr:y>0.08405</cdr:y>
    </cdr:to>
    <cdr:pic>
      <cdr:nvPicPr>
        <cdr:cNvPr id="3" name="Picture 1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49095" t="41344" r="7382" b="41837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0350" y="79375"/>
          <a:ext cx="1720851" cy="521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0.01517</cdr:x>
      <cdr:y>0.09244</cdr:y>
    </cdr:from>
    <cdr:to>
      <cdr:x>0.98824</cdr:x>
      <cdr:y>0.16563</cdr:y>
    </cdr:to>
    <cdr:sp macro="" textlink="">
      <cdr:nvSpPr>
        <cdr:cNvPr id="4" name="TextovéPole 1"/>
        <cdr:cNvSpPr txBox="1"/>
      </cdr:nvSpPr>
      <cdr:spPr>
        <a:xfrm xmlns:a="http://schemas.openxmlformats.org/drawingml/2006/main">
          <a:off x="155575" y="660400"/>
          <a:ext cx="9982166" cy="5228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cs-CZ" sz="1200" b="1" i="0" cap="none" baseline="0">
              <a:latin typeface="Arial" pitchFamily="34" charset="0"/>
              <a:ea typeface="+mn-ea"/>
              <a:cs typeface="Arial" pitchFamily="34" charset="0"/>
            </a:rPr>
            <a:t>Hrubý domácí produkt a hrubá přidaná hodnota – mezičtvrtletní reálná změna, sezónně očištěno</a:t>
          </a:r>
        </a:p>
        <a:p xmlns:a="http://schemas.openxmlformats.org/drawingml/2006/main">
          <a:pPr algn="ctr" rtl="0"/>
          <a:r>
            <a:rPr lang="cs-CZ" sz="1200" b="0" i="1" cap="none" baseline="0">
              <a:latin typeface="Arial" pitchFamily="34" charset="0"/>
              <a:ea typeface="+mn-ea"/>
              <a:cs typeface="Arial" pitchFamily="34" charset="0"/>
            </a:rPr>
            <a:t>Gross domestic product and gross value added – quarter-on-quarter real growth rate, seasonally adjusted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0.02538</cdr:x>
      <cdr:y>0.0111</cdr:y>
    </cdr:from>
    <cdr:to>
      <cdr:x>0.1931</cdr:x>
      <cdr:y>0.084</cdr:y>
    </cdr:to>
    <cdr:pic>
      <cdr:nvPicPr>
        <cdr:cNvPr id="2" name="Picture 1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49095" t="41344" r="7382" b="41837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0350" y="79375"/>
          <a:ext cx="1720851" cy="521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0.01516</cdr:x>
      <cdr:y>0.09105</cdr:y>
    </cdr:from>
    <cdr:to>
      <cdr:x>0.9881</cdr:x>
      <cdr:y>0.1642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155575" y="650875"/>
          <a:ext cx="9982166" cy="5228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cs-CZ" sz="1200" b="1" i="0" cap="none" baseline="0">
              <a:latin typeface="Arial" pitchFamily="34" charset="0"/>
              <a:ea typeface="+mn-ea"/>
              <a:cs typeface="Arial" pitchFamily="34" charset="0"/>
            </a:rPr>
            <a:t>Hrubý domácí produkt a hrubá přidaná hodnota – meziroční reálná změna, sezónně očištěno</a:t>
          </a:r>
        </a:p>
        <a:p xmlns:a="http://schemas.openxmlformats.org/drawingml/2006/main">
          <a:pPr algn="ctr" rtl="0"/>
          <a:r>
            <a:rPr lang="cs-CZ" sz="1200" b="0" i="1" cap="none" baseline="0">
              <a:latin typeface="Arial" pitchFamily="34" charset="0"/>
              <a:ea typeface="+mn-ea"/>
              <a:cs typeface="Arial" pitchFamily="34" charset="0"/>
            </a:rPr>
            <a:t>Gross domestic product and gross value added – year-on-year real growth rate, seasonally adjusted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0.02542</cdr:x>
      <cdr:y>0.01112</cdr:y>
    </cdr:from>
    <cdr:to>
      <cdr:x>0.19341</cdr:x>
      <cdr:y>0.08415</cdr:y>
    </cdr:to>
    <cdr:pic>
      <cdr:nvPicPr>
        <cdr:cNvPr id="2" name="Picture 10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/>
        <a:srcRect xmlns:a="http://schemas.openxmlformats.org/drawingml/2006/main" l="49095" t="41344" r="7382" b="41837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60350" y="79375"/>
          <a:ext cx="1720851" cy="52106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</cdr:pic>
  </cdr:relSizeAnchor>
  <cdr:relSizeAnchor xmlns:cdr="http://schemas.openxmlformats.org/drawingml/2006/chartDrawing">
    <cdr:from>
      <cdr:x>0.01612</cdr:x>
      <cdr:y>0.09656</cdr:y>
    </cdr:from>
    <cdr:to>
      <cdr:x>0.99059</cdr:x>
      <cdr:y>0.16984</cdr:y>
    </cdr:to>
    <cdr:sp macro="" textlink="">
      <cdr:nvSpPr>
        <cdr:cNvPr id="3" name="TextovéPole 1"/>
        <cdr:cNvSpPr txBox="1"/>
      </cdr:nvSpPr>
      <cdr:spPr>
        <a:xfrm xmlns:a="http://schemas.openxmlformats.org/drawingml/2006/main">
          <a:off x="165100" y="688975"/>
          <a:ext cx="9982166" cy="522851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95000"/>
          </a:schemeClr>
        </a:solidFill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cs-CZ" sz="1200" b="1" i="0" cap="none" baseline="0">
              <a:latin typeface="Arial" pitchFamily="34" charset="0"/>
              <a:ea typeface="+mn-ea"/>
              <a:cs typeface="Arial" pitchFamily="34" charset="0"/>
            </a:rPr>
            <a:t>Hrubý domácí produkt v České republice a Evropské unii – mezičtvrtletní reálná změna, sezónně očištěno</a:t>
          </a:r>
        </a:p>
        <a:p xmlns:a="http://schemas.openxmlformats.org/drawingml/2006/main">
          <a:pPr algn="ctr" rtl="0"/>
          <a:r>
            <a:rPr lang="cs-CZ" sz="1200" b="0" i="1" cap="none" baseline="0">
              <a:latin typeface="Arial" pitchFamily="34" charset="0"/>
              <a:ea typeface="+mn-ea"/>
              <a:cs typeface="Arial" pitchFamily="34" charset="0"/>
            </a:rPr>
            <a:t>Gross domestic product in the Czech Republic and in the European Union – quarter-on-quarter real growth rate, seasonally adjusted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84370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25661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756810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97260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8405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7976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1630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477052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41397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045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58911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6731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020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653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346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1113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5305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645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918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675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374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77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17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1492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559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780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665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39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71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79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9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7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265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79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E9B4C870-5C3A-495F-A3CB-FDC6F21CC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B9C613E0-229E-4392-9E81-CCA338D90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ABE67799-634A-45CB-A07D-E671ABFD1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1BF97-E0B6-4A93-97A9-AEF195327F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946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61" r:id="rId10"/>
    <p:sldLayoutId id="2147483663" r:id="rId11"/>
    <p:sldLayoutId id="2147483668" r:id="rId12"/>
    <p:sldLayoutId id="2147483665" r:id="rId13"/>
    <p:sldLayoutId id="2147483667" r:id="rId14"/>
    <p:sldLayoutId id="2147483670" r:id="rId15"/>
    <p:sldLayoutId id="2147483671" r:id="rId16"/>
    <p:sldLayoutId id="2147483672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015447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2359152"/>
            <a:ext cx="8704800" cy="324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 smtClean="0">
                <a:solidFill>
                  <a:srgbClr val="D10202"/>
                </a:solidFill>
              </a:rPr>
              <a:t>Česká ekonomika</a:t>
            </a:r>
            <a:r>
              <a:rPr lang="cs-CZ" b="1" i="1" dirty="0">
                <a:solidFill>
                  <a:srgbClr val="D10202"/>
                </a:solidFill>
              </a:rPr>
              <a:t/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06. 03. 2023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Výdaje na konečnou spotřebu vládních institucí </a:t>
            </a:r>
            <a:r>
              <a:rPr lang="cs-CZ" sz="2800" dirty="0"/>
              <a:t>vzrostly </a:t>
            </a:r>
            <a:r>
              <a:rPr lang="cs-CZ" sz="2800" dirty="0" err="1"/>
              <a:t>mezičtvrtletně</a:t>
            </a:r>
            <a:r>
              <a:rPr lang="cs-CZ" sz="2800" dirty="0"/>
              <a:t> o 3,9 % a meziročně o 0,9 %, kde růst podpořily výdaje na individuální spotřebu.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sz="2800" dirty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b="1" dirty="0"/>
              <a:t>Tvorba fixního kapitálu </a:t>
            </a:r>
            <a:r>
              <a:rPr lang="cs-CZ" sz="2800" dirty="0"/>
              <a:t>klesla </a:t>
            </a:r>
            <a:r>
              <a:rPr lang="cs-CZ" sz="2800" dirty="0" err="1"/>
              <a:t>mezičtvrtletně</a:t>
            </a:r>
            <a:r>
              <a:rPr lang="cs-CZ" sz="2800" dirty="0"/>
              <a:t> o 1,1 %. </a:t>
            </a:r>
            <a:endParaRPr lang="cs-CZ" sz="2800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Pokles </a:t>
            </a:r>
            <a:r>
              <a:rPr lang="cs-CZ" sz="2400" dirty="0"/>
              <a:t>nastal u investic do obydlí, ostatních budov a staveb i do dopravních prostředků. </a:t>
            </a:r>
            <a:endParaRPr lang="cs-CZ" sz="2400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Rostly </a:t>
            </a:r>
            <a:r>
              <a:rPr lang="cs-CZ" sz="2400" dirty="0"/>
              <a:t>investice do strojů a zařízení a do produktů duševního vlastnictví. </a:t>
            </a:r>
            <a:endParaRPr lang="cs-CZ" sz="2400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400" dirty="0" smtClean="0"/>
              <a:t>Meziročně </a:t>
            </a:r>
            <a:r>
              <a:rPr lang="cs-CZ" sz="2400" dirty="0"/>
              <a:t>vzrostla tvorba hrubého fixního kapitálu o 4,6 %.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48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b="1" dirty="0"/>
              <a:t>Saldo zahraničního obchodu se zbožím a službami</a:t>
            </a:r>
            <a:r>
              <a:rPr lang="cs-CZ" dirty="0"/>
              <a:t> dosáhlo v běžných cenách hodnoty 11,1 mld. Kč, bylo tak o 4,9 mld. nižší než ve stejném období předchozího roku. </a:t>
            </a:r>
            <a:endParaRPr lang="cs-CZ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Vývoz </a:t>
            </a:r>
            <a:r>
              <a:rPr lang="cs-CZ" dirty="0"/>
              <a:t>rostl </a:t>
            </a:r>
            <a:r>
              <a:rPr lang="cs-CZ" dirty="0" err="1"/>
              <a:t>mezičtvrtletně</a:t>
            </a:r>
            <a:r>
              <a:rPr lang="cs-CZ" dirty="0"/>
              <a:t> reálně o 0,5 % a meziročně o 9,7 %. </a:t>
            </a:r>
            <a:endParaRPr lang="cs-CZ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Tento </a:t>
            </a:r>
            <a:r>
              <a:rPr lang="cs-CZ" dirty="0"/>
              <a:t>vývoj nejvíce ovlivnil růst vývozu elektrických zařízení a motorových vozidel. </a:t>
            </a:r>
            <a:endParaRPr lang="cs-CZ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Dovoz </a:t>
            </a:r>
            <a:r>
              <a:rPr lang="cs-CZ" dirty="0"/>
              <a:t>se </a:t>
            </a:r>
            <a:r>
              <a:rPr lang="cs-CZ" dirty="0" err="1"/>
              <a:t>mezičtvrtletně</a:t>
            </a:r>
            <a:r>
              <a:rPr lang="cs-CZ" dirty="0"/>
              <a:t> nezměnil a meziročně vzrostl o 7,6 %.</a:t>
            </a:r>
            <a:endParaRPr lang="cs-CZ" altLang="cs-CZ" sz="20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936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206499"/>
            <a:ext cx="8013700" cy="4907505"/>
          </a:xfrm>
          <a:prstGeom prst="rect">
            <a:avLst/>
          </a:prstGeom>
        </p:spPr>
      </p:pic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188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 hlediska cenového vývoje ve 4. čtvrtletí celkový deflátor HDP meziročně vzrostl o 10,8 %, mezičtvrtletní již klesl o 0,5 %.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Objem mzdových nákladů ve 4. čtvrtletí vzrostl meziročně o 6,2 %.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Celková </a:t>
            </a:r>
            <a:r>
              <a:rPr lang="cs-CZ" altLang="cs-CZ" sz="28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zaměstnanost klesla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porovnání s předchozím čtvrtletím o 0,4 % a meziročně vzrostla o 1,3 %.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980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9192318"/>
              </p:ext>
            </p:extLst>
          </p:nvPr>
        </p:nvGraphicFramePr>
        <p:xfrm>
          <a:off x="272755" y="1200933"/>
          <a:ext cx="8452145" cy="5025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95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Graf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86298"/>
              </p:ext>
            </p:extLst>
          </p:nvPr>
        </p:nvGraphicFramePr>
        <p:xfrm>
          <a:off x="209550" y="1270000"/>
          <a:ext cx="8629650" cy="4864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8829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Graf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762986"/>
              </p:ext>
            </p:extLst>
          </p:nvPr>
        </p:nvGraphicFramePr>
        <p:xfrm>
          <a:off x="304800" y="1206500"/>
          <a:ext cx="8382000" cy="51339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5737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– zima 2023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/>
              <a:t>Tato prognóza byla zveřejněna 2. 2. 2023 a až na dílčí výjimky je založena na datech dostupných k 20. 1. 2023. </a:t>
            </a:r>
            <a:endParaRPr lang="cs-CZ" dirty="0" smtClean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Podrobnější </a:t>
            </a:r>
            <a:r>
              <a:rPr lang="cs-CZ" dirty="0"/>
              <a:t>popis prognózy ČNB lze nalézt ve Zprávě o měnové politice – zima </a:t>
            </a:r>
            <a:r>
              <a:rPr lang="cs-CZ" dirty="0" smtClean="0"/>
              <a:t>2023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Odkaz: https://www.cnb.cz/cs/verejnost/servis-pro-media/audio-video/Nova-prognoza-CNB-Zprava-o-menove-politice-Zima-2023/</a:t>
            </a: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1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Prognóza ČNB – zima 2023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5896003"/>
              </p:ext>
            </p:extLst>
          </p:nvPr>
        </p:nvGraphicFramePr>
        <p:xfrm>
          <a:off x="457200" y="2275681"/>
          <a:ext cx="8229600" cy="1844040"/>
        </p:xfrm>
        <a:graphic>
          <a:graphicData uri="http://schemas.openxmlformats.org/drawingml/2006/table">
            <a:tbl>
              <a:tblPr/>
              <a:tblGrid>
                <a:gridCol w="4076700">
                  <a:extLst>
                    <a:ext uri="{9D8B030D-6E8A-4147-A177-3AD203B41FA5}">
                      <a16:colId xmlns:a16="http://schemas.microsoft.com/office/drawing/2014/main" val="3854440356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526996591"/>
                    </a:ext>
                  </a:extLst>
                </a:gridCol>
                <a:gridCol w="1574800">
                  <a:extLst>
                    <a:ext uri="{9D8B030D-6E8A-4147-A177-3AD203B41FA5}">
                      <a16:colId xmlns:a16="http://schemas.microsoft.com/office/drawing/2014/main" val="1966868478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58920825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 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>
                          <a:effectLst/>
                        </a:rPr>
                        <a:t>2022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2023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6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029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>
                          <a:effectLst/>
                        </a:rPr>
                        <a:t>15,1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>
                          <a:effectLst/>
                        </a:rPr>
                        <a:t>10,8</a:t>
                      </a:r>
                      <a:endParaRPr lang="cs-CZ" sz="16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>
                          <a:effectLst/>
                        </a:rPr>
                        <a:t>2,1</a:t>
                      </a:r>
                      <a:endParaRPr lang="cs-CZ" sz="16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83236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 err="1">
                          <a:effectLst/>
                        </a:rPr>
                        <a:t>Měnověpolitická</a:t>
                      </a:r>
                      <a:r>
                        <a:rPr lang="cs-CZ" sz="1600" b="1" dirty="0">
                          <a:effectLst/>
                        </a:rPr>
                        <a:t> inflace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>
                          <a:effectLst/>
                        </a:rPr>
                        <a:t>14,6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effectLst/>
                        </a:rPr>
                        <a:t>10,6</a:t>
                      </a:r>
                      <a:endParaRPr lang="cs-CZ" sz="16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>
                          <a:effectLst/>
                        </a:rPr>
                        <a:t>2,1</a:t>
                      </a:r>
                      <a:endParaRPr lang="cs-CZ" sz="16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458901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Hrubý domácí produkt (mzr. změny v 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effectLst/>
                        </a:rPr>
                        <a:t>2,5</a:t>
                      </a:r>
                      <a:endParaRPr lang="cs-CZ" sz="16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effectLst/>
                        </a:rPr>
                        <a:t>-0,3</a:t>
                      </a:r>
                      <a:endParaRPr lang="cs-CZ" sz="16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>
                          <a:effectLst/>
                        </a:rPr>
                        <a:t>2,2</a:t>
                      </a:r>
                      <a:endParaRPr lang="cs-CZ" sz="16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68736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>
                          <a:effectLst/>
                        </a:rPr>
                        <a:t>Úrokové sazby 3M PRIBOR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>
                          <a:effectLst/>
                        </a:rPr>
                        <a:t>6,3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effectLst/>
                        </a:rPr>
                        <a:t>7,0</a:t>
                      </a:r>
                      <a:endParaRPr lang="cs-CZ" sz="16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effectLst/>
                        </a:rPr>
                        <a:t>4,8</a:t>
                      </a:r>
                      <a:endParaRPr lang="cs-CZ" sz="16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8502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cs-CZ" sz="1600" b="1" dirty="0">
                          <a:effectLst/>
                        </a:rPr>
                        <a:t>Měnový kurz (CZK/EUR)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0" dirty="0">
                          <a:effectLst/>
                        </a:rPr>
                        <a:t>24,6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effectLst/>
                        </a:rPr>
                        <a:t>24,5</a:t>
                      </a:r>
                      <a:endParaRPr lang="cs-CZ" sz="16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b="1" dirty="0">
                          <a:effectLst/>
                        </a:rPr>
                        <a:t>24,6</a:t>
                      </a:r>
                      <a:endParaRPr lang="cs-CZ" sz="16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31918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8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698499"/>
            <a:ext cx="8229600" cy="917545"/>
          </a:xfrm>
        </p:spPr>
        <p:txBody>
          <a:bodyPr>
            <a:noAutofit/>
          </a:bodyPr>
          <a:lstStyle/>
          <a:p>
            <a:r>
              <a:rPr lang="cs-CZ" sz="3600" b="1" dirty="0"/>
              <a:t>Hrubý domácí produkt (</a:t>
            </a:r>
            <a:r>
              <a:rPr lang="cs-CZ" sz="3600" b="1" dirty="0" err="1"/>
              <a:t>mzr</a:t>
            </a:r>
            <a:r>
              <a:rPr lang="cs-CZ" sz="3600" b="1" dirty="0"/>
              <a:t>. změny v %)</a:t>
            </a:r>
            <a:r>
              <a:rPr lang="cs-CZ" b="1" dirty="0"/>
              <a:t/>
            </a:r>
            <a:br>
              <a:rPr lang="cs-CZ" b="1" dirty="0"/>
            </a:b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dirty="0"/>
              <a:t>Ekonomika bude v nadcházejícím období mírně klesat. </a:t>
            </a:r>
            <a:endParaRPr lang="cs-CZ" sz="2800" dirty="0" smtClean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800" dirty="0" smtClean="0"/>
              <a:t>Ekonomický </a:t>
            </a:r>
            <a:r>
              <a:rPr lang="cs-CZ" sz="2800" dirty="0"/>
              <a:t>růst se v meziročním vyjádření obnoví na konci roku 2023</a:t>
            </a:r>
            <a:r>
              <a:rPr lang="cs-CZ" sz="2800" dirty="0" smtClean="0"/>
              <a:t>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/>
          <a:srcRect l="4643" t="36349" r="55536" b="24603"/>
          <a:stretch/>
        </p:blipFill>
        <p:spPr>
          <a:xfrm>
            <a:off x="1923862" y="2906114"/>
            <a:ext cx="5835838" cy="321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b="1" dirty="0"/>
              <a:t>Hrubý domácí </a:t>
            </a:r>
            <a:r>
              <a:rPr lang="cs-CZ" b="1" dirty="0" smtClean="0"/>
              <a:t>produkt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3200" dirty="0" smtClean="0"/>
              <a:t>mezičtvrtletní růst/</a:t>
            </a:r>
            <a:r>
              <a:rPr lang="cs-CZ" sz="3200" b="1" dirty="0" smtClean="0"/>
              <a:t>pokles</a:t>
            </a:r>
            <a:r>
              <a:rPr lang="cs-CZ" sz="3200" dirty="0"/>
              <a:t>, v %, 4. čtvrtletí 2022: </a:t>
            </a:r>
            <a:r>
              <a:rPr lang="cs-CZ" sz="3200" b="1" dirty="0"/>
              <a:t>-</a:t>
            </a:r>
            <a:r>
              <a:rPr lang="cs-CZ" sz="3200" b="1" dirty="0" smtClean="0"/>
              <a:t>0,4</a:t>
            </a:r>
            <a:endParaRPr lang="cs-CZ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3200" dirty="0" smtClean="0"/>
              <a:t>meziroční </a:t>
            </a:r>
            <a:r>
              <a:rPr lang="cs-CZ" sz="3200" b="1" dirty="0"/>
              <a:t>růst</a:t>
            </a:r>
            <a:r>
              <a:rPr lang="cs-CZ" sz="3200" dirty="0"/>
              <a:t>/pokles, v %, 4. čtvrtletí 2022: </a:t>
            </a:r>
            <a:r>
              <a:rPr lang="cs-CZ" sz="3200" b="1" dirty="0" smtClean="0"/>
              <a:t>0,2</a:t>
            </a:r>
            <a:endParaRPr lang="cs-CZ" dirty="0" smtClean="0"/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3200" dirty="0" smtClean="0"/>
              <a:t>Datum </a:t>
            </a:r>
            <a:r>
              <a:rPr lang="cs-CZ" sz="3200" dirty="0"/>
              <a:t>zveřejnění: 03.03.2023</a:t>
            </a: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46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5000" t="18850" r="42982" b="8480"/>
          <a:stretch/>
        </p:blipFill>
        <p:spPr>
          <a:xfrm>
            <a:off x="276729" y="1616045"/>
            <a:ext cx="4295271" cy="4178699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4"/>
          <a:srcRect l="14535" t="18321" r="43023" b="8708"/>
          <a:stretch/>
        </p:blipFill>
        <p:spPr>
          <a:xfrm>
            <a:off x="4667693" y="1616045"/>
            <a:ext cx="4294800" cy="41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1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704" t="25200" r="32938" b="49484"/>
          <a:stretch/>
        </p:blipFill>
        <p:spPr>
          <a:xfrm>
            <a:off x="436671" y="1916758"/>
            <a:ext cx="8196227" cy="2147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HPH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Hrubá přidaná hodnota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představuje nově vytvořenou hodnotu, kterou získávají institucionální jednotky z používání svých výrobních kapacit.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stanovena jako rozdíl mezi celkovou produkcí, oceněnou v základních cenách a </a:t>
            </a:r>
            <a:r>
              <a:rPr lang="cs-CZ" altLang="cs-CZ" sz="20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mezispotřebou</a:t>
            </a:r>
            <a:r>
              <a:rPr lang="cs-CZ" altLang="cs-CZ" sz="2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oceněnou v kupních cenách</a:t>
            </a:r>
            <a:r>
              <a:rPr lang="cs-CZ" altLang="cs-CZ" sz="20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Hrubá přidaná hodnota (HPH)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vzrostla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ve 4. čtvrtletí </a:t>
            </a:r>
            <a:r>
              <a:rPr lang="cs-CZ" altLang="cs-CZ" sz="2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mezičtvrtletně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0,3 %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meziročně o 1,0 %. 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mezičtvrtletním srovnání nejvíce přispěl k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růstu HPH zpracovatelský průmysl (růst 1,6 %)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Dařilo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také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peněžnictví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pojišťovnictví (+3,6 %)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činnostem v oblasti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nemovitostí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(+2,4 %)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Stavebnictví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vzrostlo o 0,9 %. 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Pokles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zaznamenala skupina odvětví obchodu, dopravy, ubytování a pohostinství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(-0,3 %)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informačních a komunikačních činností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(-1,4 %) </a:t>
            </a: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profesních, vědeckých, technických a administrativních činností </a:t>
            </a:r>
            <a:r>
              <a:rPr lang="cs-CZ" altLang="cs-CZ" sz="2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(-0,3 </a:t>
            </a:r>
            <a:r>
              <a:rPr lang="cs-CZ" altLang="cs-CZ" sz="2400" b="1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%)</a:t>
            </a:r>
            <a:r>
              <a:rPr lang="cs-CZ" altLang="cs-CZ" sz="2400" kern="1200" dirty="0" smtClean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949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kumimoji="0" lang="cs-CZ" altLang="cs-CZ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/>
          <a:srcRect l="12704" t="51115" r="32938" b="22792"/>
          <a:stretch/>
        </p:blipFill>
        <p:spPr>
          <a:xfrm>
            <a:off x="436671" y="2349500"/>
            <a:ext cx="8196227" cy="221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06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HPH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/>
              <a:t>Na </a:t>
            </a:r>
            <a:r>
              <a:rPr lang="cs-CZ" b="1" dirty="0"/>
              <a:t>meziročním růstu HPH</a:t>
            </a:r>
            <a:r>
              <a:rPr lang="cs-CZ" dirty="0"/>
              <a:t> (+1,0 %) se nejvíce podílel průmysl  +0,9 p. b. (meziroční růst o 3,1 %) a činnosti v oblasti nemovitostí +0,5 p. b. (+5,1 %). </a:t>
            </a:r>
            <a:endParaRPr lang="cs-CZ" dirty="0" smtClean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Naopak </a:t>
            </a:r>
            <a:r>
              <a:rPr lang="cs-CZ" dirty="0"/>
              <a:t>negativní vliv měla skupina odvětví obchodu, dopravy, ubytování a pohostinství -0,5 p. b. (-2,9 %). </a:t>
            </a:r>
            <a:endParaRPr lang="cs-CZ" dirty="0" smtClean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Stavebnictví </a:t>
            </a:r>
            <a:r>
              <a:rPr lang="cs-CZ" dirty="0"/>
              <a:t>meziročně kleslo o 2,8 %.</a:t>
            </a:r>
            <a:endParaRPr lang="cs-CZ" altLang="cs-CZ" sz="2400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928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/>
              <a:t>Na straně poptávky byly ve </a:t>
            </a:r>
            <a:r>
              <a:rPr lang="cs-CZ" b="1" dirty="0"/>
              <a:t>4. čtvrtletí </a:t>
            </a:r>
            <a:r>
              <a:rPr lang="cs-CZ" dirty="0"/>
              <a:t>hlavním faktorem </a:t>
            </a:r>
            <a:r>
              <a:rPr lang="cs-CZ" b="1" dirty="0"/>
              <a:t>mezičtvrtletního poklesu HDP nižší výdaje na konečnou spotřebu domácností a pokles tvorby hrubého kapitálu</a:t>
            </a:r>
            <a:r>
              <a:rPr lang="cs-CZ" dirty="0"/>
              <a:t>. </a:t>
            </a:r>
            <a:endParaRPr lang="cs-CZ" dirty="0" smtClean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b="1" dirty="0" smtClean="0"/>
              <a:t>Meziroční </a:t>
            </a:r>
            <a:r>
              <a:rPr lang="cs-CZ" b="1" dirty="0"/>
              <a:t>růst HDP (+0,2 %) </a:t>
            </a:r>
            <a:r>
              <a:rPr lang="cs-CZ" dirty="0"/>
              <a:t>pozitivně ovlivnily </a:t>
            </a:r>
            <a:r>
              <a:rPr lang="cs-CZ" b="1" dirty="0"/>
              <a:t>výdaje na konečnou spotřebu vládních institucí </a:t>
            </a:r>
            <a:r>
              <a:rPr lang="cs-CZ" dirty="0"/>
              <a:t>+0,2 p. b</a:t>
            </a:r>
            <a:r>
              <a:rPr lang="cs-CZ" dirty="0" smtClean="0"/>
              <a:t>., </a:t>
            </a:r>
            <a:r>
              <a:rPr lang="cs-CZ" b="1" dirty="0"/>
              <a:t>tvorba hrubého fixního kapitálu +0,9 p. b.</a:t>
            </a:r>
            <a:r>
              <a:rPr lang="cs-CZ" dirty="0"/>
              <a:t>, a zejména </a:t>
            </a:r>
            <a:r>
              <a:rPr lang="cs-CZ" b="1" dirty="0"/>
              <a:t>zahraniční poptávka +2,4 p. b. </a:t>
            </a:r>
            <a:endParaRPr lang="cs-CZ" b="1" dirty="0" smtClean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dirty="0" smtClean="0"/>
              <a:t>Naopak </a:t>
            </a:r>
            <a:r>
              <a:rPr lang="cs-CZ" b="1" dirty="0"/>
              <a:t>negativní</a:t>
            </a:r>
            <a:r>
              <a:rPr lang="cs-CZ" dirty="0"/>
              <a:t> </a:t>
            </a:r>
            <a:r>
              <a:rPr lang="cs-CZ" b="1" dirty="0"/>
              <a:t>vliv</a:t>
            </a:r>
            <a:r>
              <a:rPr lang="cs-CZ" dirty="0"/>
              <a:t> měla</a:t>
            </a:r>
            <a:r>
              <a:rPr lang="cs-CZ" b="1" dirty="0"/>
              <a:t> změna stavu zásob -0,3 p. b.</a:t>
            </a:r>
            <a:r>
              <a:rPr lang="cs-CZ" dirty="0"/>
              <a:t>,</a:t>
            </a:r>
            <a:r>
              <a:rPr lang="cs-CZ" b="1" dirty="0"/>
              <a:t> </a:t>
            </a:r>
            <a:r>
              <a:rPr lang="cs-CZ" dirty="0"/>
              <a:t>a především </a:t>
            </a:r>
            <a:r>
              <a:rPr lang="cs-CZ" b="1" dirty="0"/>
              <a:t>klesající výdaje na konečnou spotřebu domácností -2,9 p. b.</a:t>
            </a:r>
            <a:endParaRPr lang="cs-CZ" altLang="cs-CZ" sz="2400" b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64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smtClean="0"/>
              <a:t>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5025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sz="2600" i="1" dirty="0"/>
              <a:t>„Výdaje na konečnou spotřebu domácností se </a:t>
            </a:r>
            <a:r>
              <a:rPr lang="cs-CZ" sz="2600" i="1" dirty="0" err="1"/>
              <a:t>mezičtvrtletně</a:t>
            </a:r>
            <a:r>
              <a:rPr lang="cs-CZ" sz="2600" i="1" dirty="0"/>
              <a:t> snížily o 2,8 %. Meziročně klesly o 5,5 %, kde byl největší propad zaznamenán u nákupů předmětů dlouhodobé spotřeby. Významně klesaly i výdaje na potraviny, které se meziročně snížily o více než 10 %, ale pokles byl zaznamenán i u dalších položek. Rostly pouze výdaje za služby,“ </a:t>
            </a:r>
            <a:r>
              <a:rPr lang="cs-CZ" sz="2600" i="1" dirty="0" smtClean="0"/>
              <a:t> </a:t>
            </a:r>
            <a:r>
              <a:rPr lang="cs-CZ" sz="2600" dirty="0" smtClean="0"/>
              <a:t>(</a:t>
            </a:r>
            <a:r>
              <a:rPr lang="cs-CZ" sz="2600" dirty="0" err="1" smtClean="0"/>
              <a:t>Kermiet</a:t>
            </a:r>
            <a:r>
              <a:rPr lang="cs-CZ" sz="2600" dirty="0" smtClean="0"/>
              <a:t>, 2023). </a:t>
            </a:r>
            <a:endParaRPr lang="cs-CZ" altLang="cs-CZ" sz="2600" b="1" i="1" kern="1200" dirty="0" smtClean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9/20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4958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906</TotalTime>
  <Words>703</Words>
  <Application>Microsoft Office PowerPoint</Application>
  <PresentationFormat>Předvádění na obrazovce (4:3)</PresentationFormat>
  <Paragraphs>114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Consolas</vt:lpstr>
      <vt:lpstr>Times New Roman</vt:lpstr>
      <vt:lpstr>Office Theme</vt:lpstr>
      <vt:lpstr>1_Office Theme</vt:lpstr>
      <vt:lpstr>Makroekonomie Česká ekonomika XMAK</vt:lpstr>
      <vt:lpstr>HDP</vt:lpstr>
      <vt:lpstr>HDP</vt:lpstr>
      <vt:lpstr>HDP</vt:lpstr>
      <vt:lpstr>HPH</vt:lpstr>
      <vt:lpstr>HDP</vt:lpstr>
      <vt:lpstr>HPH</vt:lpstr>
      <vt:lpstr>HDP</vt:lpstr>
      <vt:lpstr>HDP</vt:lpstr>
      <vt:lpstr>HDP</vt:lpstr>
      <vt:lpstr>HDP</vt:lpstr>
      <vt:lpstr>HDP</vt:lpstr>
      <vt:lpstr>HDP</vt:lpstr>
      <vt:lpstr>HDP</vt:lpstr>
      <vt:lpstr>HDP</vt:lpstr>
      <vt:lpstr>HDP</vt:lpstr>
      <vt:lpstr>Prognóza ČNB – zima 2023</vt:lpstr>
      <vt:lpstr>Prognóza ČNB – zima 2023</vt:lpstr>
      <vt:lpstr>Hrubý domácí produkt (mzr. změny v %)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skr0004</cp:lastModifiedBy>
  <cp:revision>73</cp:revision>
  <dcterms:modified xsi:type="dcterms:W3CDTF">2023-03-05T10:21:43Z</dcterms:modified>
</cp:coreProperties>
</file>