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81" r:id="rId3"/>
    <p:sldId id="346" r:id="rId4"/>
    <p:sldId id="325" r:id="rId5"/>
    <p:sldId id="287" r:id="rId6"/>
    <p:sldId id="307" r:id="rId7"/>
    <p:sldId id="318" r:id="rId8"/>
    <p:sldId id="304" r:id="rId9"/>
    <p:sldId id="302" r:id="rId10"/>
    <p:sldId id="348" r:id="rId11"/>
    <p:sldId id="299" r:id="rId12"/>
    <p:sldId id="331" r:id="rId13"/>
    <p:sldId id="277" r:id="rId14"/>
    <p:sldId id="350" r:id="rId15"/>
    <p:sldId id="352" r:id="rId16"/>
    <p:sldId id="353" r:id="rId17"/>
    <p:sldId id="351" r:id="rId18"/>
    <p:sldId id="314" r:id="rId19"/>
    <p:sldId id="342" r:id="rId20"/>
    <p:sldId id="310" r:id="rId21"/>
    <p:sldId id="344" r:id="rId22"/>
    <p:sldId id="340" r:id="rId23"/>
    <p:sldId id="347" r:id="rId24"/>
    <p:sldId id="308" r:id="rId25"/>
    <p:sldId id="289" r:id="rId26"/>
    <p:sldId id="305" r:id="rId27"/>
    <p:sldId id="349" r:id="rId28"/>
    <p:sldId id="355" r:id="rId29"/>
    <p:sldId id="317" r:id="rId30"/>
    <p:sldId id="354" r:id="rId31"/>
    <p:sldId id="319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1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_MV&#352;O\Makroekonomie\V&#221;VOJ%20MAKREOKENOMICK&#221;CH%20UKAZATEL&#366;%20&#268;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j0001\Downloads\QA_N_1_CZ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_MV&#352;O\Makroekonomie\V&#221;VOJ%20MAKREOKENOMICK&#221;CH%20UKAZATEL&#366;%20&#268;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_MV&#352;O\Makroekonomie\V&#221;VOJ%20MAKREOKENOMICK&#221;CH%20UKAZATEL&#366;%20&#268;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_MV&#352;O\Makroekonomie\V&#221;VOJ%20MAKREOKENOMICK&#221;CH%20UKAZATEL&#366;%20&#268;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ČR!$AM$6:$AP$6</c:f>
              <c:strCache>
                <c:ptCount val="4"/>
                <c:pt idx="0">
                  <c:v>HDP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ČR!$AQ$5:$BC$5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ČR!$AQ$6:$BC$6</c:f>
              <c:numCache>
                <c:formatCode>#,##0</c:formatCode>
                <c:ptCount val="13"/>
                <c:pt idx="0">
                  <c:v>4062323</c:v>
                </c:pt>
                <c:pt idx="1">
                  <c:v>4088912</c:v>
                </c:pt>
                <c:pt idx="2">
                  <c:v>4142811</c:v>
                </c:pt>
                <c:pt idx="3">
                  <c:v>4345766</c:v>
                </c:pt>
                <c:pt idx="4">
                  <c:v>4625378</c:v>
                </c:pt>
                <c:pt idx="5">
                  <c:v>4796873</c:v>
                </c:pt>
                <c:pt idx="6">
                  <c:v>5110743</c:v>
                </c:pt>
                <c:pt idx="7">
                  <c:v>5410761</c:v>
                </c:pt>
                <c:pt idx="8">
                  <c:v>5791498</c:v>
                </c:pt>
                <c:pt idx="9">
                  <c:v>5709131</c:v>
                </c:pt>
                <c:pt idx="10">
                  <c:v>6108717</c:v>
                </c:pt>
                <c:pt idx="11">
                  <c:v>6786742</c:v>
                </c:pt>
                <c:pt idx="12">
                  <c:v>7344421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8-4B7C-9741-49380DDC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547119"/>
        <c:axId val="1625073039"/>
      </c:barChart>
      <c:lineChart>
        <c:grouping val="standard"/>
        <c:varyColors val="0"/>
        <c:ser>
          <c:idx val="1"/>
          <c:order val="1"/>
          <c:tx>
            <c:strRef>
              <c:f>ČR!$AM$7:$AP$7</c:f>
              <c:strCache>
                <c:ptCount val="4"/>
                <c:pt idx="0">
                  <c:v>HDP na 1 obyvatele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ČR!$AQ$5:$BC$5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ČR!$AQ$7:$BC$7</c:f>
              <c:numCache>
                <c:formatCode>#,##0</c:formatCode>
                <c:ptCount val="13"/>
                <c:pt idx="0">
                  <c:v>387010.56868310261</c:v>
                </c:pt>
                <c:pt idx="1">
                  <c:v>389076.0989852213</c:v>
                </c:pt>
                <c:pt idx="2">
                  <c:v>394151.05664988287</c:v>
                </c:pt>
                <c:pt idx="3">
                  <c:v>412907.89558321534</c:v>
                </c:pt>
                <c:pt idx="4">
                  <c:v>438717.95937035413</c:v>
                </c:pt>
                <c:pt idx="5">
                  <c:v>454022.15406609041</c:v>
                </c:pt>
                <c:pt idx="6">
                  <c:v>482622.45165647636</c:v>
                </c:pt>
                <c:pt idx="7">
                  <c:v>509179.56453860801</c:v>
                </c:pt>
                <c:pt idx="8">
                  <c:v>542817.70803848491</c:v>
                </c:pt>
                <c:pt idx="9">
                  <c:v>533555.91577879013</c:v>
                </c:pt>
                <c:pt idx="10">
                  <c:v>571051.49411925965</c:v>
                </c:pt>
                <c:pt idx="11">
                  <c:v>634993.02950065024</c:v>
                </c:pt>
                <c:pt idx="12">
                  <c:v>686073.89070527791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F8-4B7C-9741-49380DDC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940239"/>
        <c:axId val="1766680063"/>
      </c:lineChart>
      <c:catAx>
        <c:axId val="17585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25073039"/>
        <c:crosses val="autoZero"/>
        <c:auto val="1"/>
        <c:lblAlgn val="ctr"/>
        <c:lblOffset val="100"/>
        <c:noMultiLvlLbl val="0"/>
      </c:catAx>
      <c:valAx>
        <c:axId val="162507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58547119"/>
        <c:crosses val="autoZero"/>
        <c:crossBetween val="between"/>
      </c:valAx>
      <c:valAx>
        <c:axId val="1766680063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9940239"/>
        <c:crosses val="max"/>
        <c:crossBetween val="between"/>
      </c:valAx>
      <c:catAx>
        <c:axId val="167994023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66800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Sheet1!$C$4:$C$5</c:f>
              <c:strCache>
                <c:ptCount val="2"/>
                <c:pt idx="0">
                  <c:v>Zemědělství, lesnictví a rybářství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Sheet1!$C$6:$C$8</c:f>
              <c:numCache>
                <c:formatCode>###\ ###\ ##0</c:formatCode>
                <c:ptCount val="3"/>
                <c:pt idx="0">
                  <c:v>55553</c:v>
                </c:pt>
                <c:pt idx="1">
                  <c:v>58643</c:v>
                </c:pt>
                <c:pt idx="2">
                  <c:v>61441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3-4912-9E60-DF3041C8C437}"/>
            </c:ext>
          </c:extLst>
        </c:ser>
        <c:ser>
          <c:idx val="2"/>
          <c:order val="2"/>
          <c:tx>
            <c:strRef>
              <c:f>Sheet1!$D$4:$D$5</c:f>
              <c:strCache>
                <c:ptCount val="2"/>
                <c:pt idx="0">
                  <c:v>Průmysl, těžba a dobývání</c:v>
                </c:pt>
                <c:pt idx="1">
                  <c:v>celkem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Sheet1!$D$6:$D$8</c:f>
              <c:numCache>
                <c:formatCode>###\ ###\ ##0</c:formatCode>
                <c:ptCount val="3"/>
                <c:pt idx="0">
                  <c:v>794301</c:v>
                </c:pt>
                <c:pt idx="1">
                  <c:v>858299</c:v>
                </c:pt>
                <c:pt idx="2">
                  <c:v>918496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D3-4912-9E60-DF3041C8C437}"/>
            </c:ext>
          </c:extLst>
        </c:ser>
        <c:ser>
          <c:idx val="3"/>
          <c:order val="3"/>
          <c:tx>
            <c:strRef>
              <c:f>Sheet1!$E$4:$E$5</c:f>
              <c:strCache>
                <c:ptCount val="2"/>
                <c:pt idx="0">
                  <c:v>Průmysl, těžba a dobývání</c:v>
                </c:pt>
                <c:pt idx="1">
                  <c:v>z toho: zpracovatelský průmysl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Sheet1!$E$6:$E$8</c:f>
              <c:numCache>
                <c:formatCode>###\ ###\ ##0</c:formatCode>
                <c:ptCount val="3"/>
                <c:pt idx="0">
                  <c:v>712382</c:v>
                </c:pt>
                <c:pt idx="1">
                  <c:v>772968</c:v>
                </c:pt>
                <c:pt idx="2">
                  <c:v>822935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D3-4912-9E60-DF3041C8C437}"/>
            </c:ext>
          </c:extLst>
        </c:ser>
        <c:ser>
          <c:idx val="4"/>
          <c:order val="4"/>
          <c:tx>
            <c:strRef>
              <c:f>Sheet1!$F$4:$F$5</c:f>
              <c:strCache>
                <c:ptCount val="2"/>
                <c:pt idx="0">
                  <c:v>Stavebnictví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Sheet1!$F$6:$F$8</c:f>
              <c:numCache>
                <c:formatCode>###\ ###\ ##0</c:formatCode>
                <c:ptCount val="3"/>
                <c:pt idx="0">
                  <c:v>134702</c:v>
                </c:pt>
                <c:pt idx="1">
                  <c:v>149860</c:v>
                </c:pt>
                <c:pt idx="2">
                  <c:v>160871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D3-4912-9E60-DF3041C8C437}"/>
            </c:ext>
          </c:extLst>
        </c:ser>
        <c:ser>
          <c:idx val="5"/>
          <c:order val="5"/>
          <c:tx>
            <c:strRef>
              <c:f>Sheet1!$G$4:$G$5</c:f>
              <c:strCache>
                <c:ptCount val="2"/>
                <c:pt idx="0">
                  <c:v>Obchod, doprava, ubytování a pohostinství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Sheet1!$G$6:$G$8</c:f>
              <c:numCache>
                <c:formatCode>###\ ###\ ##0</c:formatCode>
                <c:ptCount val="3"/>
                <c:pt idx="0">
                  <c:v>547482</c:v>
                </c:pt>
                <c:pt idx="1">
                  <c:v>610415</c:v>
                </c:pt>
                <c:pt idx="2">
                  <c:v>653294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D3-4912-9E60-DF3041C8C437}"/>
            </c:ext>
          </c:extLst>
        </c:ser>
        <c:ser>
          <c:idx val="6"/>
          <c:order val="6"/>
          <c:tx>
            <c:strRef>
              <c:f>Sheet1!$H$4:$H$5</c:f>
              <c:strCache>
                <c:ptCount val="2"/>
                <c:pt idx="0">
                  <c:v>Informační a komunikační činnosti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Sheet1!$H$6:$H$8</c:f>
              <c:numCache>
                <c:formatCode>###\ ###\ ##0</c:formatCode>
                <c:ptCount val="3"/>
                <c:pt idx="0">
                  <c:v>149835</c:v>
                </c:pt>
                <c:pt idx="1">
                  <c:v>171673</c:v>
                </c:pt>
                <c:pt idx="2">
                  <c:v>186660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D3-4912-9E60-DF3041C8C437}"/>
            </c:ext>
          </c:extLst>
        </c:ser>
        <c:ser>
          <c:idx val="7"/>
          <c:order val="7"/>
          <c:tx>
            <c:strRef>
              <c:f>Sheet1!$I$4:$I$5</c:f>
              <c:strCache>
                <c:ptCount val="2"/>
                <c:pt idx="0">
                  <c:v>Peněžnictví a pojišťovnictví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Sheet1!$I$6:$I$8</c:f>
              <c:numCache>
                <c:formatCode>###\ ###\ ##0</c:formatCode>
                <c:ptCount val="3"/>
                <c:pt idx="0">
                  <c:v>73278</c:v>
                </c:pt>
                <c:pt idx="1">
                  <c:v>81509</c:v>
                </c:pt>
                <c:pt idx="2">
                  <c:v>85130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D3-4912-9E60-DF3041C8C437}"/>
            </c:ext>
          </c:extLst>
        </c:ser>
        <c:ser>
          <c:idx val="8"/>
          <c:order val="8"/>
          <c:tx>
            <c:strRef>
              <c:f>Sheet1!$J$4:$J$5</c:f>
              <c:strCache>
                <c:ptCount val="2"/>
                <c:pt idx="0">
                  <c:v>Činnosti v oblasti nemovitostí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Sheet1!$J$6:$J$8</c:f>
              <c:numCache>
                <c:formatCode>###\ ###\ ##0</c:formatCode>
                <c:ptCount val="3"/>
                <c:pt idx="0">
                  <c:v>35826</c:v>
                </c:pt>
                <c:pt idx="1">
                  <c:v>39575</c:v>
                </c:pt>
                <c:pt idx="2">
                  <c:v>45590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D3-4912-9E60-DF3041C8C437}"/>
            </c:ext>
          </c:extLst>
        </c:ser>
        <c:ser>
          <c:idx val="9"/>
          <c:order val="9"/>
          <c:tx>
            <c:strRef>
              <c:f>Sheet1!$K$4:$K$5</c:f>
              <c:strCache>
                <c:ptCount val="2"/>
                <c:pt idx="0">
                  <c:v>Profesní, vědecké, technické a administrativní činnosti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Sheet1!$K$6:$K$8</c:f>
              <c:numCache>
                <c:formatCode>###\ ###\ ##0</c:formatCode>
                <c:ptCount val="3"/>
                <c:pt idx="0">
                  <c:v>215718</c:v>
                </c:pt>
                <c:pt idx="1">
                  <c:v>236541</c:v>
                </c:pt>
                <c:pt idx="2">
                  <c:v>259179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D3-4912-9E60-DF3041C8C437}"/>
            </c:ext>
          </c:extLst>
        </c:ser>
        <c:ser>
          <c:idx val="10"/>
          <c:order val="10"/>
          <c:tx>
            <c:strRef>
              <c:f>Sheet1!$L$4:$L$5</c:f>
              <c:strCache>
                <c:ptCount val="2"/>
                <c:pt idx="0">
                  <c:v>Veřejná správa a obrana, vzdělávání, zdravotní a sociální péče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Sheet1!$L$6:$L$8</c:f>
              <c:numCache>
                <c:formatCode>###\ ###\ ##0</c:formatCode>
                <c:ptCount val="3"/>
                <c:pt idx="0">
                  <c:v>719971</c:v>
                </c:pt>
                <c:pt idx="1">
                  <c:v>737368</c:v>
                </c:pt>
                <c:pt idx="2">
                  <c:v>795435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D3-4912-9E60-DF3041C8C437}"/>
            </c:ext>
          </c:extLst>
        </c:ser>
        <c:ser>
          <c:idx val="11"/>
          <c:order val="11"/>
          <c:tx>
            <c:strRef>
              <c:f>Sheet1!$M$4:$M$5</c:f>
              <c:strCache>
                <c:ptCount val="2"/>
                <c:pt idx="0">
                  <c:v>Ostatní činnosti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Sheet1!$M$6:$M$8</c:f>
              <c:numCache>
                <c:formatCode>###\ ###\ ##0</c:formatCode>
                <c:ptCount val="3"/>
                <c:pt idx="0">
                  <c:v>60042</c:v>
                </c:pt>
                <c:pt idx="1">
                  <c:v>63155</c:v>
                </c:pt>
                <c:pt idx="2">
                  <c:v>69073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D3-4912-9E60-DF3041C8C437}"/>
            </c:ext>
          </c:extLst>
        </c:ser>
        <c:ser>
          <c:idx val="12"/>
          <c:order val="12"/>
          <c:tx>
            <c:strRef>
              <c:f>Sheet1!$N$4:$N$5</c:f>
              <c:strCache>
                <c:ptCount val="2"/>
                <c:pt idx="0">
                  <c:v>Daně z výroby a z dovozu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Sheet1!$N$6:$N$8</c:f>
              <c:numCache>
                <c:formatCode>###\ ###\ ##0</c:formatCode>
                <c:ptCount val="3"/>
                <c:pt idx="0">
                  <c:v>714786</c:v>
                </c:pt>
                <c:pt idx="1">
                  <c:v>780393</c:v>
                </c:pt>
                <c:pt idx="2">
                  <c:v>820605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5D3-4912-9E60-DF3041C8C437}"/>
            </c:ext>
          </c:extLst>
        </c:ser>
        <c:ser>
          <c:idx val="13"/>
          <c:order val="13"/>
          <c:tx>
            <c:strRef>
              <c:f>Sheet1!$O$4:$O$5</c:f>
              <c:strCache>
                <c:ptCount val="2"/>
                <c:pt idx="0">
                  <c:v>Dotace na výrobu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Sheet1!$O$6:$O$8</c:f>
              <c:numCache>
                <c:formatCode>###\ ###\ ##0</c:formatCode>
                <c:ptCount val="3"/>
                <c:pt idx="0">
                  <c:v>237684</c:v>
                </c:pt>
                <c:pt idx="1">
                  <c:v>188986</c:v>
                </c:pt>
                <c:pt idx="2">
                  <c:v>238876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5D3-4912-9E60-DF3041C8C437}"/>
            </c:ext>
          </c:extLst>
        </c:ser>
        <c:ser>
          <c:idx val="14"/>
          <c:order val="14"/>
          <c:tx>
            <c:strRef>
              <c:f>Sheet1!$P$4:$P$5</c:f>
              <c:strCache>
                <c:ptCount val="2"/>
                <c:pt idx="0">
                  <c:v>Hrubý provozní přebytek a smíšený důchod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Sheet1!$P$6:$P$8</c:f>
              <c:numCache>
                <c:formatCode>###\ ###\ ##0</c:formatCode>
                <c:ptCount val="3"/>
                <c:pt idx="0">
                  <c:v>2844907</c:v>
                </c:pt>
                <c:pt idx="1">
                  <c:v>3188297</c:v>
                </c:pt>
                <c:pt idx="2">
                  <c:v>3527523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5D3-4912-9E60-DF3041C8C437}"/>
            </c:ext>
          </c:extLst>
        </c:ser>
        <c:ser>
          <c:idx val="15"/>
          <c:order val="15"/>
          <c:tx>
            <c:strRef>
              <c:f>Sheet1!$Q$4:$Q$5</c:f>
              <c:strCache>
                <c:ptCount val="2"/>
                <c:pt idx="0">
                  <c:v>Hrubý domácí produkt 1)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Sheet1!$Q$6:$Q$8</c:f>
              <c:numCache>
                <c:formatCode>###\ ###\ ##0</c:formatCode>
                <c:ptCount val="3"/>
                <c:pt idx="0">
                  <c:v>6108717</c:v>
                </c:pt>
                <c:pt idx="1">
                  <c:v>6786742</c:v>
                </c:pt>
                <c:pt idx="2">
                  <c:v>7344421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5D3-4912-9E60-DF3041C8C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277824"/>
        <c:axId val="85332016"/>
      </c:barChart>
      <c:lineChart>
        <c:grouping val="standard"/>
        <c:varyColors val="0"/>
        <c:ser>
          <c:idx val="0"/>
          <c:order val="0"/>
          <c:tx>
            <c:strRef>
              <c:f>Sheet1!$B$4:$B$5</c:f>
              <c:strCache>
                <c:ptCount val="2"/>
                <c:pt idx="0">
                  <c:v>Náhrady zaměstnancům celkem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Sheet1!$A$6:$A$8</c:f>
              <c:numCache>
                <c:formatCode>####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Sheet1!$B$6:$B$8</c:f>
              <c:numCache>
                <c:formatCode>###\ ###\ ##0</c:formatCode>
                <c:ptCount val="3"/>
                <c:pt idx="0">
                  <c:v>2786708</c:v>
                </c:pt>
                <c:pt idx="1">
                  <c:v>3007038</c:v>
                </c:pt>
                <c:pt idx="2">
                  <c:v>3235169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5D3-4912-9E60-DF3041C8C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552416"/>
        <c:axId val="85346576"/>
      </c:lineChart>
      <c:catAx>
        <c:axId val="2073277824"/>
        <c:scaling>
          <c:orientation val="minMax"/>
        </c:scaling>
        <c:delete val="0"/>
        <c:axPos val="b"/>
        <c:numFmt formatCode="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5332016"/>
        <c:crosses val="autoZero"/>
        <c:auto val="1"/>
        <c:lblAlgn val="ctr"/>
        <c:lblOffset val="100"/>
        <c:noMultiLvlLbl val="0"/>
      </c:catAx>
      <c:valAx>
        <c:axId val="8533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73277824"/>
        <c:crosses val="autoZero"/>
        <c:crossBetween val="between"/>
      </c:valAx>
      <c:valAx>
        <c:axId val="85346576"/>
        <c:scaling>
          <c:orientation val="minMax"/>
        </c:scaling>
        <c:delete val="0"/>
        <c:axPos val="r"/>
        <c:numFmt formatCode="###\ ###\ 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79552416"/>
        <c:crosses val="max"/>
        <c:crossBetween val="between"/>
      </c:valAx>
      <c:catAx>
        <c:axId val="1979552416"/>
        <c:scaling>
          <c:orientation val="minMax"/>
        </c:scaling>
        <c:delete val="1"/>
        <c:axPos val="b"/>
        <c:numFmt formatCode="####" sourceLinked="1"/>
        <c:majorTickMark val="out"/>
        <c:minorTickMark val="none"/>
        <c:tickLblPos val="nextTo"/>
        <c:crossAx val="85346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ČR!$BZ$39</c:f>
              <c:strCache>
                <c:ptCount val="1"/>
                <c:pt idx="0">
                  <c:v>Celkový státní dluh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ČR!$BY$40:$BY$50</c:f>
              <c:numCache>
                <c:formatCode>General</c:formatCod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</c:numCache>
            </c:numRef>
          </c:cat>
          <c:val>
            <c:numRef>
              <c:f>ČR!$BZ$40:$BZ$50</c:f>
              <c:numCache>
                <c:formatCode>General</c:formatCode>
                <c:ptCount val="11"/>
                <c:pt idx="0">
                  <c:v>3110</c:v>
                </c:pt>
                <c:pt idx="1">
                  <c:v>2895</c:v>
                </c:pt>
                <c:pt idx="2">
                  <c:v>2466</c:v>
                </c:pt>
                <c:pt idx="3">
                  <c:v>2049</c:v>
                </c:pt>
                <c:pt idx="4">
                  <c:v>1640</c:v>
                </c:pt>
                <c:pt idx="5">
                  <c:v>1622</c:v>
                </c:pt>
                <c:pt idx="6">
                  <c:v>1624</c:v>
                </c:pt>
                <c:pt idx="7">
                  <c:v>1613</c:v>
                </c:pt>
                <c:pt idx="8">
                  <c:v>1673</c:v>
                </c:pt>
                <c:pt idx="9">
                  <c:v>1663</c:v>
                </c:pt>
                <c:pt idx="10">
                  <c:v>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AA-4DA0-830A-BCE50E6D20F0}"/>
            </c:ext>
          </c:extLst>
        </c:ser>
        <c:ser>
          <c:idx val="1"/>
          <c:order val="1"/>
          <c:tx>
            <c:strRef>
              <c:f>ČR!$CA$39</c:f>
              <c:strCache>
                <c:ptCount val="1"/>
                <c:pt idx="0">
                  <c:v>Domácí dluh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ČR!$BY$40:$BY$50</c:f>
              <c:numCache>
                <c:formatCode>General</c:formatCode>
                <c:ptCount val="11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  <c:pt idx="5">
                  <c:v>2018</c:v>
                </c:pt>
                <c:pt idx="6">
                  <c:v>2017</c:v>
                </c:pt>
                <c:pt idx="7">
                  <c:v>2016</c:v>
                </c:pt>
                <c:pt idx="8">
                  <c:v>2015</c:v>
                </c:pt>
                <c:pt idx="9">
                  <c:v>2014</c:v>
                </c:pt>
                <c:pt idx="10">
                  <c:v>2013</c:v>
                </c:pt>
              </c:numCache>
            </c:numRef>
          </c:cat>
          <c:val>
            <c:numRef>
              <c:f>ČR!$CA$40:$CA$50</c:f>
              <c:numCache>
                <c:formatCode>General</c:formatCode>
                <c:ptCount val="11"/>
                <c:pt idx="0">
                  <c:v>2959</c:v>
                </c:pt>
                <c:pt idx="1">
                  <c:v>2606</c:v>
                </c:pt>
                <c:pt idx="2">
                  <c:v>2292</c:v>
                </c:pt>
                <c:pt idx="3">
                  <c:v>1883</c:v>
                </c:pt>
                <c:pt idx="4">
                  <c:v>1437</c:v>
                </c:pt>
                <c:pt idx="5">
                  <c:v>1386</c:v>
                </c:pt>
                <c:pt idx="6">
                  <c:v>1371</c:v>
                </c:pt>
                <c:pt idx="7">
                  <c:v>1343</c:v>
                </c:pt>
                <c:pt idx="8">
                  <c:v>1389</c:v>
                </c:pt>
                <c:pt idx="9">
                  <c:v>1364</c:v>
                </c:pt>
                <c:pt idx="10">
                  <c:v>1288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AA-4DA0-830A-BCE50E6D2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441632"/>
        <c:axId val="1977147152"/>
      </c:barChart>
      <c:catAx>
        <c:axId val="19774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77147152"/>
        <c:crosses val="autoZero"/>
        <c:auto val="1"/>
        <c:lblAlgn val="ctr"/>
        <c:lblOffset val="100"/>
        <c:noMultiLvlLbl val="0"/>
      </c:catAx>
      <c:valAx>
        <c:axId val="197714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7744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ČR!$BX$10:$CA$10</c:f>
              <c:strCache>
                <c:ptCount val="4"/>
                <c:pt idx="0">
                  <c:v>Vývoz zboží a služeb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ČR!$CB$9:$CN$9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ČR!$CB$10:$CN$10</c:f>
              <c:numCache>
                <c:formatCode>0.0</c:formatCode>
                <c:ptCount val="13"/>
                <c:pt idx="0">
                  <c:v>9.116806532779151</c:v>
                </c:pt>
                <c:pt idx="1">
                  <c:v>4.2019448194034794</c:v>
                </c:pt>
                <c:pt idx="2">
                  <c:v>0.3382156109313712</c:v>
                </c:pt>
                <c:pt idx="3">
                  <c:v>8.6914853062072979</c:v>
                </c:pt>
                <c:pt idx="4" formatCode="#\ ##0.0">
                  <c:v>6.1593314243287125</c:v>
                </c:pt>
                <c:pt idx="5" formatCode="#\ ##0.0">
                  <c:v>4.3030756599186049</c:v>
                </c:pt>
                <c:pt idx="6" formatCode="#\ ##0.0">
                  <c:v>7.2550951196666915</c:v>
                </c:pt>
                <c:pt idx="7" formatCode="#\ ##0.0">
                  <c:v>3.7896396260853606</c:v>
                </c:pt>
                <c:pt idx="8" formatCode="#\ ##0.0">
                  <c:v>1.5163862496857519</c:v>
                </c:pt>
                <c:pt idx="9" formatCode="#\ ##0.0">
                  <c:v>-7.9418852800093021</c:v>
                </c:pt>
                <c:pt idx="10" formatCode="#\ ##0.0">
                  <c:v>7.0091733699540839</c:v>
                </c:pt>
                <c:pt idx="11" formatCode="#\ ##0.0">
                  <c:v>7.4025267691221188</c:v>
                </c:pt>
                <c:pt idx="12" formatCode="#\ ##0.0">
                  <c:v>2.5757199602780503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67-4BD5-B8AA-858877F39380}"/>
            </c:ext>
          </c:extLst>
        </c:ser>
        <c:ser>
          <c:idx val="1"/>
          <c:order val="1"/>
          <c:tx>
            <c:strRef>
              <c:f>ČR!$BX$11:$CA$11</c:f>
              <c:strCache>
                <c:ptCount val="4"/>
                <c:pt idx="0">
                  <c:v>Dovoz zboží a služeb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ČR!$CB$9:$CN$9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ČR!$CB$11:$CN$11</c:f>
              <c:numCache>
                <c:formatCode>0.0</c:formatCode>
                <c:ptCount val="13"/>
                <c:pt idx="0">
                  <c:v>6.6963387210008136</c:v>
                </c:pt>
                <c:pt idx="1">
                  <c:v>2.5713001410244658</c:v>
                </c:pt>
                <c:pt idx="2">
                  <c:v>0.14742378808121259</c:v>
                </c:pt>
                <c:pt idx="3">
                  <c:v>9.9777659907835243</c:v>
                </c:pt>
                <c:pt idx="4" formatCode="#\ ##0.0">
                  <c:v>6.9759020526700226</c:v>
                </c:pt>
                <c:pt idx="5" formatCode="#\ ##0.0">
                  <c:v>2.8065755264760526</c:v>
                </c:pt>
                <c:pt idx="6" formatCode="#\ ##0.0">
                  <c:v>6.3255773243842128</c:v>
                </c:pt>
                <c:pt idx="7" formatCode="#\ ##0.0">
                  <c:v>5.8474965300842996</c:v>
                </c:pt>
                <c:pt idx="8" formatCode="#\ ##0.0">
                  <c:v>1.5846665545575576</c:v>
                </c:pt>
                <c:pt idx="9" formatCode="#\ ##0.0">
                  <c:v>-8.0967424088573949</c:v>
                </c:pt>
                <c:pt idx="10" formatCode="#\ ##0.0">
                  <c:v>13.347036533046833</c:v>
                </c:pt>
                <c:pt idx="11" formatCode="#\ ##0.0">
                  <c:v>6.48029247648563</c:v>
                </c:pt>
                <c:pt idx="12" formatCode="#\ ##0.0">
                  <c:v>-0.81680028819651795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67-4BD5-B8AA-858877F39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0796063"/>
        <c:axId val="1904724127"/>
      </c:barChart>
      <c:catAx>
        <c:axId val="190079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4724127"/>
        <c:crosses val="autoZero"/>
        <c:auto val="1"/>
        <c:lblAlgn val="ctr"/>
        <c:lblOffset val="100"/>
        <c:noMultiLvlLbl val="0"/>
      </c:catAx>
      <c:valAx>
        <c:axId val="1904724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079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ČR!$AO$62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ČR!$AN$63:$AN$66</c:f>
              <c:strCache>
                <c:ptCount val="4"/>
                <c:pt idx="0">
                  <c:v>nezaměstnanost</c:v>
                </c:pt>
                <c:pt idx="1">
                  <c:v>inflace</c:v>
                </c:pt>
                <c:pt idx="2">
                  <c:v> růst HDP</c:v>
                </c:pt>
                <c:pt idx="3">
                  <c:v>saldo OB</c:v>
                </c:pt>
              </c:strCache>
            </c:strRef>
          </c:cat>
          <c:val>
            <c:numRef>
              <c:f>ČR!$AO$63:$AO$66</c:f>
              <c:numCache>
                <c:formatCode>General</c:formatCode>
                <c:ptCount val="4"/>
                <c:pt idx="0">
                  <c:v>3.4</c:v>
                </c:pt>
                <c:pt idx="1">
                  <c:v>1.4</c:v>
                </c:pt>
                <c:pt idx="2">
                  <c:v>0</c:v>
                </c:pt>
                <c:pt idx="3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6-49BB-ABB5-4C4FC0ABD636}"/>
            </c:ext>
          </c:extLst>
        </c:ser>
        <c:ser>
          <c:idx val="1"/>
          <c:order val="1"/>
          <c:tx>
            <c:strRef>
              <c:f>ČR!$AP$62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ČR!$AN$63:$AN$66</c:f>
              <c:strCache>
                <c:ptCount val="4"/>
                <c:pt idx="0">
                  <c:v>nezaměstnanost</c:v>
                </c:pt>
                <c:pt idx="1">
                  <c:v>inflace</c:v>
                </c:pt>
                <c:pt idx="2">
                  <c:v> růst HDP</c:v>
                </c:pt>
                <c:pt idx="3">
                  <c:v>saldo OB</c:v>
                </c:pt>
              </c:strCache>
            </c:strRef>
          </c:cat>
          <c:val>
            <c:numRef>
              <c:f>ČR!$AP$63:$AP$66</c:f>
              <c:numCache>
                <c:formatCode>General</c:formatCode>
                <c:ptCount val="4"/>
                <c:pt idx="0">
                  <c:v>3.6</c:v>
                </c:pt>
                <c:pt idx="1">
                  <c:v>10.7</c:v>
                </c:pt>
                <c:pt idx="2">
                  <c:v>-0.3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16-49BB-ABB5-4C4FC0ABD636}"/>
            </c:ext>
          </c:extLst>
        </c:ser>
        <c:ser>
          <c:idx val="2"/>
          <c:order val="2"/>
          <c:tx>
            <c:strRef>
              <c:f>ČR!$AQ$62</c:f>
              <c:strCache>
                <c:ptCount val="1"/>
                <c:pt idx="0">
                  <c:v>optimum</c:v>
                </c:pt>
              </c:strCache>
            </c:strRef>
          </c:tx>
          <c:spPr>
            <a:ln w="571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ČR!$AN$63:$AN$66</c:f>
              <c:strCache>
                <c:ptCount val="4"/>
                <c:pt idx="0">
                  <c:v>nezaměstnanost</c:v>
                </c:pt>
                <c:pt idx="1">
                  <c:v>inflace</c:v>
                </c:pt>
                <c:pt idx="2">
                  <c:v> růst HDP</c:v>
                </c:pt>
                <c:pt idx="3">
                  <c:v>saldo OB</c:v>
                </c:pt>
              </c:strCache>
            </c:strRef>
          </c:cat>
          <c:val>
            <c:numRef>
              <c:f>ČR!$AQ$63:$AQ$66</c:f>
              <c:numCache>
                <c:formatCode>General</c:formatCode>
                <c:ptCount val="4"/>
                <c:pt idx="0">
                  <c:v>5.5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16-49BB-ABB5-4C4FC0ABD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956528"/>
        <c:axId val="1818427408"/>
      </c:radarChart>
      <c:catAx>
        <c:axId val="181395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8427408"/>
        <c:crosses val="autoZero"/>
        <c:auto val="1"/>
        <c:lblAlgn val="ctr"/>
        <c:lblOffset val="100"/>
        <c:noMultiLvlLbl val="0"/>
      </c:catAx>
      <c:valAx>
        <c:axId val="1818427408"/>
        <c:scaling>
          <c:orientation val="minMax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395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6F2-1FD8-4AC3-8890-500EDA6AE397}" type="datetimeFigureOut">
              <a:rPr lang="cs-CZ" smtClean="0"/>
              <a:t>29.04.2024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5DEC-6667-4F7D-B104-DC39BA097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9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96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5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85DEC-6667-4F7D-B104-DC39BA0977A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4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2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2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3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2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jerovai@mvso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201306131/3202032301_cen.pdf/429b34a1-b00e-4b0c-afb4-581482056080?version=1.0" TargetMode="External"/><Relationship Id="rId2" Type="http://schemas.openxmlformats.org/officeDocument/2006/relationships/hyperlink" Target="https://www.czso.cz/csu/czso/ceska-republika-od-roku-1989-v-cislech-aktualizovano-268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zso.cz/documents/10180/150808213/3202032127_mez.pdf/9b8c4d2c-08d5-4079-ae93-719d31b8d54b?version=1.3" TargetMode="External"/><Relationship Id="rId4" Type="http://schemas.openxmlformats.org/officeDocument/2006/relationships/hyperlink" Target="https://www.mfcr.cz/cs/verejny-sektor/makroekonomika/makroekonomicka-predikce/2022/makroekonomicka-predikce-duben-2022-47117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156317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cap="all" dirty="0"/>
            </a:br>
            <a:br>
              <a:rPr lang="cs-CZ" sz="3600" b="1" cap="all" dirty="0"/>
            </a:br>
            <a:r>
              <a:rPr lang="cs-CZ" sz="4400" b="1" dirty="0"/>
              <a:t>MAKROEKONOMIE</a:t>
            </a:r>
            <a:br>
              <a:rPr lang="cs-CZ" sz="4400" b="1" dirty="0"/>
            </a:br>
            <a:r>
              <a:rPr lang="cs-CZ" sz="4400" b="1" dirty="0"/>
              <a:t>Aktuální ekonomická situace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23630"/>
            <a:ext cx="6400800" cy="2316832"/>
          </a:xfrm>
        </p:spPr>
        <p:txBody>
          <a:bodyPr>
            <a:normAutofit fontScale="92500" lnSpcReduction="10000"/>
          </a:bodyPr>
          <a:lstStyle/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dirty="0">
                <a:latin typeface="Arial Black" pitchFamily="34" charset="0"/>
              </a:rPr>
              <a:t>Ing. Ingrid Majerová, Dr.</a:t>
            </a:r>
          </a:p>
          <a:p>
            <a:pPr algn="ctr"/>
            <a:r>
              <a:rPr lang="cs-CZ" dirty="0">
                <a:latin typeface="Arial Black" pitchFamily="34" charset="0"/>
              </a:rPr>
              <a:t>MVŠO</a:t>
            </a:r>
          </a:p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u="sng" dirty="0">
                <a:solidFill>
                  <a:schemeClr val="tx1"/>
                </a:solidFill>
                <a:hlinkClick r:id="rId2"/>
              </a:rPr>
              <a:t>majerovai@mvso.cz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nezaměstnanosti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916832"/>
            <a:ext cx="7632848" cy="4167376"/>
          </a:xfrm>
        </p:spPr>
        <p:txBody>
          <a:bodyPr/>
          <a:lstStyle/>
          <a:p>
            <a:pPr marL="104775" indent="0">
              <a:buSzPct val="4500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7F16BF-7A5F-43D5-8457-C4A6977E8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57" y="2060848"/>
            <a:ext cx="617168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1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nezaměstnanosti</a:t>
            </a:r>
            <a:endParaRPr lang="cs-CZ" sz="2400" b="1" cap="all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BFD6D661-F8C5-4D63-935D-96CF8AF43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054" y="1846263"/>
            <a:ext cx="4473587" cy="43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nezaměstnanosti</a:t>
            </a:r>
            <a:endParaRPr lang="cs-CZ" sz="2400" b="1" cap="all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A92AC2D-A15C-4511-BA7B-5055D3CE7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44824"/>
            <a:ext cx="4464496" cy="4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3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755200" cy="4023360"/>
          </a:xfrm>
        </p:spPr>
        <p:txBody>
          <a:bodyPr/>
          <a:lstStyle/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5B223C-AF13-4ED7-A33E-0E0955DA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2856"/>
            <a:ext cx="57816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2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755200" cy="4023360"/>
          </a:xfrm>
        </p:spPr>
        <p:txBody>
          <a:bodyPr/>
          <a:lstStyle/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901B88-D843-44DE-8E27-03B473CB3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9" b="30009"/>
          <a:stretch/>
        </p:blipFill>
        <p:spPr>
          <a:xfrm>
            <a:off x="2050315" y="1869728"/>
            <a:ext cx="487768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755200" cy="4023360"/>
          </a:xfrm>
        </p:spPr>
        <p:txBody>
          <a:bodyPr/>
          <a:lstStyle/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2069A7-F00D-443F-8F47-7C35CF1E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989816"/>
            <a:ext cx="51625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755200" cy="4023360"/>
          </a:xfrm>
        </p:spPr>
        <p:txBody>
          <a:bodyPr/>
          <a:lstStyle/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71F6B5-7CEA-453D-A4A4-47C741E12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828675"/>
            <a:ext cx="52482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</a:t>
            </a:r>
            <a:endParaRPr lang="cs-CZ" sz="2400" b="1" cap="all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9C443E6-AE41-416E-A3AC-BA7FD640A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2009187"/>
            <a:ext cx="4415235" cy="28396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56338B-07BE-49D0-93D8-6F5E5C9C5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1" y="3140968"/>
            <a:ext cx="3902139" cy="26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12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7705AA6-EE48-4F09-92AD-D92A276E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59832" y="1744507"/>
            <a:ext cx="3240360" cy="4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09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100" y="714425"/>
            <a:ext cx="7543800" cy="910148"/>
          </a:xfrm>
        </p:spPr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pic>
        <p:nvPicPr>
          <p:cNvPr id="2050" name="Picture 2" descr="https://investici.cz/wp-content/uploads/2023/02/Vyvoj-statniho-dluhu-CR-v-miliardach-od-roku-1993-do-roku-2023.jpg">
            <a:extLst>
              <a:ext uri="{FF2B5EF4-FFF2-40B4-BE49-F238E27FC236}">
                <a16:creationId xmlns:a16="http://schemas.microsoft.com/office/drawing/2014/main" id="{BFFC178E-AC95-426F-9926-16CC37250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660232" cy="38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7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ZÁKLADNÍ POJMY Makroekonomie</a:t>
            </a:r>
            <a:endParaRPr lang="cs-CZ" sz="2400" b="1" cap="all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235F8C-6F34-4757-9540-606584C1E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Hrubý domácí produkt</a:t>
            </a:r>
          </a:p>
          <a:p>
            <a:endParaRPr lang="cs-CZ" altLang="cs-CZ" dirty="0"/>
          </a:p>
          <a:p>
            <a:r>
              <a:rPr lang="cs-CZ" altLang="cs-CZ" dirty="0"/>
              <a:t>Nezaměstnanost				VNITŘNÍ ROVNOVÁHA</a:t>
            </a:r>
          </a:p>
          <a:p>
            <a:endParaRPr lang="cs-CZ" altLang="cs-CZ" dirty="0"/>
          </a:p>
          <a:p>
            <a:r>
              <a:rPr lang="cs-CZ" altLang="cs-CZ" dirty="0"/>
              <a:t>Cenová hladina – inflace</a:t>
            </a:r>
          </a:p>
          <a:p>
            <a:endParaRPr lang="cs-CZ" altLang="cs-CZ" dirty="0"/>
          </a:p>
          <a:p>
            <a:r>
              <a:rPr lang="cs-CZ" altLang="cs-CZ" dirty="0"/>
              <a:t>Vztah k zahraničí – platební bilance	VNĚJŠÍ ROVNOVÁHA</a:t>
            </a:r>
          </a:p>
          <a:p>
            <a:endParaRPr lang="cs-CZ" altLang="cs-CZ" dirty="0"/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7679D1B-79B4-47BD-9CB0-C348A45E71E9}"/>
              </a:ext>
            </a:extLst>
          </p:cNvPr>
          <p:cNvCxnSpPr>
            <a:cxnSpLocks/>
          </p:cNvCxnSpPr>
          <p:nvPr/>
        </p:nvCxnSpPr>
        <p:spPr>
          <a:xfrm>
            <a:off x="3635896" y="2132856"/>
            <a:ext cx="144016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D616B76-DA76-48BB-BDF9-26FA67544672}"/>
              </a:ext>
            </a:extLst>
          </p:cNvPr>
          <p:cNvCxnSpPr>
            <a:cxnSpLocks/>
          </p:cNvCxnSpPr>
          <p:nvPr/>
        </p:nvCxnSpPr>
        <p:spPr>
          <a:xfrm>
            <a:off x="3639840" y="2889301"/>
            <a:ext cx="1436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EAF6AE4-3C35-4332-8A59-49C030A6F64D}"/>
              </a:ext>
            </a:extLst>
          </p:cNvPr>
          <p:cNvCxnSpPr>
            <a:cxnSpLocks/>
          </p:cNvCxnSpPr>
          <p:nvPr/>
        </p:nvCxnSpPr>
        <p:spPr>
          <a:xfrm flipV="1">
            <a:off x="3707904" y="3065781"/>
            <a:ext cx="1368152" cy="791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CDAD66F-E6D3-4A5C-B01B-54CFABB0692E}"/>
              </a:ext>
            </a:extLst>
          </p:cNvPr>
          <p:cNvCxnSpPr>
            <a:cxnSpLocks/>
          </p:cNvCxnSpPr>
          <p:nvPr/>
        </p:nvCxnSpPr>
        <p:spPr>
          <a:xfrm>
            <a:off x="4752020" y="4725144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785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Tvorba státního rozpočtu a problematika dluhu</a:t>
            </a:r>
            <a:endParaRPr lang="cs-CZ" sz="2400" b="1" cap="all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0E6A7F3C-82B7-41B5-A64C-2AD67B2510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100" y="1916113"/>
          <a:ext cx="7543800" cy="402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5638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/>
              <a:t>STÁTNÍ ROZPOČET A DLUH - PREDIKCE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46B37F34-5E20-46DE-809D-9CD6AEC9B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2276872"/>
            <a:ext cx="4472306" cy="29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85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/>
              <a:t>PLATEBNÍ BILANCE – OBCHODNÍ 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467168" cy="4392488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201168" lvl="1" indent="0">
              <a:buNone/>
            </a:pPr>
            <a:endParaRPr lang="cs-CZ" sz="1400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031A22E-2014-41DF-B553-F3782CF19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170807"/>
              </p:ext>
            </p:extLst>
          </p:nvPr>
        </p:nvGraphicFramePr>
        <p:xfrm>
          <a:off x="1952836" y="2132856"/>
          <a:ext cx="5238328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509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/>
              <a:t>PLATEBNÍ BILANCE -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467168" cy="4392488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201168" lvl="1" indent="0">
              <a:buNone/>
            </a:pPr>
            <a:endParaRPr lang="cs-CZ" sz="1400" dirty="0"/>
          </a:p>
          <a:p>
            <a:pPr marL="201168" lvl="1" indent="0">
              <a:buNone/>
            </a:pPr>
            <a:r>
              <a:rPr lang="cs-CZ" sz="1400" dirty="0"/>
              <a:t>Pozn.: Bilance výkonů – bilance zboží a služeb</a:t>
            </a:r>
          </a:p>
          <a:p>
            <a:pPr marL="201168" lvl="1" indent="0">
              <a:buNone/>
            </a:pPr>
            <a:endParaRPr lang="cs-CZ" sz="1600" dirty="0"/>
          </a:p>
          <a:p>
            <a:pPr marL="201168" lvl="1" indent="0">
              <a:buNone/>
            </a:pPr>
            <a:endParaRPr lang="cs-CZ" sz="1400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 descr="Poměr běžného účtu a bilance výkonů k HDP">
            <a:extLst>
              <a:ext uri="{FF2B5EF4-FFF2-40B4-BE49-F238E27FC236}">
                <a16:creationId xmlns:a16="http://schemas.microsoft.com/office/drawing/2014/main" id="{FAA76210-9F74-49DE-8996-3B68D021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11641"/>
            <a:ext cx="3966196" cy="21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měr finančního účtu k HDP">
            <a:extLst>
              <a:ext uri="{FF2B5EF4-FFF2-40B4-BE49-F238E27FC236}">
                <a16:creationId xmlns:a16="http://schemas.microsoft.com/office/drawing/2014/main" id="{697057CA-6846-4CF7-9A74-575DBB7F5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54" y="2311641"/>
            <a:ext cx="3796469" cy="193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45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b="1" dirty="0"/>
              <a:t>PLATEBNÍ BILANCE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CB5661-B7CE-4AC4-97F0-A9590D311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2132856"/>
            <a:ext cx="8460432" cy="29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6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253" y="504051"/>
            <a:ext cx="7543800" cy="1126172"/>
          </a:xfrm>
        </p:spPr>
        <p:txBody>
          <a:bodyPr>
            <a:normAutofit/>
          </a:bodyPr>
          <a:lstStyle/>
          <a:p>
            <a:r>
              <a:rPr lang="cs-CZ" sz="2400" b="1" cap="all" dirty="0"/>
              <a:t>závěr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0EF3CE3-7E77-46E9-93E3-9A5C5607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Měření úspěšnosti makroekonomické politiky - </a:t>
            </a:r>
            <a:r>
              <a:rPr lang="cs-CZ" b="1" dirty="0"/>
              <a:t>Magický čtyřúhelník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D430523-0C19-4984-9FFC-2B9C82BA6C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96193"/>
              </p:ext>
            </p:extLst>
          </p:nvPr>
        </p:nvGraphicFramePr>
        <p:xfrm>
          <a:off x="1682171" y="2268644"/>
          <a:ext cx="5795964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51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cap="all" dirty="0"/>
              <a:t>ZÁVĚR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78FE69E-BA94-4C23-A807-8E3EE951BCDF}"/>
              </a:ext>
            </a:extLst>
          </p:cNvPr>
          <p:cNvSpPr/>
          <p:nvPr/>
        </p:nvSpPr>
        <p:spPr>
          <a:xfrm>
            <a:off x="1455662" y="1882717"/>
            <a:ext cx="6370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0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975238-9896-4560-B07B-9BD80F5F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66" y="1882716"/>
            <a:ext cx="4204882" cy="43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3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cap="all" dirty="0"/>
              <a:t>ZÁVĚR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6C57A8C-FA1C-4743-A327-928AC6366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09"/>
          <a:stretch/>
        </p:blipFill>
        <p:spPr>
          <a:xfrm>
            <a:off x="1205880" y="1988840"/>
            <a:ext cx="6732240" cy="42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2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09662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0174B0-CCE9-4DE6-B3EC-601E0F6A0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836712"/>
            <a:ext cx="5105400" cy="49815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E82E53-A048-40D1-ADB5-3E9611EE8874}"/>
              </a:ext>
            </a:extLst>
          </p:cNvPr>
          <p:cNvSpPr txBox="1"/>
          <p:nvPr/>
        </p:nvSpPr>
        <p:spPr>
          <a:xfrm>
            <a:off x="899592" y="20608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MEZINÁRODNÍ</a:t>
            </a:r>
          </a:p>
          <a:p>
            <a:r>
              <a:rPr lang="cs-CZ" dirty="0"/>
              <a:t>SROVNÁNÍ</a:t>
            </a:r>
          </a:p>
        </p:txBody>
      </p:sp>
    </p:spTree>
    <p:extLst>
      <p:ext uri="{BB962C8B-B14F-4D97-AF65-F5344CB8AC3E}">
        <p14:creationId xmlns:p14="http://schemas.microsoft.com/office/powerpoint/2010/main" val="77779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09662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A3B966-048C-488A-823D-915BD3E8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17" y="823912"/>
            <a:ext cx="5172075" cy="52101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F06AF34-27CC-40D2-8451-C3A20B87B9BF}"/>
              </a:ext>
            </a:extLst>
          </p:cNvPr>
          <p:cNvSpPr txBox="1"/>
          <p:nvPr/>
        </p:nvSpPr>
        <p:spPr>
          <a:xfrm>
            <a:off x="899592" y="20608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MEZINÁRODNÍ</a:t>
            </a:r>
          </a:p>
          <a:p>
            <a:r>
              <a:rPr lang="cs-CZ" dirty="0"/>
              <a:t>SROVNÁNÍ</a:t>
            </a:r>
          </a:p>
        </p:txBody>
      </p:sp>
    </p:spTree>
    <p:extLst>
      <p:ext uri="{BB962C8B-B14F-4D97-AF65-F5344CB8AC3E}">
        <p14:creationId xmlns:p14="http://schemas.microsoft.com/office/powerpoint/2010/main" val="391636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MAKROEKONOMICKÉ UKAZATELE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altLang="cs-CZ" dirty="0"/>
          </a:p>
          <a:p>
            <a:pPr marL="724408" lvl="1" indent="-319088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44D47D-D5CB-4356-B755-3BA7C51E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802204"/>
            <a:ext cx="5974087" cy="428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1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09662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8947F9-80F8-4386-A23B-77E1A765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916554"/>
            <a:ext cx="5181600" cy="50006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48DC347-7C82-453D-A7D4-BCEF97A90488}"/>
              </a:ext>
            </a:extLst>
          </p:cNvPr>
          <p:cNvSpPr txBox="1"/>
          <p:nvPr/>
        </p:nvSpPr>
        <p:spPr>
          <a:xfrm>
            <a:off x="899592" y="20608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MEZINÁRODNÍ</a:t>
            </a:r>
          </a:p>
          <a:p>
            <a:r>
              <a:rPr lang="cs-CZ" dirty="0"/>
              <a:t>SROVNÁNÍ</a:t>
            </a:r>
          </a:p>
        </p:txBody>
      </p:sp>
    </p:spTree>
    <p:extLst>
      <p:ext uri="{BB962C8B-B14F-4D97-AF65-F5344CB8AC3E}">
        <p14:creationId xmlns:p14="http://schemas.microsoft.com/office/powerpoint/2010/main" val="3866705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Česká republika od roku 1989 v číslech</a:t>
            </a:r>
          </a:p>
          <a:p>
            <a:r>
              <a:rPr lang="cs-CZ" dirty="0">
                <a:hlinkClick r:id="rId2"/>
              </a:rPr>
              <a:t>https://www.czso.cz/csu/czso/ceska-republika-od-roku-1989-v-cislech-aktualizovano-2682022</a:t>
            </a:r>
            <a:endParaRPr lang="cs-CZ" dirty="0"/>
          </a:p>
          <a:p>
            <a:r>
              <a:rPr lang="cs-CZ" dirty="0">
                <a:hlinkClick r:id="rId3"/>
              </a:rPr>
              <a:t>429b34a1-b00e-4b0c-afb4-581482056080 (czso.cz)</a:t>
            </a:r>
            <a:endParaRPr lang="cs-CZ" dirty="0"/>
          </a:p>
          <a:p>
            <a:endParaRPr lang="cs-CZ" sz="1000" dirty="0"/>
          </a:p>
          <a:p>
            <a:r>
              <a:rPr lang="cs-CZ" b="1" dirty="0"/>
              <a:t>Makroekonomická predikce ČR - MFČR</a:t>
            </a:r>
          </a:p>
          <a:p>
            <a:r>
              <a:rPr lang="cs-CZ" dirty="0">
                <a:hlinkClick r:id="rId4"/>
              </a:rPr>
              <a:t>https://www.mfcr.cz/cs/verejny-sektor/makroekonomika/makroekonomicka-predikce/2022/makroekonomicka-predikce-duben-2022-47117</a:t>
            </a:r>
            <a:endParaRPr lang="cs-CZ" dirty="0"/>
          </a:p>
          <a:p>
            <a:endParaRPr lang="cs-CZ" sz="1000" dirty="0"/>
          </a:p>
          <a:p>
            <a:r>
              <a:rPr lang="cs-CZ" b="1" dirty="0"/>
              <a:t>Mezinárodní srovnání</a:t>
            </a:r>
          </a:p>
          <a:p>
            <a:r>
              <a:rPr lang="cs-CZ" dirty="0">
                <a:hlinkClick r:id="rId5"/>
              </a:rPr>
              <a:t>https://www.czso.cz/documents/10180/150808213/3202032127_mez.pdf/9b8c4d2c-08d5-4079-ae93-719d31b8d54b?version=1.3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411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2800" dirty="0">
                <a:latin typeface="Arial Black" pitchFamily="34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Hrubý domácí </a:t>
            </a:r>
            <a:r>
              <a:rPr lang="cs-CZ" sz="2000" b="1" cap="all" dirty="0" err="1"/>
              <a:t>ProdukT</a:t>
            </a:r>
            <a:r>
              <a:rPr lang="cs-CZ" sz="2000" b="1" cap="all" dirty="0"/>
              <a:t> </a:t>
            </a:r>
            <a:endParaRPr lang="cs-CZ" sz="2400" b="1" cap="all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BAEB75AC-62E2-4E40-BCBE-2EA5E6E962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225783"/>
              </p:ext>
            </p:extLst>
          </p:nvPr>
        </p:nvGraphicFramePr>
        <p:xfrm>
          <a:off x="1187884" y="2147656"/>
          <a:ext cx="6984516" cy="380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35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Hrubý domácí produkt a jeho KOMPONENTY (V %)</a:t>
            </a:r>
            <a:endParaRPr lang="cs-CZ" sz="2400" b="1" cap="all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38E6AB-0617-4DDA-972C-F5623BB8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96" y="1988840"/>
            <a:ext cx="634960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Hrubý domácí produkt – DŮCHODOVÁ METODA</a:t>
            </a:r>
            <a:endParaRPr lang="cs-CZ" sz="2400" b="1" cap="all" dirty="0"/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482CD7F9-6600-41E0-AE17-3CA545E3F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03288"/>
              </p:ext>
            </p:extLst>
          </p:nvPr>
        </p:nvGraphicFramePr>
        <p:xfrm>
          <a:off x="900113" y="1916832"/>
          <a:ext cx="7344295" cy="41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111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Hrubý domácí produkt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endParaRPr lang="cs-CZ" altLang="cs-CZ" i="1" dirty="0"/>
          </a:p>
          <a:p>
            <a:endParaRPr lang="cs-CZ" altLang="cs-CZ" i="1" dirty="0"/>
          </a:p>
          <a:p>
            <a:endParaRPr lang="cs-CZ" altLang="cs-CZ" i="1" dirty="0"/>
          </a:p>
          <a:p>
            <a:endParaRPr lang="cs-CZ" altLang="cs-CZ" i="1" dirty="0"/>
          </a:p>
          <a:p>
            <a:endParaRPr lang="cs-CZ" altLang="cs-CZ" i="1" dirty="0"/>
          </a:p>
          <a:p>
            <a:r>
              <a:rPr lang="cs-CZ" altLang="cs-CZ" sz="1600" i="1" dirty="0"/>
              <a:t>           </a:t>
            </a:r>
          </a:p>
          <a:p>
            <a:endParaRPr lang="cs-CZ" altLang="cs-CZ" i="1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EDD6D5-1F09-4131-8E81-2EC63973E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22"/>
          <a:stretch/>
        </p:blipFill>
        <p:spPr>
          <a:xfrm>
            <a:off x="1347779" y="2008613"/>
            <a:ext cx="6448441" cy="41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nezaměstnanosti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1777360"/>
            <a:ext cx="7543801" cy="4459952"/>
          </a:xfrm>
        </p:spPr>
        <p:txBody>
          <a:bodyPr>
            <a:normAutofit/>
          </a:bodyPr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Obecná míra nezaměstnanosti x Registrovaná míra nezaměstnanosti (Podíl nezaměstnaných osob)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sz="1800" b="1" dirty="0"/>
              <a:t>Podíl nezaměstnaných osob</a:t>
            </a:r>
            <a:r>
              <a:rPr lang="cs-CZ" sz="1800" dirty="0"/>
              <a:t> vyjadřuje v procentech podíl dosažitelných uchazečů o zaměstnání v evidenci úřadu práce ve věku 15–64 let ze všech obyvatel ve stejném věku. Ministerstvo práce a sociálních věcí začalo tento nový ukazatel měsíčně zveřejňovat od listopadu 2012. Ukazatel nahrazuje míru registrované nezaměstnanosti, která poměřuje všechny dosažitelné uchazeče o zaměstnání pouze k ekonomicky aktivním osobám. Od ledna 2013 jsou zveřejňovány údaje pouze podle nového výpočtu. </a:t>
            </a:r>
            <a:endParaRPr lang="cs-CZ" altLang="cs-CZ" sz="18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812546-89C5-4114-BCF1-B759CFCD8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80" y="4437112"/>
            <a:ext cx="3757560" cy="16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nezaměstnanosti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pPr marL="104775" indent="0">
              <a:buSzPct val="4500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749C11-CFAD-4500-8603-4DFC03329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52800" r="29525" b="12200"/>
          <a:stretch/>
        </p:blipFill>
        <p:spPr>
          <a:xfrm>
            <a:off x="899592" y="2748232"/>
            <a:ext cx="6967494" cy="295232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FABAB0E-5825-42AF-A951-9144C2C1B8C6}"/>
              </a:ext>
            </a:extLst>
          </p:cNvPr>
          <p:cNvSpPr txBox="1"/>
          <p:nvPr/>
        </p:nvSpPr>
        <p:spPr>
          <a:xfrm>
            <a:off x="2593974" y="237890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UCHAZEČI A VOLNÁ PRACOVNÍ MÍSTA</a:t>
            </a:r>
          </a:p>
        </p:txBody>
      </p:sp>
    </p:spTree>
    <p:extLst>
      <p:ext uri="{BB962C8B-B14F-4D97-AF65-F5344CB8AC3E}">
        <p14:creationId xmlns:p14="http://schemas.microsoft.com/office/powerpoint/2010/main" val="13957323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1499</TotalTime>
  <Words>323</Words>
  <Application>Microsoft Office PowerPoint</Application>
  <PresentationFormat>Předvádění na obrazovce (4:3)</PresentationFormat>
  <Paragraphs>106</Paragraphs>
  <Slides>32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Wingdings</vt:lpstr>
      <vt:lpstr>Retrospektiva</vt:lpstr>
      <vt:lpstr>  MAKROEKONOMIE Aktuální ekonomická situace </vt:lpstr>
      <vt:lpstr>ZÁKLADNÍ POJMY Makroekonomie</vt:lpstr>
      <vt:lpstr>MAKROEKONOMICKÉ UKAZATELE</vt:lpstr>
      <vt:lpstr>Hrubý domácí ProdukT </vt:lpstr>
      <vt:lpstr>Hrubý domácí produkt a jeho KOMPONENTY (V %)</vt:lpstr>
      <vt:lpstr>Hrubý domácí produkt – DŮCHODOVÁ METODA</vt:lpstr>
      <vt:lpstr>Hrubý domácí produkt</vt:lpstr>
      <vt:lpstr>Problematika nezaměstnanosti</vt:lpstr>
      <vt:lpstr>Problematika nezaměstnanosti</vt:lpstr>
      <vt:lpstr>Problematika nezaměstnanosti</vt:lpstr>
      <vt:lpstr>Problematika nezaměstnanosti</vt:lpstr>
      <vt:lpstr>Problematika nezaměstnanosti</vt:lpstr>
      <vt:lpstr>Problematika inflace</vt:lpstr>
      <vt:lpstr>Problematika inflace</vt:lpstr>
      <vt:lpstr>Problematika inflace</vt:lpstr>
      <vt:lpstr>Problematika inflace</vt:lpstr>
      <vt:lpstr>Tvorba státního rozpočtu</vt:lpstr>
      <vt:lpstr>Tvorba státního rozpočtu a problematika dluhu</vt:lpstr>
      <vt:lpstr>Tvorba státního rozpočtu a problematika dluhu</vt:lpstr>
      <vt:lpstr>Tvorba státního rozpočtu a problematika dluhu</vt:lpstr>
      <vt:lpstr>STÁTNÍ ROZPOČET A DLUH - PREDIKCE</vt:lpstr>
      <vt:lpstr>PLATEBNÍ BILANCE – OBCHODNÍ BILANCE</vt:lpstr>
      <vt:lpstr>PLATEBNÍ BILANCE - VÝVOJ</vt:lpstr>
      <vt:lpstr>PLATEBNÍ BILANCE</vt:lpstr>
      <vt:lpstr>závěr</vt:lpstr>
      <vt:lpstr>ZÁVĚR</vt:lpstr>
      <vt:lpstr>ZÁVĚR</vt:lpstr>
      <vt:lpstr>ZÁVĚR</vt:lpstr>
      <vt:lpstr>ZÁVĚR</vt:lpstr>
      <vt:lpstr>ZÁVĚR</vt:lpstr>
      <vt:lpstr>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ZAHRANIČNÍ ROZVOJOVÉ SPOLUPRÁCE ČESKÉ REPUBLIKY PO VSTUPU DO EU</dc:title>
  <dc:creator>maj0001</dc:creator>
  <cp:lastModifiedBy>Ingrid Majerová</cp:lastModifiedBy>
  <cp:revision>200</cp:revision>
  <dcterms:modified xsi:type="dcterms:W3CDTF">2024-04-29T16:20:24Z</dcterms:modified>
</cp:coreProperties>
</file>