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349" r:id="rId3"/>
    <p:sldId id="322" r:id="rId4"/>
    <p:sldId id="350" r:id="rId5"/>
    <p:sldId id="348" r:id="rId6"/>
    <p:sldId id="352" r:id="rId7"/>
    <p:sldId id="353" r:id="rId8"/>
    <p:sldId id="351" r:id="rId9"/>
    <p:sldId id="332" r:id="rId10"/>
    <p:sldId id="277" r:id="rId11"/>
    <p:sldId id="347" r:id="rId12"/>
    <p:sldId id="334" r:id="rId13"/>
    <p:sldId id="335" r:id="rId14"/>
    <p:sldId id="336" r:id="rId15"/>
    <p:sldId id="333" r:id="rId16"/>
    <p:sldId id="293" r:id="rId17"/>
    <p:sldId id="346" r:id="rId18"/>
    <p:sldId id="337" r:id="rId19"/>
    <p:sldId id="354" r:id="rId20"/>
    <p:sldId id="355" r:id="rId21"/>
    <p:sldId id="356" r:id="rId22"/>
    <p:sldId id="357" r:id="rId23"/>
    <p:sldId id="306" r:id="rId24"/>
    <p:sldId id="27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3F46F2-1FD8-4AC3-8890-500EDA6AE397}" type="datetimeFigureOut">
              <a:rPr lang="cs-CZ" smtClean="0"/>
              <a:t>07.02.2024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E85DEC-6667-4F7D-B104-DC39BA0977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789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228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58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2925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91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190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6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333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1376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831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007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840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07.02.2024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2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jerova@opf.slu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documents/10180/150808213/3202032101_cen.pdf/52da3b61-8e55-4338-84f8-08bdd2250e52?version=1.3" TargetMode="External"/><Relationship Id="rId2" Type="http://schemas.openxmlformats.org/officeDocument/2006/relationships/hyperlink" Target="https://www.cnb.cz/cs/statistika/inflace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57200" y="1412776"/>
            <a:ext cx="8229600" cy="1563179"/>
          </a:xfrm>
        </p:spPr>
        <p:txBody>
          <a:bodyPr>
            <a:normAutofit fontScale="90000"/>
          </a:bodyPr>
          <a:lstStyle/>
          <a:p>
            <a:pPr algn="ctr"/>
            <a:br>
              <a:rPr lang="cs-CZ" sz="3600" b="1" cap="all" dirty="0"/>
            </a:br>
            <a:br>
              <a:rPr lang="cs-CZ" sz="3600" b="1" cap="all" dirty="0"/>
            </a:br>
            <a:r>
              <a:rPr lang="cs-CZ" sz="4400" b="1" dirty="0"/>
              <a:t>MAKROEKONOMIE</a:t>
            </a:r>
            <a:br>
              <a:rPr lang="cs-CZ" sz="4400" b="1" dirty="0"/>
            </a:br>
            <a:r>
              <a:rPr lang="cs-CZ" sz="4400" b="1" dirty="0"/>
              <a:t>Poruchy makroekonomické rovnováhy - INFLACE</a:t>
            </a:r>
            <a:br>
              <a:rPr lang="cs-CZ" sz="4400" b="1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2723630"/>
            <a:ext cx="7344816" cy="2316832"/>
          </a:xfrm>
        </p:spPr>
        <p:txBody>
          <a:bodyPr>
            <a:normAutofit fontScale="70000" lnSpcReduction="20000"/>
          </a:bodyPr>
          <a:lstStyle/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dirty="0">
                <a:latin typeface="Arial Black" pitchFamily="34" charset="0"/>
              </a:rPr>
              <a:t>Ing. Ingrid Majerová, Dr.</a:t>
            </a:r>
          </a:p>
          <a:p>
            <a:pPr algn="ctr"/>
            <a:r>
              <a:rPr lang="cs-CZ" sz="1600" dirty="0">
                <a:latin typeface="Arial Black" pitchFamily="34" charset="0"/>
              </a:rPr>
              <a:t>MVŠO</a:t>
            </a:r>
          </a:p>
          <a:p>
            <a:pPr algn="ctr"/>
            <a:r>
              <a:rPr lang="cs-CZ" sz="1600" dirty="0">
                <a:latin typeface="Arial Black" pitchFamily="34" charset="0"/>
              </a:rPr>
              <a:t>Slezská univerzita v Opavě</a:t>
            </a:r>
          </a:p>
          <a:p>
            <a:pPr algn="ctr"/>
            <a:r>
              <a:rPr lang="cs-CZ" sz="1600" dirty="0">
                <a:latin typeface="Arial Black" pitchFamily="34" charset="0"/>
              </a:rPr>
              <a:t>Obchodně podnikatelská fakulta v Karviné</a:t>
            </a:r>
          </a:p>
          <a:p>
            <a:endParaRPr lang="cs-CZ" dirty="0">
              <a:latin typeface="Arial Black" pitchFamily="34" charset="0"/>
            </a:endParaRPr>
          </a:p>
          <a:p>
            <a:pPr algn="ctr"/>
            <a:r>
              <a:rPr lang="cs-CZ" u="sng" dirty="0" err="1">
                <a:solidFill>
                  <a:schemeClr val="tx1"/>
                </a:solidFill>
                <a:hlinkClick r:id="rId2"/>
              </a:rPr>
              <a:t>majerova</a:t>
            </a:r>
            <a:r>
              <a:rPr lang="cs-CZ" u="sng" dirty="0">
                <a:solidFill>
                  <a:schemeClr val="tx1"/>
                </a:solidFill>
                <a:hlinkClick r:id="rId2"/>
              </a:rPr>
              <a:t>@</a:t>
            </a:r>
            <a:r>
              <a:rPr lang="cs-CZ" u="sng" dirty="0" err="1">
                <a:solidFill>
                  <a:schemeClr val="tx1"/>
                </a:solidFill>
                <a:hlinkClick r:id="rId2"/>
              </a:rPr>
              <a:t>opf.slu.cz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755200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Index spotřebitelských cen (CPI)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určuje relativní cenové změny spotřebního koše, jehož součástí jsou vybrané statky a služby placené domácnostmi dané země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obsah spotřebního koše je pak nejčastěji stanoven na základě podílu jednotlivých výrobků a služeb na celkových výdajích obyvatelstva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současný spotřební koš českého spotřebitele obsahuje 775 statků a služeb, které pokrývají celou oblast jeho spotřeby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ceny těchto statků jsou pravidelně zjišťovány ve vybrané síti obchodů, již tvoří cca 10 tis. prodejen a provozoven služeb. </a:t>
            </a:r>
          </a:p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052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844824"/>
            <a:ext cx="7755200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Index spotřebitelských cen (CPI)</a:t>
            </a:r>
          </a:p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5E13DF60-0975-4C5F-9FEE-59C1237EB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3673" y="2420888"/>
            <a:ext cx="55866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7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Index cen výrobců (PPI)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měří relativní cenové změny spotřebního koše, jenž obsahuje vybrané průmyslové výrobky, které byly vyrobeny a prodány na domácím trhu za ceny sjednané mezi dodavatelem a odběratelem, tj. </a:t>
            </a:r>
            <a:r>
              <a:rPr lang="cs-CZ" dirty="0"/>
              <a:t>za ceny nezahrnující daň z přidané hodnoty, spotřební daň a dopravní náklady k zákazníkovi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výrobky, které byly vyrobeny v jednom z průmyslových  odvětví, tj. v odvětví dobývání nerostných surovin, v odvětví zpracovatelského průmyslu či odvětví výroby a rozvodu elektřiny, plynu a vody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 České republice je do tohoto spotřebního koše zahrnuto přes 5.700 výrobků, jejichž ceny jsou zjišťovány u 1.340 organizací</a:t>
            </a:r>
            <a:endParaRPr lang="cs-CZ" altLang="cs-CZ" dirty="0"/>
          </a:p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0820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Proč rozlišujeme/vypočítáváme CPI a PPI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jsme schopni určit, zda příslušný růst cenové hladiny byl výsledkem působení tlaku: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na straně </a:t>
            </a:r>
            <a:r>
              <a:rPr lang="cs-CZ" altLang="cs-CZ" u="sng" dirty="0"/>
              <a:t>poptávky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spotřebitelské ceny rostou rychleji než ceny průmyslových výrobců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na straně </a:t>
            </a:r>
            <a:r>
              <a:rPr lang="cs-CZ" altLang="cs-CZ" u="sng" dirty="0"/>
              <a:t>nabídky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spotřebitelské ceny rostou naopak pomaleji než ceny průmyslových výrobců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1092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Proč rozlišujeme/vypočítáváme CPI a PPI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D5CCE473-DFB6-4761-80F2-12CA26051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780928"/>
            <a:ext cx="5590133" cy="314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404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Deflátor HDP (implicitní cenový deflátor, IPD)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index, jenž očišťuje hodnotu všech statků a služeb, které jsou součástí hrubého domácího produktu, od vlivů cenových změn.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vypočteme jako poměr nominálního a reálného hrubého domácího produktu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>
                <a:solidFill>
                  <a:srgbClr val="FF0000"/>
                </a:solidFill>
              </a:rPr>
              <a:t>+</a:t>
            </a:r>
            <a:r>
              <a:rPr lang="cs-CZ" altLang="cs-CZ" dirty="0"/>
              <a:t> </a:t>
            </a:r>
            <a:r>
              <a:rPr lang="cs-CZ" dirty="0"/>
              <a:t>zahrnuje všechny statky a služby, které byly v dané ekonomice v běžném období vyprodukovány - ideální nástroj pro posouzení cenové stability dané ekonomiky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>
                <a:solidFill>
                  <a:srgbClr val="FF0000"/>
                </a:solidFill>
              </a:rPr>
              <a:t>-</a:t>
            </a:r>
            <a:r>
              <a:rPr lang="cs-CZ" altLang="cs-CZ" dirty="0"/>
              <a:t> minimálně čtvrtletní zpoždění, kdy statistické úřady zveřejňují data o vývoji hrubého domácího produktu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934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239384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Měření inflace:</a:t>
            </a:r>
          </a:p>
          <a:p>
            <a:endParaRPr lang="cs-CZ" dirty="0"/>
          </a:p>
        </p:txBody>
      </p:sp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8A45A964-220F-4208-8F02-7BBE6B786B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1138" y="4277056"/>
            <a:ext cx="3515732" cy="1807152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56D9988-979D-4836-B883-2EC71877B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07" y="2174528"/>
            <a:ext cx="4633362" cy="19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21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239384"/>
          </a:xfrm>
        </p:spPr>
        <p:txBody>
          <a:bodyPr>
            <a:normAutofit/>
          </a:bodyPr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Kromě inflace rozlišujeme také: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Deflaci</a:t>
            </a:r>
            <a:r>
              <a:rPr lang="cs-CZ" dirty="0"/>
              <a:t> - absolutní meziroční pokles cenové hladiny v ekonomice (opak inflace).</a:t>
            </a:r>
            <a:endParaRPr lang="cs-CZ" altLang="cs-CZ" dirty="0"/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Dezinflaci</a:t>
            </a:r>
            <a:r>
              <a:rPr lang="cs-CZ" altLang="cs-CZ" dirty="0"/>
              <a:t> - opak akcelerující inflace. Jedná se tedy o zpomalující inflaci.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např. v dubnu máme velikost inflace 4,4 % a v květnu jen 4,0 %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Stagflaci</a:t>
            </a:r>
            <a:r>
              <a:rPr lang="cs-CZ" dirty="0"/>
              <a:t> - stagnace ekonomiky (tedy se při vysoké inflaci velikost reálného produktu nemění nebo dokonce klesá – takový jev se někdy nazývá </a:t>
            </a:r>
            <a:r>
              <a:rPr lang="cs-CZ" b="1" dirty="0" err="1"/>
              <a:t>slumpflace</a:t>
            </a:r>
            <a:r>
              <a:rPr lang="cs-CZ" dirty="0"/>
              <a:t>, z anglického </a:t>
            </a:r>
            <a:r>
              <a:rPr lang="cs-CZ" dirty="0" err="1"/>
              <a:t>slump</a:t>
            </a:r>
            <a:r>
              <a:rPr lang="cs-CZ" dirty="0"/>
              <a:t> - propad) s vysokou inflací a vysokou mírou nezaměstnanosti.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62637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239384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Měření inflace: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3B90724-29C5-454E-9827-EC7D7E6B05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059" y="2276873"/>
            <a:ext cx="6591325" cy="354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342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844824"/>
            <a:ext cx="7543801" cy="4239384"/>
          </a:xfrm>
        </p:spPr>
        <p:txBody>
          <a:bodyPr>
            <a:normAutofit/>
          </a:bodyPr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Dopady inflace na ekonomiku</a:t>
            </a:r>
            <a:r>
              <a:rPr lang="cs-CZ" altLang="cs-CZ" dirty="0"/>
              <a:t>: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Dopady inflace na ekonomiku závisí na tom, zda dochází ke změně relativních cen či nikoliv.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Dochází-li ke změně relativních cen, hovoříme o </a:t>
            </a:r>
            <a:r>
              <a:rPr lang="cs-CZ" b="1" dirty="0"/>
              <a:t>nevyrovnané inflaci</a:t>
            </a:r>
            <a:r>
              <a:rPr lang="cs-CZ" dirty="0"/>
              <a:t>. Při nevyrovnané inflaci dochází k výrazným přerozdělovacím efektům.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Nedochází-li ke změně relativních cen hovoříme o </a:t>
            </a:r>
            <a:r>
              <a:rPr lang="cs-CZ" b="1" dirty="0"/>
              <a:t>vyrovnané inflaci</a:t>
            </a:r>
            <a:r>
              <a:rPr lang="cs-CZ" dirty="0"/>
              <a:t>, což znamená, že ceny všeho zboží rostou rovnoměrně.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Současně je důležité, zda je inflace anticipovaná (očekávaná), či nikoliv. </a:t>
            </a:r>
          </a:p>
        </p:txBody>
      </p:sp>
    </p:spTree>
    <p:extLst>
      <p:ext uri="{BB962C8B-B14F-4D97-AF65-F5344CB8AC3E}">
        <p14:creationId xmlns:p14="http://schemas.microsoft.com/office/powerpoint/2010/main" val="284574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Inflace</a:t>
            </a:r>
            <a:r>
              <a:rPr lang="cs-CZ" altLang="cs-CZ" dirty="0"/>
              <a:t> – nárůst cenové hladiny v určitém období (měsíc – čtvrtletí – rok)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>
                <a:solidFill>
                  <a:schemeClr val="tx1"/>
                </a:solidFill>
              </a:rPr>
              <a:t>Typy inflace: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Otevřená inflace - </a:t>
            </a:r>
            <a:r>
              <a:rPr lang="cs-CZ" dirty="0"/>
              <a:t>skutečně dochází k vzestupu cenové hladiny a dojde ke změnám cenových indexů.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Vzestup cenové hladiny však může být zablokován (např. stanovením maximálních cen, nebo zmrazením cen). V tomto případě se hovoří o </a:t>
            </a:r>
            <a:r>
              <a:rPr lang="cs-CZ" b="1" dirty="0"/>
              <a:t>potlačované inflaci</a:t>
            </a:r>
            <a:r>
              <a:rPr lang="cs-CZ" dirty="0"/>
              <a:t>.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Ta se projevuje existencí nedostatkového zboží, rozmachem černého trhu či existencí vynucených úspor (není co nakupovat).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Potlačovaná inflace je projevem nerovnováhy na trhu. Tu lze obnovit uvolněním cen a potlačovaná inflace se přemění v inflaci otevřenou.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7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16832"/>
            <a:ext cx="7543801" cy="4239384"/>
          </a:xfrm>
        </p:spPr>
        <p:txBody>
          <a:bodyPr>
            <a:normAutofit fontScale="92500"/>
          </a:bodyPr>
          <a:lstStyle/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Může nastat několik případů: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inflace anticipovaná a současně vyrovnaná</a:t>
            </a:r>
            <a:r>
              <a:rPr lang="cs-CZ" dirty="0"/>
              <a:t> – takováto inflace nemá na produkt a jeho rozdělení vliv, jelikož různé druhy aktiv nepřináší ztrátu ani zisk a změny cen jsou v tomto případě pouze změnou měřítka,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inflace anticipovaná a současně nevyrovnaná</a:t>
            </a:r>
            <a:r>
              <a:rPr lang="cs-CZ" dirty="0"/>
              <a:t>, kdy se ceny některých statků nepřizpůsobují tak, aby odrážely inflační trendy a v důsledku toho dochází k přerozdělovacím efektům. Jedná se o tyto transfery: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redistribuce důchodů od věřitelů k dlužníkům, protože dluhy jsou spláceny v nominální výši,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deformace daňového systému, kdy v důsledku růstu nominálních mezd rostou i daně, přičemž reálné mzdy klesají,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vzestup úrokových sazeb, který stimuluje příliv spekulativních investic, což ohrožuje stabilitu ekonomiky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a postižení příjemců fixních platů v důsledku poklesu kupní síly peněz.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597921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16832"/>
            <a:ext cx="7543801" cy="4239384"/>
          </a:xfrm>
        </p:spPr>
        <p:txBody>
          <a:bodyPr>
            <a:normAutofit/>
          </a:bodyPr>
          <a:lstStyle/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inflace neanticipovaná a současně vyrovnaná </a:t>
            </a:r>
            <a:r>
              <a:rPr lang="cs-CZ" dirty="0"/>
              <a:t>se projevuje skokem v cenách. Pokud se skokově změní všechny ceny, nemá taková inflace výrazně přerozdělovací účinky. 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a </a:t>
            </a:r>
            <a:r>
              <a:rPr lang="cs-CZ" b="1" dirty="0"/>
              <a:t>inflace neanticipovaná a současně nevyrovnaná </a:t>
            </a:r>
            <a:r>
              <a:rPr lang="cs-CZ" dirty="0"/>
              <a:t>je nejhorším typem inflace, dochází k ní v důsledku nenadálých šoků a vyvolává výrazné přerozdělovací procesy.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Příkladem takovéto inflace je inflace vyvolaná ropnými šoky v 70. letech 20. století.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 tomto období došlo k výrazné změně relativních cen ropy vůči ostatním výrobkům, v důsledku velkého vzestupu cen ropy došlo k vzestupu zisků ropných společností, ale současně k vysokému vzestupu nákladů u navazujících výrobců a tedy poklesu produktu (došlo tedy mimo výše uvedené přerozdělovací procesy k přerozdělování mezi výrobci ve prospěch producentů ropy).</a:t>
            </a:r>
            <a:endParaRPr lang="cs-CZ" sz="600" dirty="0"/>
          </a:p>
        </p:txBody>
      </p:sp>
    </p:spTree>
    <p:extLst>
      <p:ext uri="{BB962C8B-B14F-4D97-AF65-F5344CB8AC3E}">
        <p14:creationId xmlns:p14="http://schemas.microsoft.com/office/powerpoint/2010/main" val="148549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1916832"/>
            <a:ext cx="7543801" cy="4239384"/>
          </a:xfrm>
        </p:spPr>
        <p:txBody>
          <a:bodyPr>
            <a:normAutofit fontScale="92500" lnSpcReduction="20000"/>
          </a:bodyPr>
          <a:lstStyle/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Protiinflační politika</a:t>
            </a:r>
            <a:r>
              <a:rPr lang="cs-CZ" dirty="0"/>
              <a:t>: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Nejjednodušší reakcí na růst inflace je </a:t>
            </a:r>
            <a:r>
              <a:rPr lang="cs-CZ" b="1" dirty="0"/>
              <a:t>indexace</a:t>
            </a:r>
            <a:r>
              <a:rPr lang="cs-CZ" dirty="0"/>
              <a:t>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mechanismus, který do všech smluv zahrnuje přizpůsobení se změnám cenové hladiny (např. indexace mezd)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může při všeobecném rozšíření působit jako multiplikátor a vzrůst cenové hladiny naopak posilovat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restriktivní fiskální nebo restriktivní monetární politika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ty přímo omezují množství peněz v ekonomice, mohou však vyvolat i pokles produkce a vzestup nezaměstnanosti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 poslední možností je použití nástrojů </a:t>
            </a:r>
            <a:r>
              <a:rPr lang="cs-CZ" b="1" dirty="0"/>
              <a:t>důchodové politiky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ovlivňuje rozdělení důchodů v ekonomice a je zaměřena na udržení souladu mezi vývojem zaměstnanosti a cenové hladiny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dobrovolné omezování cen a mezd podnikateli a odboráři,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přímá regulace cen a mezd vládou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a zdanění mezd rostoucích rychleji než růst produktivity práce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2388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104775" indent="0">
              <a:buSzPct val="45000"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Vše o inflaci:</a:t>
            </a:r>
          </a:p>
          <a:p>
            <a:r>
              <a:rPr lang="cs-CZ" dirty="0">
                <a:hlinkClick r:id="rId2"/>
              </a:rPr>
              <a:t>Inflace - Česká národní banka (cnb.cz)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Zajímavosti v číslech: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hlinkClick r:id="rId3"/>
              </a:rPr>
              <a:t>https://www.czso.cz/documents/10180/150808213/3202032101_cen.pdf/52da3b61-8e55-4338-84f8-08bdd2250e52?version=1.3</a:t>
            </a:r>
            <a:endParaRPr lang="cs-CZ" dirty="0"/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51001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algn="ctr">
              <a:buNone/>
            </a:pPr>
            <a:r>
              <a:rPr lang="cs-CZ" sz="2800" dirty="0">
                <a:latin typeface="Arial Black" pitchFamily="34" charset="0"/>
              </a:rPr>
              <a:t>Děkuji za pozornost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 fontScale="92500" lnSpcReduction="20000"/>
          </a:bodyPr>
          <a:lstStyle/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Vedle potlačované inflace se můžeme ještě setkat s </a:t>
            </a:r>
            <a:r>
              <a:rPr lang="cs-CZ" b="1" dirty="0"/>
              <a:t>inflací skrytou</a:t>
            </a:r>
            <a:r>
              <a:rPr lang="cs-CZ" dirty="0"/>
              <a:t>, která se neprojeví změnou cenového indexu.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Dochází k ní tehdy, když se při rovnováze na trhu daných statků zhoršuje jejich kvalita, nebo se zavádí </a:t>
            </a:r>
            <a:r>
              <a:rPr lang="cs-CZ" dirty="0" err="1"/>
              <a:t>pseudoinovace</a:t>
            </a:r>
            <a:r>
              <a:rPr lang="cs-CZ" dirty="0"/>
              <a:t>, které nemění užitné vlastnosti daných statků.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Dalším faktorem, který ovlivňuje vnímání inflace, jsou </a:t>
            </a:r>
            <a:r>
              <a:rPr lang="cs-CZ" b="1" i="1" dirty="0"/>
              <a:t>inflační očekávání</a:t>
            </a:r>
            <a:r>
              <a:rPr lang="cs-CZ" dirty="0"/>
              <a:t>: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V případě, že se v ekonomice projeví inflace, stává se faktorem, s nímž ekonomické subjekty kalkulují. Očekávají inflaci a reagují na ni tím, že svá očekávání promítají do svého jednání, např. do obchodních smluv, odbory se dožadují indexace mezd apod., a to bez ohledu na skutečný stav ekonomiky.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Tím se ovšem vytváří podmínky pro vzestup inflace. O takové inflaci se pak hovoří jako o </a:t>
            </a:r>
            <a:r>
              <a:rPr lang="cs-CZ" b="1" dirty="0"/>
              <a:t>očekávané (anticipované) inflaci</a:t>
            </a:r>
            <a:r>
              <a:rPr lang="cs-CZ" dirty="0"/>
              <a:t>. Jestliže se taková inflace prosadí ve stejné výši jako v uplynulém období, hovoříme o </a:t>
            </a:r>
            <a:r>
              <a:rPr lang="cs-CZ" b="1" dirty="0"/>
              <a:t>setrvačné inflaci</a:t>
            </a:r>
            <a:r>
              <a:rPr lang="cs-CZ" dirty="0"/>
              <a:t>. Důsledkem očekávání je pozvolný vzestup cenové hladiny. </a:t>
            </a:r>
          </a:p>
          <a:p>
            <a:pPr marL="719646" lvl="1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Jestliže však dojde k inflaci v důsledku cenového skoku, hovoříme o </a:t>
            </a:r>
            <a:r>
              <a:rPr lang="cs-CZ" b="1" dirty="0"/>
              <a:t>neočekávané (neanticipované) inflaci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56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 fontScale="85000" lnSpcReduction="10000"/>
          </a:bodyPr>
          <a:lstStyle/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Podle intenzity působení se pak rozlišuje: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Mírná inflace </a:t>
            </a:r>
            <a:r>
              <a:rPr lang="cs-CZ" dirty="0"/>
              <a:t>(též plíživá), což je inflace, která dosahuje maximálně 10 %. Obvykle nepřekračuje tempo inflace tempo růstu výkonu, roste nominální i reálný produkt a ekonomické subjekty jsou ochotny setrvávat u hotových peněz, držet je na účtech a podepisovat dlouhodobé smlouvy.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Pádivá inflace</a:t>
            </a:r>
            <a:r>
              <a:rPr lang="cs-CZ" dirty="0"/>
              <a:t>, což je inflace od 10 do 100 %. Dochází k rychlejšímu růstu cenové hladiny než je růst produktu. Důsledkem je klesající kupní síla peněz, což se projevuje v chování ekonomických subjektů, které se snaží držet minimum peněz a inflace se stává součástí kalkulací při uzavírání obchodních smluv. Při vyšších tempech inflace pak může docházet k útěku od domácí měny (dochází k dolarizaci ekonomiky).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b="1" dirty="0"/>
              <a:t>Hyperinflace</a:t>
            </a:r>
            <a:r>
              <a:rPr lang="cs-CZ" dirty="0"/>
              <a:t>, což je inflace nad 100 %, často 1000 %. Jedná se o extrémní situaci, kdy tempo růstu cen nemá žádný vztah k růstu produktu. Peníze přestávají plnit své funkce, není možné provádět kalkulace, směna se vrací ke své naturální formě. Dochází k rozvratu ekonomiky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655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60848"/>
            <a:ext cx="7543801" cy="4023360"/>
          </a:xfrm>
        </p:spPr>
        <p:txBody>
          <a:bodyPr>
            <a:normAutofit fontScale="85000" lnSpcReduction="20000"/>
          </a:bodyPr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Nárůst cenové hladiny </a:t>
            </a:r>
            <a:r>
              <a:rPr lang="cs-CZ" altLang="cs-CZ" dirty="0"/>
              <a:t>v určitém období má své příčiny.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K inflaci tažené poptávkou (</a:t>
            </a:r>
            <a:r>
              <a:rPr lang="cs-CZ" b="1" dirty="0"/>
              <a:t>poptávkové inflaci</a:t>
            </a:r>
            <a:r>
              <a:rPr lang="cs-CZ" dirty="0"/>
              <a:t>) dochází vždy tehdy, když je agregátní poptávka větší než potenciální produkt.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Poptávka začíná narážet na nabídku statků, přičemž nabídka není schopna se z kapacitních důvodů poptávce přizpůsobit. K obnovení rovnováhy pak může dojít pouze cestou vzestupu cenové hladiny a tedy inflace. Rovnováha ekonomiky se přesouvá za úroveň potenciálního produktu a tím dochází k otevření expanzní produkční mezery, kterou v tomto případě také označujeme jako </a:t>
            </a:r>
            <a:r>
              <a:rPr lang="cs-CZ" b="1" dirty="0"/>
              <a:t>inflační mezeru.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Dochází k růstu produktu a současně k vzestupu cenové hladiny. Uvedený inflační proces probíhá vždy, když růst agregátní poptávky není doprovázen růstem potenciálního produktu. Protože agregátní poptávka je tvořena součtem výdajů na konečnou spotřebu domácností a vládních institucí, investice a čistý export, může každá z těchto složek vyvolávat inflační tlaky.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Tak např. významnou složkou příjmů domácností jsou mzdy, jestliže růst nominálních mezd je rychlejší než růst produktivity práce, pak výdaje na konečnou spotřebu porostou rychleji než produkt, v důsledku čehož bude růst mezd působit inflačně. 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7151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60" y="2060848"/>
            <a:ext cx="7543801" cy="4023360"/>
          </a:xfrm>
        </p:spPr>
        <p:txBody>
          <a:bodyPr>
            <a:normAutofit/>
          </a:bodyPr>
          <a:lstStyle/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Příčina inflace tažené náklady (</a:t>
            </a:r>
            <a:r>
              <a:rPr lang="cs-CZ" b="1" dirty="0"/>
              <a:t>nabídková inflace</a:t>
            </a:r>
            <a:r>
              <a:rPr lang="cs-CZ" dirty="0"/>
              <a:t>) tkví v poklesu agregátní nabídky vlivem velkého (a někdy i náhlého) vzestupu nákladů.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Podniky vzhledem k objemu prostředků, které mají k dispozici na dané období, reagují na vzestup nákladů snížením produkce. Skutečný produkt poklesne pod úroveň potenciálního produktu a současně stoupne cenová hladina.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dirty="0"/>
              <a:t>Tím se otevře </a:t>
            </a:r>
            <a:r>
              <a:rPr lang="cs-CZ" b="1" dirty="0"/>
              <a:t>recesní produkční mezera</a:t>
            </a:r>
            <a:r>
              <a:rPr lang="cs-CZ" dirty="0"/>
              <a:t>, již v tomto případě označujeme také jako deflační mezeru, což je právě situace, kdy je skutečný produkt menší než potenciální produkt.</a:t>
            </a:r>
          </a:p>
        </p:txBody>
      </p:sp>
    </p:spTree>
    <p:extLst>
      <p:ext uri="{BB962C8B-B14F-4D97-AF65-F5344CB8AC3E}">
        <p14:creationId xmlns:p14="http://schemas.microsoft.com/office/powerpoint/2010/main" val="283336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B080057B-EE85-461C-A23A-564C60C5D4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300" t="34855" r="27979" b="31999"/>
          <a:stretch/>
        </p:blipFill>
        <p:spPr>
          <a:xfrm>
            <a:off x="895802" y="2708920"/>
            <a:ext cx="3486705" cy="28083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F0BF63EE-9CFB-4B0E-BC14-4F20FFB3BB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850" t="32360" r="29525" b="33620"/>
          <a:stretch/>
        </p:blipFill>
        <p:spPr>
          <a:xfrm>
            <a:off x="5076056" y="2730522"/>
            <a:ext cx="3096344" cy="278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8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>
            <a:normAutofit/>
          </a:bodyPr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Inflace</a:t>
            </a:r>
            <a:r>
              <a:rPr lang="cs-CZ" altLang="cs-CZ" dirty="0"/>
              <a:t> – nárůst cenové hladiny v určitém období se měří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Měří se cenovými indexy – zachycují změnu cen určitého souboru statků a služeb mezi dvěma časovými úseky, jež označujeme jako běžné a základní období.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CI umožňují popsat cenové změny, k nimž v dané ekonomice dochází, určit vliv cenových výkyvů na chování jednotlivých peněžních agregátů a v neposlední řadě nám také umožňuje eliminovat cenové pohyby u ukazatelů, které jsou zachyceny v běžných cenách. </a:t>
            </a:r>
          </a:p>
          <a:p>
            <a:pPr marL="427038" indent="-322263" algn="just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2216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cap="all" dirty="0"/>
              <a:t>Problematika inflace</a:t>
            </a:r>
            <a:endParaRPr lang="cs-CZ" sz="2400" b="1" cap="all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26ABA7A-FA85-407B-9CAF-2F9DB5A13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2060848"/>
            <a:ext cx="7543801" cy="4023360"/>
          </a:xfrm>
        </p:spPr>
        <p:txBody>
          <a:bodyPr/>
          <a:lstStyle/>
          <a:p>
            <a:pPr marL="427038" indent="-322263">
              <a:buSzPct val="45000"/>
              <a:buFont typeface="Wingdings" panose="05000000000000000000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Měření inflace:</a:t>
            </a:r>
          </a:p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Index spotřebitelských cen (CPI)</a:t>
            </a:r>
          </a:p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Index cen výrobců (PPI)</a:t>
            </a:r>
          </a:p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dirty="0"/>
              <a:t>Deflátor HDP</a:t>
            </a:r>
          </a:p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cs-CZ" b="1" dirty="0"/>
              <a:t>Míra inflace</a:t>
            </a:r>
          </a:p>
          <a:p>
            <a:pPr marL="427038" indent="-322263">
              <a:buSzPct val="45000"/>
              <a:buFont typeface="Wingdings" panose="05000000000000000000" pitchFamily="2" charset="2"/>
              <a:buChar char="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pPr marL="427038" indent="-322263">
              <a:buClrTx/>
              <a:buSzPct val="45000"/>
              <a:buFontTx/>
              <a:buNone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cs-CZ" altLang="cs-CZ" dirty="0"/>
          </a:p>
          <a:p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09501679-AB39-4DD9-ADC3-6CAE46B72F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5404" y="4869160"/>
            <a:ext cx="59721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722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1169</TotalTime>
  <Words>1821</Words>
  <Application>Microsoft Office PowerPoint</Application>
  <PresentationFormat>Předvádění na obrazovce (4:3)</PresentationFormat>
  <Paragraphs>129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Wingdings</vt:lpstr>
      <vt:lpstr>Retrospektiva</vt:lpstr>
      <vt:lpstr>  MAKROEKONOMIE Poruchy makroekonomické rovnováhy - INFLACE 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Problematika inflace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VÝVOJ ZAHRANIČNÍ ROZVOJOVÉ SPOLUPRÁCE ČESKÉ REPUBLIKY PO VSTUPU DO EU</dc:title>
  <dc:creator>maj0001</dc:creator>
  <cp:lastModifiedBy>Ingrid Majerová</cp:lastModifiedBy>
  <cp:revision>181</cp:revision>
  <dcterms:modified xsi:type="dcterms:W3CDTF">2024-02-07T16:30:27Z</dcterms:modified>
</cp:coreProperties>
</file>