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325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1" r:id="rId12"/>
    <p:sldId id="350" r:id="rId13"/>
    <p:sldId id="353" r:id="rId14"/>
    <p:sldId id="354" r:id="rId15"/>
    <p:sldId id="289" r:id="rId16"/>
    <p:sldId id="355" r:id="rId17"/>
    <p:sldId id="356" r:id="rId18"/>
    <p:sldId id="357" r:id="rId19"/>
    <p:sldId id="358" r:id="rId20"/>
    <p:sldId id="329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46F2-1FD8-4AC3-8890-500EDA6AE397}" type="datetimeFigureOut">
              <a:rPr lang="cs-CZ" smtClean="0"/>
              <a:t>12.02.2024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5DEC-6667-4F7D-B104-DC39BA097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9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22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92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61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3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3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0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2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jerova@opf.sl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zso.cz/csu/czso/hmu_cr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229600" cy="156317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cap="all" dirty="0"/>
            </a:br>
            <a:br>
              <a:rPr lang="cs-CZ" sz="3600" b="1" cap="all" dirty="0"/>
            </a:br>
            <a:r>
              <a:rPr lang="cs-CZ" sz="4400" b="1" dirty="0"/>
              <a:t>MAKROEKONOMIE</a:t>
            </a:r>
            <a:br>
              <a:rPr lang="cs-CZ" sz="4400" b="1" dirty="0"/>
            </a:br>
            <a:r>
              <a:rPr lang="cs-CZ" sz="4400" b="1" dirty="0"/>
              <a:t>Hospodářská politika, její účinnost a dopady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23630"/>
            <a:ext cx="6400800" cy="2316832"/>
          </a:xfrm>
        </p:spPr>
        <p:txBody>
          <a:bodyPr>
            <a:normAutofit fontScale="55000" lnSpcReduction="20000"/>
          </a:bodyPr>
          <a:lstStyle/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dirty="0">
                <a:latin typeface="Arial Black" pitchFamily="34" charset="0"/>
              </a:rPr>
              <a:t>Ing. Ingrid Majerová, Dr.</a:t>
            </a:r>
          </a:p>
          <a:p>
            <a:pPr algn="ctr"/>
            <a:r>
              <a:rPr lang="cs-CZ" dirty="0">
                <a:latin typeface="Arial Black" pitchFamily="34" charset="0"/>
              </a:rPr>
              <a:t>MVŠO</a:t>
            </a:r>
          </a:p>
          <a:p>
            <a:pPr algn="ctr"/>
            <a:r>
              <a:rPr lang="cs-CZ" dirty="0">
                <a:latin typeface="Arial Black" pitchFamily="34" charset="0"/>
              </a:rPr>
              <a:t>Slezská univerzita v Opavě</a:t>
            </a:r>
          </a:p>
          <a:p>
            <a:pPr algn="ctr"/>
            <a:r>
              <a:rPr lang="cs-CZ" dirty="0">
                <a:latin typeface="Arial Black" pitchFamily="34" charset="0"/>
              </a:rPr>
              <a:t>Obchodně podnikatelská fakulta v Karviné</a:t>
            </a:r>
          </a:p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u="sng" dirty="0" err="1">
                <a:solidFill>
                  <a:schemeClr val="tx1"/>
                </a:solidFill>
                <a:hlinkClick r:id="rId2"/>
              </a:rPr>
              <a:t>majerova</a:t>
            </a:r>
            <a:r>
              <a:rPr lang="cs-CZ" u="sng" dirty="0">
                <a:solidFill>
                  <a:schemeClr val="tx1"/>
                </a:solidFill>
                <a:hlinkClick r:id="rId2"/>
              </a:rPr>
              <a:t>@</a:t>
            </a:r>
            <a:r>
              <a:rPr lang="cs-CZ" u="sng" dirty="0" err="1">
                <a:solidFill>
                  <a:schemeClr val="tx1"/>
                </a:solidFill>
                <a:hlinkClick r:id="rId2"/>
              </a:rPr>
              <a:t>opf.slu.cz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PHILLIPSOVA KŘIVKA</a:t>
            </a:r>
            <a:endParaRPr lang="cs-CZ" sz="2400" b="1" cap="all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06651C-4F5A-47DC-8538-9F31D4B215B3}"/>
              </a:ext>
            </a:extLst>
          </p:cNvPr>
          <p:cNvSpPr txBox="1"/>
          <p:nvPr/>
        </p:nvSpPr>
        <p:spPr>
          <a:xfrm>
            <a:off x="1619672" y="191683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Krátkodobá a dlouhodobá </a:t>
            </a:r>
            <a:r>
              <a:rPr lang="cs-CZ" b="1" dirty="0" err="1"/>
              <a:t>Phillipsova</a:t>
            </a:r>
            <a:r>
              <a:rPr lang="cs-CZ" b="1" dirty="0"/>
              <a:t> křivka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88C44C6-62C0-4820-8A71-4C2893703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3" t="63936" r="57058" b="8745"/>
          <a:stretch/>
        </p:blipFill>
        <p:spPr>
          <a:xfrm>
            <a:off x="3131840" y="2589561"/>
            <a:ext cx="3672408" cy="32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7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PHILLIPSOVA KŘIVKA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 err="1"/>
              <a:t>Lucasovo</a:t>
            </a:r>
            <a:r>
              <a:rPr lang="cs-CZ" b="1" dirty="0"/>
              <a:t> pojetí </a:t>
            </a:r>
            <a:r>
              <a:rPr lang="cs-CZ" b="1" dirty="0" err="1"/>
              <a:t>Phillipsovy</a:t>
            </a:r>
            <a:r>
              <a:rPr lang="cs-CZ" b="1" dirty="0"/>
              <a:t> křivky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autorem Robert E. Lucas (nová klasická makroekonomie)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nahradil ve </a:t>
            </a:r>
            <a:r>
              <a:rPr lang="cs-CZ" dirty="0" err="1"/>
              <a:t>Friedmanově</a:t>
            </a:r>
            <a:r>
              <a:rPr lang="cs-CZ" dirty="0"/>
              <a:t> verzi </a:t>
            </a:r>
            <a:r>
              <a:rPr lang="cs-CZ" dirty="0" err="1"/>
              <a:t>Phillipsovy</a:t>
            </a:r>
            <a:r>
              <a:rPr lang="cs-CZ" dirty="0"/>
              <a:t> křivky koncepci adaptivních očekávání hypotézu racionálních očekávání 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ekonomické subjekty tvoří svá očekávání racionálním způsobem, což znamená, že se při svém rozhodování snaží co nejlépe využít všech dostupných informací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i="1" dirty="0"/>
              <a:t>jevová </a:t>
            </a:r>
            <a:r>
              <a:rPr lang="cs-CZ" b="1" i="1" dirty="0" err="1"/>
              <a:t>Phillipsova</a:t>
            </a:r>
            <a:r>
              <a:rPr lang="cs-CZ" b="1" i="1" dirty="0"/>
              <a:t> křivka</a:t>
            </a:r>
            <a:r>
              <a:rPr lang="cs-CZ" dirty="0"/>
              <a:t> 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křivka, jejíž vznik je možný pouze tehdy, pokud v dané ekonomice dojde k neočekávanému poptávkovému či nabídkovému šoku, přičemž tato křivka opět vyjadřuje negativní nelineární vztah mezi mírou nezaměstnanosti a mírou inflace 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existuje poměrně těsná vazba mezi vývojem míry nezaměstnanosti a vývojem reálného produktu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i="1" dirty="0"/>
              <a:t>pravdivá </a:t>
            </a:r>
            <a:r>
              <a:rPr lang="cs-CZ" b="1" i="1" dirty="0" err="1"/>
              <a:t>Phillipsova</a:t>
            </a:r>
            <a:r>
              <a:rPr lang="cs-CZ" b="1" i="1" dirty="0"/>
              <a:t> křivka </a:t>
            </a:r>
            <a:endParaRPr lang="cs-CZ" dirty="0"/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vertikální přímka nacházející se na úrovni přirozené míry nezaměstnanosti (jediná správná PC)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56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PHILLIPSOVA KŘIVKA</a:t>
            </a:r>
            <a:endParaRPr lang="cs-CZ" sz="2400" b="1" cap="all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333BDD-790C-4ED4-847A-AC18E768C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45" y="1844824"/>
            <a:ext cx="7543801" cy="4023360"/>
          </a:xfrm>
        </p:spPr>
        <p:txBody>
          <a:bodyPr/>
          <a:lstStyle/>
          <a:p>
            <a:pPr algn="ctr"/>
            <a:r>
              <a:rPr lang="cs-CZ" b="1" dirty="0"/>
              <a:t>Pravdivá a jevová </a:t>
            </a:r>
            <a:r>
              <a:rPr lang="cs-CZ" b="1" dirty="0" err="1"/>
              <a:t>Phillipsova</a:t>
            </a:r>
            <a:r>
              <a:rPr lang="cs-CZ" b="1" dirty="0"/>
              <a:t> křivka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ABD87A1-41DC-4928-9655-2816F715E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20400" r="57875" b="53321"/>
          <a:stretch/>
        </p:blipFill>
        <p:spPr>
          <a:xfrm>
            <a:off x="2899555" y="2492896"/>
            <a:ext cx="3420380" cy="31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MAGICKÉ N-ÚHELNÍKY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 fontScale="92500" lnSpcReduction="10000"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poslední metoda, která se využívá k měření úspěšnosti praktické hospodářské politiky, je grafická metoda založená na principu rovnostranného n-úhelníku, v němž je počet vrcholů totožný s počtem cílů, jež si v daném období stanovili tvůrci hospodářské politiky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úspěšnost nejčastěji analyzována pomocí </a:t>
            </a:r>
            <a:r>
              <a:rPr lang="cs-CZ" b="1" dirty="0"/>
              <a:t>magického čtyřúhelníku</a:t>
            </a:r>
            <a:r>
              <a:rPr lang="cs-CZ" dirty="0"/>
              <a:t>, jehož vrcholy tvoří tempo růstu reálného hrubého domácího produktu, míra nezaměstnanosti, míra inflace a podíl salda běžného účtu platební bilance na hrubém domácím produktu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v rámci hodnocení úspěšnosti hospodářské politiky se pak střetáváme s třemi následujícími variantami magických čtyřúhelníků: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tradičním magickým čtyřúhelníkem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tradičním magickým čtyřúhelníkem rozšířeným o parametr hrubého domácího produktu na obyvatele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magickým čtyřúhelníkem v podobě obdélníku či čtverce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0250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MAGICKÉ N-ÚHELNÍKY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Tradiční magický čtyřúhelník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vrcholy tvoří tempo růstu reálného hrubého domácího produktu, míra nezaměstnanosti, míra inflace a podíl salda běžného účtu platební bilance na hrubém domácím produktu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jeho jednotlivé vrcholy zachyceny na osách tvořících kříž, čímž tento čtyřúhelník získává podobu kosočtverce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míra úspěšnosti hospodářské politiky je vyjádřena jako poměr plochy čtyřúhelníku vyjadřujícího stávající naplnění jednotlivých cílů praktické hospodářské politiky k ploše optimálního čtyřúhelníku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za optimální je považován čtyřúhelník, kde je: 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3,00 % tempo růstu reálného hrubého domácího produktu 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5,00 % míra nezaměstnanosti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2,00 % míra inflace 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0,00 % podíl salda běžného účtu platební bilance na hrubém domácím produktu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5920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253" y="504051"/>
            <a:ext cx="7543800" cy="1126172"/>
          </a:xfrm>
        </p:spPr>
        <p:txBody>
          <a:bodyPr>
            <a:normAutofit/>
          </a:bodyPr>
          <a:lstStyle/>
          <a:p>
            <a:r>
              <a:rPr lang="cs-CZ" sz="2400" b="1" cap="all" dirty="0"/>
              <a:t>MAGICKÉ N-ÚHELNÍKY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0EF3CE3-7E77-46E9-93E3-9A5C5607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Magický čtyřúhelník - tradiční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29CB37-63F2-4086-A493-9E811D72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92178"/>
            <a:ext cx="4264180" cy="217157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1A6632F-EAA2-45F2-807B-625AC6EB5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244" y="3593476"/>
            <a:ext cx="43053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1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MAGICKÉ N-ÚHELNÍKY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Tradiční magický čtyřúhelník rozšířený o parametr hrubého domácího produktu na obyvatele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sz="900" dirty="0"/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tento přístup umožňuje, aby se při hodnocení úspěšnosti hospodářské politiky zohlednily také změny v oblasti životní úrovně obyvatel dané země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hrubý domácí produkt na obyvatele je v tomto případě zachycen pomocí opsané kružnice, která svým poloměrem vyjadřuje délku jednotlivých poloos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růst či pokles životní úrovně je pak v daném grafu zobrazen pomocí vzniklého mezikruží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30381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253" y="504051"/>
            <a:ext cx="7543800" cy="1126172"/>
          </a:xfrm>
        </p:spPr>
        <p:txBody>
          <a:bodyPr>
            <a:normAutofit/>
          </a:bodyPr>
          <a:lstStyle/>
          <a:p>
            <a:r>
              <a:rPr lang="cs-CZ" sz="2400" b="1" cap="all" dirty="0"/>
              <a:t>MAGICKÉ N-ÚHELNÍKY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0EF3CE3-7E77-46E9-93E3-9A5C5607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Rozšířený magický čtyřúhelník optimální (a) a reálný (b) pro 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23CC0E-636F-490C-98B1-97F842872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42440" r="51035" b="29840"/>
          <a:stretch/>
        </p:blipFill>
        <p:spPr>
          <a:xfrm>
            <a:off x="1403649" y="2409823"/>
            <a:ext cx="6192687" cy="361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0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MAGICKÉ N-ÚHELNÍKY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Magický čtyřúhelník v podobě obdélníku či čtverce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sz="1000" dirty="0"/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čtyřúhelník, jehož vrcholy jsou zachyceny na osách box-diagramu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míra úspěšnosti hospodářské politiky hodnocena jednak prostřednictví poměru plochy stávajícího čtyřúhelníku k ploše čtyřúhelníku, jenž je označován jako optimální, a jednak prostřednictvím směru, v němž stávající čtyřúhelník vybočuje z plochy vymezené čtyřúhelníkem optimálním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dirty="0"/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41042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253" y="504051"/>
            <a:ext cx="7543800" cy="1126172"/>
          </a:xfrm>
        </p:spPr>
        <p:txBody>
          <a:bodyPr>
            <a:normAutofit/>
          </a:bodyPr>
          <a:lstStyle/>
          <a:p>
            <a:r>
              <a:rPr lang="cs-CZ" sz="2400" b="1" cap="all" dirty="0"/>
              <a:t>MAGICKÉ N-ÚHELNÍKY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0EF3CE3-7E77-46E9-93E3-9A5C5607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Magický čtyřúhelník obdélníkový optimální (a) a reálný (b) pro 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5411241-5FEF-41CB-B236-E97E15E50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53780" r="51120" b="19760"/>
          <a:stretch/>
        </p:blipFill>
        <p:spPr>
          <a:xfrm>
            <a:off x="1177339" y="2492897"/>
            <a:ext cx="6563013" cy="357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37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HOSPODÁŘSKÁ POLITIKA A JEJÍ CÍLE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 lnSpcReduction="10000"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hospodářská politika je konkrétní činnost vládních institucí, která těmto ekonomickým subjektům umožňuje realizovat předem stanovené cíle, jejichž prostřednictvím tyto instituce ovlivňují hospodářský vývoj země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stěžejní cíl </a:t>
            </a:r>
            <a:r>
              <a:rPr lang="cs-CZ" dirty="0"/>
              <a:t>hospodářské politiky je zpravidla dosažení maximální úrovně společenského blahobytu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i="1" dirty="0"/>
              <a:t>cíle dílčí </a:t>
            </a:r>
            <a:r>
              <a:rPr lang="cs-CZ" dirty="0"/>
              <a:t>- spojovány zejména s dosažením základních společenských hodnot typu pokrok, spravedlnost, svoboda a vysoká životní úroveň  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i="1" dirty="0"/>
              <a:t>cíle tradiční </a:t>
            </a:r>
            <a:r>
              <a:rPr lang="cs-CZ" dirty="0"/>
              <a:t>- stabilní hospodářský růst, cenová stabilita, dostatečná zaměstnanost a vnější ekonomická rovnováha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hospodářská politika vlády se tedy nesoustředí pouze na naplnění jednoho konkrétního cíle, ale ve většině případů sleduje několik cílů současně</a:t>
            </a:r>
          </a:p>
        </p:txBody>
      </p:sp>
    </p:spTree>
    <p:extLst>
      <p:ext uri="{BB962C8B-B14F-4D97-AF65-F5344CB8AC3E}">
        <p14:creationId xmlns:p14="http://schemas.microsoft.com/office/powerpoint/2010/main" val="190035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114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dirty="0"/>
              <a:t>Makroekonomické ukazatele České republiky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9CA59CF-D2DB-4F41-873D-1E78FCD0A1E0}"/>
              </a:ext>
            </a:extLst>
          </p:cNvPr>
          <p:cNvSpPr/>
          <p:nvPr/>
        </p:nvSpPr>
        <p:spPr>
          <a:xfrm>
            <a:off x="1187624" y="5877272"/>
            <a:ext cx="78488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Hlavní makroekonomické údaje: </a:t>
            </a:r>
            <a:r>
              <a:rPr lang="cs-CZ" sz="1600" dirty="0">
                <a:hlinkClick r:id="rId2"/>
              </a:rPr>
              <a:t>https://www.czso.cz/csu/czso/hmu_cr</a:t>
            </a:r>
            <a:endParaRPr lang="cs-CZ" sz="1600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845B2B7-AC0B-488B-9264-36F65DFB0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Aktuální údaje k 1.2.2024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6E18A1-906C-4C3C-9BED-9D0C1F435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27320" r="37400" b="21020"/>
          <a:stretch/>
        </p:blipFill>
        <p:spPr>
          <a:xfrm>
            <a:off x="2051720" y="2132856"/>
            <a:ext cx="4752528" cy="3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sz="2800" dirty="0">
                <a:latin typeface="Arial Black" pitchFamily="34" charset="0"/>
              </a:rPr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HOSPODÁŘSKÁ POLITIKA A JEJÍ CÍLE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mají-li být všechny stanovené cíle splněny optimálně, pak je nezbytné, aby tvůrci hospodářské politiky přijali taková kompromisní řešení, v jejichž rámci dojdou některé z těchto cílů většího a jiné menšího naplnění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k tomu slouží nástroje a kritéria, která nám umožní co možná nejlépe posoudit úspěšnost konkrétní praktické hospodářské politiky: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makroekonomické výkonnostní indexy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 err="1"/>
              <a:t>Phillipsova</a:t>
            </a:r>
            <a:r>
              <a:rPr lang="cs-CZ" dirty="0"/>
              <a:t> křivka 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magické n-úhelníky</a:t>
            </a:r>
          </a:p>
        </p:txBody>
      </p:sp>
    </p:spTree>
    <p:extLst>
      <p:ext uri="{BB962C8B-B14F-4D97-AF65-F5344CB8AC3E}">
        <p14:creationId xmlns:p14="http://schemas.microsoft.com/office/powerpoint/2010/main" val="3160120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MAKROEKONOMICKÉ VÝKONNOSTNÍ INDEXY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 fontScale="92500" lnSpcReduction="10000"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indexy, které sumarizují nominální a reálné cíle hospodářské politiky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za nominální jsou v tomto případě považovány cíle spojené s mírou inflace a nominálním hrubým domácím produktem 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za reálné cíle vztahující se k míře nezaměstnanosti a k reálnému HDP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Index sklíčenosti (index mizérie)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sečteme míru inflace a míru nezaměstnanosti ve sledovaném období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pokud hodnota indexu sklíčenosti roste, pak vývoj tohoto indexu ukazuje na klesající úroveň společenského blahobytu a tím také na neúspěšnost hospodářské politiky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Index voličské nepopularity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za jinak nezměněných okolností ztratí vládnoucí politická strana ze svých voličských preferencí jeden procentní bod tehdy, pokud: 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o tutéž hodnotu poklesne tempo růstu reálného hrubého domácího produktu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nebo pokud o tři procentní body stoupne míra inflace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12445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MAKROEKONOMICKÉ VÝKONNOSTNÍ INDEXY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Index stabilizační politiky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hlavní cíl makroekonomické politiky - udržení stabilního tempa růstu nominálního HDP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dynamika růstu tohoto ukazatele bude stabilní pouze tehdy, pokud vzrůst míry inflace o jeden procentní bod bude doprovázen stejně vysokým poklesem tempa růstu reálného HDP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sz="1200" b="1" dirty="0"/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Nedostatky výkonnostních indexů: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neschopnost vypovídat o rozdělení bohatství v dané společnosti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neschopnost rozlišovat mezi anticipovanou a neanticipovanou inflací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neschopnost zachytit ty pozitivní změny na trhu práce, které jsou spojeny s růstem míry nezaměstnanosti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1728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PHILLIPSOVA KŘIVKA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při hodnocení úspěšnosti praktické hospodářské politiky věnuje ekonomická teorie i praxe značnou pozornost stabilnímu vývoji v oblasti cenové hladiny a zaměstnanosti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v reálně fungující ekonomice nelze dosáhnout stavu plné zaměstnanosti bez toho, aby tento stav neakceleroval inflaci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výzkum </a:t>
            </a:r>
            <a:r>
              <a:rPr lang="cs-CZ" b="1" i="1" dirty="0"/>
              <a:t>A. W. H. </a:t>
            </a:r>
            <a:r>
              <a:rPr lang="cs-CZ" b="1" i="1" dirty="0" err="1"/>
              <a:t>Phillipse</a:t>
            </a:r>
            <a:r>
              <a:rPr lang="cs-CZ" dirty="0"/>
              <a:t>, v jehož rámci tento novozélandský ekonom definoval funkční vztah mezi tempem růstu nominálních mezd (mzdovou inflací) a mírou nezaměstnanosti, a současně na základě tohoto vztahu zkonstruoval křivku, která byla později označena jako </a:t>
            </a:r>
            <a:r>
              <a:rPr lang="cs-CZ" b="1" dirty="0" err="1"/>
              <a:t>Phillipsova</a:t>
            </a:r>
            <a:r>
              <a:rPr lang="cs-CZ" b="1" dirty="0"/>
              <a:t> křivka (PC</a:t>
            </a:r>
            <a:r>
              <a:rPr lang="cs-CZ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1511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PHILLIPSOVA KŘIVKA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 lnSpcReduction="10000"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původní </a:t>
            </a:r>
            <a:r>
              <a:rPr lang="cs-CZ" b="1" dirty="0" err="1"/>
              <a:t>Phillipsova</a:t>
            </a:r>
            <a:r>
              <a:rPr lang="cs-CZ" b="1" dirty="0"/>
              <a:t> křivka </a:t>
            </a:r>
            <a:r>
              <a:rPr lang="cs-CZ" dirty="0"/>
              <a:t>(</a:t>
            </a:r>
            <a:r>
              <a:rPr lang="cs-CZ" dirty="0" err="1"/>
              <a:t>PCp</a:t>
            </a:r>
            <a:r>
              <a:rPr lang="cs-CZ" dirty="0"/>
              <a:t>) vyjadřuje negativní nelineární vztah mezi mírou nezaměstnanosti a tempem růstu nominálních mezd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 err="1"/>
              <a:t>Phillips</a:t>
            </a:r>
            <a:r>
              <a:rPr lang="cs-CZ" dirty="0"/>
              <a:t> dospěl k závěru, že při nízké míře nezaměstnanosti vede mírný pokles počtu nezaměstnaných k prudkému růstu nominálních mezd, kdežto v opačném případě, tj. při vysoké míře nezaměstnanosti, vyvolá tentýž pokles pouze mírný růst mzdové inflace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za optimální pak označil míru nezaměstnanosti na úrovni 5,43 %</a:t>
            </a:r>
          </a:p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/>
              <a:t>modifikovaná </a:t>
            </a:r>
            <a:r>
              <a:rPr lang="cs-CZ" b="1" dirty="0" err="1"/>
              <a:t>Phillipsova</a:t>
            </a:r>
            <a:r>
              <a:rPr lang="cs-CZ" b="1" dirty="0"/>
              <a:t> křivka (</a:t>
            </a:r>
            <a:r>
              <a:rPr lang="cs-CZ" b="1" dirty="0" err="1"/>
              <a:t>PCm</a:t>
            </a:r>
            <a:r>
              <a:rPr lang="cs-CZ" b="1" dirty="0"/>
              <a:t>) </a:t>
            </a:r>
            <a:endParaRPr lang="cs-CZ" dirty="0"/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na počátku 60. let 20. století pak tuto křivku modifikovali </a:t>
            </a:r>
            <a:r>
              <a:rPr lang="cs-CZ" dirty="0" err="1"/>
              <a:t>neokeynesiánští</a:t>
            </a:r>
            <a:r>
              <a:rPr lang="cs-CZ" dirty="0"/>
              <a:t> ekonomové, kteří ji začali chápat jako křivku, která zobrazuje příčinný vztah mezi mírou nezaměstnanosti a mírou inflace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předpoklad, že mzdové náklady tvoří významnou část celkových nákladů firem a tím také významnou část jimi stanovených cen zboží, v důsledku čehož se růst mezd musí odrazit v rostoucí míře cenové inflace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2379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PHILLIPSOVA KŘIVKA</a:t>
            </a:r>
            <a:endParaRPr lang="cs-CZ" sz="2400" b="1" cap="all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B3B37BC3-D1C9-4D6A-A05C-6C14A2464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1" t="30425" r="51554" b="44524"/>
          <a:stretch/>
        </p:blipFill>
        <p:spPr>
          <a:xfrm>
            <a:off x="1437080" y="2523637"/>
            <a:ext cx="6269840" cy="325102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06651C-4F5A-47DC-8538-9F31D4B215B3}"/>
              </a:ext>
            </a:extLst>
          </p:cNvPr>
          <p:cNvSpPr txBox="1"/>
          <p:nvPr/>
        </p:nvSpPr>
        <p:spPr>
          <a:xfrm>
            <a:off x="1259632" y="191683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Původní (a) a modifikovaná (b) </a:t>
            </a:r>
            <a:r>
              <a:rPr lang="cs-CZ" b="1" dirty="0" err="1"/>
              <a:t>Phillipsova</a:t>
            </a:r>
            <a:r>
              <a:rPr lang="cs-CZ" b="1" dirty="0"/>
              <a:t> křivka</a:t>
            </a:r>
          </a:p>
        </p:txBody>
      </p:sp>
    </p:spTree>
    <p:extLst>
      <p:ext uri="{BB962C8B-B14F-4D97-AF65-F5344CB8AC3E}">
        <p14:creationId xmlns:p14="http://schemas.microsoft.com/office/powerpoint/2010/main" val="77021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PHILLIPSOVA KŘIVKA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31800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dirty="0" err="1"/>
              <a:t>Friedmanovo</a:t>
            </a:r>
            <a:r>
              <a:rPr lang="cs-CZ" b="1" dirty="0"/>
              <a:t> pojetí </a:t>
            </a:r>
            <a:r>
              <a:rPr lang="cs-CZ" b="1" dirty="0" err="1"/>
              <a:t>Phillipsovy</a:t>
            </a:r>
            <a:r>
              <a:rPr lang="cs-CZ" b="1" dirty="0"/>
              <a:t> křivky 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autorem </a:t>
            </a:r>
            <a:r>
              <a:rPr lang="cs-CZ" dirty="0" err="1"/>
              <a:t>Milton</a:t>
            </a:r>
            <a:r>
              <a:rPr lang="cs-CZ" dirty="0"/>
              <a:t> </a:t>
            </a:r>
            <a:r>
              <a:rPr lang="cs-CZ" dirty="0" err="1"/>
              <a:t>Friedman</a:t>
            </a:r>
            <a:r>
              <a:rPr lang="cs-CZ" dirty="0"/>
              <a:t> (monetaristický přístup)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spojeno jak s koncepcí adaptivních očekávání, tak s jím definovanou přirozenou mírou nezaměstnanosti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i="1" dirty="0"/>
              <a:t>krátkodobá </a:t>
            </a:r>
            <a:r>
              <a:rPr lang="cs-CZ" b="1" i="1" dirty="0" err="1"/>
              <a:t>Phillipsova</a:t>
            </a:r>
            <a:r>
              <a:rPr lang="cs-CZ" b="1" i="1" dirty="0"/>
              <a:t> křivka</a:t>
            </a:r>
            <a:r>
              <a:rPr lang="cs-CZ" dirty="0"/>
              <a:t> (SPC)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křivka, která je vždy konstruována pro určitou hodnotu očekávané míry inflace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v důsledku neočekávaných šoků může v krátkém období nastat situace, kdy změny v oblasti cenové hladiny neodpovídají původním očekáváním ekonomických subjektů, což se následně odrazí ve vývoji na trhu práce, kde skutečná míra nezaměstnanosti nebude odpovídat míře přirozené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b="1" i="1" dirty="0"/>
              <a:t>dlouhodobá </a:t>
            </a:r>
            <a:r>
              <a:rPr lang="cs-CZ" b="1" i="1" dirty="0" err="1"/>
              <a:t>Phillipsova</a:t>
            </a:r>
            <a:r>
              <a:rPr lang="cs-CZ" b="1" i="1" dirty="0"/>
              <a:t> křivka </a:t>
            </a:r>
            <a:r>
              <a:rPr lang="cs-CZ" dirty="0"/>
              <a:t>(LPC)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soubor bodů, v nichž se skutečná míra inflace rovná své očekávané hodnotě a současně se skutečná míra nezaměstnanosti rovná míře přirozené</a:t>
            </a:r>
          </a:p>
          <a:p>
            <a:pPr marL="907288" lvl="2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cs-CZ" dirty="0"/>
              <a:t>vertikální přímka nacházející se na úrovni přirozené míry nezaměstnanosti</a:t>
            </a:r>
          </a:p>
          <a:p>
            <a:pPr marL="724408" lvl="1" indent="-319088" algn="just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783130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1331</TotalTime>
  <Words>1311</Words>
  <Application>Microsoft Office PowerPoint</Application>
  <PresentationFormat>Předvádění na obrazovce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 Black</vt:lpstr>
      <vt:lpstr>Calibri</vt:lpstr>
      <vt:lpstr>Calibri Light</vt:lpstr>
      <vt:lpstr>Wingdings</vt:lpstr>
      <vt:lpstr>Retrospektiva</vt:lpstr>
      <vt:lpstr>  MAKROEKONOMIE Hospodářská politika, její účinnost a dopady </vt:lpstr>
      <vt:lpstr>HOSPODÁŘSKÁ POLITIKA A JEJÍ CÍLE</vt:lpstr>
      <vt:lpstr>HOSPODÁŘSKÁ POLITIKA A JEJÍ CÍLE</vt:lpstr>
      <vt:lpstr>MAKROEKONOMICKÉ VÝKONNOSTNÍ INDEXY</vt:lpstr>
      <vt:lpstr>MAKROEKONOMICKÉ VÝKONNOSTNÍ INDEXY</vt:lpstr>
      <vt:lpstr>PHILLIPSOVA KŘIVKA</vt:lpstr>
      <vt:lpstr>PHILLIPSOVA KŘIVKA</vt:lpstr>
      <vt:lpstr>PHILLIPSOVA KŘIVKA</vt:lpstr>
      <vt:lpstr>PHILLIPSOVA KŘIVKA</vt:lpstr>
      <vt:lpstr>PHILLIPSOVA KŘIVKA</vt:lpstr>
      <vt:lpstr>PHILLIPSOVA KŘIVKA</vt:lpstr>
      <vt:lpstr>PHILLIPSOVA KŘIVKA</vt:lpstr>
      <vt:lpstr>MAGICKÉ N-ÚHELNÍKY</vt:lpstr>
      <vt:lpstr>MAGICKÉ N-ÚHELNÍKY</vt:lpstr>
      <vt:lpstr>MAGICKÉ N-ÚHELNÍKY</vt:lpstr>
      <vt:lpstr>MAGICKÉ N-ÚHELNÍKY</vt:lpstr>
      <vt:lpstr>MAGICKÉ N-ÚHELNÍKY</vt:lpstr>
      <vt:lpstr>MAGICKÉ N-ÚHELNÍKY</vt:lpstr>
      <vt:lpstr>MAGICKÉ N-ÚHELNÍKY</vt:lpstr>
      <vt:lpstr>Makroekonomické ukazatele České republiky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ZAHRANIČNÍ ROZVOJOVÉ SPOLUPRÁCE ČESKÉ REPUBLIKY PO VSTUPU DO EU</dc:title>
  <dc:creator>maj0001</dc:creator>
  <cp:lastModifiedBy>Ingrid Majerová</cp:lastModifiedBy>
  <cp:revision>188</cp:revision>
  <dcterms:modified xsi:type="dcterms:W3CDTF">2024-02-12T17:33:04Z</dcterms:modified>
</cp:coreProperties>
</file>