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6" r:id="rId2"/>
    <p:sldId id="278" r:id="rId3"/>
    <p:sldId id="343" r:id="rId4"/>
    <p:sldId id="338" r:id="rId5"/>
    <p:sldId id="313" r:id="rId6"/>
    <p:sldId id="342" r:id="rId7"/>
    <p:sldId id="352" r:id="rId8"/>
    <p:sldId id="314" r:id="rId9"/>
    <p:sldId id="312" r:id="rId10"/>
    <p:sldId id="321" r:id="rId11"/>
    <p:sldId id="311" r:id="rId12"/>
    <p:sldId id="310" r:id="rId13"/>
    <p:sldId id="320" r:id="rId14"/>
    <p:sldId id="344" r:id="rId15"/>
    <p:sldId id="345" r:id="rId16"/>
    <p:sldId id="346" r:id="rId17"/>
    <p:sldId id="347" r:id="rId18"/>
    <p:sldId id="349" r:id="rId19"/>
    <p:sldId id="348" r:id="rId20"/>
    <p:sldId id="350" r:id="rId21"/>
    <p:sldId id="351" r:id="rId22"/>
    <p:sldId id="319" r:id="rId23"/>
    <p:sldId id="27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F46F2-1FD8-4AC3-8890-500EDA6AE397}" type="datetimeFigureOut">
              <a:rPr lang="cs-CZ" smtClean="0"/>
              <a:t>08.02.2024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85DEC-6667-4F7D-B104-DC39BA0977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7895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85DEC-6667-4F7D-B104-DC39BA0977AB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5136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85DEC-6667-4F7D-B104-DC39BA0977AB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7548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85DEC-6667-4F7D-B104-DC39BA0977AB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4200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85DEC-6667-4F7D-B104-DC39BA0977AB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6530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85DEC-6667-4F7D-B104-DC39BA0977AB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0950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85DEC-6667-4F7D-B104-DC39BA0977AB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42546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85DEC-6667-4F7D-B104-DC39BA0977AB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05370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85DEC-6667-4F7D-B104-DC39BA0977AB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32781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85DEC-6667-4F7D-B104-DC39BA0977AB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0111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85DEC-6667-4F7D-B104-DC39BA0977AB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2798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85DEC-6667-4F7D-B104-DC39BA0977AB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2180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85DEC-6667-4F7D-B104-DC39BA0977AB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8067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85DEC-6667-4F7D-B104-DC39BA0977AB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842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85DEC-6667-4F7D-B104-DC39BA0977AB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8987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85DEC-6667-4F7D-B104-DC39BA0977AB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7857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85DEC-6667-4F7D-B104-DC39BA0977AB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2751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85DEC-6667-4F7D-B104-DC39BA0977AB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9291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08.02.2024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228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08.02.2024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5830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08.02.2024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292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08.02.2024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191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08.02.2024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90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08.02.2024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0615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08.02.2024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333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08.02.2024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1376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08.02.2024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3831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8A2481B-5154-415F-B752-558547769AA3}" type="datetimeFigureOut">
              <a:rPr lang="cs-CZ" smtClean="0"/>
              <a:pPr/>
              <a:t>08.02.2024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7007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08.02.2024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8407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08.02.2024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421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ajerova@opf.slu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fcr.cz/cs/verejny-sektor/makroekonomika/makroekonomicka-predikce/2022/makroekonomicka-predikce-duben-2022-47117" TargetMode="External"/><Relationship Id="rId2" Type="http://schemas.openxmlformats.org/officeDocument/2006/relationships/hyperlink" Target="https://www.czso.cz/csu/czso/ceska-republika-od-roku-1989-v-cislech-aktualizovano-268202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zso.cz/documents/10180/150808213/3202032127_mez.pdf/9b8c4d2c-08d5-4079-ae93-719d31b8d54b?version=1.3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/index.php?title=Kvazimandatorn%C3%AD&amp;action=edit&amp;redlink=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57200" y="1412776"/>
            <a:ext cx="8229600" cy="1563179"/>
          </a:xfrm>
        </p:spPr>
        <p:txBody>
          <a:bodyPr>
            <a:normAutofit fontScale="90000"/>
          </a:bodyPr>
          <a:lstStyle/>
          <a:p>
            <a:pPr algn="ctr"/>
            <a:br>
              <a:rPr lang="cs-CZ" sz="3600" b="1" cap="all" dirty="0"/>
            </a:br>
            <a:br>
              <a:rPr lang="cs-CZ" sz="3600" b="1" cap="all" dirty="0"/>
            </a:br>
            <a:r>
              <a:rPr lang="cs-CZ" sz="4400" b="1" dirty="0"/>
              <a:t>MAKROEKONOMIE</a:t>
            </a:r>
            <a:br>
              <a:rPr lang="cs-CZ" sz="4400" b="1" dirty="0"/>
            </a:br>
            <a:r>
              <a:rPr lang="cs-CZ" sz="4400" b="1" dirty="0"/>
              <a:t>Fiskální politika a státní rozpočet</a:t>
            </a:r>
            <a:br>
              <a:rPr lang="cs-CZ" b="1" cap="all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723630"/>
            <a:ext cx="6400800" cy="2316832"/>
          </a:xfrm>
        </p:spPr>
        <p:txBody>
          <a:bodyPr>
            <a:normAutofit fontScale="55000" lnSpcReduction="20000"/>
          </a:bodyPr>
          <a:lstStyle/>
          <a:p>
            <a:endParaRPr lang="cs-CZ" dirty="0">
              <a:latin typeface="Arial Black" pitchFamily="34" charset="0"/>
            </a:endParaRPr>
          </a:p>
          <a:p>
            <a:pPr algn="ctr"/>
            <a:r>
              <a:rPr lang="cs-CZ" dirty="0">
                <a:latin typeface="Arial Black" pitchFamily="34" charset="0"/>
              </a:rPr>
              <a:t>Ing. Ingrid Majerová, Dr.</a:t>
            </a:r>
          </a:p>
          <a:p>
            <a:pPr algn="ctr"/>
            <a:r>
              <a:rPr lang="cs-CZ" dirty="0">
                <a:latin typeface="Arial Black" pitchFamily="34" charset="0"/>
              </a:rPr>
              <a:t>MVŠO</a:t>
            </a:r>
          </a:p>
          <a:p>
            <a:pPr algn="ctr"/>
            <a:r>
              <a:rPr lang="cs-CZ" dirty="0">
                <a:latin typeface="Arial Black" pitchFamily="34" charset="0"/>
              </a:rPr>
              <a:t>Slezská univerzita v Opavě</a:t>
            </a:r>
          </a:p>
          <a:p>
            <a:pPr algn="ctr"/>
            <a:r>
              <a:rPr lang="cs-CZ" dirty="0">
                <a:latin typeface="Arial Black" pitchFamily="34" charset="0"/>
              </a:rPr>
              <a:t>Obchodně podnikatelská fakulta v Karviné</a:t>
            </a:r>
          </a:p>
          <a:p>
            <a:endParaRPr lang="cs-CZ" dirty="0">
              <a:latin typeface="Arial Black" pitchFamily="34" charset="0"/>
            </a:endParaRPr>
          </a:p>
          <a:p>
            <a:pPr algn="ctr"/>
            <a:r>
              <a:rPr lang="cs-CZ" u="sng" dirty="0" err="1">
                <a:solidFill>
                  <a:schemeClr val="tx1"/>
                </a:solidFill>
                <a:hlinkClick r:id="rId2"/>
              </a:rPr>
              <a:t>majerova</a:t>
            </a:r>
            <a:r>
              <a:rPr lang="cs-CZ" u="sng" dirty="0">
                <a:solidFill>
                  <a:schemeClr val="tx1"/>
                </a:solidFill>
                <a:hlinkClick r:id="rId2"/>
              </a:rPr>
              <a:t>@</a:t>
            </a:r>
            <a:r>
              <a:rPr lang="cs-CZ" u="sng" dirty="0" err="1">
                <a:solidFill>
                  <a:schemeClr val="tx1"/>
                </a:solidFill>
                <a:hlinkClick r:id="rId2"/>
              </a:rPr>
              <a:t>opf.slu.cz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Tvorba státního rozpočtu a problematika dluhu</a:t>
            </a:r>
            <a:endParaRPr lang="cs-CZ" sz="2400" b="1" cap="all" dirty="0"/>
          </a:p>
        </p:txBody>
      </p:sp>
      <p:sp>
        <p:nvSpPr>
          <p:cNvPr id="10" name="Zástupný symbol pro obsah 9">
            <a:extLst>
              <a:ext uri="{FF2B5EF4-FFF2-40B4-BE49-F238E27FC236}">
                <a16:creationId xmlns:a16="http://schemas.microsoft.com/office/drawing/2014/main" id="{BFBF87C1-1BF7-4AFF-A548-89899FA2D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060848"/>
            <a:ext cx="7543801" cy="4023360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b="1" dirty="0"/>
              <a:t>Státní dluh</a:t>
            </a:r>
            <a:r>
              <a:rPr lang="cs-CZ" dirty="0"/>
              <a:t> je dluh tvořený závazky vlády a je často mylně zaměňován s veřejným neboli vládním dluhem.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/>
              <a:t>Český </a:t>
            </a:r>
            <a:r>
              <a:rPr lang="cs-CZ" b="1" dirty="0"/>
              <a:t>vládní dluh </a:t>
            </a:r>
            <a:r>
              <a:rPr lang="cs-CZ" dirty="0"/>
              <a:t>tvoří právě zmiňovaný státní dluh, nicméně i dluhy obcí, krajů, veřejných příspěvkových organizací, státních fondů a zdravotních pojišťoven.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/>
              <a:t>V prvním roce existence Česka (1993) činil státní dluh 158,8 miliard Kč, což znamenalo 13,3 % HDP.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/>
              <a:t> Až do roku 1996 se státní dluh nominálně prakticky neměnil a vzhledem k rostoucímu HDP tak dokonce klesal jeho podíl na HDP.</a:t>
            </a:r>
          </a:p>
        </p:txBody>
      </p:sp>
    </p:spTree>
    <p:extLst>
      <p:ext uri="{BB962C8B-B14F-4D97-AF65-F5344CB8AC3E}">
        <p14:creationId xmlns:p14="http://schemas.microsoft.com/office/powerpoint/2010/main" val="3010608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Tvorba státního rozpočtu a problematika dluhu</a:t>
            </a:r>
            <a:endParaRPr lang="cs-CZ" sz="2400" b="1" cap="all" dirty="0"/>
          </a:p>
        </p:txBody>
      </p:sp>
      <p:sp>
        <p:nvSpPr>
          <p:cNvPr id="10" name="Zástupný symbol pro obsah 9">
            <a:extLst>
              <a:ext uri="{FF2B5EF4-FFF2-40B4-BE49-F238E27FC236}">
                <a16:creationId xmlns:a16="http://schemas.microsoft.com/office/drawing/2014/main" id="{BFBF87C1-1BF7-4AFF-A548-89899FA2D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060848"/>
            <a:ext cx="7543801" cy="4023360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dirty="0"/>
              <a:t>Přibližně od roku 1997 státní dluh ČR nepřetržitě rostl a jeho růst se pak podařilo zastavit až v roce 2013.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 err="1"/>
              <a:t>Koronavirová</a:t>
            </a:r>
            <a:r>
              <a:rPr lang="cs-CZ" dirty="0"/>
              <a:t> krize v letech 2020 a 2021 přispěla k prohloubení českého dluhu z 29 % na 40 % HDP, i tak však stále jde o menší prohloubení jako například v porovnání se sousedním Německem, kde zadlužení stouplo ze 60 % na 80 % HDP.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/>
              <a:t>V roce 2020 vykázalo hospodaření státu deficit 367,4 miliardy Kč a státní dluh činil 2,05 bilionu Kč. Ke konci roku 2021 dosáhl státní dluh 2,47 bilionu Kč, což odpovídá 40,4 % HDP. V prvním čtvrtletí 2022 se státní dluh dále zvýšil na 2,59 bilionu Kč.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/>
              <a:t>Státní dluh v roce 2022 překonal hranici 2,8 bilionu (42,9 % HDP) a v roce 2023 dokonce tři biliony korun.</a:t>
            </a:r>
          </a:p>
        </p:txBody>
      </p:sp>
    </p:spTree>
    <p:extLst>
      <p:ext uri="{BB962C8B-B14F-4D97-AF65-F5344CB8AC3E}">
        <p14:creationId xmlns:p14="http://schemas.microsoft.com/office/powerpoint/2010/main" val="1820125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Tvorba státního rozpočtu a problematika dluhu</a:t>
            </a:r>
            <a:endParaRPr lang="cs-CZ" sz="2400" b="1" cap="all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3798947-90C8-4109-A052-E5DF933A55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18" r="12756"/>
          <a:stretch/>
        </p:blipFill>
        <p:spPr>
          <a:xfrm>
            <a:off x="999991" y="4369776"/>
            <a:ext cx="7144018" cy="1734117"/>
          </a:xfrm>
          <a:prstGeom prst="rect">
            <a:avLst/>
          </a:prstGeom>
        </p:spPr>
      </p:pic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A6D39000-2BED-4300-BEBE-890D0AF419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2913" r="12170"/>
          <a:stretch/>
        </p:blipFill>
        <p:spPr>
          <a:xfrm>
            <a:off x="971600" y="2202356"/>
            <a:ext cx="7200800" cy="173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638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Tvorba státního rozpočtu a problematika dluhu</a:t>
            </a:r>
            <a:endParaRPr lang="cs-CZ" sz="2400" b="1" cap="all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AD4301BC-1BAC-481A-A882-8BB1C51BFA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927" t="13838" r="5274" b="24231"/>
          <a:stretch/>
        </p:blipFill>
        <p:spPr>
          <a:xfrm>
            <a:off x="1979712" y="2708920"/>
            <a:ext cx="532859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10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772400" cy="1143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000" b="1" dirty="0"/>
              <a:t>STÁTNÍ ROZPOČET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0099" y="1772816"/>
            <a:ext cx="7543801" cy="4392488"/>
          </a:xfrm>
        </p:spPr>
        <p:txBody>
          <a:bodyPr>
            <a:normAutofit fontScale="92500" lnSpcReduction="20000"/>
          </a:bodyPr>
          <a:lstStyle/>
          <a:p>
            <a:pPr marL="201168" lvl="1" indent="0">
              <a:buNone/>
            </a:pPr>
            <a:r>
              <a:rPr lang="cs-CZ" b="1" dirty="0"/>
              <a:t>Vnitřní a vnější dluh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dirty="0"/>
              <a:t>Vnitřní dluh – většina dluhu každé ekonomiky je držena domácími ekonomickými subjekty (domácnostmi, firmami a institucemi)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dirty="0"/>
              <a:t>Vnější dluh – dluh drží zahraniční subjekty (domácnosti, firmy, vlády)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cs-CZ" dirty="0"/>
          </a:p>
          <a:p>
            <a:pPr lvl="1" algn="just">
              <a:buFont typeface="Arial" panose="020B0604020202020204" pitchFamily="34" charset="0"/>
              <a:buChar char="•"/>
            </a:pPr>
            <a:endParaRPr lang="cs-CZ" dirty="0"/>
          </a:p>
          <a:p>
            <a:pPr lvl="1" algn="just">
              <a:buFont typeface="Arial" panose="020B0604020202020204" pitchFamily="34" charset="0"/>
              <a:buChar char="•"/>
            </a:pPr>
            <a:endParaRPr lang="cs-CZ" dirty="0"/>
          </a:p>
          <a:p>
            <a:pPr lvl="1" algn="just">
              <a:buFont typeface="Arial" panose="020B0604020202020204" pitchFamily="34" charset="0"/>
              <a:buChar char="•"/>
            </a:pPr>
            <a:endParaRPr lang="cs-CZ" dirty="0"/>
          </a:p>
          <a:p>
            <a:pPr lvl="1" algn="just">
              <a:buFont typeface="Arial" panose="020B0604020202020204" pitchFamily="34" charset="0"/>
              <a:buChar char="•"/>
            </a:pPr>
            <a:endParaRPr lang="cs-CZ" dirty="0"/>
          </a:p>
          <a:p>
            <a:pPr lvl="1" algn="just">
              <a:buFont typeface="Arial" panose="020B0604020202020204" pitchFamily="34" charset="0"/>
              <a:buChar char="•"/>
            </a:pPr>
            <a:endParaRPr lang="cs-CZ" b="1" dirty="0"/>
          </a:p>
          <a:p>
            <a:pPr lvl="1" algn="just">
              <a:buFont typeface="Arial" panose="020B0604020202020204" pitchFamily="34" charset="0"/>
              <a:buChar char="•"/>
            </a:pPr>
            <a:endParaRPr lang="cs-CZ" b="1" dirty="0"/>
          </a:p>
          <a:p>
            <a:pPr lvl="1" algn="just">
              <a:buFont typeface="Arial" panose="020B0604020202020204" pitchFamily="34" charset="0"/>
              <a:buChar char="•"/>
            </a:pPr>
            <a:endParaRPr lang="cs-CZ" sz="1600" b="1" dirty="0"/>
          </a:p>
          <a:p>
            <a:pPr lvl="1" algn="just">
              <a:spcBef>
                <a:spcPts val="6000"/>
              </a:spcBef>
              <a:buFont typeface="Arial" panose="020B0604020202020204" pitchFamily="34" charset="0"/>
              <a:buChar char="•"/>
            </a:pPr>
            <a:r>
              <a:rPr lang="cs-CZ" sz="1600" b="1" dirty="0"/>
              <a:t>Jediným způsobem, jak zastavit růst dluhu je eliminace rozpočtových deficitů, které dluh tvoří</a:t>
            </a:r>
            <a:r>
              <a:rPr lang="cs-CZ" sz="1600" dirty="0"/>
              <a:t>. 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cs-CZ" b="1" dirty="0"/>
          </a:p>
          <a:p>
            <a:pPr lvl="1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01168" lvl="1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9FCFE4F-4ADE-4D4D-AA78-5CF0547EA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852936"/>
            <a:ext cx="6004893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785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FISKÁLNÍ POLITIKA</a:t>
            </a:r>
            <a:endParaRPr lang="cs-CZ" sz="2400" b="1" cap="all" dirty="0"/>
          </a:p>
        </p:txBody>
      </p:sp>
      <p:sp>
        <p:nvSpPr>
          <p:cNvPr id="10" name="Zástupný symbol pro obsah 9">
            <a:extLst>
              <a:ext uri="{FF2B5EF4-FFF2-40B4-BE49-F238E27FC236}">
                <a16:creationId xmlns:a16="http://schemas.microsoft.com/office/drawing/2014/main" id="{BFBF87C1-1BF7-4AFF-A548-89899FA2D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060848"/>
            <a:ext cx="7543801" cy="4023360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dirty="0"/>
              <a:t>Příjmová a výdajová strana rozpočtu, resp. daně a transferové platby a vládní výdaje, jsou nástroji fiskální politiky.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/>
              <a:t>Tyto nástroje mají dvě následující charakteristiky – buď působí v ekonomice automaticky, nebo na základě rozhodnutí tvůrců fiskální politiky.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b="1" dirty="0"/>
              <a:t>Vestavěné stabilizátory</a:t>
            </a:r>
            <a:r>
              <a:rPr lang="cs-CZ" dirty="0"/>
              <a:t>, což jsou nástroje, které fungují automaticky a zmírňují cyklické výkyvy v ekonomice.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i="1" dirty="0"/>
              <a:t>progresivní důchodové daně</a:t>
            </a:r>
            <a:r>
              <a:rPr lang="cs-CZ" dirty="0"/>
              <a:t>, které působí protiinflačně v případě expanze ekonomiky a naopak v případě recese působí proti poklesu spotřeby snižováním daňových sazeb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i="1" dirty="0"/>
              <a:t>transferové platby</a:t>
            </a:r>
            <a:r>
              <a:rPr lang="cs-CZ" dirty="0"/>
              <a:t>, které se v období recese automaticky zvyšují a zabraňují poklesům disponibilních důchodů a naopak v období expanze se snižují.</a:t>
            </a:r>
          </a:p>
        </p:txBody>
      </p:sp>
    </p:spTree>
    <p:extLst>
      <p:ext uri="{BB962C8B-B14F-4D97-AF65-F5344CB8AC3E}">
        <p14:creationId xmlns:p14="http://schemas.microsoft.com/office/powerpoint/2010/main" val="296861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FISKÁLNÍ POLITIKA</a:t>
            </a:r>
            <a:endParaRPr lang="cs-CZ" sz="2400" b="1" cap="all" dirty="0"/>
          </a:p>
        </p:txBody>
      </p:sp>
      <p:sp>
        <p:nvSpPr>
          <p:cNvPr id="10" name="Zástupný symbol pro obsah 9">
            <a:extLst>
              <a:ext uri="{FF2B5EF4-FFF2-40B4-BE49-F238E27FC236}">
                <a16:creationId xmlns:a16="http://schemas.microsoft.com/office/drawing/2014/main" id="{BFBF87C1-1BF7-4AFF-A548-89899FA2D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060848"/>
            <a:ext cx="7543801" cy="4023360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b="1" dirty="0"/>
              <a:t>Diskreční opatření</a:t>
            </a:r>
            <a:r>
              <a:rPr lang="cs-CZ" dirty="0"/>
              <a:t>, což jsou legislativní rozhodnutí o použití výdajů nebo příjmů rozpočtu.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dirty="0"/>
              <a:t>schválení struktury příjmů a výdajů na daný fiskální rok, rozhodnutí o financování některých investičních výdajů, vytváření veřejně prospěšných prací či změnu daňových sazeb.</a:t>
            </a:r>
            <a:r>
              <a:rPr lang="cs-CZ" b="1" i="1" dirty="0"/>
              <a:t> 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cs-CZ" sz="1100" b="1" i="1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cs-CZ" b="1" dirty="0"/>
              <a:t>Dopady: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dirty="0"/>
              <a:t>na AD - rostou-li výdaje, roste i agregátní poptávka a naopak (u daní je efekt opačný)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b="1" dirty="0"/>
              <a:t>Vytěsňovací efekt </a:t>
            </a:r>
            <a:r>
              <a:rPr lang="cs-CZ" dirty="0"/>
              <a:t>- rostoucí vládní výdaje způsobují pokles soukromých výdajů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dirty="0"/>
              <a:t>Na AS - jednoznačně neúčinnost vládních výdajů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141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FISKÁLNÍ POLITIKA</a:t>
            </a:r>
            <a:endParaRPr lang="cs-CZ" sz="2400" b="1" cap="all" dirty="0"/>
          </a:p>
        </p:txBody>
      </p:sp>
      <p:sp>
        <p:nvSpPr>
          <p:cNvPr id="10" name="Zástupný symbol pro obsah 9">
            <a:extLst>
              <a:ext uri="{FF2B5EF4-FFF2-40B4-BE49-F238E27FC236}">
                <a16:creationId xmlns:a16="http://schemas.microsoft.com/office/drawing/2014/main" id="{BFBF87C1-1BF7-4AFF-A548-89899FA2D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060848"/>
            <a:ext cx="7543801" cy="4023360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b="1" dirty="0"/>
              <a:t>Expanzivní FP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dirty="0"/>
              <a:t>stimulace růstu výkonu ekonomiky v případě deflační mezery (nevyužité zdroje)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cs-CZ" dirty="0"/>
          </a:p>
          <a:p>
            <a:pPr lvl="1" algn="just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3089792-266F-4929-A053-F81060BCDF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913" t="28033" r="32675" b="44960"/>
          <a:stretch/>
        </p:blipFill>
        <p:spPr>
          <a:xfrm>
            <a:off x="2411760" y="3052495"/>
            <a:ext cx="4176464" cy="288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787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FISKÁLNÍ POLITIKA</a:t>
            </a:r>
            <a:endParaRPr lang="cs-CZ" sz="2400" b="1" cap="all" dirty="0"/>
          </a:p>
        </p:txBody>
      </p:sp>
      <p:sp>
        <p:nvSpPr>
          <p:cNvPr id="10" name="Zástupný symbol pro obsah 9">
            <a:extLst>
              <a:ext uri="{FF2B5EF4-FFF2-40B4-BE49-F238E27FC236}">
                <a16:creationId xmlns:a16="http://schemas.microsoft.com/office/drawing/2014/main" id="{BFBF87C1-1BF7-4AFF-A548-89899FA2D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060848"/>
            <a:ext cx="7543801" cy="4023360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b="1" dirty="0"/>
              <a:t>Expanzivní FP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dirty="0"/>
              <a:t>stimulace růstu výkonu ekonomiky v případě využitých zdrojů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cs-CZ" dirty="0"/>
          </a:p>
          <a:p>
            <a:pPr lvl="1" algn="just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5A74A60-852F-4AFA-AD46-1985931B6A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637" t="41180" r="31889" b="31520"/>
          <a:stretch/>
        </p:blipFill>
        <p:spPr>
          <a:xfrm>
            <a:off x="2598981" y="2924943"/>
            <a:ext cx="3629203" cy="302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685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FISKÁLNÍ POLITIKA</a:t>
            </a:r>
            <a:endParaRPr lang="cs-CZ" sz="2400" b="1" cap="all" dirty="0"/>
          </a:p>
        </p:txBody>
      </p:sp>
      <p:sp>
        <p:nvSpPr>
          <p:cNvPr id="10" name="Zástupný symbol pro obsah 9">
            <a:extLst>
              <a:ext uri="{FF2B5EF4-FFF2-40B4-BE49-F238E27FC236}">
                <a16:creationId xmlns:a16="http://schemas.microsoft.com/office/drawing/2014/main" id="{BFBF87C1-1BF7-4AFF-A548-89899FA2D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060848"/>
            <a:ext cx="7543801" cy="4023360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b="1" dirty="0"/>
              <a:t>Expanzivní FP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dirty="0"/>
              <a:t>stimulace růstu výkonu ekonomiky v případě snížení daní – stimulace AD i AS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cs-CZ" dirty="0"/>
          </a:p>
          <a:p>
            <a:pPr lvl="1" algn="just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3CF4B0-30BA-44E3-936B-CD93BD7A07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428" t="37418" r="30522" b="36099"/>
          <a:stretch/>
        </p:blipFill>
        <p:spPr>
          <a:xfrm>
            <a:off x="2915816" y="2940373"/>
            <a:ext cx="4104456" cy="308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868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Tvorba státního rozpočtu a problematika dluhu</a:t>
            </a:r>
            <a:endParaRPr lang="cs-CZ" sz="2400" b="1" cap="all" dirty="0"/>
          </a:p>
        </p:txBody>
      </p:sp>
      <p:sp>
        <p:nvSpPr>
          <p:cNvPr id="11" name="Zástupný symbol pro obsah 10">
            <a:extLst>
              <a:ext uri="{FF2B5EF4-FFF2-40B4-BE49-F238E27FC236}">
                <a16:creationId xmlns:a16="http://schemas.microsoft.com/office/drawing/2014/main" id="{2E659626-8448-497D-8B8B-CF16E5C64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b="1" dirty="0"/>
              <a:t>Státní rozpočet </a:t>
            </a:r>
            <a:r>
              <a:rPr lang="cs-CZ" dirty="0"/>
              <a:t>je základním nástrojem fiskální politiky a představuje centralizovaný peněžní fond a ústřední prvek veřejných financí.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cs-CZ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/>
              <a:t>Veřejné finance jsou tvořeny soustavou veřejných rozpočtů, v ČR je tvoří: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dirty="0"/>
              <a:t>státní rozpočet,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dirty="0"/>
              <a:t>územní rozpočty (rozpočty krajů a obcí),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dirty="0"/>
              <a:t>rozpočty zdravotních pojišťoven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dirty="0"/>
              <a:t>účelové fondy (např. fondy sociálního zabezpečení)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dirty="0"/>
              <a:t>a finance státních podniků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7012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FISKÁLNÍ POLITIKA</a:t>
            </a:r>
            <a:endParaRPr lang="cs-CZ" sz="2400" b="1" cap="all" dirty="0"/>
          </a:p>
        </p:txBody>
      </p:sp>
      <p:sp>
        <p:nvSpPr>
          <p:cNvPr id="10" name="Zástupný symbol pro obsah 9">
            <a:extLst>
              <a:ext uri="{FF2B5EF4-FFF2-40B4-BE49-F238E27FC236}">
                <a16:creationId xmlns:a16="http://schemas.microsoft.com/office/drawing/2014/main" id="{BFBF87C1-1BF7-4AFF-A548-89899FA2D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060848"/>
            <a:ext cx="7543801" cy="4023360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b="1" dirty="0"/>
              <a:t>Restriktivní FP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dirty="0"/>
              <a:t>omezení výkonu ekonomiky (v případě inflační mezery) – snížení vládních výdajů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C7E77BF-BFFC-4515-8D3F-84A7CD15E1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13" t="44960" r="53150" b="29655"/>
          <a:stretch/>
        </p:blipFill>
        <p:spPr>
          <a:xfrm>
            <a:off x="2580245" y="3140968"/>
            <a:ext cx="4029227" cy="279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6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FISKÁLNÍ POLITIKA</a:t>
            </a:r>
            <a:endParaRPr lang="cs-CZ" sz="2400" b="1" cap="all" dirty="0"/>
          </a:p>
        </p:txBody>
      </p:sp>
      <p:sp>
        <p:nvSpPr>
          <p:cNvPr id="10" name="Zástupný symbol pro obsah 9">
            <a:extLst>
              <a:ext uri="{FF2B5EF4-FFF2-40B4-BE49-F238E27FC236}">
                <a16:creationId xmlns:a16="http://schemas.microsoft.com/office/drawing/2014/main" id="{BFBF87C1-1BF7-4AFF-A548-89899FA2D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060848"/>
            <a:ext cx="7543801" cy="4023360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b="1" dirty="0"/>
              <a:t>Restriktivní FP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dirty="0"/>
              <a:t>omezení výkonu ekonomiky (v případě inflační mezery) – zvýšení daní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8675AD9-979F-459A-BD58-4D179E04C1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26" t="52520" r="55512" b="20400"/>
          <a:stretch/>
        </p:blipFill>
        <p:spPr>
          <a:xfrm>
            <a:off x="2794659" y="2996952"/>
            <a:ext cx="3600400" cy="286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37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772400" cy="1143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400" b="1" dirty="0"/>
              <a:t>ZÁVĚR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391578"/>
          </a:xfrm>
        </p:spPr>
        <p:txBody>
          <a:bodyPr>
            <a:normAutofit/>
          </a:bodyPr>
          <a:lstStyle/>
          <a:p>
            <a:r>
              <a:rPr lang="pl-PL" b="1" dirty="0"/>
              <a:t>Česká republika od roku 1989 v číslech</a:t>
            </a:r>
          </a:p>
          <a:p>
            <a:r>
              <a:rPr lang="cs-CZ" dirty="0">
                <a:hlinkClick r:id="rId2"/>
              </a:rPr>
              <a:t>https://www.czso.cz/csu/czso/ceska-republika-od-roku-1989-v-cislech-aktualizovano-2682022</a:t>
            </a:r>
            <a:endParaRPr lang="cs-CZ" dirty="0"/>
          </a:p>
          <a:p>
            <a:endParaRPr lang="cs-CZ" sz="1000" dirty="0"/>
          </a:p>
          <a:p>
            <a:r>
              <a:rPr lang="cs-CZ" b="1" dirty="0"/>
              <a:t>Makroekonomická predikce ČR - MFČR</a:t>
            </a:r>
          </a:p>
          <a:p>
            <a:r>
              <a:rPr lang="cs-CZ" dirty="0">
                <a:hlinkClick r:id="rId3"/>
              </a:rPr>
              <a:t>https://www.mfcr.cz/cs/verejny-sektor/makroekonomika/makroekonomicka-predikce/2022/makroekonomicka-predikce-duben-2022-47117</a:t>
            </a:r>
            <a:endParaRPr lang="cs-CZ" dirty="0"/>
          </a:p>
          <a:p>
            <a:endParaRPr lang="cs-CZ" sz="1000" dirty="0"/>
          </a:p>
          <a:p>
            <a:r>
              <a:rPr lang="cs-CZ" b="1" dirty="0"/>
              <a:t>Mezinárodní srovnání</a:t>
            </a:r>
          </a:p>
          <a:p>
            <a:r>
              <a:rPr lang="cs-CZ" dirty="0">
                <a:hlinkClick r:id="rId4"/>
              </a:rPr>
              <a:t>https://www.czso.cz/documents/10180/150808213/3202032127_mez.pdf/9b8c4d2c-08d5-4079-ae93-719d31b8d54b?version=1.3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9411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algn="ctr">
              <a:buNone/>
            </a:pPr>
            <a:r>
              <a:rPr lang="cs-CZ" sz="2800" dirty="0">
                <a:latin typeface="Arial Black" pitchFamily="34" charset="0"/>
              </a:rPr>
              <a:t>Děkuji za pozornost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Tvorba státního rozpočtu a problematika dluhu</a:t>
            </a:r>
            <a:endParaRPr lang="cs-CZ" sz="2400" b="1" cap="all" dirty="0"/>
          </a:p>
        </p:txBody>
      </p:sp>
      <p:sp>
        <p:nvSpPr>
          <p:cNvPr id="11" name="Zástupný symbol pro obsah 10">
            <a:extLst>
              <a:ext uri="{FF2B5EF4-FFF2-40B4-BE49-F238E27FC236}">
                <a16:creationId xmlns:a16="http://schemas.microsoft.com/office/drawing/2014/main" id="{2E659626-8448-497D-8B8B-CF16E5C64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>
              <a:buFont typeface="Arial" panose="020B0604020202020204" pitchFamily="34" charset="0"/>
              <a:buChar char="•"/>
            </a:pPr>
            <a:r>
              <a:rPr lang="cs-CZ" dirty="0"/>
              <a:t>Státní rozpočet má několik funkcí: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cs-CZ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b="1" dirty="0"/>
              <a:t>stabilizační funkci</a:t>
            </a:r>
            <a:r>
              <a:rPr lang="cs-CZ" dirty="0"/>
              <a:t>, která spočívá v ovlivňování makroekonomického vývoje daného státu,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b="1" dirty="0"/>
              <a:t>alokační funkci</a:t>
            </a:r>
            <a:r>
              <a:rPr lang="cs-CZ" dirty="0"/>
              <a:t>, která spočívá v soustředění finančních prostředků pro zabezpečení produkce veřejných statků a ostatních statků, které se vláda rozhodla financovat, a také prostředků sloužících k podpoře pozitivních a eliminaci negativních externalit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b="1" dirty="0"/>
              <a:t>přerozdělovací (redistribuční) funkci</a:t>
            </a:r>
            <a:r>
              <a:rPr lang="cs-CZ" dirty="0"/>
              <a:t>, která spočívá v regulaci nerovností v ekonomice. 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651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Tvorba státního rozpočtu a problematika dluhu</a:t>
            </a:r>
            <a:endParaRPr lang="cs-CZ" sz="2400" b="1" cap="all" dirty="0"/>
          </a:p>
        </p:txBody>
      </p:sp>
      <p:sp>
        <p:nvSpPr>
          <p:cNvPr id="16" name="Zástupný symbol pro text 15">
            <a:extLst>
              <a:ext uri="{FF2B5EF4-FFF2-40B4-BE49-F238E27FC236}">
                <a16:creationId xmlns:a16="http://schemas.microsoft.com/office/drawing/2014/main" id="{D3301D4A-6F77-4B9B-B17F-D54CAB0F9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440118" cy="736282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cs-CZ" sz="1900" dirty="0"/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000" b="1" dirty="0"/>
              <a:t>Státní rozpočet je účet hospodaření republiky, přijímá ho poslanecká sněmovna parlamentu </a:t>
            </a:r>
            <a:r>
              <a:rPr lang="cs-CZ" sz="3000" b="1" dirty="0" err="1"/>
              <a:t>Čr</a:t>
            </a:r>
            <a:r>
              <a:rPr lang="cs-CZ" sz="3000" b="1" dirty="0"/>
              <a:t> a schvaluje vláda.</a:t>
            </a:r>
            <a:endParaRPr lang="cs-CZ" sz="2500" b="1" dirty="0"/>
          </a:p>
          <a:p>
            <a:endParaRPr lang="cs-CZ" dirty="0"/>
          </a:p>
        </p:txBody>
      </p:sp>
      <p:sp>
        <p:nvSpPr>
          <p:cNvPr id="15" name="Zástupný symbol pro obsah 14">
            <a:extLst>
              <a:ext uri="{FF2B5EF4-FFF2-40B4-BE49-F238E27FC236}">
                <a16:creationId xmlns:a16="http://schemas.microsoft.com/office/drawing/2014/main" id="{964AA58E-A63D-493C-A0AA-6BD32B8621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3850" y="2507629"/>
            <a:ext cx="3440118" cy="3699326"/>
          </a:xfrm>
        </p:spPr>
        <p:txBody>
          <a:bodyPr>
            <a:normAutofit fontScale="25000" lnSpcReduction="20000"/>
          </a:bodyPr>
          <a:lstStyle/>
          <a:p>
            <a:r>
              <a:rPr lang="cs-CZ" sz="4000" b="1" cap="all" dirty="0"/>
              <a:t>Příjmy</a:t>
            </a:r>
            <a:r>
              <a:rPr lang="cs-CZ" sz="4000" dirty="0"/>
              <a:t>: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4400" dirty="0">
                <a:solidFill>
                  <a:srgbClr val="00B050"/>
                </a:solidFill>
              </a:rPr>
              <a:t>Přímá daň</a:t>
            </a:r>
            <a:r>
              <a:rPr lang="cs-CZ" sz="4400" dirty="0"/>
              <a:t>: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4400" dirty="0"/>
              <a:t>z příjmů 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4400" dirty="0"/>
              <a:t>Daň z příjmů fyzických osob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4400" dirty="0"/>
              <a:t>Daň z příjmů právnických osob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4400" dirty="0"/>
              <a:t>z převodu majetku 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4400" dirty="0"/>
              <a:t>Daň dědická, darovací a z převodu nemovitosti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4400" dirty="0"/>
              <a:t>majetkové 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4400" dirty="0"/>
              <a:t>Daň z nemovitých věcí, z nabytí nemovitosti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4400" dirty="0"/>
              <a:t>Silniční daň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4400" dirty="0">
                <a:solidFill>
                  <a:srgbClr val="00B050"/>
                </a:solidFill>
              </a:rPr>
              <a:t>Nepřímá daň </a:t>
            </a:r>
            <a:r>
              <a:rPr lang="cs-CZ" sz="4400" dirty="0"/>
              <a:t>(zdaňuje prodej zboží nebo služeb):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4400" dirty="0"/>
              <a:t>Spotřební daň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4400" dirty="0"/>
              <a:t>Daň z přidané hodnoty (DPH)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4400" dirty="0"/>
              <a:t>Ekologická daň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4400" dirty="0">
                <a:solidFill>
                  <a:srgbClr val="00B050"/>
                </a:solidFill>
              </a:rPr>
              <a:t>Sociální pojištění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4400" dirty="0">
                <a:solidFill>
                  <a:srgbClr val="00B050"/>
                </a:solidFill>
              </a:rPr>
              <a:t>Fondy Evropské unie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4400" dirty="0">
                <a:solidFill>
                  <a:srgbClr val="00B050"/>
                </a:solidFill>
              </a:rPr>
              <a:t>Ostatní příjmy </a:t>
            </a:r>
          </a:p>
          <a:p>
            <a:endParaRPr lang="cs-CZ" dirty="0"/>
          </a:p>
        </p:txBody>
      </p:sp>
      <p:sp>
        <p:nvSpPr>
          <p:cNvPr id="17" name="Zástupný symbol pro text 16">
            <a:extLst>
              <a:ext uri="{FF2B5EF4-FFF2-40B4-BE49-F238E27FC236}">
                <a16:creationId xmlns:a16="http://schemas.microsoft.com/office/drawing/2014/main" id="{3AA3F9B5-CF1D-4BA3-BBE7-F04FA890C7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846051"/>
            <a:ext cx="3794760" cy="574837"/>
          </a:xfrm>
        </p:spPr>
        <p:txBody>
          <a:bodyPr>
            <a:normAutofit fontScale="325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000" b="1" dirty="0"/>
              <a:t>Tvorbu a obsah upravuje zákon o rozpočtových  pravidlech č. 218/2000 Sb</a:t>
            </a:r>
            <a:r>
              <a:rPr lang="cs-CZ" sz="900" b="1" dirty="0"/>
              <a:t>.</a:t>
            </a:r>
          </a:p>
        </p:txBody>
      </p:sp>
      <p:sp>
        <p:nvSpPr>
          <p:cNvPr id="18" name="Zástupný symbol pro obsah 17">
            <a:extLst>
              <a:ext uri="{FF2B5EF4-FFF2-40B4-BE49-F238E27FC236}">
                <a16:creationId xmlns:a16="http://schemas.microsoft.com/office/drawing/2014/main" id="{D43ACD47-6B92-479B-95EB-EE73261AA3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80" y="2507629"/>
            <a:ext cx="3773870" cy="361165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cs-CZ" sz="4000" b="1" dirty="0">
                <a:solidFill>
                  <a:schemeClr val="tx1"/>
                </a:solidFill>
              </a:rPr>
              <a:t>VÝDAJE: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cs-CZ" sz="4400" u="sng" dirty="0">
                <a:solidFill>
                  <a:srgbClr val="00B050"/>
                </a:solidFill>
              </a:rPr>
              <a:t>Mandatorní</a:t>
            </a:r>
            <a:r>
              <a:rPr lang="cs-CZ" sz="4400" dirty="0">
                <a:solidFill>
                  <a:srgbClr val="00B050"/>
                </a:solidFill>
              </a:rPr>
              <a:t> výdaje </a:t>
            </a:r>
            <a:r>
              <a:rPr lang="cs-CZ" sz="4400" dirty="0"/>
              <a:t>– prostředky, které musí vláda vynaložit ze zákona. Nemůže volně rozhodovat o jejich výši. Jsou to zejména: dávky sociálního zabezpečení (důchody), státní příspěvek na penzijní připojištění a stavební spoření, dávky státní sociální podpory, podpora v nezaměstnanosti ad. </a:t>
            </a:r>
          </a:p>
          <a:p>
            <a:pPr lvl="1" algn="just"/>
            <a:r>
              <a:rPr lang="cs-CZ" sz="4400" dirty="0"/>
              <a:t>Ostatní mandatorní výdaje jsou např. hypotéční úrokové podpory, kurzové ztráty při správě státního dluhu, realizace státních záruk, transfery mezinárodním organizacím aj.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cs-CZ" sz="4400" u="sng" dirty="0" err="1">
                <a:solidFill>
                  <a:srgbClr val="00B050"/>
                </a:solidFill>
                <a:hlinkClick r:id="rId3" tooltip="Kvazimandatorní (stránka neexistuj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Kvazimandatorní</a:t>
            </a:r>
            <a:r>
              <a:rPr lang="cs-CZ" sz="4400" u="sng" dirty="0">
                <a:solidFill>
                  <a:srgbClr val="00B050"/>
                </a:solidFill>
              </a:rPr>
              <a:t> </a:t>
            </a:r>
            <a:r>
              <a:rPr lang="cs-CZ" sz="4400" dirty="0">
                <a:solidFill>
                  <a:srgbClr val="00B050"/>
                </a:solidFill>
              </a:rPr>
              <a:t>výdaje</a:t>
            </a:r>
            <a:r>
              <a:rPr lang="cs-CZ" sz="4400" dirty="0"/>
              <a:t> jsou např. výdaje na aktivní politiku zaměstnanosti, armádu, zahraniční pomoc, platy zaměstnanců veřejného sektoru a duchovních, investiční pobídky aj. Patří sem také příspěvky do rozpočtů mezinárodních organizací.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cs-CZ" sz="4400" dirty="0">
                <a:solidFill>
                  <a:srgbClr val="00B050"/>
                </a:solidFill>
              </a:rPr>
              <a:t>Ostatní výdaje</a:t>
            </a:r>
            <a:r>
              <a:rPr lang="cs-CZ" sz="4400" dirty="0"/>
              <a:t> – stát nemá povinnost tyto výdaje realizovat, ale chce tak učinit, například v rámci vládního programu.</a:t>
            </a:r>
          </a:p>
        </p:txBody>
      </p:sp>
    </p:spTree>
    <p:extLst>
      <p:ext uri="{BB962C8B-B14F-4D97-AF65-F5344CB8AC3E}">
        <p14:creationId xmlns:p14="http://schemas.microsoft.com/office/powerpoint/2010/main" val="2838016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Tvorba státního rozpočtu a problematika dluhu</a:t>
            </a:r>
            <a:endParaRPr lang="cs-CZ" sz="2400" b="1" cap="all" dirty="0"/>
          </a:p>
        </p:txBody>
      </p:sp>
      <p:sp>
        <p:nvSpPr>
          <p:cNvPr id="10" name="Zástupný symbol pro obsah 9">
            <a:extLst>
              <a:ext uri="{FF2B5EF4-FFF2-40B4-BE49-F238E27FC236}">
                <a16:creationId xmlns:a16="http://schemas.microsoft.com/office/drawing/2014/main" id="{BFBF87C1-1BF7-4AFF-A548-89899FA2D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916832"/>
            <a:ext cx="7543800" cy="4167376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DE05ACE5-06B6-4C06-A8CF-6688646C7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000" y="1988840"/>
            <a:ext cx="6571999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533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0100" y="714425"/>
            <a:ext cx="7543800" cy="910148"/>
          </a:xfrm>
        </p:spPr>
        <p:txBody>
          <a:bodyPr>
            <a:normAutofit/>
          </a:bodyPr>
          <a:lstStyle/>
          <a:p>
            <a:r>
              <a:rPr lang="cs-CZ" sz="2000" b="1" cap="all" dirty="0"/>
              <a:t>Tvorba státního rozpočtu a problematika dluhu</a:t>
            </a:r>
            <a:endParaRPr lang="cs-CZ" sz="2400" b="1" cap="all" dirty="0"/>
          </a:p>
        </p:txBody>
      </p:sp>
      <p:sp>
        <p:nvSpPr>
          <p:cNvPr id="11" name="Zástupný symbol pro obsah 10">
            <a:extLst>
              <a:ext uri="{FF2B5EF4-FFF2-40B4-BE49-F238E27FC236}">
                <a16:creationId xmlns:a16="http://schemas.microsoft.com/office/drawing/2014/main" id="{2E659626-8448-497D-8B8B-CF16E5C64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083" y="1772816"/>
            <a:ext cx="7543801" cy="3880254"/>
          </a:xfrm>
        </p:spPr>
        <p:txBody>
          <a:bodyPr/>
          <a:lstStyle/>
          <a:p>
            <a:pPr lvl="1" algn="just">
              <a:buFont typeface="Arial" panose="020B0604020202020204" pitchFamily="34" charset="0"/>
              <a:buChar char="•"/>
            </a:pPr>
            <a:r>
              <a:rPr lang="cs-CZ" dirty="0"/>
              <a:t>Rozdíl mezi příjmovou a výdajovou stranou rozpočtu označujeme jako rozpočtové saldo: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cs-CZ" dirty="0"/>
              <a:t>může dosahovat kladných hodnot (příjmy jsou větší než výdaje), v tomto případě hovoříme o </a:t>
            </a:r>
            <a:r>
              <a:rPr lang="cs-CZ" b="1" dirty="0"/>
              <a:t>přebytku rozpočtu  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cs-CZ" dirty="0"/>
              <a:t>nebo záporných hodnot (výdaje jsou větší než příjmy) a tehdy hovoříme o </a:t>
            </a:r>
            <a:r>
              <a:rPr lang="cs-CZ" b="1" dirty="0"/>
              <a:t>deficitu rozpočtu 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cs-CZ" dirty="0"/>
              <a:t>třetím případem může být </a:t>
            </a:r>
            <a:r>
              <a:rPr lang="cs-CZ" b="1" dirty="0"/>
              <a:t>vyrovnaný rozpočet</a:t>
            </a:r>
            <a:r>
              <a:rPr lang="cs-CZ" dirty="0"/>
              <a:t>, kdy se příjmová strana rovná straně výdajové.</a:t>
            </a:r>
          </a:p>
          <a:p>
            <a:pPr lvl="2" algn="just">
              <a:buFont typeface="Arial" panose="020B0604020202020204" pitchFamily="34" charset="0"/>
              <a:buChar char="•"/>
            </a:pPr>
            <a:endParaRPr lang="cs-CZ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dirty="0"/>
              <a:t>Velikost salda rozpočtu závisí nejen na použití fiskální politiky, ale také na výkyvech ekonomiky. Podle toho také rozlišujeme dva typy deficitů: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cs-CZ" b="1" dirty="0"/>
              <a:t>deficit cyklický</a:t>
            </a:r>
            <a:r>
              <a:rPr lang="cs-CZ" dirty="0"/>
              <a:t>, nazýván také pasivní, který je odrazem ekonomických cyklů 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cs-CZ" b="1" dirty="0"/>
              <a:t>deficit strukturální</a:t>
            </a:r>
            <a:r>
              <a:rPr lang="cs-CZ" dirty="0"/>
              <a:t>, označován také jako aktivní, který odráží rozhodnutí fiskální politiky. 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A1065C9-9A76-498A-94AD-E7C9D0227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4743432"/>
            <a:ext cx="25146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75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0100" y="714425"/>
            <a:ext cx="7543800" cy="910148"/>
          </a:xfrm>
        </p:spPr>
        <p:txBody>
          <a:bodyPr>
            <a:normAutofit/>
          </a:bodyPr>
          <a:lstStyle/>
          <a:p>
            <a:r>
              <a:rPr lang="cs-CZ" sz="2000" b="1" cap="all" dirty="0"/>
              <a:t>Tvorba státního rozpočtu a problematika dluhu</a:t>
            </a:r>
            <a:endParaRPr lang="cs-CZ" sz="2400" b="1" cap="all" dirty="0"/>
          </a:p>
        </p:txBody>
      </p:sp>
      <p:sp>
        <p:nvSpPr>
          <p:cNvPr id="11" name="Zástupný symbol pro obsah 10">
            <a:extLst>
              <a:ext uri="{FF2B5EF4-FFF2-40B4-BE49-F238E27FC236}">
                <a16:creationId xmlns:a16="http://schemas.microsoft.com/office/drawing/2014/main" id="{2E659626-8448-497D-8B8B-CF16E5C64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083" y="1772816"/>
            <a:ext cx="7543801" cy="3880254"/>
          </a:xfrm>
        </p:spPr>
        <p:txBody>
          <a:bodyPr/>
          <a:lstStyle/>
          <a:p>
            <a:pPr lvl="1" algn="just">
              <a:buFont typeface="Arial" panose="020B0604020202020204" pitchFamily="34" charset="0"/>
              <a:buChar char="•"/>
            </a:pPr>
            <a:r>
              <a:rPr lang="cs-CZ" dirty="0"/>
              <a:t>Struktura salda SR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A1065C9-9A76-498A-94AD-E7C9D0227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2142242"/>
            <a:ext cx="4831306" cy="349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440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Tvorba státního rozpočtu a problematika dluhu</a:t>
            </a:r>
            <a:endParaRPr lang="cs-CZ" sz="2400" b="1" cap="all" dirty="0"/>
          </a:p>
        </p:txBody>
      </p:sp>
      <p:pic>
        <p:nvPicPr>
          <p:cNvPr id="13" name="Zástupný symbol pro obsah 12">
            <a:extLst>
              <a:ext uri="{FF2B5EF4-FFF2-40B4-BE49-F238E27FC236}">
                <a16:creationId xmlns:a16="http://schemas.microsoft.com/office/drawing/2014/main" id="{8453DAA7-CA2A-410C-88CB-531CCDB6F2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1646" y="2060575"/>
            <a:ext cx="6965157" cy="40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09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Tvorba státního rozpočtu a problematika dluhu</a:t>
            </a:r>
            <a:endParaRPr lang="cs-CZ" sz="2400" b="1" cap="all" dirty="0"/>
          </a:p>
        </p:txBody>
      </p:sp>
      <p:sp>
        <p:nvSpPr>
          <p:cNvPr id="10" name="Zástupný symbol pro obsah 9">
            <a:extLst>
              <a:ext uri="{FF2B5EF4-FFF2-40B4-BE49-F238E27FC236}">
                <a16:creationId xmlns:a16="http://schemas.microsoft.com/office/drawing/2014/main" id="{BFBF87C1-1BF7-4AFF-A548-89899FA2D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060848"/>
            <a:ext cx="7543801" cy="4023360"/>
          </a:xfrm>
        </p:spPr>
        <p:txBody>
          <a:bodyPr>
            <a:normAutofit/>
          </a:bodyPr>
          <a:lstStyle/>
          <a:p>
            <a:r>
              <a:rPr lang="cs-CZ" b="1" dirty="0"/>
              <a:t>Státní dluh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/>
              <a:t>vytváří se, když vláda hospodaří vláda opakovaně tak, že výdaje převyšují příjmy a dochází k akumulaci rozpočtových deficitů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/>
              <a:t>vláda pak musí zajistit finanční prostředky ke krytí takto vzniklého dluhu, a to následujícím způsobem: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dirty="0"/>
              <a:t>zvýšením příjmů v podobě zvýšení daní nebo snížení výdajů,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dirty="0"/>
              <a:t>nebo vydáním státní obligací (cenných papírů),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dirty="0"/>
              <a:t>nebo zahraniční půjčkou např. od Evropské centrální banky, Mezinárodního měnového fondu apod.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dirty="0"/>
              <a:t>a nebo vydáním nových peněz (monetizace dluhu).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030345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1154</TotalTime>
  <Words>1305</Words>
  <Application>Microsoft Office PowerPoint</Application>
  <PresentationFormat>Předvádění na obrazovce (4:3)</PresentationFormat>
  <Paragraphs>158</Paragraphs>
  <Slides>23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Retrospektiva</vt:lpstr>
      <vt:lpstr>  MAKROEKONOMIE Fiskální politika a státní rozpočet </vt:lpstr>
      <vt:lpstr>Tvorba státního rozpočtu a problematika dluhu</vt:lpstr>
      <vt:lpstr>Tvorba státního rozpočtu a problematika dluhu</vt:lpstr>
      <vt:lpstr>Tvorba státního rozpočtu a problematika dluhu</vt:lpstr>
      <vt:lpstr>Tvorba státního rozpočtu a problematika dluhu</vt:lpstr>
      <vt:lpstr>Tvorba státního rozpočtu a problematika dluhu</vt:lpstr>
      <vt:lpstr>Tvorba státního rozpočtu a problematika dluhu</vt:lpstr>
      <vt:lpstr>Tvorba státního rozpočtu a problematika dluhu</vt:lpstr>
      <vt:lpstr>Tvorba státního rozpočtu a problematika dluhu</vt:lpstr>
      <vt:lpstr>Tvorba státního rozpočtu a problematika dluhu</vt:lpstr>
      <vt:lpstr>Tvorba státního rozpočtu a problematika dluhu</vt:lpstr>
      <vt:lpstr>Tvorba státního rozpočtu a problematika dluhu</vt:lpstr>
      <vt:lpstr>Tvorba státního rozpočtu a problematika dluhu</vt:lpstr>
      <vt:lpstr>STÁTNÍ ROZPOČET</vt:lpstr>
      <vt:lpstr>FISKÁLNÍ POLITIKA</vt:lpstr>
      <vt:lpstr>FISKÁLNÍ POLITIKA</vt:lpstr>
      <vt:lpstr>FISKÁLNÍ POLITIKA</vt:lpstr>
      <vt:lpstr>FISKÁLNÍ POLITIKA</vt:lpstr>
      <vt:lpstr>FISKÁLNÍ POLITIKA</vt:lpstr>
      <vt:lpstr>FISKÁLNÍ POLITIKA</vt:lpstr>
      <vt:lpstr>FISKÁLNÍ POLITIKA</vt:lpstr>
      <vt:lpstr>ZÁVĚR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VÝVOJ ZAHRANIČNÍ ROZVOJOVÉ SPOLUPRÁCE ČESKÉ REPUBLIKY PO VSTUPU DO EU</dc:title>
  <dc:creator>maj0001</dc:creator>
  <cp:lastModifiedBy>Ingrid Majerová</cp:lastModifiedBy>
  <cp:revision>178</cp:revision>
  <dcterms:modified xsi:type="dcterms:W3CDTF">2024-02-08T15:17:54Z</dcterms:modified>
</cp:coreProperties>
</file>