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81" r:id="rId3"/>
    <p:sldId id="331" r:id="rId4"/>
    <p:sldId id="333" r:id="rId5"/>
    <p:sldId id="332" r:id="rId6"/>
    <p:sldId id="334" r:id="rId7"/>
    <p:sldId id="335" r:id="rId8"/>
    <p:sldId id="336" r:id="rId9"/>
    <p:sldId id="338" r:id="rId10"/>
    <p:sldId id="337" r:id="rId11"/>
    <p:sldId id="339" r:id="rId12"/>
    <p:sldId id="340" r:id="rId13"/>
    <p:sldId id="341" r:id="rId14"/>
    <p:sldId id="343" r:id="rId15"/>
    <p:sldId id="342" r:id="rId16"/>
    <p:sldId id="344" r:id="rId17"/>
    <p:sldId id="345" r:id="rId18"/>
    <p:sldId id="34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46F2-1FD8-4AC3-8890-500EDA6AE397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5DEC-6667-4F7D-B104-DC39BA097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89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22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92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9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61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3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3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00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2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jerova@opf.slu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060849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cap="all" dirty="0"/>
            </a:br>
            <a:br>
              <a:rPr lang="cs-CZ" sz="3600" b="1" cap="all" dirty="0"/>
            </a:br>
            <a:r>
              <a:rPr lang="cs-CZ" sz="4400" b="1" dirty="0"/>
              <a:t>MAKROEKONOMIE</a:t>
            </a:r>
            <a:br>
              <a:rPr lang="cs-CZ" sz="4400" b="1" dirty="0"/>
            </a:br>
            <a:br>
              <a:rPr lang="cs-CZ" sz="4400" b="1" dirty="0"/>
            </a:br>
            <a:r>
              <a:rPr lang="cs-CZ" sz="4400" b="1" dirty="0"/>
              <a:t>Agregátní poptávka, agregátní nabídka a potenciální produkt</a:t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33"/>
            <a:ext cx="6400800" cy="2316832"/>
          </a:xfrm>
        </p:spPr>
        <p:txBody>
          <a:bodyPr>
            <a:normAutofit fontScale="70000" lnSpcReduction="20000"/>
          </a:bodyPr>
          <a:lstStyle/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dirty="0">
                <a:latin typeface="Arial Black" pitchFamily="34" charset="0"/>
              </a:rPr>
              <a:t>Ing. Ingrid Majerová, Dr.</a:t>
            </a:r>
          </a:p>
          <a:p>
            <a:pPr algn="ctr"/>
            <a:r>
              <a:rPr lang="cs-CZ" sz="1700" dirty="0">
                <a:latin typeface="Arial Black" pitchFamily="34" charset="0"/>
              </a:rPr>
              <a:t>MVŠO</a:t>
            </a:r>
          </a:p>
          <a:p>
            <a:pPr algn="ctr"/>
            <a:r>
              <a:rPr lang="cs-CZ" sz="1700" dirty="0">
                <a:latin typeface="Arial Black" pitchFamily="34" charset="0"/>
              </a:rPr>
              <a:t>Slezská univerzita v Opavě</a:t>
            </a:r>
          </a:p>
          <a:p>
            <a:pPr algn="ctr"/>
            <a:r>
              <a:rPr lang="cs-CZ" sz="1700" dirty="0">
                <a:latin typeface="Arial Black" pitchFamily="34" charset="0"/>
              </a:rPr>
              <a:t>Obchodně podnikatelská fakulta v Karviné</a:t>
            </a:r>
          </a:p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u="sng" dirty="0" err="1">
                <a:solidFill>
                  <a:schemeClr val="tx1"/>
                </a:solidFill>
                <a:hlinkClick r:id="rId2"/>
              </a:rPr>
              <a:t>majerova</a:t>
            </a:r>
            <a:r>
              <a:rPr lang="cs-CZ" u="sng" dirty="0">
                <a:solidFill>
                  <a:schemeClr val="tx1"/>
                </a:solidFill>
                <a:hlinkClick r:id="rId2"/>
              </a:rPr>
              <a:t>@</a:t>
            </a:r>
            <a:r>
              <a:rPr lang="cs-CZ" u="sng" dirty="0" err="1">
                <a:solidFill>
                  <a:schemeClr val="tx1"/>
                </a:solidFill>
                <a:hlinkClick r:id="rId2"/>
              </a:rPr>
              <a:t>opf.slu.cz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NABÍDKA v dlouhém období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růst nominálních mezd se pak zastaví v okamžiku, kdy se poptávka po práci vyrovná nabídce práce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 tomto případě je v dané ekonomice dosaženo stavu plné zaměstnanosti a skutečný produkt odpovídá potenciálnímu produktu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 dlouhém období se v ekonomice projevují tendence produkovat na úrovni potenciálního produktu, což se následně odráží také v podobě křivky agregátní nabídky v dlouhém období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agregátní nabídka v dlouhém období (LRAS) </a:t>
            </a:r>
            <a:r>
              <a:rPr lang="cs-CZ" dirty="0"/>
              <a:t>tak zachycuje vzájemný vztah mezi výší cenové hladiny a úrovní potenciálního produktu v dané ekonomice</a:t>
            </a:r>
            <a:endParaRPr lang="cs-CZ" altLang="cs-CZ" dirty="0"/>
          </a:p>
          <a:p>
            <a:pPr lvl="2"/>
            <a:r>
              <a:rPr lang="cs-CZ" dirty="0"/>
              <a:t>křivka agregátní nabídky v dlouhém období standardně zobrazována jako vertikála nacházející se na úrovni potenciálního produktu</a:t>
            </a:r>
          </a:p>
          <a:p>
            <a:pPr lvl="1" algn="just"/>
            <a:r>
              <a:rPr lang="cs-CZ" b="1" i="1" dirty="0"/>
              <a:t>reální nabídkové šoky </a:t>
            </a:r>
            <a:r>
              <a:rPr lang="cs-CZ" dirty="0"/>
              <a:t>- pozitivní nabídkové šoky posouvají křivku LRAS směrem doprava, kdežto negativní nabídkové šoky posouvají tuto křivku směrem doleva </a:t>
            </a:r>
          </a:p>
        </p:txBody>
      </p:sp>
    </p:spTree>
    <p:extLst>
      <p:ext uri="{BB962C8B-B14F-4D97-AF65-F5344CB8AC3E}">
        <p14:creationId xmlns:p14="http://schemas.microsoft.com/office/powerpoint/2010/main" val="217344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NABÍDKA v dlouhém období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b="1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424380-0252-4E99-A386-39EB3CE16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1" t="54577" r="51454" b="23015"/>
          <a:stretch/>
        </p:blipFill>
        <p:spPr>
          <a:xfrm>
            <a:off x="2699792" y="2564904"/>
            <a:ext cx="3384377" cy="33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1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POPTÁVKA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agregátní poptávka zachycuje vzájemný vztah mezi celkovým poptávaným množstvím produkce (Q</a:t>
            </a:r>
            <a:r>
              <a:rPr lang="cs-CZ" sz="1200" dirty="0"/>
              <a:t>D</a:t>
            </a:r>
            <a:r>
              <a:rPr lang="cs-CZ" dirty="0"/>
              <a:t>) a úrovní cenové hladiny – VZTAH JE NEGATIVNÍ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/>
              <a:t>existence negativního vztahu vysvětlována pomocí tří efektů: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sz="1600" dirty="0"/>
              <a:t>efektu reálných peněžních zůstatků (</a:t>
            </a:r>
            <a:r>
              <a:rPr lang="cs-CZ" sz="1600" b="1" dirty="0" err="1"/>
              <a:t>Pigoův</a:t>
            </a:r>
            <a:r>
              <a:rPr lang="cs-CZ" sz="1600" b="1" dirty="0"/>
              <a:t> efekt</a:t>
            </a:r>
            <a:r>
              <a:rPr lang="cs-CZ" sz="1600" dirty="0"/>
              <a:t>) - s poklesem cenové hladiny roste jak kupní síla peněz, tak celkové bohatství domácností, které jsou tak ochotny zvyšovat své celkové výdaje na nákup statků a služeb, resp. svou poptávku po těchto statcích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sz="1600" dirty="0"/>
              <a:t>efektu úrokových měr (</a:t>
            </a:r>
            <a:r>
              <a:rPr lang="cs-CZ" sz="1600" b="1" dirty="0" err="1"/>
              <a:t>Keynesův</a:t>
            </a:r>
            <a:r>
              <a:rPr lang="cs-CZ" sz="1600" b="1" dirty="0"/>
              <a:t> efekt</a:t>
            </a:r>
            <a:r>
              <a:rPr lang="cs-CZ" sz="1600" dirty="0"/>
              <a:t>) - díky poklesu cenové hladiny mají domácnosti při stabilní spotřebě k dispozici větší množství peněz, které následně nabízejí na trhu peněz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sz="1600" dirty="0"/>
              <a:t>efektu měnového kurzu (</a:t>
            </a:r>
            <a:r>
              <a:rPr lang="cs-CZ" sz="1600" b="1" dirty="0" err="1"/>
              <a:t>Mundell</a:t>
            </a:r>
            <a:r>
              <a:rPr lang="cs-CZ" sz="1600" b="1" dirty="0"/>
              <a:t>- </a:t>
            </a:r>
            <a:r>
              <a:rPr lang="cs-CZ" sz="1600" b="1" dirty="0" err="1"/>
              <a:t>Flemingův</a:t>
            </a:r>
            <a:r>
              <a:rPr lang="cs-CZ" sz="1600" b="1" dirty="0"/>
              <a:t> efekt</a:t>
            </a:r>
            <a:r>
              <a:rPr lang="cs-CZ" sz="1600" dirty="0"/>
              <a:t>) – pokles cenové hladiny vyvolá nárůst poptávky domácích i zahraničních subjektů po domácím zboží, což vyvolá nárůst AD</a:t>
            </a:r>
          </a:p>
        </p:txBody>
      </p:sp>
    </p:spTree>
    <p:extLst>
      <p:ext uri="{BB962C8B-B14F-4D97-AF65-F5344CB8AC3E}">
        <p14:creationId xmlns:p14="http://schemas.microsoft.com/office/powerpoint/2010/main" val="166600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POPTÁVKA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b="1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398949-175C-43CB-8CDD-29E397730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9" t="22796" r="66537" b="55040"/>
          <a:stretch/>
        </p:blipFill>
        <p:spPr>
          <a:xfrm>
            <a:off x="3347864" y="2564904"/>
            <a:ext cx="3480555" cy="31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7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POPTÁVKA – poptávkové šoky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změny vedoucí k posunu křivky agregátní poptávky – růst či pokles: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celkového bohatství domácností – např. růst povede k růstu celkových výdajů na nákup statků a služeb a tím pádem také k posunu křivky AD směrem doprava nahoru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počtu obyvatel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míry zdanění osobních důchodů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vládních výdajů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úrokových sazeb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reálných důchodů v zahraničí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měnového kurzu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změnu v očekávání ekonomických subjektů ohledně budoucího vývoje ekonomiky (pokud se bude očekávat, že v následujícím roce dojde k razantnímu růstu cenové hladiny, pak v daném období subjekty zvýší své výdaje na nákup statků a služeb, což se následně projeví v posunu křivky agregátní poptávky směrem doprava nahoru)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7638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POPTÁVKA – poptávkové šoky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b="1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3F32C7-F3A0-438A-9034-5B3A8FF6A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22676" r="51575" b="55040"/>
          <a:stretch/>
        </p:blipFill>
        <p:spPr>
          <a:xfrm>
            <a:off x="2771800" y="2708919"/>
            <a:ext cx="3384376" cy="31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ROVNOVÁHA V MODELU AS-AD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situace, v níž ekonomické subjekty působící v dané ekonomice nemají tendenci měnit svá současná rozhodnutí, nebo jsou zcela spokojeny jak se stávající úrovní cenové hladiny, tak s nabízeným a poptávaným množstvím produkce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dirty="0"/>
              <a:t>makroekonomická rovnováha v krátkém období (a)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dirty="0"/>
              <a:t>makroekonomická rovnováha v dlouhém období (b)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807D63-47AB-46DC-8655-B9E1ED7E8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48740" r="51575" b="27135"/>
          <a:stretch/>
        </p:blipFill>
        <p:spPr>
          <a:xfrm>
            <a:off x="2512548" y="3824207"/>
            <a:ext cx="4789114" cy="24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POPTÁVKA – poptávkové šoky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předpokládejme, že se ekonomika nachází v recesní produkční mezeře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pozitivní poptávkový šok (např. ZVÝŠENÉ VLÁDNÍ VÝDAJE, tedy FISKÁLNÍ EXPANZE) vychýlí ekonomiku ze stavu krátkodobé rovnováhy, přičemž tato změna bude mít minimální dopad na růst nominálních mzdových sazeb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to povede jak k růstu reálného a potažmo i nominálního produktu, tak k růstu cenové hladiny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A52AE78-D575-439A-8D43-E343BC84C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3" t="52042" r="66537" b="25518"/>
          <a:stretch/>
        </p:blipFill>
        <p:spPr>
          <a:xfrm>
            <a:off x="4788024" y="3861047"/>
            <a:ext cx="2592288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6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POPTÁVKA – nabídkové šoky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předpokládejme, že se ekonomika nachází v recesní produkční mezeře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pozitivní nabídkový šok (např. SNÍŽENÍ DANÍ, tedy FISKÁLNÍ EXPANZE) vychýlí ekonomiku ze stavu krátkodobé rovnováhy umožní jí dosáhnout úrovně potenciálního produktu, popřípadě jí dovolí, aby se k této úrovni přiblížila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 tomto případě nevzniknou v dané ekonomice tlaky na růst nominálních mzdových sazeb, v důsledku čehož bude růst reálného produktu doprovázen poklesem cenové hladiny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160FD0-3496-41EB-80DA-9AFD260F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52439" r="51575" b="25613"/>
          <a:stretch/>
        </p:blipFill>
        <p:spPr>
          <a:xfrm>
            <a:off x="5220072" y="3960930"/>
            <a:ext cx="2613622" cy="22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88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sz="2800" dirty="0">
                <a:latin typeface="Arial Black" pitchFamily="34" charset="0"/>
              </a:rPr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při analýze krátkodobých výkyvů ekonomiky se používá model agregátní nabídky a agregátní poptávky (model AS-AD)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hlavním cílem je popsat proces stanovení rovnovážné úrovně reálného produktu a cenové hladiny v národním hospodářství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ekonomická teorie předpokládá, že v analyzované ekonomice je cenová hladina proměnlivá, existuje tzv. </a:t>
            </a:r>
            <a:r>
              <a:rPr lang="cs-CZ" b="1" dirty="0"/>
              <a:t>cenová pružnost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model AS-AD je modelem </a:t>
            </a:r>
            <a:r>
              <a:rPr lang="cs-CZ" dirty="0" err="1"/>
              <a:t>čtyřsektorové</a:t>
            </a:r>
            <a:r>
              <a:rPr lang="cs-CZ" dirty="0"/>
              <a:t> ekonomiky tvořené trhem statků a služeb, trhem výrobních faktorů a trhem peněz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78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NABÍDKA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Agregátní nabídka (AS) zachycuje vzájemný vztah mezi celkovým nabízeným množstvím produkce a úrovní cenové hladiny v dané ekonomice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umožňuje znázornit ekonomickou výkonnost dané země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funkce agregátní nabídky vyjadřuje pozitivní funkční závislost mezi nabízeným množstvím produkce (Q</a:t>
            </a:r>
            <a:r>
              <a:rPr lang="cs-CZ" sz="1200" dirty="0"/>
              <a:t>S</a:t>
            </a:r>
            <a:r>
              <a:rPr lang="cs-CZ" dirty="0"/>
              <a:t>) a cenovou hladinou (P)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jde </a:t>
            </a:r>
            <a:r>
              <a:rPr lang="pt-BR" dirty="0"/>
              <a:t>o agregátní nabídku v krátkém období</a:t>
            </a:r>
            <a:endParaRPr 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pokud funkční vztah neplatí – </a:t>
            </a:r>
            <a:r>
              <a:rPr lang="cs-CZ" altLang="cs-CZ" u="sng" dirty="0"/>
              <a:t>agregátní nabídka v dlouhém období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17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NABÍDKA v krátkém období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agregátní nabídka označena jako SRAS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platí, že při rostoucí úrovni agregátní poptávky jsou firmy ochotny zvyšovat svůj výstup pouze tehdy, pokud současně mohou zvýšit cenu své produkce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Pozitivní sklon: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domácnosti podléhají </a:t>
            </a:r>
            <a:r>
              <a:rPr lang="cs-CZ" b="1" dirty="0"/>
              <a:t>peněžní iluzi</a:t>
            </a:r>
            <a:r>
              <a:rPr lang="cs-CZ" dirty="0"/>
              <a:t>, když při svém rozhodování reagují na změny nominálních a nikoliv reálných veličin (neoklasické pojetí)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 krátkém období nejsou mzdy a ceny dokonale pružné, ale naopak se vyznačují určitou </a:t>
            </a:r>
            <a:r>
              <a:rPr lang="cs-CZ" b="1" dirty="0"/>
              <a:t>rigiditou (strnulostí)</a:t>
            </a:r>
            <a:r>
              <a:rPr lang="cs-CZ" dirty="0"/>
              <a:t>, která jim následně brání v tom, aby se rychle přizpůsobily změnám, k nimž na příslušném trhu dochází (</a:t>
            </a:r>
            <a:r>
              <a:rPr lang="cs-CZ" dirty="0" err="1"/>
              <a:t>neokeynesiánské</a:t>
            </a:r>
            <a:r>
              <a:rPr lang="cs-CZ" dirty="0"/>
              <a:t> pojetí), což má vliv na ziskovost a výkonnost firem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4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NABÍDKA v krátkém období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AC15B1-BD85-42D3-9AFE-1BD73992E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27873" r="51723" b="50000"/>
          <a:stretch/>
        </p:blipFill>
        <p:spPr>
          <a:xfrm>
            <a:off x="1466639" y="2708920"/>
            <a:ext cx="651179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9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NABÍDKA v krátkém období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sklon</a:t>
            </a:r>
            <a:r>
              <a:rPr lang="cs-CZ" dirty="0"/>
              <a:t> křivky agregátní nabídky v krátkém období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čím strmější bude křivka mezní produktivity práce, tím strmější bude také křivka SRAS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posun</a:t>
            </a:r>
            <a:r>
              <a:rPr lang="cs-CZ" dirty="0"/>
              <a:t> křivky agregátní nabídky v krátkém období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u="sng" dirty="0"/>
              <a:t>Nabídkové šoky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altLang="cs-CZ" dirty="0"/>
              <a:t>změny na nabídkové straně ekonomiky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altLang="cs-CZ" b="1" i="1" dirty="0"/>
              <a:t>nominální a reálné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l-PL" altLang="cs-CZ" dirty="0"/>
              <a:t>změny nominálních mzdových sazeb, změny cen surovin a energií, změny daňových sazeb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l-PL" altLang="cs-CZ" dirty="0"/>
              <a:t>změny produktivity práce, změny lapitálolvých zásob, počet obyvatel, technologický pokrok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altLang="cs-CZ" b="1" i="1" dirty="0"/>
              <a:t>pozitivní a negativní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l-PL" altLang="cs-CZ" dirty="0"/>
              <a:t>růst nebo pokles objemu produkce či cenové hladiny, nebo kombinace obojího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58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NABÍDKA v krátkém období – nabídkové šoky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B297C2-7359-4CB3-8293-50AC97FA2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2296" r="56300" b="50828"/>
          <a:stretch/>
        </p:blipFill>
        <p:spPr>
          <a:xfrm>
            <a:off x="2267744" y="2440355"/>
            <a:ext cx="4320480" cy="35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NABÍDKA v dlouhém období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 Co se v dané ekonomice stane v okamžiku, </a:t>
            </a:r>
            <a:r>
              <a:rPr lang="cs-CZ" dirty="0"/>
              <a:t>když zaměstnanci pochopí, že v krátkém období podlehli peněžní iluzi?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zaměstnanci budou při svém novém vyjednávání se zaměstnavateli prosazovat takové zvýšení nominálních mzdových sazeb, které jim následně umožní dosáhnout původní výše mezd reálných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altLang="cs-CZ" dirty="0"/>
              <a:t>to </a:t>
            </a:r>
            <a:r>
              <a:rPr lang="cs-CZ" dirty="0"/>
              <a:t>povede jak k růstu nominálních mezd, tak k růstu celkových nákladů firem, a tím pádem také k posunu křivky SRAS směrem doleva nahoru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firmy začnou promítat vyšší náklady do cen své produkce, čímž budou postupně zvyšovat cenovou hladinu a snižovat poptávané množství statků a služeb a současně začnou omezovat svou poptávku po práci, což se následně projeví v poklesu zaměstnanosti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63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MODEL AGREGÁTNÍ NABÍDKY A AGREGÁTNÍ POPTÁVKY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AGREGÁTNÍ NABÍDKA v dlouhém období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b="1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369962-941F-4917-9CE3-A3C96CBED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54867" r="66537" b="22887"/>
          <a:stretch/>
        </p:blipFill>
        <p:spPr>
          <a:xfrm>
            <a:off x="2987824" y="2591125"/>
            <a:ext cx="3528392" cy="32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988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1321</TotalTime>
  <Words>1212</Words>
  <Application>Microsoft Office PowerPoint</Application>
  <PresentationFormat>Předvádění na obrazovce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Retrospektiva</vt:lpstr>
      <vt:lpstr>  MAKROEKONOMIE  Agregátní poptávka, agregátní nabídka a potenciální produkt 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MODEL AGREGÁTNÍ NABÍDKY A AGREGÁTNÍ POPTÁVKY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ZAHRANIČNÍ ROZVOJOVÉ SPOLUPRÁCE ČESKÉ REPUBLIKY PO VSTUPU DO EU</dc:title>
  <dc:creator>maj0001</dc:creator>
  <cp:lastModifiedBy>Ingrid Majerová</cp:lastModifiedBy>
  <cp:revision>186</cp:revision>
  <dcterms:modified xsi:type="dcterms:W3CDTF">2024-02-12T13:41:48Z</dcterms:modified>
</cp:coreProperties>
</file>