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8" r:id="rId3"/>
    <p:sldId id="324" r:id="rId4"/>
    <p:sldId id="279" r:id="rId5"/>
    <p:sldId id="281" r:id="rId6"/>
    <p:sldId id="275" r:id="rId7"/>
    <p:sldId id="325" r:id="rId8"/>
    <p:sldId id="283" r:id="rId9"/>
    <p:sldId id="285" r:id="rId10"/>
    <p:sldId id="327" r:id="rId11"/>
    <p:sldId id="286" r:id="rId12"/>
    <p:sldId id="328" r:id="rId13"/>
    <p:sldId id="287" r:id="rId14"/>
    <p:sldId id="315" r:id="rId15"/>
    <p:sldId id="291" r:id="rId16"/>
    <p:sldId id="284" r:id="rId17"/>
    <p:sldId id="318" r:id="rId18"/>
    <p:sldId id="290" r:id="rId19"/>
    <p:sldId id="307" r:id="rId20"/>
    <p:sldId id="316" r:id="rId21"/>
    <p:sldId id="326" r:id="rId22"/>
    <p:sldId id="330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F46F2-1FD8-4AC3-8890-500EDA6AE397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85DEC-6667-4F7D-B104-DC39BA097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89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85DEC-6667-4F7D-B104-DC39BA0977A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270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85DEC-6667-4F7D-B104-DC39BA0977A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22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3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92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9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61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33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376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83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00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40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42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jerova@opf.slu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hdp_c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1563179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3600" b="1" cap="all" dirty="0"/>
            </a:br>
            <a:br>
              <a:rPr lang="cs-CZ" sz="3600" b="1" cap="all" dirty="0"/>
            </a:br>
            <a:r>
              <a:rPr lang="cs-CZ" sz="4400" b="1" dirty="0"/>
              <a:t>MAKROEKONOMIE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/>
              <a:t>Domácí produkt a jeho měření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23630"/>
            <a:ext cx="6400800" cy="2316832"/>
          </a:xfrm>
        </p:spPr>
        <p:txBody>
          <a:bodyPr>
            <a:normAutofit fontScale="70000" lnSpcReduction="20000"/>
          </a:bodyPr>
          <a:lstStyle/>
          <a:p>
            <a:endParaRPr lang="cs-CZ" dirty="0">
              <a:latin typeface="Arial Black" pitchFamily="34" charset="0"/>
            </a:endParaRPr>
          </a:p>
          <a:p>
            <a:pPr algn="ctr"/>
            <a:r>
              <a:rPr lang="cs-CZ" dirty="0">
                <a:latin typeface="Arial Black" pitchFamily="34" charset="0"/>
              </a:rPr>
              <a:t>Ing. Ingrid Majerová, Dr.</a:t>
            </a:r>
          </a:p>
          <a:p>
            <a:pPr algn="ctr"/>
            <a:r>
              <a:rPr lang="cs-CZ" sz="1700" dirty="0">
                <a:latin typeface="Arial Black" pitchFamily="34" charset="0"/>
              </a:rPr>
              <a:t>MVŠO</a:t>
            </a:r>
          </a:p>
          <a:p>
            <a:pPr algn="ctr"/>
            <a:r>
              <a:rPr lang="cs-CZ" sz="1700" dirty="0">
                <a:latin typeface="Arial Black" pitchFamily="34" charset="0"/>
              </a:rPr>
              <a:t>Slezská univerzita v Opavě</a:t>
            </a:r>
          </a:p>
          <a:p>
            <a:pPr algn="ctr"/>
            <a:r>
              <a:rPr lang="cs-CZ" sz="1700" dirty="0">
                <a:latin typeface="Arial Black" pitchFamily="34" charset="0"/>
              </a:rPr>
              <a:t>Obchodně podnikatelská fakulta v Karviné</a:t>
            </a:r>
          </a:p>
          <a:p>
            <a:endParaRPr lang="cs-CZ" dirty="0">
              <a:latin typeface="Arial Black" pitchFamily="34" charset="0"/>
            </a:endParaRPr>
          </a:p>
          <a:p>
            <a:pPr algn="ctr"/>
            <a:r>
              <a:rPr lang="cs-CZ" u="sng" dirty="0" err="1">
                <a:solidFill>
                  <a:schemeClr val="tx1"/>
                </a:solidFill>
                <a:hlinkClick r:id="rId2"/>
              </a:rPr>
              <a:t>majerova</a:t>
            </a:r>
            <a:r>
              <a:rPr lang="cs-CZ" u="sng" dirty="0">
                <a:solidFill>
                  <a:schemeClr val="tx1"/>
                </a:solidFill>
                <a:hlinkClick r:id="rId2"/>
              </a:rPr>
              <a:t>@</a:t>
            </a:r>
            <a:r>
              <a:rPr lang="cs-CZ" u="sng" dirty="0" err="1">
                <a:solidFill>
                  <a:schemeClr val="tx1"/>
                </a:solidFill>
                <a:hlinkClick r:id="rId2"/>
              </a:rPr>
              <a:t>opf.slu.cz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r>
              <a:rPr lang="cs-CZ" altLang="cs-CZ" b="1" dirty="0"/>
              <a:t>Výdajová metoda HDP v základních cenách</a:t>
            </a:r>
          </a:p>
          <a:p>
            <a:endParaRPr lang="cs-CZ" altLang="cs-CZ" dirty="0"/>
          </a:p>
          <a:p>
            <a:pPr algn="ctr">
              <a:lnSpc>
                <a:spcPct val="100000"/>
              </a:lnSpc>
              <a:buClrTx/>
              <a:buNone/>
            </a:pPr>
            <a:r>
              <a:rPr lang="cs-CZ" altLang="cs-CZ" dirty="0"/>
              <a:t>HDP = C + I + G + NX - ČDV</a:t>
            </a:r>
          </a:p>
          <a:p>
            <a:pPr algn="ctr">
              <a:lnSpc>
                <a:spcPct val="100000"/>
              </a:lnSpc>
              <a:buClrTx/>
              <a:buNone/>
            </a:pPr>
            <a:endParaRPr lang="cs-CZ" altLang="cs-CZ" dirty="0"/>
          </a:p>
          <a:p>
            <a:pPr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altLang="cs-CZ" dirty="0"/>
              <a:t>ČDV – čisté daně z výrobků</a:t>
            </a:r>
          </a:p>
          <a:p>
            <a:pPr algn="just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dirty="0"/>
              <a:t>Vhodnější měření, protože měří hodnotu hrubého domácího produktu v základních cenách, tj. v cenách, které má od kupujícího dostat za jednotku vyrobené produkce příslušný výrobce, přičemž tyto ceny zahrnují dotace na produkty a současně jsou oproštěny od daní na výrobky a výrobcem samostatně fakturovaných dopravních přirážek.</a:t>
            </a:r>
          </a:p>
        </p:txBody>
      </p:sp>
    </p:spTree>
    <p:extLst>
      <p:ext uri="{BB962C8B-B14F-4D97-AF65-F5344CB8AC3E}">
        <p14:creationId xmlns:p14="http://schemas.microsoft.com/office/powerpoint/2010/main" val="107606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r>
              <a:rPr lang="cs-CZ" altLang="cs-CZ" b="1" dirty="0"/>
              <a:t>Výrobní (odvětvová) metoda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určíme jako součet všech hrubých přidaných hodnot (HPH), které byly ve sledovaném období vytvořeny v jednotlivých sektorech národního hospodářství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HPH - hodnota produkce snížená o hodnotu vstupů, které byly danou firmou zakoupeny od jiných producentů plus spotřeba fixního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381304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pPr algn="ctr"/>
            <a:r>
              <a:rPr lang="cs-CZ" altLang="cs-CZ" b="1" dirty="0"/>
              <a:t>Výrobní (odvětvová) metoda – příklad </a:t>
            </a:r>
          </a:p>
          <a:p>
            <a:endParaRPr lang="cs-CZ" alt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F7136B3-12B1-4253-AEA3-FB9E9F9E9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564904"/>
            <a:ext cx="5904656" cy="327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87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1F79948-39E9-4C6E-BBA6-6AC599623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16832"/>
            <a:ext cx="671715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495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r>
              <a:rPr lang="cs-CZ" altLang="cs-CZ" b="1" dirty="0"/>
              <a:t>Důchodová metoda</a:t>
            </a:r>
          </a:p>
          <a:p>
            <a:pPr algn="just">
              <a:lnSpc>
                <a:spcPct val="100000"/>
              </a:lnSpc>
              <a:spcBef>
                <a:spcPts val="638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Přidaná hodnota v ekonomice je zdrojem pro důchody výrobních faktorů, které jsou zapojeny do výroby statků a služeb.</a:t>
            </a:r>
          </a:p>
          <a:p>
            <a:pPr algn="just">
              <a:lnSpc>
                <a:spcPct val="100000"/>
              </a:lnSpc>
              <a:spcBef>
                <a:spcPts val="638"/>
              </a:spcBef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>
              <a:lnSpc>
                <a:spcPct val="100000"/>
              </a:lnSpc>
              <a:spcBef>
                <a:spcPts val="638"/>
              </a:spcBef>
              <a:buFont typeface="Arial" panose="020B0604020202020204" pitchFamily="34" charset="0"/>
              <a:buChar char="•"/>
            </a:pPr>
            <a:r>
              <a:rPr lang="cs-CZ" altLang="cs-CZ" dirty="0"/>
              <a:t>HDP= náhrady zaměstnancům (mzdy a platy + sociální příspěvky od zaměstnavatelů) + renty (majetkové a podnikatelské důchody) + důchody se </a:t>
            </a:r>
            <a:r>
              <a:rPr lang="cs-CZ" altLang="cs-CZ" dirty="0" err="1"/>
              <a:t>samozaměstnání</a:t>
            </a:r>
            <a:r>
              <a:rPr lang="cs-CZ" altLang="cs-CZ" dirty="0"/>
              <a:t>  + úroky + zisky + spotřeba fixního kapitálu + daně (DPH, cla) + výrobní dotace (kompenzace ztrát z výrobní činnosti)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221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07" y="1916832"/>
            <a:ext cx="7543801" cy="432048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Metody výpočtu HDP v praxi (dle ČSÚ)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just">
              <a:spcBef>
                <a:spcPts val="1800"/>
              </a:spcBef>
            </a:pPr>
            <a:r>
              <a:rPr lang="cs-CZ" sz="1000" dirty="0"/>
              <a:t>Pozn.: FISIM (z angl. </a:t>
            </a:r>
            <a:r>
              <a:rPr lang="en-US" sz="1000" dirty="0"/>
              <a:t>Financial Intermediation Services Indirectly Measured</a:t>
            </a:r>
            <a:r>
              <a:rPr lang="cs-CZ" sz="1000" dirty="0"/>
              <a:t>) vychází z odhadů neměřitelných poplatků, které vznikají na základě finančních </a:t>
            </a:r>
            <a:r>
              <a:rPr lang="cs-CZ" sz="1000" dirty="0" err="1"/>
              <a:t>intermediačních</a:t>
            </a:r>
            <a:r>
              <a:rPr lang="cs-CZ" sz="1000" dirty="0"/>
              <a:t> služeb v bankách, které zprostředkovávají tok peněž mezi těmi, kdo půjčují (tedy těmi, kdo mají u bank depozita) a těmi, kdo si vypůjčují.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AE7859C-6198-4EB7-8262-11A2CE48B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88532"/>
              </p:ext>
            </p:extLst>
          </p:nvPr>
        </p:nvGraphicFramePr>
        <p:xfrm>
          <a:off x="1138476" y="2348880"/>
          <a:ext cx="7033922" cy="30963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64281">
                  <a:extLst>
                    <a:ext uri="{9D8B030D-6E8A-4147-A177-3AD203B41FA5}">
                      <a16:colId xmlns:a16="http://schemas.microsoft.com/office/drawing/2014/main" val="729893143"/>
                    </a:ext>
                  </a:extLst>
                </a:gridCol>
                <a:gridCol w="778325">
                  <a:extLst>
                    <a:ext uri="{9D8B030D-6E8A-4147-A177-3AD203B41FA5}">
                      <a16:colId xmlns:a16="http://schemas.microsoft.com/office/drawing/2014/main" val="2742886834"/>
                    </a:ext>
                  </a:extLst>
                </a:gridCol>
                <a:gridCol w="1566570">
                  <a:extLst>
                    <a:ext uri="{9D8B030D-6E8A-4147-A177-3AD203B41FA5}">
                      <a16:colId xmlns:a16="http://schemas.microsoft.com/office/drawing/2014/main" val="2980098543"/>
                    </a:ext>
                  </a:extLst>
                </a:gridCol>
                <a:gridCol w="779088">
                  <a:extLst>
                    <a:ext uri="{9D8B030D-6E8A-4147-A177-3AD203B41FA5}">
                      <a16:colId xmlns:a16="http://schemas.microsoft.com/office/drawing/2014/main" val="158219318"/>
                    </a:ext>
                  </a:extLst>
                </a:gridCol>
                <a:gridCol w="1566570">
                  <a:extLst>
                    <a:ext uri="{9D8B030D-6E8A-4147-A177-3AD203B41FA5}">
                      <a16:colId xmlns:a16="http://schemas.microsoft.com/office/drawing/2014/main" val="3481221980"/>
                    </a:ext>
                  </a:extLst>
                </a:gridCol>
                <a:gridCol w="779088">
                  <a:extLst>
                    <a:ext uri="{9D8B030D-6E8A-4147-A177-3AD203B41FA5}">
                      <a16:colId xmlns:a16="http://schemas.microsoft.com/office/drawing/2014/main" val="2149488247"/>
                    </a:ext>
                  </a:extLst>
                </a:gridCol>
              </a:tblGrid>
              <a:tr h="28148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výdajová metoda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mld. CZ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důchodová metoda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mld. CZ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odvětvová metoda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mld. CZ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2005022"/>
                  </a:ext>
                </a:extLst>
              </a:tr>
              <a:tr h="56297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hrubý domácí produkt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2.767,7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hrubý domácí produkt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2.767,7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hrubý domácí produkt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2.767,7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5484966"/>
                  </a:ext>
                </a:extLst>
              </a:tr>
              <a:tr h="56297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kon. spotřeba domác.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1.372,4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náhrady zaměstnancům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1.202,0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čisté daně z výrobků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285,2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5349076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kon. spotřeba vlády 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638,8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daně z výr. a z dovozu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333,3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HPH zemědělství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83,6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628378"/>
                  </a:ext>
                </a:extLst>
              </a:tr>
              <a:tr h="56297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tvorba hrubého kapitálu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769,6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výrobní dotace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-64,2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HPH prům. a energetiky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785,7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2596152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vývoz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1.972,0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spotř. fixního kapitálu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521,6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HPH stavebnictví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173,5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9080504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dovoz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-1.985,1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čistý provoz. přebytek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775,0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HPH obch. a služeb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1.488,2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0986834"/>
                  </a:ext>
                </a:extLst>
              </a:tr>
              <a:tr h="28148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FISIM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1755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-48,4</a:t>
                      </a:r>
                      <a:endParaRPr lang="cs-CZ" sz="10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678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861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produkt: nominální a reálný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/>
              <a:t>Nominální HDP </a:t>
            </a:r>
            <a:r>
              <a:rPr lang="cs-CZ" altLang="cs-CZ" dirty="0"/>
              <a:t>– vyjadřujeme cenami běžného období (tržní ceny)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Porovnávání HDP mezi jednotlivými roky – změna způsobena změnou fyzického objemu produkce nebo změnou cen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/>
              <a:t>Reálný HDP </a:t>
            </a:r>
            <a:r>
              <a:rPr lang="cs-CZ" altLang="cs-CZ" dirty="0"/>
              <a:t>– zachycuje pouze změnu fyzického objemu - oceněn stálými cenami (ceny výchozího – základního roku)</a:t>
            </a:r>
          </a:p>
          <a:p>
            <a:endParaRPr lang="cs-CZ" altLang="cs-CZ" dirty="0"/>
          </a:p>
          <a:p>
            <a:r>
              <a:rPr lang="cs-CZ" altLang="cs-CZ" dirty="0">
                <a:hlinkClick r:id="rId2"/>
              </a:rPr>
              <a:t>https://www.czso.cz/csu/czso/hdp_cr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981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produkt: nominální a reálný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endParaRPr lang="cs-CZ" altLang="cs-CZ" i="1" dirty="0"/>
          </a:p>
          <a:p>
            <a:endParaRPr lang="cs-CZ" altLang="cs-CZ" i="1" dirty="0"/>
          </a:p>
          <a:p>
            <a:endParaRPr lang="cs-CZ" altLang="cs-CZ" i="1" dirty="0"/>
          </a:p>
          <a:p>
            <a:endParaRPr lang="cs-CZ" altLang="cs-CZ" i="1" dirty="0"/>
          </a:p>
          <a:p>
            <a:endParaRPr lang="cs-CZ" altLang="cs-CZ" i="1" dirty="0"/>
          </a:p>
          <a:p>
            <a:r>
              <a:rPr lang="cs-CZ" altLang="cs-CZ" sz="1600" i="1" dirty="0"/>
              <a:t>           Nominální HDP</a:t>
            </a:r>
          </a:p>
          <a:p>
            <a:endParaRPr lang="cs-CZ" altLang="cs-CZ" i="1" dirty="0"/>
          </a:p>
          <a:p>
            <a:pPr lvl="8"/>
            <a:r>
              <a:rPr lang="cs-CZ" altLang="cs-CZ" i="1" dirty="0"/>
              <a:t>                                                                                    </a:t>
            </a:r>
            <a:r>
              <a:rPr lang="cs-CZ" altLang="cs-CZ" sz="1600" i="1" dirty="0"/>
              <a:t>Reálný GDP</a:t>
            </a:r>
            <a:endParaRPr lang="cs-CZ" altLang="cs-CZ" sz="1600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D20875-2829-42AB-820D-EE9AA8E9A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548" y="1975796"/>
            <a:ext cx="4732040" cy="2906407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F91F7C5-274C-468E-BC48-06E82685EB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32" y="4720794"/>
            <a:ext cx="2867871" cy="136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národní důchod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Přičteme-li k hrubému domácímu produktu v kupních cenách </a:t>
            </a:r>
            <a:r>
              <a:rPr lang="cs-CZ" b="1" dirty="0"/>
              <a:t>čisté vlastnické důchody ze zahraničí</a:t>
            </a:r>
            <a:r>
              <a:rPr lang="cs-CZ" dirty="0"/>
              <a:t>, které představují rozdíl mezi vlastnickými důchody, jež obdrží domácí ekonomické subjekty ze zahraničí a vlastnickými důchody, které získají zahraniční ekonomické subjekty v tuzemsku, pak obdržíme </a:t>
            </a:r>
            <a:r>
              <a:rPr lang="cs-CZ" b="1" dirty="0"/>
              <a:t>hrubý národní důchod (HND).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HND vyjadřuje celkovou peněžní hodnotu vlastnických důchodů, jež v průběhu určitého časového období obdrží domácí ekonomické subjekty.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Pokud od hodnoty hrubého národního důchodu odečteme spotřebu fixního kapitálu, získáme </a:t>
            </a:r>
            <a:r>
              <a:rPr lang="cs-CZ" b="1" dirty="0"/>
              <a:t>čistý národní důchod.</a:t>
            </a:r>
          </a:p>
        </p:txBody>
      </p:sp>
    </p:spTree>
    <p:extLst>
      <p:ext uri="{BB962C8B-B14F-4D97-AF65-F5344CB8AC3E}">
        <p14:creationId xmlns:p14="http://schemas.microsoft.com/office/powerpoint/2010/main" val="1454835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r>
              <a:rPr lang="cs-CZ" dirty="0"/>
              <a:t>Vývoj HDP v ČR</a:t>
            </a:r>
          </a:p>
          <a:p>
            <a:endParaRPr lang="cs-CZ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25DE369-2BA7-492B-AD11-BE13B07A0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2004" y="2564904"/>
            <a:ext cx="5698976" cy="311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1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>
            <a:normAutofit/>
          </a:bodyPr>
          <a:lstStyle/>
          <a:p>
            <a:r>
              <a:rPr lang="cs-CZ" sz="2000" b="1" cap="all" dirty="0"/>
              <a:t>ZÁKLADNÍ POJMY Makroekonomie</a:t>
            </a:r>
            <a:endParaRPr lang="cs-CZ" sz="2400" b="1" cap="all" dirty="0"/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A733D2C1-DE00-4918-B793-8E573FA39DB9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235075" y="2084387"/>
          <a:ext cx="6873875" cy="397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r:id="rId3" imgW="6874567" imgH="3976759" progId="Visio.Drawing.11">
                  <p:embed/>
                </p:oleObj>
              </mc:Choice>
              <mc:Fallback>
                <p:oleObj r:id="rId3" imgW="6874567" imgH="3976759" progId="Visio.Drawing.11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E1D27DCA-3193-4B06-84D9-4A19328382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2084387"/>
                        <a:ext cx="6873875" cy="397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Co je a co není zahrnuto v HDP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Domácí práce – NE – jedná se rozdíl mezi tím, když si práci na zahradě nebo doma vykonám sám, nebo když si na takovou práci najmu firmu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Externality – ANO – jedná se o škody, které by v HDP měl být spíše se znamínkem mínus (např. výstavba čističky odpadních vod)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Šedá ekonomika – NE – účetně nevykázaná práce (zejména služby), její odhad se pohybuje v zemích EU kolem 10 %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Opotřebení – ANO – zahrnuto v tzv. čistém domácím produktu, který se počítá jako rozdíl mezi HDP a odpisy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Kvalitativní zlepšení – NE – nelze jej přesně specifikovat, ačkoliv je jeho existence reálná (např. v oblasti IT, telekomunikací za posledních 15-20 let)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333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 - proč jej měříme?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1. Ekonomický růst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zvyšování reálné úrovně objemu vyráběné produkce, k němuž v ekonomice dochází v průběhu určitého časového období (krátkodobý)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dochází k růstu výrobních kapacit a tím také k posunu hranice produkčních možností, resp. k růstu potenciálního hrubého domácího produktu (dlouhodobý)</a:t>
            </a:r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1D97373-7C9E-4718-B0F4-4207FB936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221088"/>
            <a:ext cx="2938527" cy="1743607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D570898-045A-439C-A3FC-28182C1C7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390" y="4224567"/>
            <a:ext cx="2218539" cy="186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65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 - proč jej měříme?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2. Ekonomická úroveň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HDP/obyvatele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mezinárodní i regionální srovnání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51C3474-658A-4A7D-8E71-952F89BA0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492" y="2362200"/>
            <a:ext cx="3800475" cy="21336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5690128-B3B1-4750-8227-7992CE87E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170" y="3789040"/>
            <a:ext cx="301584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555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>
              <a:buNone/>
            </a:pPr>
            <a:r>
              <a:rPr lang="cs-CZ" sz="2800" dirty="0">
                <a:latin typeface="Arial Black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>
            <a:normAutofit/>
          </a:bodyPr>
          <a:lstStyle/>
          <a:p>
            <a:r>
              <a:rPr lang="cs-CZ" sz="2000" b="1" cap="all" dirty="0"/>
              <a:t>ZÁKLADNÍ POJMY Makroekonomie</a:t>
            </a:r>
            <a:endParaRPr lang="cs-CZ" sz="2400" b="1" cap="all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235F8C-6F34-4757-9540-606584C1E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Hlavním cílem makroekonomie </a:t>
            </a:r>
            <a:r>
              <a:rPr lang="cs-CZ" dirty="0"/>
              <a:t>je nalézt a následně také popsat mechanismus, jehož prostřednictvím je v dané společnosti současně dosaženo stavu vnitřní a vnější ekonomické rovnováhy.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K </a:t>
            </a:r>
            <a:r>
              <a:rPr lang="cs-CZ" b="1" dirty="0"/>
              <a:t>stěžejním předmětům zájmu </a:t>
            </a:r>
            <a:r>
              <a:rPr lang="cs-CZ" dirty="0"/>
              <a:t>této vědní disciplíny tak patří především vývoj a vzájemné vztahy základních makroekonomických veličin typu produkt, zaměstnanost, cenová hladina či saldo platební bilance a jejich vliv na prohlubování či zmenšování vnitřní a vnější ekonomické nerovnováhy.</a:t>
            </a:r>
          </a:p>
        </p:txBody>
      </p:sp>
    </p:spTree>
    <p:extLst>
      <p:ext uri="{BB962C8B-B14F-4D97-AF65-F5344CB8AC3E}">
        <p14:creationId xmlns:p14="http://schemas.microsoft.com/office/powerpoint/2010/main" val="256151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BE1CD232-9C9E-40C9-A1B5-7214BA274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218144"/>
              </p:ext>
            </p:extLst>
          </p:nvPr>
        </p:nvGraphicFramePr>
        <p:xfrm>
          <a:off x="2051720" y="1124744"/>
          <a:ext cx="5247431" cy="5160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Visio" r:id="rId3" imgW="6874567" imgH="9347742" progId="Visio.Drawing.11">
                  <p:embed/>
                </p:oleObj>
              </mc:Choice>
              <mc:Fallback>
                <p:oleObj name="Visio" r:id="rId3" imgW="6874567" imgH="9347742" progId="Visio.Drawing.11">
                  <p:embed/>
                  <p:pic>
                    <p:nvPicPr>
                      <p:cNvPr id="3074" name="Object 6">
                        <a:extLst>
                          <a:ext uri="{FF2B5EF4-FFF2-40B4-BE49-F238E27FC236}">
                            <a16:creationId xmlns:a16="http://schemas.microsoft.com/office/drawing/2014/main" id="{EA4973AD-03E0-47E0-9809-018E89D185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124744"/>
                        <a:ext cx="5247431" cy="516077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Nadpis 8">
            <a:extLst>
              <a:ext uri="{FF2B5EF4-FFF2-40B4-BE49-F238E27FC236}">
                <a16:creationId xmlns:a16="http://schemas.microsoft.com/office/drawing/2014/main" id="{0716A21C-590B-47D8-81F2-D4C088C2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02302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Makroekonomický koloběh</a:t>
            </a:r>
          </a:p>
        </p:txBody>
      </p:sp>
    </p:spTree>
    <p:extLst>
      <p:ext uri="{BB962C8B-B14F-4D97-AF65-F5344CB8AC3E}">
        <p14:creationId xmlns:p14="http://schemas.microsoft.com/office/powerpoint/2010/main" val="150340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ZÁKLADNÍ POJMY Makroekonomie</a:t>
            </a:r>
            <a:endParaRPr lang="cs-CZ" sz="2400" b="1" cap="all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235F8C-6F34-4757-9540-606584C1E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Hrubý domácí produkt</a:t>
            </a:r>
          </a:p>
          <a:p>
            <a:endParaRPr lang="cs-CZ" altLang="cs-CZ" dirty="0"/>
          </a:p>
          <a:p>
            <a:r>
              <a:rPr lang="cs-CZ" altLang="cs-CZ" dirty="0"/>
              <a:t>Nezaměstnanost				VNITŘNÍ ROVNOVÁHA</a:t>
            </a:r>
          </a:p>
          <a:p>
            <a:endParaRPr lang="cs-CZ" altLang="cs-CZ" dirty="0"/>
          </a:p>
          <a:p>
            <a:r>
              <a:rPr lang="cs-CZ" altLang="cs-CZ" dirty="0"/>
              <a:t>Cenová hladina – inflace</a:t>
            </a:r>
          </a:p>
          <a:p>
            <a:endParaRPr lang="cs-CZ" altLang="cs-CZ" dirty="0"/>
          </a:p>
          <a:p>
            <a:r>
              <a:rPr lang="cs-CZ" altLang="cs-CZ" dirty="0"/>
              <a:t>Vztah k zahraničí – platební bilance	VNĚJŠÍ ROVNOVÁHA</a:t>
            </a:r>
          </a:p>
          <a:p>
            <a:endParaRPr lang="cs-CZ" altLang="cs-CZ" dirty="0"/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7679D1B-79B4-47BD-9CB0-C348A45E71E9}"/>
              </a:ext>
            </a:extLst>
          </p:cNvPr>
          <p:cNvCxnSpPr>
            <a:cxnSpLocks/>
          </p:cNvCxnSpPr>
          <p:nvPr/>
        </p:nvCxnSpPr>
        <p:spPr>
          <a:xfrm>
            <a:off x="3635896" y="2132856"/>
            <a:ext cx="144016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9D616B76-DA76-48BB-BDF9-26FA67544672}"/>
              </a:ext>
            </a:extLst>
          </p:cNvPr>
          <p:cNvCxnSpPr>
            <a:cxnSpLocks/>
          </p:cNvCxnSpPr>
          <p:nvPr/>
        </p:nvCxnSpPr>
        <p:spPr>
          <a:xfrm>
            <a:off x="3639840" y="2889301"/>
            <a:ext cx="1436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0EAF6AE4-3C35-4332-8A59-49C030A6F64D}"/>
              </a:ext>
            </a:extLst>
          </p:cNvPr>
          <p:cNvCxnSpPr>
            <a:cxnSpLocks/>
          </p:cNvCxnSpPr>
          <p:nvPr/>
        </p:nvCxnSpPr>
        <p:spPr>
          <a:xfrm flipV="1">
            <a:off x="3707904" y="3065781"/>
            <a:ext cx="1368152" cy="791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CDAD66F-E6D3-4A5C-B01B-54CFABB0692E}"/>
              </a:ext>
            </a:extLst>
          </p:cNvPr>
          <p:cNvCxnSpPr>
            <a:cxnSpLocks/>
          </p:cNvCxnSpPr>
          <p:nvPr/>
        </p:nvCxnSpPr>
        <p:spPr>
          <a:xfrm>
            <a:off x="4752020" y="4725144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78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</a:t>
            </a:r>
            <a:r>
              <a:rPr lang="cs-CZ" sz="2000" b="1" cap="all" dirty="0" err="1"/>
              <a:t>ProdukT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 fontScale="92500" lnSpcReduction="10000"/>
          </a:bodyPr>
          <a:lstStyle/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nejvýznamnější ukazatel</a:t>
            </a:r>
          </a:p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zachycuje výkonnost dané ekonomiky</a:t>
            </a:r>
          </a:p>
          <a:p>
            <a:endParaRPr lang="cs-CZ" altLang="cs-CZ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Tržní hodnota veškerých finálních statků a služeb vyprodukovaných v dané ekonomice za dané časové období</a:t>
            </a:r>
          </a:p>
          <a:p>
            <a:pPr lvl="1"/>
            <a:r>
              <a:rPr lang="cs-CZ" altLang="cs-CZ" dirty="0"/>
              <a:t>finální statky a služby </a:t>
            </a:r>
            <a:r>
              <a:rPr lang="cs-CZ" altLang="cs-CZ" i="1" dirty="0"/>
              <a:t>– </a:t>
            </a:r>
            <a:r>
              <a:rPr lang="cs-CZ" altLang="cs-CZ" dirty="0"/>
              <a:t>statky, které slouží ke konečné spotřebě, investicím, nebo vývozu</a:t>
            </a:r>
          </a:p>
          <a:p>
            <a:pPr lvl="1"/>
            <a:r>
              <a:rPr lang="cs-CZ" dirty="0"/>
              <a:t>součástí jsou pouze ty statky a služby, které byly vyprodukovány na území daného státu.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Celková finální produkce, která byla v průběhu určitého časového období vyrobena pomocí národních výrobních faktorů, a to bez ohledu na to, zda tyto faktory byly umístěny v dané zemi nebo v zahraničí - </a:t>
            </a:r>
            <a:r>
              <a:rPr lang="cs-CZ" b="1" dirty="0"/>
              <a:t>hrubý národní produkt (HNP).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8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 a čistý domácí </a:t>
            </a:r>
            <a:r>
              <a:rPr lang="cs-CZ" sz="2000" b="1" cap="all" dirty="0" err="1"/>
              <a:t>ProdukT</a:t>
            </a:r>
            <a:r>
              <a:rPr lang="cs-CZ" sz="2000" b="1" cap="all" dirty="0"/>
              <a:t> 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V každé ekonomice během času dochází k opotřebení kapitálových statků – </a:t>
            </a:r>
            <a:r>
              <a:rPr lang="cs-CZ" altLang="cs-CZ" b="1" dirty="0"/>
              <a:t>spotřeba fixního kapitálu </a:t>
            </a:r>
            <a:r>
              <a:rPr lang="cs-CZ" altLang="cs-CZ" dirty="0"/>
              <a:t>(SFK)</a:t>
            </a:r>
          </a:p>
          <a:p>
            <a:pPr marL="724408" lvl="1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dirty="0"/>
              <a:t>zachycuje pokles hodnoty fixního kapitálu, k němuž v dané ekonomice dochází v důsledku jeho morálního zastarání či fyzického opotřebení</a:t>
            </a:r>
          </a:p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b="1" dirty="0"/>
              <a:t>Čistý domácí produkt </a:t>
            </a:r>
            <a:r>
              <a:rPr lang="cs-CZ" dirty="0"/>
              <a:t>(ČDP)</a:t>
            </a:r>
          </a:p>
          <a:p>
            <a:pPr marL="724408" lvl="1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dirty="0"/>
              <a:t>zachycuje hodnotu hrubého domácího produktu sníženou o spotřebu fixního kapitálu</a:t>
            </a:r>
          </a:p>
          <a:p>
            <a:pPr marL="724408" lvl="1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5555C44-1461-4CD0-B356-A430FC7C3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60737"/>
              </p:ext>
            </p:extLst>
          </p:nvPr>
        </p:nvGraphicFramePr>
        <p:xfrm>
          <a:off x="1797543" y="4437112"/>
          <a:ext cx="57478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427">
                  <a:extLst>
                    <a:ext uri="{9D8B030D-6E8A-4147-A177-3AD203B41FA5}">
                      <a16:colId xmlns:a16="http://schemas.microsoft.com/office/drawing/2014/main" val="1605432506"/>
                    </a:ext>
                  </a:extLst>
                </a:gridCol>
                <a:gridCol w="1085721">
                  <a:extLst>
                    <a:ext uri="{9D8B030D-6E8A-4147-A177-3AD203B41FA5}">
                      <a16:colId xmlns:a16="http://schemas.microsoft.com/office/drawing/2014/main" val="2598116469"/>
                    </a:ext>
                  </a:extLst>
                </a:gridCol>
                <a:gridCol w="1252756">
                  <a:extLst>
                    <a:ext uri="{9D8B030D-6E8A-4147-A177-3AD203B41FA5}">
                      <a16:colId xmlns:a16="http://schemas.microsoft.com/office/drawing/2014/main" val="3800602122"/>
                    </a:ext>
                  </a:extLst>
                </a:gridCol>
                <a:gridCol w="1184017">
                  <a:extLst>
                    <a:ext uri="{9D8B030D-6E8A-4147-A177-3AD203B41FA5}">
                      <a16:colId xmlns:a16="http://schemas.microsoft.com/office/drawing/2014/main" val="4004399906"/>
                    </a:ext>
                  </a:extLst>
                </a:gridCol>
                <a:gridCol w="1237977">
                  <a:extLst>
                    <a:ext uri="{9D8B030D-6E8A-4147-A177-3AD203B41FA5}">
                      <a16:colId xmlns:a16="http://schemas.microsoft.com/office/drawing/2014/main" val="664999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ukazatel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33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HDP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2.315,3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2.414,7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2.555,8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2.767,7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64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ČDP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1.844,0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2.005,3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2.058,5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2.246,1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96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SFK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471,2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409,4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497,3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521,6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11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35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/>
          <a:lstStyle/>
          <a:p>
            <a:r>
              <a:rPr lang="cs-CZ" altLang="cs-CZ" sz="2800" b="1" dirty="0"/>
              <a:t>Tři způsoby výpočtu – stejný výsledek: </a:t>
            </a:r>
          </a:p>
          <a:p>
            <a:endParaRPr lang="cs-CZ" altLang="cs-CZ" sz="1000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Výdajová metoda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Výrobní (odvětvová) metoda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Důchodová metoda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07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cap="all" dirty="0"/>
              <a:t>Hrubý domácí produkt a jeho výpočet</a:t>
            </a:r>
            <a:endParaRPr lang="cs-CZ" sz="2400" b="1" cap="all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26ABA7A-FA85-407B-9CAF-2F9DB5A1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060848"/>
            <a:ext cx="7543801" cy="4023360"/>
          </a:xfrm>
        </p:spPr>
        <p:txBody>
          <a:bodyPr>
            <a:normAutofit/>
          </a:bodyPr>
          <a:lstStyle/>
          <a:p>
            <a:r>
              <a:rPr lang="cs-CZ" altLang="cs-CZ" b="1" dirty="0"/>
              <a:t>Výdajová metoda</a:t>
            </a:r>
          </a:p>
          <a:p>
            <a:endParaRPr lang="cs-CZ" altLang="cs-CZ" dirty="0"/>
          </a:p>
          <a:p>
            <a:pPr algn="ctr">
              <a:lnSpc>
                <a:spcPct val="100000"/>
              </a:lnSpc>
              <a:buClrTx/>
              <a:buNone/>
            </a:pPr>
            <a:r>
              <a:rPr lang="cs-CZ" altLang="cs-CZ" dirty="0"/>
              <a:t>HDP = C + I + G + NX</a:t>
            </a:r>
          </a:p>
          <a:p>
            <a:pPr algn="ctr">
              <a:lnSpc>
                <a:spcPct val="100000"/>
              </a:lnSpc>
              <a:buClrTx/>
              <a:buNone/>
            </a:pPr>
            <a:endParaRPr lang="cs-CZ" altLang="cs-CZ" dirty="0"/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§"/>
            </a:pPr>
            <a:r>
              <a:rPr lang="cs-CZ" altLang="cs-CZ" dirty="0"/>
              <a:t>Výdaje domácností na spotřebu – C</a:t>
            </a:r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§"/>
            </a:pPr>
            <a:r>
              <a:rPr lang="cs-CZ" altLang="cs-CZ" dirty="0"/>
              <a:t>Výdaje na investice firem – I</a:t>
            </a:r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§"/>
            </a:pPr>
            <a:r>
              <a:rPr lang="cs-CZ" altLang="cs-CZ" dirty="0"/>
              <a:t>Výdaje vlády na nákupy výrobků a služeb – G (na statky a investice)</a:t>
            </a:r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§"/>
            </a:pPr>
            <a:r>
              <a:rPr lang="cs-CZ" altLang="cs-CZ" dirty="0"/>
              <a:t>Čistý export – NX (EX-IM)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5601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1111</TotalTime>
  <Words>1189</Words>
  <Application>Microsoft Office PowerPoint</Application>
  <PresentationFormat>Předvádění na obrazovce (4:3)</PresentationFormat>
  <Paragraphs>191</Paragraphs>
  <Slides>23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3" baseType="lpstr">
      <vt:lpstr>Arial</vt:lpstr>
      <vt:lpstr>Arial Black</vt:lpstr>
      <vt:lpstr>Arial Narrow</vt:lpstr>
      <vt:lpstr>Calibri</vt:lpstr>
      <vt:lpstr>Calibri Light</vt:lpstr>
      <vt:lpstr>Times New Roman</vt:lpstr>
      <vt:lpstr>Wingdings</vt:lpstr>
      <vt:lpstr>Retrospektiva</vt:lpstr>
      <vt:lpstr>Microsoft Visio 2003-2010 Drawing</vt:lpstr>
      <vt:lpstr>Visio</vt:lpstr>
      <vt:lpstr>  MAKROEKONOMIE  Domácí produkt a jeho měření </vt:lpstr>
      <vt:lpstr>ZÁKLADNÍ POJMY Makroekonomie</vt:lpstr>
      <vt:lpstr>ZÁKLADNÍ POJMY Makroekonomie</vt:lpstr>
      <vt:lpstr>Makroekonomický koloběh</vt:lpstr>
      <vt:lpstr>ZÁKLADNÍ POJMY Makroekonomie</vt:lpstr>
      <vt:lpstr>Hrubý domácí ProdukT</vt:lpstr>
      <vt:lpstr>Hrubý  a čistý domácí ProdukT </vt:lpstr>
      <vt:lpstr>Hrubý domácí produkt a jeho výpočet</vt:lpstr>
      <vt:lpstr>Hrubý domácí produkt a jeho výpočet</vt:lpstr>
      <vt:lpstr>Hrubý domácí produkt a jeho výpočet</vt:lpstr>
      <vt:lpstr>Hrubý domácí produkt a jeho výpočet</vt:lpstr>
      <vt:lpstr>Hrubý domácí produkt a jeho výpočet</vt:lpstr>
      <vt:lpstr>Hrubý domácí produkt a jeho výpočet</vt:lpstr>
      <vt:lpstr>Hrubý domácí produkt a jeho výpočet</vt:lpstr>
      <vt:lpstr>Hrubý domácí produkt a jeho výpočet</vt:lpstr>
      <vt:lpstr>Hrubý domácí produkt: nominální a reálný</vt:lpstr>
      <vt:lpstr>Hrubý domácí produkt: nominální a reálný</vt:lpstr>
      <vt:lpstr>Hrubý národní důchod</vt:lpstr>
      <vt:lpstr>Hrubý domácí produkt</vt:lpstr>
      <vt:lpstr>Hrubý domácí produkt</vt:lpstr>
      <vt:lpstr>Hrubý domácí produkt  - proč jej měříme?</vt:lpstr>
      <vt:lpstr>Hrubý domácí produkt  - proč jej měříme?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ZAHRANIČNÍ ROZVOJOVÉ SPOLUPRÁCE ČESKÉ REPUBLIKY PO VSTUPU DO EU</dc:title>
  <dc:creator>maj0001</dc:creator>
  <cp:lastModifiedBy>Ingrid Majerová</cp:lastModifiedBy>
  <cp:revision>170</cp:revision>
  <dcterms:modified xsi:type="dcterms:W3CDTF">2024-02-07T15:25:59Z</dcterms:modified>
</cp:coreProperties>
</file>